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v" ContentType="video/x-ms-wm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7"/>
  </p:notesMasterIdLst>
  <p:sldIdLst>
    <p:sldId id="342" r:id="rId2"/>
    <p:sldId id="290" r:id="rId3"/>
    <p:sldId id="287" r:id="rId4"/>
    <p:sldId id="262" r:id="rId5"/>
    <p:sldId id="263" r:id="rId6"/>
    <p:sldId id="280" r:id="rId7"/>
    <p:sldId id="256" r:id="rId8"/>
    <p:sldId id="305" r:id="rId9"/>
    <p:sldId id="273" r:id="rId10"/>
    <p:sldId id="313" r:id="rId11"/>
    <p:sldId id="352" r:id="rId12"/>
    <p:sldId id="315" r:id="rId13"/>
    <p:sldId id="283" r:id="rId14"/>
    <p:sldId id="307" r:id="rId15"/>
    <p:sldId id="319" r:id="rId16"/>
    <p:sldId id="332" r:id="rId17"/>
    <p:sldId id="321" r:id="rId18"/>
    <p:sldId id="257" r:id="rId19"/>
    <p:sldId id="322" r:id="rId20"/>
    <p:sldId id="308" r:id="rId21"/>
    <p:sldId id="324" r:id="rId22"/>
    <p:sldId id="325" r:id="rId23"/>
    <p:sldId id="326" r:id="rId24"/>
    <p:sldId id="327" r:id="rId25"/>
    <p:sldId id="258" r:id="rId26"/>
    <p:sldId id="309" r:id="rId27"/>
    <p:sldId id="311" r:id="rId28"/>
    <p:sldId id="330" r:id="rId29"/>
    <p:sldId id="314" r:id="rId30"/>
    <p:sldId id="331" r:id="rId31"/>
    <p:sldId id="353" r:id="rId32"/>
    <p:sldId id="347" r:id="rId33"/>
    <p:sldId id="348" r:id="rId34"/>
    <p:sldId id="354" r:id="rId35"/>
    <p:sldId id="345"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4" autoAdjust="0"/>
    <p:restoredTop sz="94660"/>
  </p:normalViewPr>
  <p:slideViewPr>
    <p:cSldViewPr snapToGrid="0">
      <p:cViewPr varScale="1">
        <p:scale>
          <a:sx n="85" d="100"/>
          <a:sy n="85" d="100"/>
        </p:scale>
        <p:origin x="774" y="102"/>
      </p:cViewPr>
      <p:guideLst/>
    </p:cSldViewPr>
  </p:slideViewPr>
  <p:notesTextViewPr>
    <p:cViewPr>
      <p:scale>
        <a:sx n="1" d="1"/>
        <a:sy n="1" d="1"/>
      </p:scale>
      <p:origin x="0" y="0"/>
    </p:cViewPr>
  </p:notesTextViewPr>
  <p:sorterViewPr>
    <p:cViewPr varScale="1">
      <p:scale>
        <a:sx n="100" d="100"/>
        <a:sy n="100" d="100"/>
      </p:scale>
      <p:origin x="0" y="-330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F9E586-F4E5-4FC7-91F4-EEE6FA509EBD}" type="datetimeFigureOut">
              <a:rPr lang="es-CL" smtClean="0"/>
              <a:t>27-04-2020</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36B576-9B0C-44C0-9B67-6B0F7529B160}" type="slidenum">
              <a:rPr lang="es-CL" smtClean="0"/>
              <a:t>‹Nº›</a:t>
            </a:fld>
            <a:endParaRPr lang="es-CL"/>
          </a:p>
        </p:txBody>
      </p:sp>
    </p:spTree>
    <p:extLst>
      <p:ext uri="{BB962C8B-B14F-4D97-AF65-F5344CB8AC3E}">
        <p14:creationId xmlns:p14="http://schemas.microsoft.com/office/powerpoint/2010/main" val="2585457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5122">
            <a:extLst>
              <a:ext uri="{FF2B5EF4-FFF2-40B4-BE49-F238E27FC236}">
                <a16:creationId xmlns:a16="http://schemas.microsoft.com/office/drawing/2014/main" id="{C07B5B4D-0DAB-45B4-BD6C-E0DEE76AFD69}"/>
              </a:ext>
            </a:extLst>
          </p:cNvPr>
          <p:cNvSpPr>
            <a:spLocks noGrp="1" noRot="1" noChangeAspect="1" noChangeArrowheads="1" noTextEdit="1"/>
          </p:cNvSpPr>
          <p:nvPr>
            <p:ph type="sldImg"/>
          </p:nvPr>
        </p:nvSpPr>
        <p:spPr>
          <a:ln/>
        </p:spPr>
      </p:sp>
      <p:sp>
        <p:nvSpPr>
          <p:cNvPr id="133123" name="Rectangle 5123">
            <a:extLst>
              <a:ext uri="{FF2B5EF4-FFF2-40B4-BE49-F238E27FC236}">
                <a16:creationId xmlns:a16="http://schemas.microsoft.com/office/drawing/2014/main" id="{9ED117FC-E336-481A-AC5E-17B0D246ACC1}"/>
              </a:ext>
            </a:extLst>
          </p:cNvPr>
          <p:cNvSpPr>
            <a:spLocks noGrp="1" noChangeArrowheads="1"/>
          </p:cNvSpPr>
          <p:nvPr>
            <p:ph type="body" idx="1"/>
          </p:nvPr>
        </p:nvSpPr>
        <p:spPr/>
        <p:txBody>
          <a:bodyPr/>
          <a:lstStyle/>
          <a:p>
            <a:endParaRPr lang="es-CL" altLang="es-C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a:extLst>
              <a:ext uri="{FF2B5EF4-FFF2-40B4-BE49-F238E27FC236}">
                <a16:creationId xmlns:a16="http://schemas.microsoft.com/office/drawing/2014/main" id="{46EDBDE4-4136-47D2-ADF3-023885D2E144}"/>
              </a:ext>
            </a:extLst>
          </p:cNvPr>
          <p:cNvSpPr>
            <a:spLocks noChangeArrowheads="1"/>
          </p:cNvSpPr>
          <p:nvPr/>
        </p:nvSpPr>
        <p:spPr bwMode="auto">
          <a:xfrm>
            <a:off x="388620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229379" name="Rectangle 3">
            <a:extLst>
              <a:ext uri="{FF2B5EF4-FFF2-40B4-BE49-F238E27FC236}">
                <a16:creationId xmlns:a16="http://schemas.microsoft.com/office/drawing/2014/main" id="{CA76988D-3420-4D3D-886A-EF3292E349C9}"/>
              </a:ext>
            </a:extLst>
          </p:cNvPr>
          <p:cNvSpPr>
            <a:spLocks noChangeArrowheads="1"/>
          </p:cNvSpPr>
          <p:nvPr/>
        </p:nvSpPr>
        <p:spPr bwMode="auto">
          <a:xfrm>
            <a:off x="3886200" y="884872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9372" tIns="0" rIns="19372" bIns="0" anchor="b"/>
          <a:lstStyle>
            <a:lvl1pPr algn="l" defTabSz="930275">
              <a:defRPr sz="2400">
                <a:solidFill>
                  <a:schemeClr val="tx1"/>
                </a:solidFill>
                <a:latin typeface="Times New Roman" panose="02020603050405020304" pitchFamily="18" charset="0"/>
              </a:defRPr>
            </a:lvl1pPr>
            <a:lvl2pPr marL="465138" algn="l" defTabSz="930275">
              <a:defRPr sz="2400">
                <a:solidFill>
                  <a:schemeClr val="tx1"/>
                </a:solidFill>
                <a:latin typeface="Times New Roman" panose="02020603050405020304" pitchFamily="18" charset="0"/>
              </a:defRPr>
            </a:lvl2pPr>
            <a:lvl3pPr marL="930275" algn="l" defTabSz="930275">
              <a:defRPr sz="2400">
                <a:solidFill>
                  <a:schemeClr val="tx1"/>
                </a:solidFill>
                <a:latin typeface="Times New Roman" panose="02020603050405020304" pitchFamily="18" charset="0"/>
              </a:defRPr>
            </a:lvl3pPr>
            <a:lvl4pPr marL="1395413" algn="l" defTabSz="930275">
              <a:defRPr sz="2400">
                <a:solidFill>
                  <a:schemeClr val="tx1"/>
                </a:solidFill>
                <a:latin typeface="Times New Roman" panose="02020603050405020304" pitchFamily="18" charset="0"/>
              </a:defRPr>
            </a:lvl4pPr>
            <a:lvl5pPr marL="1858963" algn="l" defTabSz="930275">
              <a:defRPr sz="2400">
                <a:solidFill>
                  <a:schemeClr val="tx1"/>
                </a:solidFill>
                <a:latin typeface="Times New Roman" panose="02020603050405020304" pitchFamily="18" charset="0"/>
              </a:defRPr>
            </a:lvl5pPr>
            <a:lvl6pPr marL="2316163" defTabSz="930275" eaLnBrk="0" fontAlgn="base" hangingPunct="0">
              <a:spcBef>
                <a:spcPct val="0"/>
              </a:spcBef>
              <a:spcAft>
                <a:spcPct val="0"/>
              </a:spcAft>
              <a:defRPr sz="2400">
                <a:solidFill>
                  <a:schemeClr val="tx1"/>
                </a:solidFill>
                <a:latin typeface="Times New Roman" panose="02020603050405020304" pitchFamily="18" charset="0"/>
              </a:defRPr>
            </a:lvl6pPr>
            <a:lvl7pPr marL="2773363" defTabSz="930275" eaLnBrk="0" fontAlgn="base" hangingPunct="0">
              <a:spcBef>
                <a:spcPct val="0"/>
              </a:spcBef>
              <a:spcAft>
                <a:spcPct val="0"/>
              </a:spcAft>
              <a:defRPr sz="2400">
                <a:solidFill>
                  <a:schemeClr val="tx1"/>
                </a:solidFill>
                <a:latin typeface="Times New Roman" panose="02020603050405020304" pitchFamily="18" charset="0"/>
              </a:defRPr>
            </a:lvl7pPr>
            <a:lvl8pPr marL="3230563" defTabSz="930275" eaLnBrk="0" fontAlgn="base" hangingPunct="0">
              <a:spcBef>
                <a:spcPct val="0"/>
              </a:spcBef>
              <a:spcAft>
                <a:spcPct val="0"/>
              </a:spcAft>
              <a:defRPr sz="2400">
                <a:solidFill>
                  <a:schemeClr val="tx1"/>
                </a:solidFill>
                <a:latin typeface="Times New Roman" panose="02020603050405020304" pitchFamily="18" charset="0"/>
              </a:defRPr>
            </a:lvl8pPr>
            <a:lvl9pPr marL="3687763" defTabSz="930275" eaLnBrk="0" fontAlgn="base" hangingPunct="0">
              <a:spcBef>
                <a:spcPct val="0"/>
              </a:spcBef>
              <a:spcAft>
                <a:spcPct val="0"/>
              </a:spcAft>
              <a:defRPr sz="2400">
                <a:solidFill>
                  <a:schemeClr val="tx1"/>
                </a:solidFill>
                <a:latin typeface="Times New Roman" panose="02020603050405020304" pitchFamily="18" charset="0"/>
              </a:defRPr>
            </a:lvl9pPr>
          </a:lstStyle>
          <a:p>
            <a:pPr algn="r"/>
            <a:r>
              <a:rPr lang="en-US" altLang="es-CL" sz="1000" i="1">
                <a:latin typeface="Book Antiqua" panose="02040602050305030304" pitchFamily="18" charset="0"/>
              </a:rPr>
              <a:t>2</a:t>
            </a:r>
          </a:p>
        </p:txBody>
      </p:sp>
      <p:sp>
        <p:nvSpPr>
          <p:cNvPr id="229380" name="Rectangle 4">
            <a:extLst>
              <a:ext uri="{FF2B5EF4-FFF2-40B4-BE49-F238E27FC236}">
                <a16:creationId xmlns:a16="http://schemas.microsoft.com/office/drawing/2014/main" id="{D2E7F45A-860D-469D-8595-70F5FA5D98D0}"/>
              </a:ext>
            </a:extLst>
          </p:cNvPr>
          <p:cNvSpPr>
            <a:spLocks noChangeArrowheads="1"/>
          </p:cNvSpPr>
          <p:nvPr/>
        </p:nvSpPr>
        <p:spPr bwMode="auto">
          <a:xfrm>
            <a:off x="0" y="884872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229381" name="Rectangle 5">
            <a:extLst>
              <a:ext uri="{FF2B5EF4-FFF2-40B4-BE49-F238E27FC236}">
                <a16:creationId xmlns:a16="http://schemas.microsoft.com/office/drawing/2014/main" id="{D3A9EF98-FE7E-49A4-A538-201118993F26}"/>
              </a:ext>
            </a:extLst>
          </p:cNvPr>
          <p:cNvSpPr>
            <a:spLocks noChangeArrowheads="1"/>
          </p:cNvSpP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
        <p:nvSpPr>
          <p:cNvPr id="229382" name="Rectangle 6">
            <a:extLst>
              <a:ext uri="{FF2B5EF4-FFF2-40B4-BE49-F238E27FC236}">
                <a16:creationId xmlns:a16="http://schemas.microsoft.com/office/drawing/2014/main" id="{EB3D97C9-753F-4FFF-B662-2FE673674F43}"/>
              </a:ext>
            </a:extLst>
          </p:cNvPr>
          <p:cNvSpPr>
            <a:spLocks noGrp="1" noRot="1" noChangeAspect="1" noChangeArrowheads="1" noTextEdit="1"/>
          </p:cNvSpPr>
          <p:nvPr>
            <p:ph type="sldImg"/>
          </p:nvPr>
        </p:nvSpPr>
        <p:spPr>
          <a:ln cap="flat"/>
        </p:spPr>
      </p:sp>
      <p:sp>
        <p:nvSpPr>
          <p:cNvPr id="229383" name="Rectangle 7">
            <a:extLst>
              <a:ext uri="{FF2B5EF4-FFF2-40B4-BE49-F238E27FC236}">
                <a16:creationId xmlns:a16="http://schemas.microsoft.com/office/drawing/2014/main" id="{72D98201-FA37-4088-BD39-AB969CF536AE}"/>
              </a:ext>
            </a:extLst>
          </p:cNvPr>
          <p:cNvSpPr>
            <a:spLocks noGrp="1" noChangeArrowheads="1"/>
          </p:cNvSpPr>
          <p:nvPr>
            <p:ph type="body" idx="1"/>
          </p:nvPr>
        </p:nvSpPr>
        <p:spPr>
          <a:ln/>
        </p:spPr>
        <p:txBody>
          <a:bodyPr lIns="92017" tIns="45201" rIns="92017" bIns="45201"/>
          <a:lstStyle/>
          <a:p>
            <a:endParaRPr lang="es-ES_tradnl" altLang="es-C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5EEDE012-EEF6-45C6-909E-9625AE945F27}"/>
              </a:ext>
            </a:extLst>
          </p:cNvPr>
          <p:cNvSpPr>
            <a:spLocks noGrp="1" noRot="1" noChangeAspect="1" noChangeArrowheads="1" noTextEdit="1"/>
          </p:cNvSpPr>
          <p:nvPr>
            <p:ph type="sldImg"/>
          </p:nvPr>
        </p:nvSpPr>
        <p:spPr>
          <a:xfrm>
            <a:off x="325438" y="698500"/>
            <a:ext cx="6208712" cy="3492500"/>
          </a:xfrm>
          <a:ln/>
        </p:spPr>
      </p:sp>
      <p:sp>
        <p:nvSpPr>
          <p:cNvPr id="219139" name="Rectangle 3">
            <a:extLst>
              <a:ext uri="{FF2B5EF4-FFF2-40B4-BE49-F238E27FC236}">
                <a16:creationId xmlns:a16="http://schemas.microsoft.com/office/drawing/2014/main" id="{C9219D86-C5F5-4324-A27E-26D9D4414CAC}"/>
              </a:ext>
            </a:extLst>
          </p:cNvPr>
          <p:cNvSpPr>
            <a:spLocks noGrp="1" noChangeArrowheads="1"/>
          </p:cNvSpPr>
          <p:nvPr>
            <p:ph type="body" idx="1"/>
          </p:nvPr>
        </p:nvSpPr>
        <p:spPr>
          <a:xfrm>
            <a:off x="685800" y="4424363"/>
            <a:ext cx="5486400" cy="4191000"/>
          </a:xfrm>
        </p:spPr>
        <p:txBody>
          <a:bodyPr/>
          <a:lstStyle/>
          <a:p>
            <a:r>
              <a:rPr lang="en-US" altLang="es-CL" sz="400"/>
              <a:t>The appropriate size of the endotracheal tube is determined from the newborn’s weight and/or gestational age. The table gives the tube size for various weights and gestational age categories.</a:t>
            </a:r>
          </a:p>
          <a:p>
            <a:endParaRPr lang="en-US" altLang="es-CL" sz="400"/>
          </a:p>
          <a:p>
            <a:r>
              <a:rPr lang="en-US" altLang="es-CL" sz="400"/>
              <a:t>The use of a stylet may be helpful to provide rigidity and curvature to the tube, thus facilitating intubation. When inserting the stylet, it is essential that</a:t>
            </a:r>
          </a:p>
          <a:p>
            <a:pPr>
              <a:buFontTx/>
              <a:buChar char="•"/>
            </a:pPr>
            <a:r>
              <a:rPr lang="en-US" altLang="es-CL" sz="400"/>
              <a:t>The tip does not protrude from the end hole or side hole of the endotracheal tube (to avoid trauma to the tissues).</a:t>
            </a:r>
          </a:p>
          <a:p>
            <a:pPr>
              <a:buFontTx/>
              <a:buChar char="•"/>
            </a:pPr>
            <a:r>
              <a:rPr lang="en-US" altLang="es-CL" sz="400"/>
              <a:t>The stylet is secured so that it cannot advance farther into the tube during intubation.</a:t>
            </a:r>
          </a:p>
          <a:p>
            <a:pPr>
              <a:buFontTx/>
              <a:buChar char="•"/>
            </a:pPr>
            <a:r>
              <a:rPr lang="en-US" altLang="es-CL">
                <a:latin typeface="Times New Roman" panose="02020603050405020304" pitchFamily="18" charset="0"/>
              </a:rPr>
              <a:t>The stylet can be removed from the tube easily. </a:t>
            </a:r>
          </a:p>
          <a:p>
            <a:endParaRPr lang="en-US" altLang="es-CL" sz="400"/>
          </a:p>
          <a:p>
            <a:r>
              <a:rPr lang="en-US" altLang="es-CL" sz="400" b="1" i="1"/>
              <a:t>Instructor Tip: Do not set endotracheal tube under radiant warmer while waiting for the birth. A warm tube will be floppy and difficult to insert.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a:extLst>
              <a:ext uri="{FF2B5EF4-FFF2-40B4-BE49-F238E27FC236}">
                <a16:creationId xmlns:a16="http://schemas.microsoft.com/office/drawing/2014/main" id="{92DEA1C7-5B55-4F90-9947-18883E9B4527}"/>
              </a:ext>
            </a:extLst>
          </p:cNvPr>
          <p:cNvSpPr>
            <a:spLocks noGrp="1" noRot="1" noChangeAspect="1" noChangeArrowheads="1" noTextEdit="1"/>
          </p:cNvSpPr>
          <p:nvPr>
            <p:ph type="sldImg"/>
          </p:nvPr>
        </p:nvSpPr>
        <p:spPr>
          <a:xfrm>
            <a:off x="325438" y="698500"/>
            <a:ext cx="6208712" cy="3492500"/>
          </a:xfrm>
          <a:ln/>
        </p:spPr>
      </p:sp>
      <p:sp>
        <p:nvSpPr>
          <p:cNvPr id="221187" name="Rectangle 3">
            <a:extLst>
              <a:ext uri="{FF2B5EF4-FFF2-40B4-BE49-F238E27FC236}">
                <a16:creationId xmlns:a16="http://schemas.microsoft.com/office/drawing/2014/main" id="{D1588600-3578-41C3-A79E-ED15A2FEF9E6}"/>
              </a:ext>
            </a:extLst>
          </p:cNvPr>
          <p:cNvSpPr>
            <a:spLocks noGrp="1" noChangeArrowheads="1"/>
          </p:cNvSpPr>
          <p:nvPr>
            <p:ph type="body" idx="1"/>
          </p:nvPr>
        </p:nvSpPr>
        <p:spPr>
          <a:xfrm>
            <a:off x="685800" y="4424363"/>
            <a:ext cx="5486400" cy="4191000"/>
          </a:xfrm>
        </p:spPr>
        <p:txBody>
          <a:bodyPr/>
          <a:lstStyle/>
          <a:p>
            <a:r>
              <a:rPr lang="en-US" altLang="es-CL" sz="400"/>
              <a:t>The tip-to-lip measurement can be used to estimate if the tube has been inserted the correct distance. Adding 6 to the newborn’s weight in kilograms will give a rough estimate of the correct distance from the tube tip to the vermilion border of the upper lip. This rule is unreliable in those babies who have congenital anomalies of the neck and mandible.</a:t>
            </a:r>
            <a:endParaRPr lang="en-US" alt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Haga clic para modificar los estilos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ítulo y texto e imágenes prediseñada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97E2DA-07B2-44DC-A0B0-58454C146C39}"/>
              </a:ext>
            </a:extLst>
          </p:cNvPr>
          <p:cNvSpPr>
            <a:spLocks noGrp="1"/>
          </p:cNvSpPr>
          <p:nvPr>
            <p:ph type="title"/>
          </p:nvPr>
        </p:nvSpPr>
        <p:spPr>
          <a:xfrm>
            <a:off x="508001" y="0"/>
            <a:ext cx="11548533" cy="1371600"/>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11FB8A82-D7EA-49B4-AB05-2BA08B4B54EC}"/>
              </a:ext>
            </a:extLst>
          </p:cNvPr>
          <p:cNvSpPr>
            <a:spLocks noGrp="1"/>
          </p:cNvSpPr>
          <p:nvPr>
            <p:ph type="body" sz="half" idx="1"/>
          </p:nvPr>
        </p:nvSpPr>
        <p:spPr>
          <a:xfrm>
            <a:off x="1349024" y="1619250"/>
            <a:ext cx="5061185"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imágenes en línea 3">
            <a:extLst>
              <a:ext uri="{FF2B5EF4-FFF2-40B4-BE49-F238E27FC236}">
                <a16:creationId xmlns:a16="http://schemas.microsoft.com/office/drawing/2014/main" id="{051748B0-705D-498C-82E6-6A17F7F4101C}"/>
              </a:ext>
            </a:extLst>
          </p:cNvPr>
          <p:cNvSpPr>
            <a:spLocks noGrp="1"/>
          </p:cNvSpPr>
          <p:nvPr>
            <p:ph type="clipArt" sz="half" idx="2"/>
          </p:nvPr>
        </p:nvSpPr>
        <p:spPr>
          <a:xfrm>
            <a:off x="6590830" y="1619250"/>
            <a:ext cx="5063066" cy="4114800"/>
          </a:xfrm>
        </p:spPr>
        <p:txBody>
          <a:bodyPr/>
          <a:lstStyle/>
          <a:p>
            <a:endParaRPr lang="es-CL"/>
          </a:p>
        </p:txBody>
      </p:sp>
    </p:spTree>
    <p:extLst>
      <p:ext uri="{BB962C8B-B14F-4D97-AF65-F5344CB8AC3E}">
        <p14:creationId xmlns:p14="http://schemas.microsoft.com/office/powerpoint/2010/main" val="4238364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4FF0D5-C864-44FF-A5B8-B72ED5E99ED5}"/>
              </a:ext>
            </a:extLst>
          </p:cNvPr>
          <p:cNvSpPr>
            <a:spLocks noGrp="1"/>
          </p:cNvSpPr>
          <p:nvPr>
            <p:ph type="title"/>
          </p:nvPr>
        </p:nvSpPr>
        <p:spPr>
          <a:xfrm>
            <a:off x="508001" y="0"/>
            <a:ext cx="11548533" cy="1371600"/>
          </a:xfrm>
        </p:spPr>
        <p:txBody>
          <a:bodyPr/>
          <a:lstStyle/>
          <a:p>
            <a:r>
              <a:rPr lang="es-ES"/>
              <a:t>Haga clic para modificar el estilo de título del patrón</a:t>
            </a:r>
            <a:endParaRPr lang="es-CL"/>
          </a:p>
        </p:txBody>
      </p:sp>
      <p:sp>
        <p:nvSpPr>
          <p:cNvPr id="3" name="Marcador de imágenes en línea 2">
            <a:extLst>
              <a:ext uri="{FF2B5EF4-FFF2-40B4-BE49-F238E27FC236}">
                <a16:creationId xmlns:a16="http://schemas.microsoft.com/office/drawing/2014/main" id="{E32E6877-C416-47A6-895C-6FEB8C571C23}"/>
              </a:ext>
            </a:extLst>
          </p:cNvPr>
          <p:cNvSpPr>
            <a:spLocks noGrp="1"/>
          </p:cNvSpPr>
          <p:nvPr>
            <p:ph type="clipArt" sz="half" idx="1"/>
          </p:nvPr>
        </p:nvSpPr>
        <p:spPr>
          <a:xfrm>
            <a:off x="1349024" y="1619250"/>
            <a:ext cx="5061185" cy="4114800"/>
          </a:xfrm>
        </p:spPr>
        <p:txBody>
          <a:bodyPr/>
          <a:lstStyle/>
          <a:p>
            <a:endParaRPr lang="es-CL"/>
          </a:p>
        </p:txBody>
      </p:sp>
      <p:sp>
        <p:nvSpPr>
          <p:cNvPr id="4" name="Marcador de texto 3">
            <a:extLst>
              <a:ext uri="{FF2B5EF4-FFF2-40B4-BE49-F238E27FC236}">
                <a16:creationId xmlns:a16="http://schemas.microsoft.com/office/drawing/2014/main" id="{41CEE491-75FE-402D-BAE1-5F2E0E57FEC9}"/>
              </a:ext>
            </a:extLst>
          </p:cNvPr>
          <p:cNvSpPr>
            <a:spLocks noGrp="1"/>
          </p:cNvSpPr>
          <p:nvPr>
            <p:ph type="body" sz="half" idx="2"/>
          </p:nvPr>
        </p:nvSpPr>
        <p:spPr>
          <a:xfrm>
            <a:off x="6590830" y="1619250"/>
            <a:ext cx="5063066" cy="411480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414630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bl">
  <p:cSld name="Título y tabl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768EAD-0B42-466E-B8E3-9F0E551DC38A}"/>
              </a:ext>
            </a:extLst>
          </p:cNvPr>
          <p:cNvSpPr>
            <a:spLocks noGrp="1"/>
          </p:cNvSpPr>
          <p:nvPr>
            <p:ph type="title"/>
          </p:nvPr>
        </p:nvSpPr>
        <p:spPr>
          <a:xfrm>
            <a:off x="508001" y="0"/>
            <a:ext cx="11548533" cy="1371600"/>
          </a:xfrm>
        </p:spPr>
        <p:txBody>
          <a:bodyPr/>
          <a:lstStyle/>
          <a:p>
            <a:r>
              <a:rPr lang="es-ES"/>
              <a:t>Haga clic para modificar el estilo de título del patrón</a:t>
            </a:r>
            <a:endParaRPr lang="es-CL"/>
          </a:p>
        </p:txBody>
      </p:sp>
      <p:sp>
        <p:nvSpPr>
          <p:cNvPr id="3" name="Marcador de tabla 2">
            <a:extLst>
              <a:ext uri="{FF2B5EF4-FFF2-40B4-BE49-F238E27FC236}">
                <a16:creationId xmlns:a16="http://schemas.microsoft.com/office/drawing/2014/main" id="{46D84A96-66CA-4FED-9F9E-45C29EBD5D1B}"/>
              </a:ext>
            </a:extLst>
          </p:cNvPr>
          <p:cNvSpPr>
            <a:spLocks noGrp="1"/>
          </p:cNvSpPr>
          <p:nvPr>
            <p:ph type="tbl" idx="1"/>
          </p:nvPr>
        </p:nvSpPr>
        <p:spPr>
          <a:xfrm>
            <a:off x="1349024" y="1619250"/>
            <a:ext cx="10304873" cy="4114800"/>
          </a:xfrm>
        </p:spPr>
        <p:txBody>
          <a:bodyPr/>
          <a:lstStyle/>
          <a:p>
            <a:endParaRPr lang="es-CL"/>
          </a:p>
        </p:txBody>
      </p:sp>
    </p:spTree>
    <p:extLst>
      <p:ext uri="{BB962C8B-B14F-4D97-AF65-F5344CB8AC3E}">
        <p14:creationId xmlns:p14="http://schemas.microsoft.com/office/powerpoint/2010/main" val="2789533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796027F-7875-4030-9381-8BD8C4F21935}" type="datetimeFigureOut">
              <a:rPr lang="en-US" dirty="0"/>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7" name="Date Placeholder 4"/>
          <p:cNvSpPr>
            <a:spLocks noGrp="1"/>
          </p:cNvSpPr>
          <p:nvPr>
            <p:ph type="dt" sz="half" idx="10"/>
          </p:nvPr>
        </p:nvSpPr>
        <p:spPr/>
        <p:txBody>
          <a:bodyPr/>
          <a:lstStyle/>
          <a:p>
            <a:fld id="{4509A250-FF31-4206-8172-F9D3106AACB1}" type="datetimeFigureOut">
              <a:rPr lang="en-US" dirty="0"/>
              <a:t>4/27/2020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4509A250-FF31-4206-8172-F9D3106AACB1}" type="datetimeFigureOut">
              <a:rPr lang="en-US" dirty="0"/>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4/27/2020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 id="2147483671" r:id="rId18"/>
    <p:sldLayoutId id="2147483672" r:id="rId19"/>
    <p:sldLayoutId id="2147483673" r:id="rId20"/>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ideo" Target="file:///E:\Mis%20Documentos\Marcela\CD%20NRP%202006\Presentaciones%20Espa&#241;ol%20Power%20Point%20NRP%202006\Lecci&#243;n%203\V_03_05_03.wmv"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video" Target="file:///E:\Mis%20Documentos\Marcela\CD%20NRP%202006\Presentaciones%20Espa&#241;ol%20Power%20Point%20NRP%202006\Lecci&#243;n%208\V_08_04_02.wmv"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a:extLst>
              <a:ext uri="{FF2B5EF4-FFF2-40B4-BE49-F238E27FC236}">
                <a16:creationId xmlns:a16="http://schemas.microsoft.com/office/drawing/2014/main" id="{1458516E-2F5A-442C-855F-CC046B77F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437" t="19490" r="50720" b="12601"/>
          <a:stretch>
            <a:fillRect/>
          </a:stretch>
        </p:blipFill>
        <p:spPr bwMode="auto">
          <a:xfrm>
            <a:off x="1160464" y="784226"/>
            <a:ext cx="5487987" cy="5432425"/>
          </a:xfrm>
          <a:prstGeom prst="rect">
            <a:avLst/>
          </a:prstGeom>
          <a:noFill/>
          <a:ln w="38100">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0947" name="Text Box 3">
            <a:extLst>
              <a:ext uri="{FF2B5EF4-FFF2-40B4-BE49-F238E27FC236}">
                <a16:creationId xmlns:a16="http://schemas.microsoft.com/office/drawing/2014/main" id="{CFE13E0F-EA4C-4A08-A467-F5F94B6350F1}"/>
              </a:ext>
            </a:extLst>
          </p:cNvPr>
          <p:cNvSpPr txBox="1">
            <a:spLocks noChangeArrowheads="1"/>
          </p:cNvSpPr>
          <p:nvPr/>
        </p:nvSpPr>
        <p:spPr bwMode="auto">
          <a:xfrm>
            <a:off x="3463926" y="5980113"/>
            <a:ext cx="6996113"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2"/>
                </a:solidFill>
                <a:miter lim="800000"/>
                <a:headEnd/>
                <a:tailEnd/>
              </a14:hiddenLine>
            </a:ext>
          </a:extLst>
        </p:spPr>
        <p:txBody>
          <a:bodyPr>
            <a:spAutoFit/>
          </a:bodyPr>
          <a:lstStyle/>
          <a:p>
            <a:pPr>
              <a:spcBef>
                <a:spcPct val="50000"/>
              </a:spcBef>
            </a:pPr>
            <a:endParaRPr lang="es-ES" altLang="es-CL"/>
          </a:p>
        </p:txBody>
      </p:sp>
      <p:sp>
        <p:nvSpPr>
          <p:cNvPr id="210948" name="Text Box 4">
            <a:extLst>
              <a:ext uri="{FF2B5EF4-FFF2-40B4-BE49-F238E27FC236}">
                <a16:creationId xmlns:a16="http://schemas.microsoft.com/office/drawing/2014/main" id="{3F3C2CB7-98DE-454B-87D7-EB287C714BE0}"/>
              </a:ext>
            </a:extLst>
          </p:cNvPr>
          <p:cNvSpPr txBox="1">
            <a:spLocks noChangeArrowheads="1"/>
          </p:cNvSpPr>
          <p:nvPr/>
        </p:nvSpPr>
        <p:spPr bwMode="auto">
          <a:xfrm>
            <a:off x="6654800" y="5518151"/>
            <a:ext cx="4584700" cy="1785104"/>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2"/>
                </a:solidFill>
                <a:miter lim="800000"/>
                <a:headEnd/>
                <a:tailEnd/>
              </a14:hiddenLine>
            </a:ext>
          </a:extLst>
        </p:spPr>
        <p:txBody>
          <a:bodyPr>
            <a:spAutoFit/>
          </a:bodyPr>
          <a:lstStyle/>
          <a:p>
            <a:pPr>
              <a:spcBef>
                <a:spcPct val="50000"/>
              </a:spcBef>
            </a:pPr>
            <a:r>
              <a:rPr lang="es-CL" altLang="es-CL" sz="2000" dirty="0">
                <a:latin typeface="Arial Black" panose="020B0A04020102020204" pitchFamily="34" charset="0"/>
              </a:rPr>
              <a:t>        Dr. Jorge Ubilla Macías</a:t>
            </a:r>
          </a:p>
          <a:p>
            <a:pPr>
              <a:spcBef>
                <a:spcPct val="50000"/>
              </a:spcBef>
            </a:pPr>
            <a:r>
              <a:rPr lang="es-CL" altLang="es-CL" sz="2000" dirty="0">
                <a:latin typeface="Arial Black" panose="020B0A04020102020204" pitchFamily="34" charset="0"/>
              </a:rPr>
              <a:t>               Neonatología </a:t>
            </a:r>
          </a:p>
          <a:p>
            <a:pPr>
              <a:spcBef>
                <a:spcPct val="50000"/>
              </a:spcBef>
            </a:pPr>
            <a:r>
              <a:rPr lang="es-CL" altLang="es-CL" sz="2000" dirty="0">
                <a:latin typeface="Arial Black" panose="020B0A04020102020204" pitchFamily="34" charset="0"/>
              </a:rPr>
              <a:t>       </a:t>
            </a:r>
            <a:r>
              <a:rPr lang="es-CL" altLang="es-CL" sz="2000" dirty="0" err="1">
                <a:latin typeface="Arial Black" panose="020B0A04020102020204" pitchFamily="34" charset="0"/>
              </a:rPr>
              <a:t>Hosp</a:t>
            </a:r>
            <a:r>
              <a:rPr lang="es-CL" altLang="es-CL" sz="2000" dirty="0">
                <a:latin typeface="Arial Black" panose="020B0A04020102020204" pitchFamily="34" charset="0"/>
              </a:rPr>
              <a:t>. San Borja Arriarán</a:t>
            </a:r>
          </a:p>
          <a:p>
            <a:pPr>
              <a:spcBef>
                <a:spcPct val="50000"/>
              </a:spcBef>
            </a:pPr>
            <a:endParaRPr lang="es-ES" altLang="es-CL" sz="2000" dirty="0">
              <a:latin typeface="Arial Black" panose="020B0A04020102020204" pitchFamily="34" charset="0"/>
            </a:endParaRPr>
          </a:p>
        </p:txBody>
      </p:sp>
      <p:sp>
        <p:nvSpPr>
          <p:cNvPr id="210950" name="Text Box 6">
            <a:extLst>
              <a:ext uri="{FF2B5EF4-FFF2-40B4-BE49-F238E27FC236}">
                <a16:creationId xmlns:a16="http://schemas.microsoft.com/office/drawing/2014/main" id="{46EDEED3-860B-4A50-8D00-020DD1FF0511}"/>
              </a:ext>
            </a:extLst>
          </p:cNvPr>
          <p:cNvSpPr txBox="1">
            <a:spLocks noChangeArrowheads="1"/>
          </p:cNvSpPr>
          <p:nvPr/>
        </p:nvSpPr>
        <p:spPr bwMode="auto">
          <a:xfrm>
            <a:off x="7135813" y="1481138"/>
            <a:ext cx="3440112"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2"/>
                </a:solidFill>
                <a:miter lim="800000"/>
                <a:headEnd/>
                <a:tailEnd/>
              </a14:hiddenLine>
            </a:ext>
          </a:extLst>
        </p:spPr>
        <p:txBody>
          <a:bodyPr>
            <a:spAutoFit/>
          </a:bodyPr>
          <a:lstStyle/>
          <a:p>
            <a:pPr>
              <a:spcBef>
                <a:spcPct val="50000"/>
              </a:spcBef>
            </a:pPr>
            <a:endParaRPr lang="es-ES" altLang="es-CL"/>
          </a:p>
        </p:txBody>
      </p:sp>
      <p:sp>
        <p:nvSpPr>
          <p:cNvPr id="210951" name="Text Box 7">
            <a:extLst>
              <a:ext uri="{FF2B5EF4-FFF2-40B4-BE49-F238E27FC236}">
                <a16:creationId xmlns:a16="http://schemas.microsoft.com/office/drawing/2014/main" id="{98ACC11B-4612-451B-AB7F-F9FA0435F658}"/>
              </a:ext>
            </a:extLst>
          </p:cNvPr>
          <p:cNvSpPr txBox="1">
            <a:spLocks noChangeArrowheads="1"/>
          </p:cNvSpPr>
          <p:nvPr/>
        </p:nvSpPr>
        <p:spPr bwMode="auto">
          <a:xfrm>
            <a:off x="6932614" y="2003426"/>
            <a:ext cx="4306887" cy="13112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2"/>
                </a:solidFill>
                <a:miter lim="800000"/>
                <a:headEnd/>
                <a:tailEnd/>
              </a14:hiddenLine>
            </a:ext>
          </a:extLst>
        </p:spPr>
        <p:txBody>
          <a:bodyPr>
            <a:spAutoFit/>
          </a:bodyPr>
          <a:lstStyle/>
          <a:p>
            <a:pPr>
              <a:spcBef>
                <a:spcPct val="50000"/>
              </a:spcBef>
            </a:pPr>
            <a:r>
              <a:rPr lang="es-CL" altLang="es-CL" sz="4000">
                <a:solidFill>
                  <a:schemeClr val="tx2"/>
                </a:solidFill>
                <a:latin typeface="Arial Black" panose="020B0A04020102020204" pitchFamily="34" charset="0"/>
              </a:rPr>
              <a:t>REANIMACION NEONATAL</a:t>
            </a:r>
            <a:endParaRPr lang="es-ES" altLang="es-CL" sz="4000">
              <a:solidFill>
                <a:schemeClr val="tx2"/>
              </a:solidFill>
              <a:latin typeface="Arial Black" panose="020B0A04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613AEEAE-AF1C-451F-BD70-43A18058C8C8}"/>
              </a:ext>
            </a:extLst>
          </p:cNvPr>
          <p:cNvSpPr>
            <a:spLocks noGrp="1" noChangeArrowheads="1"/>
          </p:cNvSpPr>
          <p:nvPr>
            <p:ph type="title"/>
          </p:nvPr>
        </p:nvSpPr>
        <p:spPr/>
        <p:txBody>
          <a:bodyPr/>
          <a:lstStyle/>
          <a:p>
            <a:r>
              <a:rPr lang="es-ES_tradnl" altLang="es-CL"/>
              <a:t>Aportar calor</a:t>
            </a:r>
          </a:p>
        </p:txBody>
      </p:sp>
      <p:sp>
        <p:nvSpPr>
          <p:cNvPr id="178179" name="Rectangle 3">
            <a:extLst>
              <a:ext uri="{FF2B5EF4-FFF2-40B4-BE49-F238E27FC236}">
                <a16:creationId xmlns:a16="http://schemas.microsoft.com/office/drawing/2014/main" id="{AD534226-6EA7-4D18-AC1B-F8C50ADF9800}"/>
              </a:ext>
            </a:extLst>
          </p:cNvPr>
          <p:cNvSpPr>
            <a:spLocks noGrp="1" noChangeArrowheads="1"/>
          </p:cNvSpPr>
          <p:nvPr>
            <p:ph type="body" sz="half" idx="1"/>
          </p:nvPr>
        </p:nvSpPr>
        <p:spPr>
          <a:xfrm>
            <a:off x="1339851" y="1619250"/>
            <a:ext cx="5021263" cy="4114800"/>
          </a:xfrm>
        </p:spPr>
        <p:txBody>
          <a:bodyPr/>
          <a:lstStyle/>
          <a:p>
            <a:pPr>
              <a:spcAft>
                <a:spcPct val="30000"/>
              </a:spcAft>
              <a:buFont typeface="Monotype Sorts" pitchFamily="2" charset="2"/>
              <a:buNone/>
            </a:pPr>
            <a:r>
              <a:rPr lang="en-US" altLang="es-CL" sz="3600">
                <a:latin typeface="Comic Sans MS" panose="030F0702030302020204" pitchFamily="66" charset="0"/>
              </a:rPr>
              <a:t>Prevenir las pérdidas de calor:</a:t>
            </a:r>
          </a:p>
          <a:p>
            <a:pPr>
              <a:spcAft>
                <a:spcPct val="30000"/>
              </a:spcAft>
            </a:pPr>
            <a:r>
              <a:rPr lang="en-US" altLang="es-CL" sz="2800">
                <a:latin typeface="Comic Sans MS" panose="030F0702030302020204" pitchFamily="66" charset="0"/>
              </a:rPr>
              <a:t>Colocar al RN bajo calor radiante</a:t>
            </a:r>
          </a:p>
          <a:p>
            <a:pPr>
              <a:spcAft>
                <a:spcPct val="30000"/>
              </a:spcAft>
            </a:pPr>
            <a:r>
              <a:rPr lang="en-US" altLang="es-CL" sz="2800">
                <a:latin typeface="Comic Sans MS" panose="030F0702030302020204" pitchFamily="66" charset="0"/>
              </a:rPr>
              <a:t>Secar completamente</a:t>
            </a:r>
          </a:p>
          <a:p>
            <a:pPr>
              <a:spcAft>
                <a:spcPct val="30000"/>
              </a:spcAft>
            </a:pPr>
            <a:r>
              <a:rPr lang="en-US" altLang="es-CL" sz="2800">
                <a:latin typeface="Comic Sans MS" panose="030F0702030302020204" pitchFamily="66" charset="0"/>
              </a:rPr>
              <a:t>Remover paños mojados</a:t>
            </a:r>
            <a:endParaRPr lang="es-ES_tradnl" altLang="es-CL" sz="2800">
              <a:latin typeface="Comic Sans MS" panose="030F0702030302020204" pitchFamily="66" charset="0"/>
            </a:endParaRPr>
          </a:p>
        </p:txBody>
      </p:sp>
      <p:pic>
        <p:nvPicPr>
          <p:cNvPr id="178181" name="Picture 5">
            <a:extLst>
              <a:ext uri="{FF2B5EF4-FFF2-40B4-BE49-F238E27FC236}">
                <a16:creationId xmlns:a16="http://schemas.microsoft.com/office/drawing/2014/main" id="{8C766601-E840-4D9F-8622-80600CF86849}"/>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575425" y="1619250"/>
            <a:ext cx="4146550" cy="4114800"/>
          </a:xfrm>
          <a:extLst>
            <a:ext uri="{AF507438-7753-43E0-B8FC-AC1667EBCBE1}">
              <a14:hiddenEffects xmlns:a14="http://schemas.microsoft.com/office/drawing/2010/main">
                <a:effectLst>
                  <a:outerShdw dist="107763" dir="13500000" algn="ctr" rotWithShape="0">
                    <a:srgbClr val="000000"/>
                  </a:outerShdw>
                </a:effectLst>
              </a14:hiddenEffects>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E75E4540-6D8D-4E36-9FF3-2EBB1E96D852}"/>
              </a:ext>
            </a:extLst>
          </p:cNvPr>
          <p:cNvSpPr>
            <a:spLocks noGrp="1" noChangeArrowheads="1"/>
          </p:cNvSpPr>
          <p:nvPr>
            <p:ph type="title"/>
          </p:nvPr>
        </p:nvSpPr>
        <p:spPr>
          <a:xfrm>
            <a:off x="1381126" y="538164"/>
            <a:ext cx="9744075" cy="833437"/>
          </a:xfrm>
        </p:spPr>
        <p:txBody>
          <a:bodyPr/>
          <a:lstStyle/>
          <a:p>
            <a:pPr>
              <a:buFont typeface="Monotype Sorts" pitchFamily="2" charset="2"/>
              <a:buNone/>
            </a:pPr>
            <a:r>
              <a:rPr lang="en-US" altLang="es-CL" sz="3600" dirty="0" err="1"/>
              <a:t>Posicionar</a:t>
            </a:r>
            <a:r>
              <a:rPr lang="en-US" altLang="es-CL" sz="3600" dirty="0"/>
              <a:t> y </a:t>
            </a:r>
            <a:r>
              <a:rPr lang="en-US" altLang="es-CL" sz="3600" dirty="0" err="1"/>
              <a:t>despejar</a:t>
            </a:r>
            <a:r>
              <a:rPr lang="en-US" altLang="es-CL" sz="3600" dirty="0"/>
              <a:t> la </a:t>
            </a:r>
            <a:r>
              <a:rPr lang="en-US" altLang="es-CL" sz="3600" dirty="0" err="1"/>
              <a:t>vía</a:t>
            </a:r>
            <a:r>
              <a:rPr lang="en-US" altLang="es-CL" sz="3600" dirty="0"/>
              <a:t> </a:t>
            </a:r>
            <a:r>
              <a:rPr lang="en-US" altLang="es-CL" sz="3600" dirty="0" err="1"/>
              <a:t>aérea</a:t>
            </a:r>
            <a:r>
              <a:rPr lang="en-US" altLang="es-CL" sz="3600" dirty="0"/>
              <a:t>:</a:t>
            </a:r>
          </a:p>
        </p:txBody>
      </p:sp>
      <p:pic>
        <p:nvPicPr>
          <p:cNvPr id="227331" name="Picture 3">
            <a:extLst>
              <a:ext uri="{FF2B5EF4-FFF2-40B4-BE49-F238E27FC236}">
                <a16:creationId xmlns:a16="http://schemas.microsoft.com/office/drawing/2014/main" id="{C1DD678F-BC3E-4B79-97EE-DEE8B2E81F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5525" y="1646239"/>
            <a:ext cx="7600950" cy="48101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13500000" algn="ctr" rotWithShape="0">
                    <a:srgbClr val="000000"/>
                  </a:outerShdw>
                </a:effectLst>
              </a14:hiddenEffects>
            </a:ext>
          </a:extLst>
        </p:spPr>
      </p:pic>
      <p:sp>
        <p:nvSpPr>
          <p:cNvPr id="227333" name="Rectangle 5">
            <a:extLst>
              <a:ext uri="{FF2B5EF4-FFF2-40B4-BE49-F238E27FC236}">
                <a16:creationId xmlns:a16="http://schemas.microsoft.com/office/drawing/2014/main" id="{76C938E2-8453-40AA-BC6C-40C8D0E73D25}"/>
              </a:ext>
            </a:extLst>
          </p:cNvPr>
          <p:cNvSpPr>
            <a:spLocks noChangeArrowheads="1"/>
          </p:cNvSpPr>
          <p:nvPr/>
        </p:nvSpPr>
        <p:spPr bwMode="auto">
          <a:xfrm>
            <a:off x="5510214" y="3454401"/>
            <a:ext cx="841375" cy="290513"/>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CL" b="1" i="1">
                <a:solidFill>
                  <a:srgbClr val="336699"/>
                </a:solidFill>
              </a:rPr>
              <a:t>Correcto </a:t>
            </a:r>
          </a:p>
        </p:txBody>
      </p:sp>
      <p:sp>
        <p:nvSpPr>
          <p:cNvPr id="227334" name="Rectangle 6">
            <a:extLst>
              <a:ext uri="{FF2B5EF4-FFF2-40B4-BE49-F238E27FC236}">
                <a16:creationId xmlns:a16="http://schemas.microsoft.com/office/drawing/2014/main" id="{73E83297-73F9-41BF-B44A-C152A6739D5D}"/>
              </a:ext>
            </a:extLst>
          </p:cNvPr>
          <p:cNvSpPr>
            <a:spLocks noChangeArrowheads="1"/>
          </p:cNvSpPr>
          <p:nvPr/>
        </p:nvSpPr>
        <p:spPr bwMode="auto">
          <a:xfrm>
            <a:off x="2738438" y="5340350"/>
            <a:ext cx="2089150" cy="66833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s-ES" altLang="es-CL" sz="1400" b="1" i="1">
                <a:solidFill>
                  <a:srgbClr val="336699"/>
                </a:solidFill>
              </a:rPr>
              <a:t>Incorrecto</a:t>
            </a:r>
          </a:p>
          <a:p>
            <a:pPr algn="l"/>
            <a:r>
              <a:rPr lang="es-ES" altLang="es-CL" sz="1400" b="1" i="1">
                <a:solidFill>
                  <a:srgbClr val="336699"/>
                </a:solidFill>
              </a:rPr>
              <a:t>(hiperextensión)</a:t>
            </a:r>
          </a:p>
        </p:txBody>
      </p:sp>
      <p:sp>
        <p:nvSpPr>
          <p:cNvPr id="227335" name="Rectangle 7">
            <a:extLst>
              <a:ext uri="{FF2B5EF4-FFF2-40B4-BE49-F238E27FC236}">
                <a16:creationId xmlns:a16="http://schemas.microsoft.com/office/drawing/2014/main" id="{8BE797F1-7C32-4EAA-8D34-6F65AA5E75D6}"/>
              </a:ext>
            </a:extLst>
          </p:cNvPr>
          <p:cNvSpPr>
            <a:spLocks noChangeArrowheads="1"/>
          </p:cNvSpPr>
          <p:nvPr/>
        </p:nvSpPr>
        <p:spPr bwMode="auto">
          <a:xfrm>
            <a:off x="8107363" y="5326063"/>
            <a:ext cx="1263650" cy="639762"/>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r>
              <a:rPr lang="es-ES" altLang="es-CL" sz="1400" b="1" i="1">
                <a:solidFill>
                  <a:srgbClr val="336699"/>
                </a:solidFill>
              </a:rPr>
              <a:t>Incorrecto</a:t>
            </a:r>
          </a:p>
          <a:p>
            <a:pPr algn="l"/>
            <a:r>
              <a:rPr lang="es-ES" altLang="es-CL" sz="1400" b="1" i="1">
                <a:solidFill>
                  <a:srgbClr val="336699"/>
                </a:solidFill>
              </a:rPr>
              <a:t>(flexión)</a:t>
            </a:r>
          </a:p>
        </p:txBody>
      </p:sp>
      <p:sp>
        <p:nvSpPr>
          <p:cNvPr id="227336" name="Rectangle 8">
            <a:extLst>
              <a:ext uri="{FF2B5EF4-FFF2-40B4-BE49-F238E27FC236}">
                <a16:creationId xmlns:a16="http://schemas.microsoft.com/office/drawing/2014/main" id="{14EABB2F-FEC9-4A1A-8025-56448A10664C}"/>
              </a:ext>
            </a:extLst>
          </p:cNvPr>
          <p:cNvSpPr>
            <a:spLocks noChangeArrowheads="1"/>
          </p:cNvSpPr>
          <p:nvPr/>
        </p:nvSpPr>
        <p:spPr bwMode="auto">
          <a:xfrm>
            <a:off x="2517422" y="6081714"/>
            <a:ext cx="6577366" cy="274637"/>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CL" b="1" dirty="0">
                <a:solidFill>
                  <a:srgbClr val="336699"/>
                </a:solidFill>
              </a:rPr>
              <a:t>Posición de la cabeza, correcta e incorrecta para la resucitación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7177F7FD-0D56-42C1-BB04-A3456217E953}"/>
              </a:ext>
            </a:extLst>
          </p:cNvPr>
          <p:cNvSpPr>
            <a:spLocks noGrp="1" noChangeArrowheads="1"/>
          </p:cNvSpPr>
          <p:nvPr>
            <p:ph type="title"/>
          </p:nvPr>
        </p:nvSpPr>
        <p:spPr/>
        <p:txBody>
          <a:bodyPr/>
          <a:lstStyle/>
          <a:p>
            <a:r>
              <a:rPr lang="es-ES_tradnl" altLang="es-CL" dirty="0"/>
              <a:t>Pasos iniciales: estimulación táctil de la respiración</a:t>
            </a:r>
          </a:p>
        </p:txBody>
      </p:sp>
      <p:sp>
        <p:nvSpPr>
          <p:cNvPr id="180227" name="Rectangle 3">
            <a:extLst>
              <a:ext uri="{FF2B5EF4-FFF2-40B4-BE49-F238E27FC236}">
                <a16:creationId xmlns:a16="http://schemas.microsoft.com/office/drawing/2014/main" id="{1150D724-C3BC-4C8A-87D1-A2BAB9ACA13C}"/>
              </a:ext>
            </a:extLst>
          </p:cNvPr>
          <p:cNvSpPr>
            <a:spLocks noGrp="1" noChangeArrowheads="1"/>
          </p:cNvSpPr>
          <p:nvPr>
            <p:ph type="body" sz="half" idx="1"/>
          </p:nvPr>
        </p:nvSpPr>
        <p:spPr>
          <a:xfrm>
            <a:off x="1195389" y="1619250"/>
            <a:ext cx="5165725" cy="4908550"/>
          </a:xfrm>
        </p:spPr>
        <p:txBody>
          <a:bodyPr/>
          <a:lstStyle/>
          <a:p>
            <a:pPr>
              <a:buSzPct val="25000"/>
              <a:buFont typeface="Monotype Sorts" pitchFamily="2" charset="2"/>
              <a:buChar char="l"/>
            </a:pPr>
            <a:r>
              <a:rPr lang="es-ES_tradnl" altLang="es-CL" dirty="0">
                <a:latin typeface="Comic Sans MS" panose="030F0702030302020204" pitchFamily="66" charset="0"/>
              </a:rPr>
              <a:t>Métodos aceptados : </a:t>
            </a:r>
          </a:p>
          <a:p>
            <a:pPr>
              <a:buSzPct val="25000"/>
              <a:buFont typeface="Monotype Sorts" pitchFamily="2" charset="2"/>
              <a:buChar char="l"/>
            </a:pPr>
            <a:endParaRPr lang="es-ES_tradnl" altLang="es-CL" dirty="0">
              <a:latin typeface="Comic Sans MS" panose="030F0702030302020204" pitchFamily="66" charset="0"/>
            </a:endParaRPr>
          </a:p>
          <a:p>
            <a:pPr lvl="1">
              <a:buSzPct val="25000"/>
              <a:buFont typeface="Monotype Sorts" pitchFamily="2" charset="2"/>
              <a:buChar char="l"/>
            </a:pPr>
            <a:r>
              <a:rPr lang="es-ES_tradnl" altLang="es-CL" dirty="0">
                <a:latin typeface="Comic Sans MS" panose="030F0702030302020204" pitchFamily="66" charset="0"/>
              </a:rPr>
              <a:t>Palmadas en plantas</a:t>
            </a:r>
          </a:p>
          <a:p>
            <a:pPr lvl="1">
              <a:buSzPct val="25000"/>
              <a:buFont typeface="Monotype Sorts" pitchFamily="2" charset="2"/>
              <a:buChar char="l"/>
            </a:pPr>
            <a:r>
              <a:rPr lang="es-ES_tradnl" altLang="es-CL" dirty="0">
                <a:latin typeface="Comic Sans MS" panose="030F0702030302020204" pitchFamily="66" charset="0"/>
              </a:rPr>
              <a:t>Frotar el dorso</a:t>
            </a:r>
          </a:p>
          <a:p>
            <a:pPr lvl="1">
              <a:buSzPct val="25000"/>
              <a:buFont typeface="Monotype Sorts" pitchFamily="2" charset="2"/>
              <a:buChar char="l"/>
            </a:pPr>
            <a:r>
              <a:rPr lang="es-ES_tradnl" altLang="es-CL" dirty="0">
                <a:latin typeface="Comic Sans MS" panose="030F0702030302020204" pitchFamily="66" charset="0"/>
              </a:rPr>
              <a:t>Frotar tronco</a:t>
            </a:r>
          </a:p>
          <a:p>
            <a:pPr lvl="1">
              <a:buSzPct val="25000"/>
              <a:buFont typeface="Monotype Sorts" pitchFamily="2" charset="2"/>
              <a:buChar char="l"/>
            </a:pPr>
            <a:endParaRPr lang="es-ES_tradnl" altLang="es-CL" dirty="0">
              <a:latin typeface="Comic Sans MS" panose="030F0702030302020204" pitchFamily="66" charset="0"/>
            </a:endParaRPr>
          </a:p>
          <a:p>
            <a:pPr>
              <a:buSzPct val="25000"/>
              <a:buFont typeface="Monotype Sorts" pitchFamily="2" charset="2"/>
              <a:buChar char="l"/>
            </a:pPr>
            <a:r>
              <a:rPr lang="es-ES_tradnl" altLang="es-CL" dirty="0">
                <a:latin typeface="Comic Sans MS" panose="030F0702030302020204" pitchFamily="66" charset="0"/>
              </a:rPr>
              <a:t>No aceptados : </a:t>
            </a:r>
          </a:p>
          <a:p>
            <a:pPr>
              <a:buSzPct val="25000"/>
              <a:buFont typeface="Monotype Sorts" pitchFamily="2" charset="2"/>
              <a:buChar char="l"/>
            </a:pPr>
            <a:endParaRPr lang="es-ES_tradnl" altLang="es-CL" dirty="0">
              <a:latin typeface="Comic Sans MS" panose="030F0702030302020204" pitchFamily="66" charset="0"/>
            </a:endParaRPr>
          </a:p>
          <a:p>
            <a:pPr lvl="1">
              <a:buSzPct val="25000"/>
              <a:buFont typeface="Monotype Sorts" pitchFamily="2" charset="2"/>
              <a:buChar char="l"/>
            </a:pPr>
            <a:r>
              <a:rPr lang="es-ES_tradnl" altLang="es-CL" dirty="0">
                <a:latin typeface="Comic Sans MS" panose="030F0702030302020204" pitchFamily="66" charset="0"/>
              </a:rPr>
              <a:t>Comprimir tórax</a:t>
            </a:r>
          </a:p>
          <a:p>
            <a:pPr lvl="1">
              <a:buSzPct val="25000"/>
              <a:buFont typeface="Monotype Sorts" pitchFamily="2" charset="2"/>
              <a:buChar char="l"/>
            </a:pPr>
            <a:r>
              <a:rPr lang="es-ES_tradnl" altLang="es-CL" dirty="0">
                <a:latin typeface="Comic Sans MS" panose="030F0702030302020204" pitchFamily="66" charset="0"/>
              </a:rPr>
              <a:t>Sacudirlo</a:t>
            </a:r>
          </a:p>
          <a:p>
            <a:pPr lvl="1">
              <a:buSzPct val="25000"/>
              <a:buFont typeface="Monotype Sorts" pitchFamily="2" charset="2"/>
              <a:buChar char="l"/>
            </a:pPr>
            <a:r>
              <a:rPr lang="es-ES_tradnl" altLang="es-CL" dirty="0">
                <a:latin typeface="Comic Sans MS" panose="030F0702030302020204" pitchFamily="66" charset="0"/>
              </a:rPr>
              <a:t>Palmadas en espalda</a:t>
            </a:r>
          </a:p>
        </p:txBody>
      </p:sp>
      <p:pic>
        <p:nvPicPr>
          <p:cNvPr id="180229" name="Picture 5">
            <a:extLst>
              <a:ext uri="{FF2B5EF4-FFF2-40B4-BE49-F238E27FC236}">
                <a16:creationId xmlns:a16="http://schemas.microsoft.com/office/drawing/2014/main" id="{E904E641-EC8A-48BB-8820-DF9063F089BD}"/>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448425" y="1619250"/>
            <a:ext cx="4319588" cy="4821238"/>
          </a:xfrm>
          <a:extLst>
            <a:ext uri="{AF507438-7753-43E0-B8FC-AC1667EBCBE1}">
              <a14:hiddenEffects xmlns:a14="http://schemas.microsoft.com/office/drawing/2010/main">
                <a:effectLst>
                  <a:outerShdw dist="107763" dir="13500000" algn="ctr" rotWithShape="0">
                    <a:srgbClr val="000000"/>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A9786D92-0C29-417B-B609-4A8BE22B9F4B}"/>
              </a:ext>
            </a:extLst>
          </p:cNvPr>
          <p:cNvSpPr>
            <a:spLocks noGrp="1" noChangeArrowheads="1"/>
          </p:cNvSpPr>
          <p:nvPr>
            <p:ph type="title"/>
          </p:nvPr>
        </p:nvSpPr>
        <p:spPr>
          <a:xfrm>
            <a:off x="1419226" y="461964"/>
            <a:ext cx="9744075" cy="782637"/>
          </a:xfrm>
          <a:noFill/>
          <a:ln/>
        </p:spPr>
        <p:txBody>
          <a:bodyPr/>
          <a:lstStyle/>
          <a:p>
            <a:r>
              <a:rPr lang="en-US" altLang="es-CL"/>
              <a:t>Reanimación: Evaluación</a:t>
            </a:r>
            <a:endParaRPr lang="en-US" altLang="es-CL" sz="3600"/>
          </a:p>
        </p:txBody>
      </p:sp>
      <p:sp>
        <p:nvSpPr>
          <p:cNvPr id="61443" name="Rectangle 3">
            <a:extLst>
              <a:ext uri="{FF2B5EF4-FFF2-40B4-BE49-F238E27FC236}">
                <a16:creationId xmlns:a16="http://schemas.microsoft.com/office/drawing/2014/main" id="{129186E3-52E7-499A-A401-113398837CBE}"/>
              </a:ext>
            </a:extLst>
          </p:cNvPr>
          <p:cNvSpPr>
            <a:spLocks noGrp="1" noChangeArrowheads="1"/>
          </p:cNvSpPr>
          <p:nvPr>
            <p:ph type="body" sz="half" idx="1"/>
          </p:nvPr>
        </p:nvSpPr>
        <p:spPr>
          <a:xfrm>
            <a:off x="1336676" y="1943100"/>
            <a:ext cx="9536113" cy="1447800"/>
          </a:xfrm>
          <a:noFill/>
          <a:ln/>
        </p:spPr>
        <p:txBody>
          <a:bodyPr/>
          <a:lstStyle/>
          <a:p>
            <a:pPr marL="0" indent="0">
              <a:buNone/>
            </a:pPr>
            <a:r>
              <a:rPr lang="en-US" altLang="es-CL">
                <a:latin typeface="Comic Sans MS" panose="030F0702030302020204" pitchFamily="66" charset="0"/>
              </a:rPr>
              <a:t>Después de los pasos iniciales, las acciones posteriores están basadas en la evaluación de:</a:t>
            </a:r>
            <a:endParaRPr lang="en-US" altLang="es-CL" sz="3600"/>
          </a:p>
        </p:txBody>
      </p:sp>
      <p:sp>
        <p:nvSpPr>
          <p:cNvPr id="61444" name="Text Box 4">
            <a:extLst>
              <a:ext uri="{FF2B5EF4-FFF2-40B4-BE49-F238E27FC236}">
                <a16:creationId xmlns:a16="http://schemas.microsoft.com/office/drawing/2014/main" id="{03855662-ACE4-424C-A251-BA88C80D8474}"/>
              </a:ext>
            </a:extLst>
          </p:cNvPr>
          <p:cNvSpPr txBox="1">
            <a:spLocks noChangeArrowheads="1"/>
          </p:cNvSpPr>
          <p:nvPr/>
        </p:nvSpPr>
        <p:spPr bwMode="auto">
          <a:xfrm>
            <a:off x="1625601" y="3562351"/>
            <a:ext cx="8215313"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4163" indent="-284163" algn="l">
              <a:defRPr sz="2400">
                <a:solidFill>
                  <a:schemeClr val="tx1"/>
                </a:solidFill>
                <a:latin typeface="Times New Roman" panose="02020603050405020304" pitchFamily="18" charset="0"/>
              </a:defRPr>
            </a:lvl1pPr>
            <a:lvl2pPr algn="l">
              <a:defRPr sz="2400">
                <a:solidFill>
                  <a:schemeClr val="tx1"/>
                </a:solidFill>
                <a:latin typeface="Times New Roman" panose="02020603050405020304" pitchFamily="18" charset="0"/>
              </a:defRPr>
            </a:lvl2pPr>
            <a:lvl3pPr algn="l">
              <a:defRPr sz="2400">
                <a:solidFill>
                  <a:schemeClr val="tx1"/>
                </a:solidFill>
                <a:latin typeface="Times New Roman" panose="02020603050405020304" pitchFamily="18" charset="0"/>
              </a:defRPr>
            </a:lvl3pPr>
            <a:lvl4pPr algn="l">
              <a:defRPr sz="2400">
                <a:solidFill>
                  <a:schemeClr val="tx1"/>
                </a:solidFill>
                <a:latin typeface="Times New Roman" panose="02020603050405020304" pitchFamily="18" charset="0"/>
              </a:defRPr>
            </a:lvl4pPr>
            <a:lvl5pPr algn="l">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lnSpc>
                <a:spcPct val="130000"/>
              </a:lnSpc>
              <a:buClr>
                <a:schemeClr val="tx2"/>
              </a:buClr>
              <a:buSzPct val="65000"/>
              <a:buFont typeface="Monotype Sorts" pitchFamily="2" charset="2"/>
              <a:buChar char="l"/>
            </a:pPr>
            <a:r>
              <a:rPr lang="en-US" altLang="es-CL" sz="3200" b="1" dirty="0" err="1">
                <a:latin typeface="Comic Sans MS" panose="030F0702030302020204" pitchFamily="66" charset="0"/>
              </a:rPr>
              <a:t>Respiración</a:t>
            </a:r>
            <a:endParaRPr lang="en-US" altLang="es-CL" sz="3200" b="1" dirty="0">
              <a:latin typeface="Comic Sans MS" panose="030F0702030302020204" pitchFamily="66" charset="0"/>
            </a:endParaRPr>
          </a:p>
          <a:p>
            <a:pPr>
              <a:lnSpc>
                <a:spcPct val="130000"/>
              </a:lnSpc>
              <a:buClr>
                <a:schemeClr val="tx2"/>
              </a:buClr>
              <a:buSzPct val="65000"/>
              <a:buFont typeface="Monotype Sorts" pitchFamily="2" charset="2"/>
              <a:buChar char="l"/>
            </a:pPr>
            <a:r>
              <a:rPr lang="en-US" altLang="es-CL" sz="3200" b="1" dirty="0" err="1">
                <a:latin typeface="Comic Sans MS" panose="030F0702030302020204" pitchFamily="66" charset="0"/>
              </a:rPr>
              <a:t>Frecuencia</a:t>
            </a:r>
            <a:r>
              <a:rPr lang="en-US" altLang="es-CL" sz="3200" b="1" dirty="0">
                <a:latin typeface="Comic Sans MS" panose="030F0702030302020204" pitchFamily="66" charset="0"/>
              </a:rPr>
              <a:t> </a:t>
            </a:r>
            <a:r>
              <a:rPr lang="en-US" altLang="es-CL" sz="3200" b="1" dirty="0" err="1">
                <a:latin typeface="Comic Sans MS" panose="030F0702030302020204" pitchFamily="66" charset="0"/>
              </a:rPr>
              <a:t>Cardíaca</a:t>
            </a:r>
            <a:endParaRPr lang="en-US" altLang="es-CL" sz="3200" b="1" dirty="0">
              <a:latin typeface="Comic Sans MS" panose="030F0702030302020204" pitchFamily="66" charset="0"/>
            </a:endParaRPr>
          </a:p>
          <a:p>
            <a:pPr marL="0" indent="0">
              <a:lnSpc>
                <a:spcPct val="130000"/>
              </a:lnSpc>
              <a:buClr>
                <a:schemeClr val="tx2"/>
              </a:buClr>
              <a:buSzPct val="65000"/>
            </a:pPr>
            <a:endParaRPr lang="en-US" altLang="es-CL" sz="3200" dirty="0">
              <a:latin typeface="Comic Sans MS" panose="030F0702030302020204" pitchFamily="66"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026">
            <a:extLst>
              <a:ext uri="{FF2B5EF4-FFF2-40B4-BE49-F238E27FC236}">
                <a16:creationId xmlns:a16="http://schemas.microsoft.com/office/drawing/2014/main" id="{DFD55C57-C09D-45C4-8CC3-88DDAE6BA6B4}"/>
              </a:ext>
            </a:extLst>
          </p:cNvPr>
          <p:cNvSpPr>
            <a:spLocks noGrp="1" noChangeArrowheads="1"/>
          </p:cNvSpPr>
          <p:nvPr>
            <p:ph type="title"/>
          </p:nvPr>
        </p:nvSpPr>
        <p:spPr>
          <a:xfrm>
            <a:off x="646111" y="452718"/>
            <a:ext cx="10326689" cy="1400530"/>
          </a:xfrm>
        </p:spPr>
        <p:txBody>
          <a:bodyPr/>
          <a:lstStyle/>
          <a:p>
            <a:r>
              <a:rPr lang="es-ES_tradnl" altLang="es-CL" sz="3600" dirty="0"/>
              <a:t>Evaluación</a:t>
            </a:r>
          </a:p>
        </p:txBody>
      </p:sp>
      <p:sp>
        <p:nvSpPr>
          <p:cNvPr id="172037" name="Text Box 1029">
            <a:extLst>
              <a:ext uri="{FF2B5EF4-FFF2-40B4-BE49-F238E27FC236}">
                <a16:creationId xmlns:a16="http://schemas.microsoft.com/office/drawing/2014/main" id="{F4D3CCB4-DA81-4A9E-BD43-5C9CFD18BC93}"/>
              </a:ext>
            </a:extLst>
          </p:cNvPr>
          <p:cNvSpPr txBox="1">
            <a:spLocks noChangeArrowheads="1"/>
          </p:cNvSpPr>
          <p:nvPr/>
        </p:nvSpPr>
        <p:spPr bwMode="auto">
          <a:xfrm>
            <a:off x="2746375" y="2968626"/>
            <a:ext cx="6261100" cy="2005013"/>
          </a:xfrm>
          <a:prstGeom prst="rect">
            <a:avLst/>
          </a:prstGeom>
          <a:solidFill>
            <a:schemeClr val="accent1">
              <a:lumMod val="60000"/>
              <a:lumOff val="40000"/>
            </a:schemeClr>
          </a:solidFill>
          <a:ln w="25400">
            <a:solidFill>
              <a:schemeClr val="tx2"/>
            </a:solidFill>
            <a:miter lim="800000"/>
            <a:headEnd/>
            <a:tailEnd/>
          </a:ln>
          <a:effectLst>
            <a:outerShdw dist="35921" dir="2700000" algn="ctr" rotWithShape="0">
              <a:srgbClr val="000000"/>
            </a:outerShdw>
          </a:effectLst>
        </p:spPr>
        <p:txBody>
          <a:bodyPr wrap="none" lIns="198000" tIns="370800" rIns="198000" bIns="370800" anchor="ctr"/>
          <a:lstStyle/>
          <a:p>
            <a:r>
              <a:rPr lang="es-ES_tradnl" altLang="es-CL" sz="3200" b="1" dirty="0">
                <a:latin typeface="Arial" panose="020B0604020202020204" pitchFamily="34" charset="0"/>
              </a:rPr>
              <a:t>Ventilación a presión positiva</a:t>
            </a:r>
            <a:r>
              <a:rPr lang="es-ES_tradnl" altLang="es-CL" sz="3200" dirty="0">
                <a:latin typeface="Arial" panose="020B0604020202020204" pitchFamily="34" charset="0"/>
              </a:rPr>
              <a:t>*</a:t>
            </a:r>
          </a:p>
          <a:p>
            <a:endParaRPr lang="es-ES_tradnl" altLang="es-CL" sz="3200" dirty="0">
              <a:latin typeface="Arial" panose="020B0604020202020204" pitchFamily="34" charset="0"/>
            </a:endParaRPr>
          </a:p>
          <a:p>
            <a:r>
              <a:rPr lang="es-ES_tradnl" altLang="es-CL" sz="2000" dirty="0">
                <a:latin typeface="Arial" panose="020B0604020202020204" pitchFamily="34" charset="0"/>
              </a:rPr>
              <a:t>*La intubación endotraqueal puede ser considerada</a:t>
            </a:r>
            <a:endParaRPr lang="es-ES_tradnl" altLang="es-CL" dirty="0"/>
          </a:p>
        </p:txBody>
      </p:sp>
      <p:sp>
        <p:nvSpPr>
          <p:cNvPr id="172038" name="Text Box 1030">
            <a:extLst>
              <a:ext uri="{FF2B5EF4-FFF2-40B4-BE49-F238E27FC236}">
                <a16:creationId xmlns:a16="http://schemas.microsoft.com/office/drawing/2014/main" id="{CD42FD06-A0C0-4CE4-9C05-FF3BDE54C424}"/>
              </a:ext>
            </a:extLst>
          </p:cNvPr>
          <p:cNvSpPr txBox="1">
            <a:spLocks noChangeArrowheads="1"/>
          </p:cNvSpPr>
          <p:nvPr/>
        </p:nvSpPr>
        <p:spPr bwMode="auto">
          <a:xfrm rot="16200000">
            <a:off x="1009651" y="3736945"/>
            <a:ext cx="2047875" cy="400110"/>
          </a:xfrm>
          <a:prstGeom prst="rect">
            <a:avLst/>
          </a:prstGeom>
          <a:noFill/>
          <a:ln w="25400">
            <a:solidFill>
              <a:srgbClr val="FCB35A"/>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pPr>
            <a:r>
              <a:rPr lang="es-ES_tradnl" altLang="es-CL" sz="2000">
                <a:latin typeface="Arial" panose="020B0604020202020204" pitchFamily="34" charset="0"/>
              </a:rPr>
              <a:t>30 segundos</a:t>
            </a:r>
            <a:endParaRPr lang="es-ES_tradnl" altLang="es-CL"/>
          </a:p>
        </p:txBody>
      </p:sp>
      <p:sp>
        <p:nvSpPr>
          <p:cNvPr id="172041" name="Rectangle 1033">
            <a:extLst>
              <a:ext uri="{FF2B5EF4-FFF2-40B4-BE49-F238E27FC236}">
                <a16:creationId xmlns:a16="http://schemas.microsoft.com/office/drawing/2014/main" id="{CDBE9228-1229-4424-8151-993B869F4B52}"/>
              </a:ext>
            </a:extLst>
          </p:cNvPr>
          <p:cNvSpPr>
            <a:spLocks noChangeArrowheads="1"/>
          </p:cNvSpPr>
          <p:nvPr/>
        </p:nvSpPr>
        <p:spPr bwMode="auto">
          <a:xfrm>
            <a:off x="3525838" y="1833563"/>
            <a:ext cx="1312862" cy="5334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wrap="none" anchor="ctr">
            <a:spAutoFit/>
          </a:bodyPr>
          <a:lstStyle/>
          <a:p>
            <a:r>
              <a:rPr lang="en-US" altLang="es-CL" sz="2900">
                <a:latin typeface="Comic Sans MS" panose="030F0702030302020204" pitchFamily="66" charset="0"/>
              </a:rPr>
              <a:t>Apnea</a:t>
            </a:r>
            <a:r>
              <a:rPr lang="en-US" altLang="es-CL" sz="2100">
                <a:latin typeface="Comic Sans MS" panose="030F0702030302020204" pitchFamily="66" charset="0"/>
              </a:rPr>
              <a:t> </a:t>
            </a:r>
            <a:endParaRPr lang="es-ES_tradnl" altLang="es-CL" sz="2100">
              <a:latin typeface="Comic Sans MS" panose="030F0702030302020204" pitchFamily="66" charset="0"/>
            </a:endParaRPr>
          </a:p>
        </p:txBody>
      </p:sp>
      <p:sp>
        <p:nvSpPr>
          <p:cNvPr id="172042" name="Rectangle 1034">
            <a:extLst>
              <a:ext uri="{FF2B5EF4-FFF2-40B4-BE49-F238E27FC236}">
                <a16:creationId xmlns:a16="http://schemas.microsoft.com/office/drawing/2014/main" id="{5459E02D-2FC9-4C81-9582-88EDA3B6AAF4}"/>
              </a:ext>
            </a:extLst>
          </p:cNvPr>
          <p:cNvSpPr>
            <a:spLocks noChangeArrowheads="1"/>
          </p:cNvSpPr>
          <p:nvPr/>
        </p:nvSpPr>
        <p:spPr bwMode="auto">
          <a:xfrm>
            <a:off x="6088063" y="1849438"/>
            <a:ext cx="2298700" cy="5334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wrap="none" anchor="ctr">
            <a:spAutoFit/>
          </a:bodyPr>
          <a:lstStyle/>
          <a:p>
            <a:r>
              <a:rPr lang="en-US" altLang="es-CL" sz="2900">
                <a:latin typeface="Comic Sans MS" panose="030F0702030302020204" pitchFamily="66" charset="0"/>
              </a:rPr>
              <a:t>FC &lt; 100 lpm</a:t>
            </a:r>
            <a:endParaRPr lang="es-ES_tradnl" altLang="es-CL" sz="2900">
              <a:latin typeface="Comic Sans MS" panose="030F0702030302020204" pitchFamily="66" charset="0"/>
            </a:endParaRPr>
          </a:p>
        </p:txBody>
      </p:sp>
      <p:sp>
        <p:nvSpPr>
          <p:cNvPr id="172043" name="AutoShape 1035">
            <a:extLst>
              <a:ext uri="{FF2B5EF4-FFF2-40B4-BE49-F238E27FC236}">
                <a16:creationId xmlns:a16="http://schemas.microsoft.com/office/drawing/2014/main" id="{FECCCE53-D387-4A1F-B661-5B498504DA47}"/>
              </a:ext>
            </a:extLst>
          </p:cNvPr>
          <p:cNvSpPr>
            <a:spLocks noChangeArrowheads="1"/>
          </p:cNvSpPr>
          <p:nvPr/>
        </p:nvSpPr>
        <p:spPr bwMode="auto">
          <a:xfrm>
            <a:off x="5326064" y="1643063"/>
            <a:ext cx="485775" cy="976312"/>
          </a:xfrm>
          <a:prstGeom prst="downArrow">
            <a:avLst>
              <a:gd name="adj1" fmla="val 50000"/>
              <a:gd name="adj2" fmla="val 50245"/>
            </a:avLst>
          </a:prstGeom>
          <a:solidFill>
            <a:schemeClr val="accent1"/>
          </a:solidFill>
          <a:ln w="50800">
            <a:solidFill>
              <a:schemeClr val="tx2"/>
            </a:solidFill>
            <a:miter lim="800000"/>
            <a:headEnd/>
            <a:tailEnd/>
          </a:ln>
          <a:effectLst>
            <a:outerShdw dist="35921" dir="2700000" algn="ctr" rotWithShape="0">
              <a:srgbClr val="000000"/>
            </a:outerShdw>
          </a:effectLst>
        </p:spPr>
        <p:txBody>
          <a:bodyPr wrap="none" anchor="ctr"/>
          <a:lstStyle/>
          <a:p>
            <a:endParaRPr lang="es-ES_tradnl" altLang="es-CL" sz="2900">
              <a:latin typeface="Comic Sans MS" panose="030F0702030302020204" pitchFamily="66"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a:extLst>
              <a:ext uri="{FF2B5EF4-FFF2-40B4-BE49-F238E27FC236}">
                <a16:creationId xmlns:a16="http://schemas.microsoft.com/office/drawing/2014/main" id="{0D5DED91-2469-4722-9A8A-C62C4CA68F92}"/>
              </a:ext>
            </a:extLst>
          </p:cNvPr>
          <p:cNvSpPr>
            <a:spLocks noGrp="1" noChangeArrowheads="1"/>
          </p:cNvSpPr>
          <p:nvPr>
            <p:ph type="title"/>
          </p:nvPr>
        </p:nvSpPr>
        <p:spPr>
          <a:xfrm>
            <a:off x="1381126" y="1"/>
            <a:ext cx="9744075" cy="1241425"/>
          </a:xfrm>
        </p:spPr>
        <p:txBody>
          <a:bodyPr/>
          <a:lstStyle/>
          <a:p>
            <a:r>
              <a:rPr lang="es-ES_tradnl" altLang="es-CL" dirty="0"/>
              <a:t>V</a:t>
            </a:r>
            <a:r>
              <a:rPr lang="es-ES_tradnl" altLang="es-CL" dirty="0">
                <a:effectLst/>
              </a:rPr>
              <a:t>entilación a presión positiva: dispositivos</a:t>
            </a:r>
            <a:endParaRPr lang="es-ES_tradnl" altLang="es-CL" dirty="0">
              <a:effectLst/>
              <a:latin typeface="Comic Sans MS" panose="030F0702030302020204" pitchFamily="66" charset="0"/>
            </a:endParaRPr>
          </a:p>
        </p:txBody>
      </p:sp>
      <p:pic>
        <p:nvPicPr>
          <p:cNvPr id="184325" name="Picture 5">
            <a:extLst>
              <a:ext uri="{FF2B5EF4-FFF2-40B4-BE49-F238E27FC236}">
                <a16:creationId xmlns:a16="http://schemas.microsoft.com/office/drawing/2014/main" id="{6768B9C2-C1EC-4B9C-B6DD-2D6530545FC7}"/>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2656417" y="2041524"/>
            <a:ext cx="6724650" cy="4178653"/>
          </a:xfrm>
          <a:extLst>
            <a:ext uri="{AF507438-7753-43E0-B8FC-AC1667EBCBE1}">
              <a14:hiddenEffects xmlns:a14="http://schemas.microsoft.com/office/drawing/2010/main">
                <a:effectLst>
                  <a:outerShdw dist="107763" dir="13500000" algn="ctr" rotWithShape="0">
                    <a:srgbClr val="000000"/>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a:extLst>
              <a:ext uri="{FF2B5EF4-FFF2-40B4-BE49-F238E27FC236}">
                <a16:creationId xmlns:a16="http://schemas.microsoft.com/office/drawing/2014/main" id="{6C68AA23-8483-4544-BC7A-F0AEA4E87F47}"/>
              </a:ext>
            </a:extLst>
          </p:cNvPr>
          <p:cNvSpPr>
            <a:spLocks noGrp="1" noChangeArrowheads="1"/>
          </p:cNvSpPr>
          <p:nvPr>
            <p:ph type="title"/>
          </p:nvPr>
        </p:nvSpPr>
        <p:spPr/>
        <p:txBody>
          <a:bodyPr/>
          <a:lstStyle/>
          <a:p>
            <a:r>
              <a:rPr lang="es-CL" altLang="es-CL"/>
              <a:t>Pieza en T ( Neopuff )</a:t>
            </a:r>
            <a:endParaRPr lang="es-ES" altLang="es-CL"/>
          </a:p>
        </p:txBody>
      </p:sp>
      <p:pic>
        <p:nvPicPr>
          <p:cNvPr id="197635" name="V_03_05_03.wmv">
            <a:hlinkClick r:id="" action="ppaction://media"/>
            <a:extLst>
              <a:ext uri="{FF2B5EF4-FFF2-40B4-BE49-F238E27FC236}">
                <a16:creationId xmlns:a16="http://schemas.microsoft.com/office/drawing/2014/main" id="{6B079D8C-2FC8-4944-9FD8-194FE7386565}"/>
              </a:ext>
            </a:extLst>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2838451" y="1866900"/>
            <a:ext cx="6581775" cy="438785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763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97635"/>
                                        </p:tgtEl>
                                      </p:cBhvr>
                                    </p:cmd>
                                  </p:childTnLst>
                                </p:cTn>
                              </p:par>
                            </p:childTnLst>
                          </p:cTn>
                        </p:par>
                      </p:childTnLst>
                    </p:cTn>
                  </p:par>
                </p:childTnLst>
              </p:cTn>
              <p:nextCondLst>
                <p:cond evt="onClick" delay="0">
                  <p:tgtEl>
                    <p:spTgt spid="197635"/>
                  </p:tgtEl>
                </p:cond>
              </p:nextCondLst>
            </p:seq>
            <p:video>
              <p:cMediaNode>
                <p:cTn id="7" fill="hold" display="0">
                  <p:stCondLst>
                    <p:cond delay="indefinite"/>
                  </p:stCondLst>
                  <p:endCondLst>
                    <p:cond evt="onNext" delay="0">
                      <p:tgtEl>
                        <p:sldTgt/>
                      </p:tgtEl>
                    </p:cond>
                    <p:cond evt="onPrev" delay="0">
                      <p:tgtEl>
                        <p:sldTgt/>
                      </p:tgtEl>
                    </p:cond>
                  </p:endCondLst>
                </p:cTn>
                <p:tgtEl>
                  <p:spTgt spid="197635"/>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15BCDA27-B81C-4251-A024-47CFC6426B19}"/>
              </a:ext>
            </a:extLst>
          </p:cNvPr>
          <p:cNvSpPr>
            <a:spLocks noGrp="1" noChangeArrowheads="1"/>
          </p:cNvSpPr>
          <p:nvPr>
            <p:ph type="title"/>
          </p:nvPr>
        </p:nvSpPr>
        <p:spPr/>
        <p:txBody>
          <a:bodyPr/>
          <a:lstStyle/>
          <a:p>
            <a:r>
              <a:rPr lang="es-ES_tradnl" altLang="es-CL"/>
              <a:t>Ventilación con bolsa y máscara</a:t>
            </a:r>
          </a:p>
        </p:txBody>
      </p:sp>
      <p:sp>
        <p:nvSpPr>
          <p:cNvPr id="186371" name="Rectangle 3">
            <a:extLst>
              <a:ext uri="{FF2B5EF4-FFF2-40B4-BE49-F238E27FC236}">
                <a16:creationId xmlns:a16="http://schemas.microsoft.com/office/drawing/2014/main" id="{D7B5C525-98FD-429D-BAD2-296573C27595}"/>
              </a:ext>
            </a:extLst>
          </p:cNvPr>
          <p:cNvSpPr>
            <a:spLocks noGrp="1" noChangeArrowheads="1"/>
          </p:cNvSpPr>
          <p:nvPr>
            <p:ph type="body" sz="half" idx="1"/>
          </p:nvPr>
        </p:nvSpPr>
        <p:spPr>
          <a:xfrm>
            <a:off x="1212851" y="1619250"/>
            <a:ext cx="5133975" cy="4605338"/>
          </a:xfrm>
        </p:spPr>
        <p:txBody>
          <a:bodyPr/>
          <a:lstStyle/>
          <a:p>
            <a:pPr>
              <a:buSzPct val="35000"/>
              <a:buFont typeface="Symbol" panose="05050102010706020507" pitchFamily="18" charset="2"/>
              <a:buChar char="·"/>
            </a:pPr>
            <a:r>
              <a:rPr lang="en-US" altLang="es-CL" b="0" dirty="0" err="1">
                <a:effectLst/>
                <a:latin typeface="Comic Sans MS" panose="030F0702030302020204" pitchFamily="66" charset="0"/>
              </a:rPr>
              <a:t>Cuello</a:t>
            </a:r>
            <a:r>
              <a:rPr lang="en-US" altLang="es-CL" b="0" dirty="0">
                <a:effectLst/>
                <a:latin typeface="Comic Sans MS" panose="030F0702030302020204" pitchFamily="66" charset="0"/>
              </a:rPr>
              <a:t> en </a:t>
            </a:r>
            <a:r>
              <a:rPr lang="en-US" altLang="es-CL" b="0" dirty="0" err="1">
                <a:effectLst/>
                <a:latin typeface="Comic Sans MS" panose="030F0702030302020204" pitchFamily="66" charset="0"/>
              </a:rPr>
              <a:t>semiextensión</a:t>
            </a:r>
            <a:endParaRPr lang="en-US" altLang="es-CL" b="0" dirty="0">
              <a:effectLst/>
              <a:latin typeface="Comic Sans MS" panose="030F0702030302020204" pitchFamily="66" charset="0"/>
            </a:endParaRPr>
          </a:p>
          <a:p>
            <a:pPr>
              <a:buSzPct val="35000"/>
              <a:buFont typeface="Symbol" panose="05050102010706020507" pitchFamily="18" charset="2"/>
              <a:buChar char="·"/>
            </a:pPr>
            <a:endParaRPr lang="en-US" altLang="es-CL" b="0" dirty="0">
              <a:effectLst/>
              <a:latin typeface="Comic Sans MS" panose="030F0702030302020204" pitchFamily="66" charset="0"/>
            </a:endParaRPr>
          </a:p>
          <a:p>
            <a:pPr>
              <a:buSzPct val="35000"/>
              <a:buFont typeface="Symbol" panose="05050102010706020507" pitchFamily="18" charset="2"/>
              <a:buChar char="·"/>
            </a:pPr>
            <a:r>
              <a:rPr lang="en-US" altLang="es-CL" b="0" dirty="0">
                <a:effectLst/>
                <a:latin typeface="Comic Sans MS" panose="030F0702030302020204" pitchFamily="66" charset="0"/>
              </a:rPr>
              <a:t>La </a:t>
            </a:r>
            <a:r>
              <a:rPr lang="en-US" altLang="es-CL" b="0" dirty="0" err="1">
                <a:effectLst/>
                <a:latin typeface="Comic Sans MS" panose="030F0702030302020204" pitchFamily="66" charset="0"/>
              </a:rPr>
              <a:t>máscara</a:t>
            </a:r>
            <a:r>
              <a:rPr lang="en-US" altLang="es-CL" b="0" dirty="0">
                <a:effectLst/>
                <a:latin typeface="Comic Sans MS" panose="030F0702030302020204" pitchFamily="66" charset="0"/>
              </a:rPr>
              <a:t> debe </a:t>
            </a:r>
            <a:r>
              <a:rPr lang="en-US" altLang="es-CL" b="0" dirty="0" err="1">
                <a:effectLst/>
                <a:latin typeface="Comic Sans MS" panose="030F0702030302020204" pitchFamily="66" charset="0"/>
              </a:rPr>
              <a:t>cubrir</a:t>
            </a:r>
            <a:r>
              <a:rPr lang="en-US" altLang="es-CL" b="0" dirty="0">
                <a:effectLst/>
                <a:latin typeface="Comic Sans MS" panose="030F0702030302020204" pitchFamily="66" charset="0"/>
              </a:rPr>
              <a:t> la </a:t>
            </a:r>
            <a:r>
              <a:rPr lang="en-US" altLang="es-CL" b="0" dirty="0" err="1">
                <a:effectLst/>
                <a:latin typeface="Comic Sans MS" panose="030F0702030302020204" pitchFamily="66" charset="0"/>
              </a:rPr>
              <a:t>barbilla</a:t>
            </a:r>
            <a:r>
              <a:rPr lang="en-US" altLang="es-CL" b="0" dirty="0">
                <a:effectLst/>
                <a:latin typeface="Comic Sans MS" panose="030F0702030302020204" pitchFamily="66" charset="0"/>
              </a:rPr>
              <a:t>, boca y </a:t>
            </a:r>
            <a:r>
              <a:rPr lang="en-US" altLang="es-CL" b="0" dirty="0" err="1">
                <a:effectLst/>
                <a:latin typeface="Comic Sans MS" panose="030F0702030302020204" pitchFamily="66" charset="0"/>
              </a:rPr>
              <a:t>nariz</a:t>
            </a:r>
            <a:endParaRPr lang="en-US" altLang="es-CL" b="0" dirty="0">
              <a:effectLst/>
              <a:latin typeface="Comic Sans MS" panose="030F0702030302020204" pitchFamily="66" charset="0"/>
            </a:endParaRPr>
          </a:p>
          <a:p>
            <a:pPr>
              <a:buSzPct val="35000"/>
              <a:buFont typeface="Symbol" panose="05050102010706020507" pitchFamily="18" charset="2"/>
              <a:buChar char="·"/>
            </a:pPr>
            <a:endParaRPr lang="en-US" altLang="es-CL" b="0" dirty="0">
              <a:effectLst/>
              <a:latin typeface="Comic Sans MS" panose="030F0702030302020204" pitchFamily="66" charset="0"/>
            </a:endParaRPr>
          </a:p>
          <a:p>
            <a:pPr>
              <a:buSzPct val="35000"/>
              <a:buFont typeface="Symbol" panose="05050102010706020507" pitchFamily="18" charset="2"/>
              <a:buChar char="·"/>
            </a:pPr>
            <a:r>
              <a:rPr lang="en-US" altLang="es-CL" b="0" dirty="0" err="1">
                <a:effectLst/>
                <a:latin typeface="Comic Sans MS" panose="030F0702030302020204" pitchFamily="66" charset="0"/>
              </a:rPr>
              <a:t>Sello</a:t>
            </a:r>
            <a:r>
              <a:rPr lang="en-US" altLang="es-CL" b="0" dirty="0">
                <a:effectLst/>
                <a:latin typeface="Comic Sans MS" panose="030F0702030302020204" pitchFamily="66" charset="0"/>
              </a:rPr>
              <a:t> </a:t>
            </a:r>
            <a:r>
              <a:rPr lang="en-US" altLang="es-CL" b="0" dirty="0" err="1">
                <a:effectLst/>
                <a:latin typeface="Comic Sans MS" panose="030F0702030302020204" pitchFamily="66" charset="0"/>
              </a:rPr>
              <a:t>hermético</a:t>
            </a:r>
            <a:r>
              <a:rPr lang="en-US" altLang="es-CL" b="0" dirty="0">
                <a:effectLst/>
                <a:latin typeface="Comic Sans MS" panose="030F0702030302020204" pitchFamily="66" charset="0"/>
              </a:rPr>
              <a:t> es </a:t>
            </a:r>
            <a:r>
              <a:rPr lang="en-US" altLang="es-CL" b="0" dirty="0" err="1">
                <a:effectLst/>
                <a:latin typeface="Comic Sans MS" panose="030F0702030302020204" pitchFamily="66" charset="0"/>
              </a:rPr>
              <a:t>esencial</a:t>
            </a:r>
            <a:r>
              <a:rPr lang="en-US" altLang="es-CL" b="0" dirty="0">
                <a:effectLst/>
                <a:latin typeface="Comic Sans MS" panose="030F0702030302020204" pitchFamily="66" charset="0"/>
              </a:rPr>
              <a:t> para </a:t>
            </a:r>
            <a:r>
              <a:rPr lang="en-US" altLang="es-CL" b="0" dirty="0" err="1">
                <a:effectLst/>
                <a:latin typeface="Comic Sans MS" panose="030F0702030302020204" pitchFamily="66" charset="0"/>
              </a:rPr>
              <a:t>alcanzar</a:t>
            </a:r>
            <a:r>
              <a:rPr lang="en-US" altLang="es-CL" b="0" dirty="0">
                <a:effectLst/>
                <a:latin typeface="Comic Sans MS" panose="030F0702030302020204" pitchFamily="66" charset="0"/>
              </a:rPr>
              <a:t> </a:t>
            </a:r>
            <a:r>
              <a:rPr lang="en-US" altLang="es-CL" b="0" dirty="0" err="1">
                <a:effectLst/>
                <a:latin typeface="Comic Sans MS" panose="030F0702030302020204" pitchFamily="66" charset="0"/>
              </a:rPr>
              <a:t>presión</a:t>
            </a:r>
            <a:r>
              <a:rPr lang="en-US" altLang="es-CL" b="0" dirty="0">
                <a:effectLst/>
                <a:latin typeface="Comic Sans MS" panose="030F0702030302020204" pitchFamily="66" charset="0"/>
              </a:rPr>
              <a:t> positiva</a:t>
            </a:r>
          </a:p>
          <a:p>
            <a:pPr>
              <a:buSzPct val="35000"/>
              <a:buFont typeface="Symbol" panose="05050102010706020507" pitchFamily="18" charset="2"/>
              <a:buChar char="·"/>
            </a:pPr>
            <a:endParaRPr lang="en-US" altLang="es-CL" b="0" dirty="0">
              <a:effectLst/>
              <a:latin typeface="Comic Sans MS" panose="030F0702030302020204" pitchFamily="66" charset="0"/>
            </a:endParaRPr>
          </a:p>
          <a:p>
            <a:pPr>
              <a:buSzPct val="35000"/>
              <a:buFont typeface="Symbol" panose="05050102010706020507" pitchFamily="18" charset="2"/>
              <a:buChar char="·"/>
            </a:pPr>
            <a:r>
              <a:rPr lang="en-US" altLang="es-CL" b="0" dirty="0" err="1">
                <a:effectLst/>
                <a:latin typeface="Comic Sans MS" panose="030F0702030302020204" pitchFamily="66" charset="0"/>
              </a:rPr>
              <a:t>Frecuencia</a:t>
            </a:r>
            <a:r>
              <a:rPr lang="en-US" altLang="es-CL" b="0" dirty="0">
                <a:effectLst/>
                <a:latin typeface="Comic Sans MS" panose="030F0702030302020204" pitchFamily="66" charset="0"/>
              </a:rPr>
              <a:t>: 40-60 x` </a:t>
            </a:r>
            <a:r>
              <a:rPr lang="en-US" altLang="es-CL" b="0" dirty="0" err="1">
                <a:effectLst/>
                <a:latin typeface="Comic Sans MS" panose="030F0702030302020204" pitchFamily="66" charset="0"/>
              </a:rPr>
              <a:t>durante</a:t>
            </a:r>
            <a:r>
              <a:rPr lang="en-US" altLang="es-CL" b="0" dirty="0">
                <a:effectLst/>
                <a:latin typeface="Comic Sans MS" panose="030F0702030302020204" pitchFamily="66" charset="0"/>
              </a:rPr>
              <a:t> 30” y </a:t>
            </a:r>
            <a:r>
              <a:rPr lang="en-US" altLang="es-CL" b="0" dirty="0" err="1">
                <a:effectLst/>
                <a:latin typeface="Comic Sans MS" panose="030F0702030302020204" pitchFamily="66" charset="0"/>
              </a:rPr>
              <a:t>reevaluar</a:t>
            </a:r>
            <a:endParaRPr lang="es-ES_tradnl" altLang="es-CL" b="0" dirty="0">
              <a:effectLst/>
              <a:latin typeface="Comic Sans MS" panose="030F0702030302020204" pitchFamily="66" charset="0"/>
            </a:endParaRPr>
          </a:p>
        </p:txBody>
      </p:sp>
      <p:pic>
        <p:nvPicPr>
          <p:cNvPr id="186373" name="Picture 5">
            <a:extLst>
              <a:ext uri="{FF2B5EF4-FFF2-40B4-BE49-F238E27FC236}">
                <a16:creationId xmlns:a16="http://schemas.microsoft.com/office/drawing/2014/main" id="{59018904-B3C9-41F1-9753-13933AFCF5CE}"/>
              </a:ext>
            </a:extLst>
          </p:cNvPr>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a:xfrm>
            <a:off x="6778626" y="1619250"/>
            <a:ext cx="4176713" cy="4794250"/>
          </a:xfrm>
          <a:extLst>
            <a:ext uri="{AF507438-7753-43E0-B8FC-AC1667EBCBE1}">
              <a14:hiddenEffects xmlns:a14="http://schemas.microsoft.com/office/drawing/2010/main">
                <a:effectLst>
                  <a:outerShdw dist="107763" dir="13500000" algn="ctr" rotWithShape="0">
                    <a:srgbClr val="000000"/>
                  </a:outerShdw>
                </a:effectLst>
              </a14:hiddenEffects>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_03_14_01">
            <a:hlinkClick r:id="" action="ppaction://media"/>
            <a:extLst>
              <a:ext uri="{FF2B5EF4-FFF2-40B4-BE49-F238E27FC236}">
                <a16:creationId xmlns:a16="http://schemas.microsoft.com/office/drawing/2014/main" id="{A30BC4E7-78A9-48C3-B594-1002DFD413E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809051" y="1303358"/>
            <a:ext cx="3810000" cy="2857500"/>
          </a:xfrm>
          <a:prstGeom prst="rect">
            <a:avLst/>
          </a:prstGeom>
        </p:spPr>
      </p:pic>
    </p:spTree>
    <p:extLst>
      <p:ext uri="{BB962C8B-B14F-4D97-AF65-F5344CB8AC3E}">
        <p14:creationId xmlns:p14="http://schemas.microsoft.com/office/powerpoint/2010/main" val="1335778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21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a:extLst>
              <a:ext uri="{FF2B5EF4-FFF2-40B4-BE49-F238E27FC236}">
                <a16:creationId xmlns:a16="http://schemas.microsoft.com/office/drawing/2014/main" id="{F7AD4B90-00EC-4744-8673-A450A8285246}"/>
              </a:ext>
            </a:extLst>
          </p:cNvPr>
          <p:cNvSpPr>
            <a:spLocks noGrp="1" noChangeArrowheads="1"/>
          </p:cNvSpPr>
          <p:nvPr>
            <p:ph type="title"/>
          </p:nvPr>
        </p:nvSpPr>
        <p:spPr/>
        <p:txBody>
          <a:bodyPr/>
          <a:lstStyle/>
          <a:p>
            <a:r>
              <a:rPr lang="es-ES_tradnl" altLang="es-CL"/>
              <a:t>Qué tan fuerte comprimir?</a:t>
            </a:r>
          </a:p>
        </p:txBody>
      </p:sp>
      <p:sp>
        <p:nvSpPr>
          <p:cNvPr id="187396" name="Rectangle 4">
            <a:extLst>
              <a:ext uri="{FF2B5EF4-FFF2-40B4-BE49-F238E27FC236}">
                <a16:creationId xmlns:a16="http://schemas.microsoft.com/office/drawing/2014/main" id="{5DD48A53-8FC4-4883-8480-DAACE5FB6C67}"/>
              </a:ext>
            </a:extLst>
          </p:cNvPr>
          <p:cNvSpPr>
            <a:spLocks noGrp="1" noChangeArrowheads="1"/>
          </p:cNvSpPr>
          <p:nvPr>
            <p:ph type="body" sz="half" idx="2"/>
          </p:nvPr>
        </p:nvSpPr>
        <p:spPr>
          <a:xfrm>
            <a:off x="5448301" y="1489076"/>
            <a:ext cx="5719763" cy="5154613"/>
          </a:xfrm>
        </p:spPr>
        <p:txBody>
          <a:bodyPr>
            <a:normAutofit/>
          </a:bodyPr>
          <a:lstStyle/>
          <a:p>
            <a:pPr>
              <a:spcBef>
                <a:spcPct val="5000"/>
              </a:spcBef>
              <a:spcAft>
                <a:spcPct val="5000"/>
              </a:spcAft>
              <a:buSzPct val="35000"/>
              <a:buFont typeface="Monotype Sorts" pitchFamily="2" charset="2"/>
              <a:buChar char="l"/>
            </a:pPr>
            <a:r>
              <a:rPr lang="en-US" altLang="es-CL" sz="2800" dirty="0" err="1">
                <a:latin typeface="Comic Sans MS" panose="030F0702030302020204" pitchFamily="66" charset="0"/>
              </a:rPr>
              <a:t>Elevación</a:t>
            </a:r>
            <a:r>
              <a:rPr lang="en-US" altLang="es-CL" sz="2800" dirty="0">
                <a:latin typeface="Comic Sans MS" panose="030F0702030302020204" pitchFamily="66" charset="0"/>
              </a:rPr>
              <a:t> y </a:t>
            </a:r>
            <a:r>
              <a:rPr lang="en-US" altLang="es-CL" sz="2800" dirty="0" err="1">
                <a:latin typeface="Comic Sans MS" panose="030F0702030302020204" pitchFamily="66" charset="0"/>
              </a:rPr>
              <a:t>descenso</a:t>
            </a:r>
            <a:r>
              <a:rPr lang="en-US" altLang="es-CL" sz="2800" dirty="0">
                <a:latin typeface="Comic Sans MS" panose="030F0702030302020204" pitchFamily="66" charset="0"/>
              </a:rPr>
              <a:t> </a:t>
            </a:r>
            <a:r>
              <a:rPr lang="en-US" altLang="es-CL" sz="2800" dirty="0" err="1">
                <a:latin typeface="Comic Sans MS" panose="030F0702030302020204" pitchFamily="66" charset="0"/>
              </a:rPr>
              <a:t>notorio</a:t>
            </a:r>
            <a:r>
              <a:rPr lang="en-US" altLang="es-CL" sz="2800" dirty="0">
                <a:latin typeface="Comic Sans MS" panose="030F0702030302020204" pitchFamily="66" charset="0"/>
              </a:rPr>
              <a:t> del </a:t>
            </a:r>
            <a:r>
              <a:rPr lang="en-US" altLang="es-CL" sz="2800" dirty="0" err="1">
                <a:latin typeface="Comic Sans MS" panose="030F0702030302020204" pitchFamily="66" charset="0"/>
              </a:rPr>
              <a:t>tórax</a:t>
            </a:r>
            <a:endParaRPr lang="en-US" altLang="es-CL" sz="2800" dirty="0">
              <a:latin typeface="Comic Sans MS" panose="030F0702030302020204" pitchFamily="66" charset="0"/>
            </a:endParaRPr>
          </a:p>
          <a:p>
            <a:pPr>
              <a:spcBef>
                <a:spcPct val="5000"/>
              </a:spcBef>
              <a:spcAft>
                <a:spcPct val="5000"/>
              </a:spcAft>
              <a:buSzPct val="35000"/>
              <a:buFont typeface="Monotype Sorts" pitchFamily="2" charset="2"/>
              <a:buChar char="l"/>
            </a:pPr>
            <a:r>
              <a:rPr lang="en-US" altLang="es-CL" sz="2800" dirty="0" err="1">
                <a:latin typeface="Comic Sans MS" panose="030F0702030302020204" pitchFamily="66" charset="0"/>
              </a:rPr>
              <a:t>Signos</a:t>
            </a:r>
            <a:r>
              <a:rPr lang="en-US" altLang="es-CL" sz="2800" dirty="0">
                <a:latin typeface="Comic Sans MS" panose="030F0702030302020204" pitchFamily="66" charset="0"/>
              </a:rPr>
              <a:t> </a:t>
            </a:r>
            <a:r>
              <a:rPr lang="en-US" altLang="es-CL" sz="2800" dirty="0" err="1">
                <a:latin typeface="Comic Sans MS" panose="030F0702030302020204" pitchFamily="66" charset="0"/>
              </a:rPr>
              <a:t>mejoría</a:t>
            </a:r>
            <a:r>
              <a:rPr lang="en-US" altLang="es-CL" sz="2800" dirty="0">
                <a:latin typeface="Comic Sans MS" panose="030F0702030302020204" pitchFamily="66" charset="0"/>
              </a:rPr>
              <a:t>: </a:t>
            </a:r>
            <a:r>
              <a:rPr lang="en-US" altLang="es-CL" sz="2800" dirty="0" err="1">
                <a:latin typeface="Comic Sans MS" panose="030F0702030302020204" pitchFamily="66" charset="0"/>
              </a:rPr>
              <a:t>mejora</a:t>
            </a:r>
            <a:r>
              <a:rPr lang="en-US" altLang="es-CL" sz="2800" dirty="0">
                <a:latin typeface="Comic Sans MS" panose="030F0702030302020204" pitchFamily="66" charset="0"/>
              </a:rPr>
              <a:t> color, </a:t>
            </a:r>
            <a:r>
              <a:rPr lang="en-US" altLang="es-CL" sz="2800" dirty="0" err="1">
                <a:latin typeface="Comic Sans MS" panose="030F0702030302020204" pitchFamily="66" charset="0"/>
              </a:rPr>
              <a:t>aumenta</a:t>
            </a:r>
            <a:r>
              <a:rPr lang="en-US" altLang="es-CL" sz="2800" dirty="0">
                <a:latin typeface="Comic Sans MS" panose="030F0702030302020204" pitchFamily="66" charset="0"/>
              </a:rPr>
              <a:t> FC, </a:t>
            </a:r>
            <a:r>
              <a:rPr lang="en-US" altLang="es-CL" sz="2800" dirty="0" err="1">
                <a:latin typeface="Comic Sans MS" panose="030F0702030302020204" pitchFamily="66" charset="0"/>
              </a:rPr>
              <a:t>respiración</a:t>
            </a:r>
            <a:r>
              <a:rPr lang="en-US" altLang="es-CL" sz="2800" dirty="0">
                <a:latin typeface="Comic Sans MS" panose="030F0702030302020204" pitchFamily="66" charset="0"/>
              </a:rPr>
              <a:t> </a:t>
            </a:r>
            <a:r>
              <a:rPr lang="en-US" altLang="es-CL" sz="2800" dirty="0" err="1">
                <a:latin typeface="Comic Sans MS" panose="030F0702030302020204" pitchFamily="66" charset="0"/>
              </a:rPr>
              <a:t>espontanea</a:t>
            </a:r>
            <a:endParaRPr lang="en-US" altLang="es-CL" sz="2800" dirty="0">
              <a:latin typeface="Comic Sans MS" panose="030F0702030302020204" pitchFamily="66" charset="0"/>
            </a:endParaRPr>
          </a:p>
          <a:p>
            <a:pPr>
              <a:spcBef>
                <a:spcPct val="5000"/>
              </a:spcBef>
              <a:spcAft>
                <a:spcPct val="5000"/>
              </a:spcAft>
              <a:buSzPct val="35000"/>
              <a:buFont typeface="Monotype Sorts" pitchFamily="2" charset="2"/>
              <a:buNone/>
            </a:pPr>
            <a:r>
              <a:rPr lang="en-US" altLang="es-CL" sz="2800" b="1" dirty="0">
                <a:solidFill>
                  <a:srgbClr val="FF0000"/>
                </a:solidFill>
                <a:latin typeface="Comic Sans MS" panose="030F0702030302020204" pitchFamily="66" charset="0"/>
              </a:rPr>
              <a:t>Si no </a:t>
            </a:r>
            <a:r>
              <a:rPr lang="en-US" altLang="es-CL" sz="2800" b="1" dirty="0" err="1">
                <a:solidFill>
                  <a:srgbClr val="FF0000"/>
                </a:solidFill>
                <a:latin typeface="Comic Sans MS" panose="030F0702030302020204" pitchFamily="66" charset="0"/>
              </a:rPr>
              <a:t>mejora</a:t>
            </a:r>
            <a:r>
              <a:rPr lang="en-US" altLang="es-CL" sz="2800" b="1" dirty="0">
                <a:solidFill>
                  <a:srgbClr val="FF0000"/>
                </a:solidFill>
                <a:latin typeface="Comic Sans MS" panose="030F0702030302020204" pitchFamily="66" charset="0"/>
              </a:rPr>
              <a:t>:</a:t>
            </a:r>
          </a:p>
          <a:p>
            <a:pPr>
              <a:spcBef>
                <a:spcPct val="5000"/>
              </a:spcBef>
              <a:spcAft>
                <a:spcPct val="5000"/>
              </a:spcAft>
              <a:buSzPct val="35000"/>
              <a:buFont typeface="Monotype Sorts" pitchFamily="2" charset="2"/>
              <a:buChar char="l"/>
            </a:pPr>
            <a:r>
              <a:rPr lang="en-US" altLang="es-CL" sz="2400" dirty="0">
                <a:latin typeface="Comic Sans MS" panose="030F0702030302020204" pitchFamily="66" charset="0"/>
              </a:rPr>
              <a:t>Revise </a:t>
            </a:r>
            <a:r>
              <a:rPr lang="en-US" altLang="es-CL" sz="2400" dirty="0" err="1">
                <a:latin typeface="Comic Sans MS" panose="030F0702030302020204" pitchFamily="66" charset="0"/>
              </a:rPr>
              <a:t>sello</a:t>
            </a:r>
            <a:r>
              <a:rPr lang="en-US" altLang="es-CL" sz="2400" dirty="0">
                <a:latin typeface="Comic Sans MS" panose="030F0702030302020204" pitchFamily="66" charset="0"/>
              </a:rPr>
              <a:t> mascara                     </a:t>
            </a:r>
            <a:r>
              <a:rPr lang="en-US" altLang="es-CL" sz="2400" b="1" dirty="0">
                <a:solidFill>
                  <a:srgbClr val="FF0000"/>
                </a:solidFill>
                <a:latin typeface="Comic Sans MS" panose="030F0702030302020204" pitchFamily="66" charset="0"/>
              </a:rPr>
              <a:t>M</a:t>
            </a:r>
          </a:p>
          <a:p>
            <a:pPr>
              <a:spcBef>
                <a:spcPct val="5000"/>
              </a:spcBef>
              <a:spcAft>
                <a:spcPct val="5000"/>
              </a:spcAft>
              <a:buSzPct val="35000"/>
              <a:buFont typeface="Monotype Sorts" pitchFamily="2" charset="2"/>
              <a:buChar char="l"/>
            </a:pPr>
            <a:r>
              <a:rPr lang="en-US" altLang="es-CL" sz="2400" dirty="0" err="1">
                <a:latin typeface="Comic Sans MS" panose="030F0702030302020204" pitchFamily="66" charset="0"/>
              </a:rPr>
              <a:t>Reposicionar</a:t>
            </a:r>
            <a:r>
              <a:rPr lang="en-US" altLang="es-CL" sz="2400" dirty="0">
                <a:latin typeface="Comic Sans MS" panose="030F0702030302020204" pitchFamily="66" charset="0"/>
              </a:rPr>
              <a:t> cabeza                      </a:t>
            </a:r>
            <a:r>
              <a:rPr lang="en-US" altLang="es-CL" sz="2400" b="1" dirty="0">
                <a:solidFill>
                  <a:srgbClr val="FF0000"/>
                </a:solidFill>
                <a:latin typeface="Comic Sans MS" panose="030F0702030302020204" pitchFamily="66" charset="0"/>
              </a:rPr>
              <a:t>R</a:t>
            </a:r>
          </a:p>
          <a:p>
            <a:pPr>
              <a:spcBef>
                <a:spcPct val="5000"/>
              </a:spcBef>
              <a:spcAft>
                <a:spcPct val="5000"/>
              </a:spcAft>
              <a:buSzPct val="35000"/>
              <a:buFont typeface="Monotype Sorts" pitchFamily="2" charset="2"/>
              <a:buChar char="l"/>
            </a:pPr>
            <a:r>
              <a:rPr lang="en-US" altLang="es-CL" sz="2400" dirty="0">
                <a:latin typeface="Comic Sans MS" panose="030F0702030302020204" pitchFamily="66" charset="0"/>
              </a:rPr>
              <a:t>Aspire </a:t>
            </a:r>
            <a:r>
              <a:rPr lang="en-US" altLang="es-CL" sz="2400" dirty="0" err="1">
                <a:latin typeface="Comic Sans MS" panose="030F0702030302020204" pitchFamily="66" charset="0"/>
              </a:rPr>
              <a:t>secreciones</a:t>
            </a:r>
            <a:r>
              <a:rPr lang="en-US" altLang="es-CL" sz="2400" dirty="0">
                <a:latin typeface="Comic Sans MS" panose="030F0702030302020204" pitchFamily="66" charset="0"/>
              </a:rPr>
              <a:t>                        </a:t>
            </a:r>
            <a:r>
              <a:rPr lang="en-US" altLang="es-CL" sz="2400" b="1" dirty="0">
                <a:solidFill>
                  <a:srgbClr val="FF0000"/>
                </a:solidFill>
                <a:latin typeface="Comic Sans MS" panose="030F0702030302020204" pitchFamily="66" charset="0"/>
              </a:rPr>
              <a:t>S</a:t>
            </a:r>
          </a:p>
          <a:p>
            <a:pPr>
              <a:spcBef>
                <a:spcPct val="5000"/>
              </a:spcBef>
              <a:spcAft>
                <a:spcPct val="5000"/>
              </a:spcAft>
              <a:buSzPct val="35000"/>
              <a:buFont typeface="Monotype Sorts" pitchFamily="2" charset="2"/>
              <a:buChar char="l"/>
            </a:pPr>
            <a:r>
              <a:rPr lang="en-US" altLang="es-CL" sz="2400" dirty="0" err="1">
                <a:latin typeface="Comic Sans MS" panose="030F0702030302020204" pitchFamily="66" charset="0"/>
              </a:rPr>
              <a:t>Ventile</a:t>
            </a:r>
            <a:r>
              <a:rPr lang="en-US" altLang="es-CL" sz="2400" dirty="0">
                <a:latin typeface="Comic Sans MS" panose="030F0702030302020204" pitchFamily="66" charset="0"/>
              </a:rPr>
              <a:t> con boca </a:t>
            </a:r>
            <a:r>
              <a:rPr lang="en-US" altLang="es-CL" sz="2400" dirty="0" err="1">
                <a:latin typeface="Comic Sans MS" panose="030F0702030302020204" pitchFamily="66" charset="0"/>
              </a:rPr>
              <a:t>abierta</a:t>
            </a:r>
            <a:r>
              <a:rPr lang="en-US" altLang="es-CL" sz="2400" dirty="0">
                <a:latin typeface="Comic Sans MS" panose="030F0702030302020204" pitchFamily="66" charset="0"/>
              </a:rPr>
              <a:t>               </a:t>
            </a:r>
            <a:r>
              <a:rPr lang="en-US" altLang="es-CL" sz="2400" b="1" dirty="0">
                <a:solidFill>
                  <a:srgbClr val="FF0000"/>
                </a:solidFill>
                <a:latin typeface="Comic Sans MS" panose="030F0702030302020204" pitchFamily="66" charset="0"/>
              </a:rPr>
              <a:t>O</a:t>
            </a:r>
          </a:p>
          <a:p>
            <a:pPr>
              <a:spcBef>
                <a:spcPct val="5000"/>
              </a:spcBef>
              <a:spcAft>
                <a:spcPct val="5000"/>
              </a:spcAft>
              <a:buSzPct val="35000"/>
              <a:buFont typeface="Monotype Sorts" pitchFamily="2" charset="2"/>
              <a:buChar char="l"/>
            </a:pPr>
            <a:r>
              <a:rPr lang="es-ES_tradnl" altLang="es-CL" sz="2400" dirty="0">
                <a:latin typeface="Comic Sans MS" panose="030F0702030302020204" pitchFamily="66" charset="0"/>
              </a:rPr>
              <a:t>Aumente la presión                        </a:t>
            </a:r>
            <a:r>
              <a:rPr lang="es-ES_tradnl" altLang="es-CL" sz="2400" b="1" dirty="0">
                <a:solidFill>
                  <a:srgbClr val="FF0000"/>
                </a:solidFill>
                <a:latin typeface="Comic Sans MS" panose="030F0702030302020204" pitchFamily="66" charset="0"/>
              </a:rPr>
              <a:t>P</a:t>
            </a:r>
          </a:p>
          <a:p>
            <a:pPr>
              <a:spcBef>
                <a:spcPct val="5000"/>
              </a:spcBef>
              <a:spcAft>
                <a:spcPct val="5000"/>
              </a:spcAft>
              <a:buSzPct val="35000"/>
              <a:buFont typeface="Monotype Sorts" pitchFamily="2" charset="2"/>
              <a:buChar char="l"/>
            </a:pPr>
            <a:r>
              <a:rPr lang="es-ES_tradnl" altLang="es-CL" sz="2400" dirty="0">
                <a:latin typeface="Comic Sans MS" panose="030F0702030302020204" pitchFamily="66" charset="0"/>
              </a:rPr>
              <a:t>Vía aérea alternativa (TET)           </a:t>
            </a:r>
            <a:r>
              <a:rPr lang="es-ES_tradnl" altLang="es-CL" sz="2400" b="1" dirty="0">
                <a:solidFill>
                  <a:srgbClr val="FF0000"/>
                </a:solidFill>
                <a:latin typeface="Comic Sans MS" panose="030F0702030302020204" pitchFamily="66" charset="0"/>
              </a:rPr>
              <a:t>A</a:t>
            </a:r>
          </a:p>
        </p:txBody>
      </p:sp>
      <p:pic>
        <p:nvPicPr>
          <p:cNvPr id="187397" name="Picture 5">
            <a:extLst>
              <a:ext uri="{FF2B5EF4-FFF2-40B4-BE49-F238E27FC236}">
                <a16:creationId xmlns:a16="http://schemas.microsoft.com/office/drawing/2014/main" id="{582670A9-A881-4EB5-81BC-66A9D739DE5F}"/>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308101" y="1982788"/>
            <a:ext cx="3819525" cy="4114800"/>
          </a:xfrm>
          <a:extLst>
            <a:ext uri="{AF507438-7753-43E0-B8FC-AC1667EBCBE1}">
              <a14:hiddenEffects xmlns:a14="http://schemas.microsoft.com/office/drawing/2010/main">
                <a:effectLst>
                  <a:outerShdw dist="107763" dir="13500000" algn="ctr" rotWithShape="0">
                    <a:srgbClr val="000000"/>
                  </a:outerShdw>
                </a:effectLst>
              </a14:hiddenEffects>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a:extLst>
              <a:ext uri="{FF2B5EF4-FFF2-40B4-BE49-F238E27FC236}">
                <a16:creationId xmlns:a16="http://schemas.microsoft.com/office/drawing/2014/main" id="{76972D0E-BFFC-4896-850E-69C955ED49C8}"/>
              </a:ext>
            </a:extLst>
          </p:cNvPr>
          <p:cNvSpPr>
            <a:spLocks noGrp="1" noChangeArrowheads="1"/>
          </p:cNvSpPr>
          <p:nvPr>
            <p:ph type="title"/>
          </p:nvPr>
        </p:nvSpPr>
        <p:spPr>
          <a:xfrm>
            <a:off x="1279526" y="0"/>
            <a:ext cx="9959975" cy="1428750"/>
          </a:xfrm>
        </p:spPr>
        <p:txBody>
          <a:bodyPr/>
          <a:lstStyle/>
          <a:p>
            <a:r>
              <a:rPr lang="es-ES" altLang="es-CL" dirty="0"/>
              <a:t>Programa de Reanimación Neonatal</a:t>
            </a:r>
            <a:r>
              <a:rPr lang="es-ES" altLang="es-CL" sz="4400" dirty="0"/>
              <a:t> </a:t>
            </a:r>
            <a:br>
              <a:rPr lang="es-ES" altLang="es-CL" sz="4400" dirty="0"/>
            </a:br>
            <a:r>
              <a:rPr lang="es-ES" altLang="es-CL" dirty="0"/>
              <a:t>AAP -  AHA</a:t>
            </a:r>
            <a:endParaRPr lang="es-ES" altLang="es-CL" sz="3600" dirty="0"/>
          </a:p>
        </p:txBody>
      </p:sp>
      <p:sp>
        <p:nvSpPr>
          <p:cNvPr id="101379" name="Rectangle 3">
            <a:extLst>
              <a:ext uri="{FF2B5EF4-FFF2-40B4-BE49-F238E27FC236}">
                <a16:creationId xmlns:a16="http://schemas.microsoft.com/office/drawing/2014/main" id="{BD84AE73-5F66-45E4-A4F7-1D3C556C6AE9}"/>
              </a:ext>
            </a:extLst>
          </p:cNvPr>
          <p:cNvSpPr>
            <a:spLocks noGrp="1" noChangeArrowheads="1"/>
          </p:cNvSpPr>
          <p:nvPr>
            <p:ph type="body" idx="1"/>
          </p:nvPr>
        </p:nvSpPr>
        <p:spPr>
          <a:xfrm>
            <a:off x="1325564" y="1878014"/>
            <a:ext cx="9502775" cy="4257675"/>
          </a:xfrm>
        </p:spPr>
        <p:txBody>
          <a:bodyPr>
            <a:normAutofit lnSpcReduction="10000"/>
          </a:bodyPr>
          <a:lstStyle/>
          <a:p>
            <a:pPr>
              <a:buFont typeface="Symbol" panose="05050102010706020507" pitchFamily="18" charset="2"/>
              <a:buNone/>
            </a:pPr>
            <a:r>
              <a:rPr lang="es-ES_tradnl" altLang="es-CL" sz="2800" dirty="0">
                <a:latin typeface="Comic Sans MS" panose="030F0702030302020204" pitchFamily="66" charset="0"/>
              </a:rPr>
              <a:t>Introducción </a:t>
            </a:r>
          </a:p>
          <a:p>
            <a:pPr>
              <a:buFont typeface="Symbol" panose="05050102010706020507" pitchFamily="18" charset="2"/>
              <a:buNone/>
            </a:pPr>
            <a:endParaRPr lang="es-ES_tradnl" altLang="es-CL" sz="2800" dirty="0">
              <a:latin typeface="Comic Sans MS" panose="030F0702030302020204" pitchFamily="66" charset="0"/>
            </a:endParaRPr>
          </a:p>
          <a:p>
            <a:pPr>
              <a:buFont typeface="Symbol" panose="05050102010706020507" pitchFamily="18" charset="2"/>
              <a:buChar char="·"/>
            </a:pPr>
            <a:r>
              <a:rPr lang="es-ES_tradnl" altLang="es-CL" sz="2800" dirty="0">
                <a:latin typeface="Comic Sans MS" panose="030F0702030302020204" pitchFamily="66" charset="0"/>
              </a:rPr>
              <a:t>El pronóstico de más de un millón de recién nacidos por año en el mundo puede ser mejorado mediante el uso de técnicas adecuadas de reanimación.</a:t>
            </a:r>
          </a:p>
          <a:p>
            <a:pPr>
              <a:buFont typeface="Symbol" panose="05050102010706020507" pitchFamily="18" charset="2"/>
              <a:buChar char="·"/>
            </a:pPr>
            <a:r>
              <a:rPr lang="es-ES_tradnl" altLang="es-CL" sz="2800" dirty="0">
                <a:latin typeface="Comic Sans MS" panose="030F0702030302020204" pitchFamily="66" charset="0"/>
              </a:rPr>
              <a:t>La mayoría de los recién nacidos están sanos y vigorosos .</a:t>
            </a:r>
          </a:p>
          <a:p>
            <a:pPr>
              <a:buFont typeface="Symbol" panose="05050102010706020507" pitchFamily="18" charset="2"/>
              <a:buChar char="·"/>
            </a:pPr>
            <a:r>
              <a:rPr lang="es-ES_tradnl" altLang="es-CL" sz="2800" dirty="0">
                <a:latin typeface="Comic Sans MS" panose="030F0702030302020204" pitchFamily="66" charset="0"/>
              </a:rPr>
              <a:t>Al nacer, 4 a 10% requiere ser ventilado y</a:t>
            </a:r>
          </a:p>
          <a:p>
            <a:pPr>
              <a:buFont typeface="Symbol" panose="05050102010706020507" pitchFamily="18" charset="2"/>
              <a:buChar char="·"/>
            </a:pPr>
            <a:r>
              <a:rPr lang="es-ES_tradnl" altLang="es-CL" sz="2800" dirty="0">
                <a:latin typeface="Comic Sans MS" panose="030F0702030302020204" pitchFamily="66" charset="0"/>
              </a:rPr>
              <a:t>1 a 3 por mil necesitará masaje cardíaco y fármacos</a:t>
            </a:r>
            <a:endParaRPr lang="es-ES_tradnl" altLang="es-CL" dirty="0"/>
          </a:p>
          <a:p>
            <a:pPr>
              <a:buFont typeface="Symbol" panose="05050102010706020507" pitchFamily="18" charset="2"/>
              <a:buChar char="·"/>
            </a:pPr>
            <a:endParaRPr lang="es-ES_tradnl" altLang="es-C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050">
            <a:extLst>
              <a:ext uri="{FF2B5EF4-FFF2-40B4-BE49-F238E27FC236}">
                <a16:creationId xmlns:a16="http://schemas.microsoft.com/office/drawing/2014/main" id="{CD0DB3FB-4B45-4A6C-A08D-B94B1249E1C6}"/>
              </a:ext>
            </a:extLst>
          </p:cNvPr>
          <p:cNvSpPr>
            <a:spLocks noGrp="1" noChangeArrowheads="1"/>
          </p:cNvSpPr>
          <p:nvPr>
            <p:ph type="title"/>
          </p:nvPr>
        </p:nvSpPr>
        <p:spPr>
          <a:xfrm>
            <a:off x="1381126" y="419100"/>
            <a:ext cx="9744075" cy="895350"/>
          </a:xfrm>
        </p:spPr>
        <p:txBody>
          <a:bodyPr/>
          <a:lstStyle/>
          <a:p>
            <a:r>
              <a:rPr lang="en-US" altLang="es-CL" dirty="0" err="1"/>
              <a:t>Circulación</a:t>
            </a:r>
            <a:endParaRPr lang="es-ES_tradnl" altLang="es-CL" sz="3600" dirty="0"/>
          </a:p>
        </p:txBody>
      </p:sp>
      <p:sp>
        <p:nvSpPr>
          <p:cNvPr id="173059" name="AutoShape 2051">
            <a:extLst>
              <a:ext uri="{FF2B5EF4-FFF2-40B4-BE49-F238E27FC236}">
                <a16:creationId xmlns:a16="http://schemas.microsoft.com/office/drawing/2014/main" id="{FC4DDA5E-4ED6-4A3B-BC4C-FCDB8E808AFC}"/>
              </a:ext>
            </a:extLst>
          </p:cNvPr>
          <p:cNvSpPr>
            <a:spLocks noChangeArrowheads="1"/>
          </p:cNvSpPr>
          <p:nvPr/>
        </p:nvSpPr>
        <p:spPr bwMode="auto">
          <a:xfrm>
            <a:off x="5311776" y="2652713"/>
            <a:ext cx="485775" cy="976312"/>
          </a:xfrm>
          <a:prstGeom prst="downArrow">
            <a:avLst>
              <a:gd name="adj1" fmla="val 50000"/>
              <a:gd name="adj2" fmla="val 50245"/>
            </a:avLst>
          </a:prstGeom>
          <a:solidFill>
            <a:schemeClr val="accent1"/>
          </a:solidFill>
          <a:ln w="50800">
            <a:solidFill>
              <a:schemeClr val="tx2"/>
            </a:solidFill>
            <a:miter lim="800000"/>
            <a:headEnd/>
            <a:tailEnd/>
          </a:ln>
          <a:effectLst>
            <a:outerShdw dist="35921" dir="2700000" algn="ctr" rotWithShape="0">
              <a:srgbClr val="000000"/>
            </a:outerShdw>
          </a:effectLst>
        </p:spPr>
        <p:txBody>
          <a:bodyPr wrap="none" anchor="ctr"/>
          <a:lstStyle/>
          <a:p>
            <a:endParaRPr lang="es-ES_tradnl" altLang="es-CL" sz="2900">
              <a:latin typeface="Comic Sans MS" panose="030F0702030302020204" pitchFamily="66" charset="0"/>
            </a:endParaRPr>
          </a:p>
        </p:txBody>
      </p:sp>
      <p:sp>
        <p:nvSpPr>
          <p:cNvPr id="173060" name="Text Box 2052">
            <a:extLst>
              <a:ext uri="{FF2B5EF4-FFF2-40B4-BE49-F238E27FC236}">
                <a16:creationId xmlns:a16="http://schemas.microsoft.com/office/drawing/2014/main" id="{E39BCEC9-D8EE-4F66-9304-A30972444362}"/>
              </a:ext>
            </a:extLst>
          </p:cNvPr>
          <p:cNvSpPr txBox="1">
            <a:spLocks noChangeArrowheads="1"/>
          </p:cNvSpPr>
          <p:nvPr/>
        </p:nvSpPr>
        <p:spPr bwMode="auto">
          <a:xfrm>
            <a:off x="3384551" y="2860675"/>
            <a:ext cx="1755775" cy="579438"/>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anchor="ctr">
            <a:spAutoFit/>
          </a:bodyPr>
          <a:lstStyle/>
          <a:p>
            <a:pPr algn="l"/>
            <a:r>
              <a:rPr lang="es-ES_tradnl" altLang="es-CL" sz="3200" b="1">
                <a:latin typeface="Arial" panose="020B0604020202020204" pitchFamily="34" charset="0"/>
              </a:rPr>
              <a:t>FC &lt; 60</a:t>
            </a:r>
            <a:endParaRPr lang="es-ES_tradnl" altLang="es-CL"/>
          </a:p>
        </p:txBody>
      </p:sp>
      <p:sp>
        <p:nvSpPr>
          <p:cNvPr id="173061" name="Text Box 2053">
            <a:extLst>
              <a:ext uri="{FF2B5EF4-FFF2-40B4-BE49-F238E27FC236}">
                <a16:creationId xmlns:a16="http://schemas.microsoft.com/office/drawing/2014/main" id="{9B210910-4280-468B-BF96-16C32DDB79AB}"/>
              </a:ext>
            </a:extLst>
          </p:cNvPr>
          <p:cNvSpPr txBox="1">
            <a:spLocks noChangeArrowheads="1"/>
          </p:cNvSpPr>
          <p:nvPr/>
        </p:nvSpPr>
        <p:spPr bwMode="auto">
          <a:xfrm>
            <a:off x="2717799" y="4021138"/>
            <a:ext cx="7453489" cy="2005012"/>
          </a:xfrm>
          <a:prstGeom prst="rect">
            <a:avLst/>
          </a:prstGeom>
          <a:solidFill>
            <a:schemeClr val="accent1">
              <a:lumMod val="60000"/>
              <a:lumOff val="40000"/>
            </a:schemeClr>
          </a:solidFill>
          <a:ln w="25400">
            <a:solidFill>
              <a:schemeClr val="tx2"/>
            </a:solidFill>
            <a:miter lim="800000"/>
            <a:headEnd/>
            <a:tailEnd/>
          </a:ln>
          <a:effectLst>
            <a:outerShdw dist="35921" dir="2700000" algn="ctr" rotWithShape="0">
              <a:srgbClr val="000000"/>
            </a:outerShdw>
          </a:effectLst>
        </p:spPr>
        <p:txBody>
          <a:bodyPr wrap="none" lIns="198000" tIns="370800" rIns="198000" bIns="370800" anchor="ctr"/>
          <a:lstStyle/>
          <a:p>
            <a:pPr algn="l"/>
            <a:r>
              <a:rPr lang="es-ES_tradnl" altLang="es-CL" sz="2800" b="1" dirty="0">
                <a:latin typeface="Arial" panose="020B0604020202020204" pitchFamily="34" charset="0"/>
              </a:rPr>
              <a:t>Continuar ventilación a presión positiva*</a:t>
            </a:r>
          </a:p>
          <a:p>
            <a:pPr algn="l"/>
            <a:r>
              <a:rPr lang="es-ES_tradnl" altLang="es-CL" sz="2800" b="1" dirty="0">
                <a:latin typeface="Arial" panose="020B0604020202020204" pitchFamily="34" charset="0"/>
              </a:rPr>
              <a:t>Dar compresiones toráxicas</a:t>
            </a:r>
          </a:p>
          <a:p>
            <a:pPr algn="l"/>
            <a:endParaRPr lang="es-ES_tradnl" altLang="es-CL" sz="3200" dirty="0">
              <a:latin typeface="Arial" panose="020B0604020202020204" pitchFamily="34" charset="0"/>
            </a:endParaRPr>
          </a:p>
          <a:p>
            <a:pPr algn="l"/>
            <a:r>
              <a:rPr lang="es-ES_tradnl" altLang="es-CL" sz="2000" dirty="0">
                <a:latin typeface="Arial" panose="020B0604020202020204" pitchFamily="34" charset="0"/>
              </a:rPr>
              <a:t>*La intubación endotraqueal puede ser considerada</a:t>
            </a:r>
            <a:endParaRPr lang="es-ES_tradnl" altLang="es-CL" dirty="0"/>
          </a:p>
        </p:txBody>
      </p:sp>
      <p:sp>
        <p:nvSpPr>
          <p:cNvPr id="173062" name="Text Box 2054">
            <a:extLst>
              <a:ext uri="{FF2B5EF4-FFF2-40B4-BE49-F238E27FC236}">
                <a16:creationId xmlns:a16="http://schemas.microsoft.com/office/drawing/2014/main" id="{2EA0AEDF-D2A7-4CD4-8D23-1ED435E52BCD}"/>
              </a:ext>
            </a:extLst>
          </p:cNvPr>
          <p:cNvSpPr txBox="1">
            <a:spLocks noChangeArrowheads="1"/>
          </p:cNvSpPr>
          <p:nvPr/>
        </p:nvSpPr>
        <p:spPr bwMode="auto">
          <a:xfrm rot="16200000">
            <a:off x="1038226" y="4819620"/>
            <a:ext cx="2047875" cy="400110"/>
          </a:xfrm>
          <a:prstGeom prst="rect">
            <a:avLst/>
          </a:prstGeom>
          <a:noFill/>
          <a:ln w="25400">
            <a:solidFill>
              <a:srgbClr val="FCB35A"/>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pPr>
            <a:r>
              <a:rPr lang="es-ES_tradnl" altLang="es-CL" sz="2000">
                <a:latin typeface="Arial" panose="020B0604020202020204" pitchFamily="34" charset="0"/>
              </a:rPr>
              <a:t>30 segundos</a:t>
            </a:r>
            <a:endParaRPr lang="es-ES_tradnl" altLang="es-CL"/>
          </a:p>
        </p:txBody>
      </p:sp>
      <p:sp>
        <p:nvSpPr>
          <p:cNvPr id="173065" name="AutoShape 2057">
            <a:extLst>
              <a:ext uri="{FF2B5EF4-FFF2-40B4-BE49-F238E27FC236}">
                <a16:creationId xmlns:a16="http://schemas.microsoft.com/office/drawing/2014/main" id="{64B77A38-61D3-4456-BC79-34D26F6834B3}"/>
              </a:ext>
            </a:extLst>
          </p:cNvPr>
          <p:cNvSpPr>
            <a:spLocks noChangeArrowheads="1"/>
          </p:cNvSpPr>
          <p:nvPr/>
        </p:nvSpPr>
        <p:spPr bwMode="auto">
          <a:xfrm>
            <a:off x="6189664" y="2627313"/>
            <a:ext cx="485775" cy="976312"/>
          </a:xfrm>
          <a:prstGeom prst="upArrow">
            <a:avLst>
              <a:gd name="adj1" fmla="val 50000"/>
              <a:gd name="adj2" fmla="val 50245"/>
            </a:avLst>
          </a:prstGeom>
          <a:solidFill>
            <a:schemeClr val="accent1"/>
          </a:solidFill>
          <a:ln w="50800">
            <a:solidFill>
              <a:schemeClr val="tx2"/>
            </a:solidFill>
            <a:miter lim="800000"/>
            <a:headEnd/>
            <a:tailEnd/>
          </a:ln>
          <a:effectLst>
            <a:outerShdw dist="35921" dir="2700000" algn="ctr" rotWithShape="0">
              <a:srgbClr val="000000"/>
            </a:outerShdw>
          </a:effectLst>
        </p:spPr>
        <p:txBody>
          <a:bodyPr wrap="none" anchor="ctr"/>
          <a:lstStyle/>
          <a:p>
            <a:endParaRPr lang="es-ES_tradnl" altLang="es-CL" sz="2400">
              <a:latin typeface="Times New Roman" panose="02020603050405020304" pitchFamily="18" charset="0"/>
            </a:endParaRPr>
          </a:p>
        </p:txBody>
      </p:sp>
      <p:sp>
        <p:nvSpPr>
          <p:cNvPr id="173066" name="Rectangle 2058">
            <a:extLst>
              <a:ext uri="{FF2B5EF4-FFF2-40B4-BE49-F238E27FC236}">
                <a16:creationId xmlns:a16="http://schemas.microsoft.com/office/drawing/2014/main" id="{7C0A8A3D-A08E-40CE-A098-7D2963C42C1A}"/>
              </a:ext>
            </a:extLst>
          </p:cNvPr>
          <p:cNvSpPr>
            <a:spLocks noChangeArrowheads="1"/>
          </p:cNvSpPr>
          <p:nvPr/>
        </p:nvSpPr>
        <p:spPr bwMode="auto">
          <a:xfrm>
            <a:off x="7037388" y="2852738"/>
            <a:ext cx="1460500" cy="519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wrap="none" anchor="ctr">
            <a:spAutoFit/>
          </a:bodyPr>
          <a:lstStyle/>
          <a:p>
            <a:r>
              <a:rPr lang="es-ES_tradnl" altLang="es-CL" sz="2800">
                <a:latin typeface="Arial" panose="020B0604020202020204" pitchFamily="34" charset="0"/>
              </a:rPr>
              <a:t>FC &gt; 60</a:t>
            </a:r>
          </a:p>
        </p:txBody>
      </p:sp>
      <p:sp>
        <p:nvSpPr>
          <p:cNvPr id="173067" name="Text Box 2059">
            <a:extLst>
              <a:ext uri="{FF2B5EF4-FFF2-40B4-BE49-F238E27FC236}">
                <a16:creationId xmlns:a16="http://schemas.microsoft.com/office/drawing/2014/main" id="{C3BA2606-3DB1-4535-831A-4EFC8CC1F2C9}"/>
              </a:ext>
            </a:extLst>
          </p:cNvPr>
          <p:cNvSpPr txBox="1">
            <a:spLocks noChangeArrowheads="1"/>
          </p:cNvSpPr>
          <p:nvPr/>
        </p:nvSpPr>
        <p:spPr bwMode="auto">
          <a:xfrm>
            <a:off x="2689225" y="1698625"/>
            <a:ext cx="6261100" cy="776288"/>
          </a:xfrm>
          <a:prstGeom prst="rect">
            <a:avLst/>
          </a:prstGeom>
          <a:solidFill>
            <a:srgbClr val="99CCFF">
              <a:alpha val="50000"/>
            </a:srgbClr>
          </a:solidFill>
          <a:ln w="25400">
            <a:solidFill>
              <a:schemeClr val="tx2"/>
            </a:solidFill>
            <a:miter lim="800000"/>
            <a:headEnd/>
            <a:tailEnd/>
          </a:ln>
          <a:effectLst>
            <a:outerShdw dist="35921" dir="2700000" algn="ctr" rotWithShape="0">
              <a:srgbClr val="000000"/>
            </a:outerShdw>
          </a:effectLst>
        </p:spPr>
        <p:txBody>
          <a:bodyPr wrap="none" lIns="198000" tIns="370800" rIns="198000" bIns="370800" anchor="ctr"/>
          <a:lstStyle/>
          <a:p>
            <a:r>
              <a:rPr lang="es-ES_tradnl" altLang="es-CL" sz="2400" b="1">
                <a:latin typeface="Arial" panose="020B0604020202020204" pitchFamily="34" charset="0"/>
              </a:rPr>
              <a:t>Ventilación a presión positiva</a:t>
            </a:r>
            <a:r>
              <a:rPr lang="es-ES_tradnl" altLang="es-CL" sz="2400">
                <a:latin typeface="Arial" panose="020B0604020202020204" pitchFamily="34" charset="0"/>
              </a:rPr>
              <a:t>*</a:t>
            </a:r>
          </a:p>
          <a:p>
            <a:r>
              <a:rPr lang="es-ES_tradnl" altLang="es-CL" sz="1600">
                <a:latin typeface="Arial" panose="020B0604020202020204" pitchFamily="34" charset="0"/>
              </a:rPr>
              <a:t>*La intubación endotraqueal puede ser considerada</a:t>
            </a:r>
            <a:endParaRPr lang="es-ES_tradnl" altLang="es-CL"/>
          </a:p>
        </p:txBody>
      </p:sp>
      <p:sp>
        <p:nvSpPr>
          <p:cNvPr id="173068" name="Text Box 2060">
            <a:extLst>
              <a:ext uri="{FF2B5EF4-FFF2-40B4-BE49-F238E27FC236}">
                <a16:creationId xmlns:a16="http://schemas.microsoft.com/office/drawing/2014/main" id="{10C1ACEB-9712-40AC-866D-507A9760EA03}"/>
              </a:ext>
            </a:extLst>
          </p:cNvPr>
          <p:cNvSpPr txBox="1">
            <a:spLocks noChangeArrowheads="1"/>
          </p:cNvSpPr>
          <p:nvPr/>
        </p:nvSpPr>
        <p:spPr bwMode="auto">
          <a:xfrm rot="16200000">
            <a:off x="1419226" y="1982757"/>
            <a:ext cx="1225550" cy="400110"/>
          </a:xfrm>
          <a:prstGeom prst="rect">
            <a:avLst/>
          </a:prstGeom>
          <a:noFill/>
          <a:ln w="25400">
            <a:solidFill>
              <a:srgbClr val="FCB35A"/>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pPr>
            <a:r>
              <a:rPr lang="es-ES_tradnl" altLang="es-CL" sz="2000">
                <a:latin typeface="Arial" panose="020B0604020202020204" pitchFamily="34" charset="0"/>
              </a:rPr>
              <a:t>30 seg</a:t>
            </a:r>
            <a:endParaRPr lang="es-ES_tradnl" altLang="es-CL"/>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1026">
            <a:extLst>
              <a:ext uri="{FF2B5EF4-FFF2-40B4-BE49-F238E27FC236}">
                <a16:creationId xmlns:a16="http://schemas.microsoft.com/office/drawing/2014/main" id="{F2F88268-3370-4644-B16E-6F34CAF627AA}"/>
              </a:ext>
            </a:extLst>
          </p:cNvPr>
          <p:cNvSpPr>
            <a:spLocks noGrp="1" noChangeArrowheads="1"/>
          </p:cNvSpPr>
          <p:nvPr>
            <p:ph type="title"/>
          </p:nvPr>
        </p:nvSpPr>
        <p:spPr>
          <a:xfrm>
            <a:off x="1381126" y="0"/>
            <a:ext cx="9744075" cy="1270000"/>
          </a:xfrm>
        </p:spPr>
        <p:txBody>
          <a:bodyPr/>
          <a:lstStyle/>
          <a:p>
            <a:r>
              <a:rPr lang="es-ES_tradnl" altLang="es-CL"/>
              <a:t>Masaje cardiaco</a:t>
            </a:r>
          </a:p>
        </p:txBody>
      </p:sp>
      <p:sp>
        <p:nvSpPr>
          <p:cNvPr id="189444" name="Rectangle 1028">
            <a:extLst>
              <a:ext uri="{FF2B5EF4-FFF2-40B4-BE49-F238E27FC236}">
                <a16:creationId xmlns:a16="http://schemas.microsoft.com/office/drawing/2014/main" id="{6B24EC29-DF39-437B-8357-538B89C164B6}"/>
              </a:ext>
            </a:extLst>
          </p:cNvPr>
          <p:cNvSpPr>
            <a:spLocks noGrp="1" noChangeArrowheads="1"/>
          </p:cNvSpPr>
          <p:nvPr>
            <p:ph type="body" sz="half" idx="2"/>
          </p:nvPr>
        </p:nvSpPr>
        <p:spPr>
          <a:xfrm>
            <a:off x="5459414" y="1619250"/>
            <a:ext cx="5572125" cy="4114800"/>
          </a:xfrm>
        </p:spPr>
        <p:txBody>
          <a:bodyPr/>
          <a:lstStyle/>
          <a:p>
            <a:pPr>
              <a:spcBef>
                <a:spcPct val="25000"/>
              </a:spcBef>
              <a:spcAft>
                <a:spcPct val="25000"/>
              </a:spcAft>
              <a:buSzPct val="35000"/>
              <a:buFont typeface="Monotype Sorts" pitchFamily="2" charset="2"/>
              <a:buChar char="l"/>
            </a:pPr>
            <a:r>
              <a:rPr lang="en-US" altLang="es-CL" sz="2800">
                <a:latin typeface="Comic Sans MS" panose="030F0702030302020204" pitchFamily="66" charset="0"/>
              </a:rPr>
              <a:t>Indicación : FC &lt; 60  a pesar de 30”de ventilación a presión positiva efectiva</a:t>
            </a:r>
          </a:p>
          <a:p>
            <a:pPr>
              <a:spcBef>
                <a:spcPct val="25000"/>
              </a:spcBef>
              <a:spcAft>
                <a:spcPct val="25000"/>
              </a:spcAft>
              <a:buSzPct val="35000"/>
              <a:buFont typeface="Monotype Sorts" pitchFamily="2" charset="2"/>
              <a:buChar char="l"/>
            </a:pPr>
            <a:r>
              <a:rPr lang="en-US" altLang="es-CL" sz="2800">
                <a:latin typeface="Comic Sans MS" panose="030F0702030302020204" pitchFamily="66" charset="0"/>
              </a:rPr>
              <a:t>Aplicar presión sobre el tercio inferior del esternón</a:t>
            </a:r>
          </a:p>
          <a:p>
            <a:pPr>
              <a:spcBef>
                <a:spcPct val="25000"/>
              </a:spcBef>
              <a:spcAft>
                <a:spcPct val="25000"/>
              </a:spcAft>
              <a:buSzPct val="35000"/>
              <a:buFont typeface="Monotype Sorts" pitchFamily="2" charset="2"/>
              <a:buChar char="l"/>
            </a:pPr>
            <a:r>
              <a:rPr lang="en-US" altLang="es-CL" sz="2800">
                <a:latin typeface="Comic Sans MS" panose="030F0702030302020204" pitchFamily="66" charset="0"/>
              </a:rPr>
              <a:t>Evitar el apéndice xifoides</a:t>
            </a:r>
          </a:p>
          <a:p>
            <a:pPr>
              <a:spcBef>
                <a:spcPct val="25000"/>
              </a:spcBef>
              <a:spcAft>
                <a:spcPct val="25000"/>
              </a:spcAft>
              <a:buSzPct val="35000"/>
              <a:buFont typeface="Monotype Sorts" pitchFamily="2" charset="2"/>
              <a:buChar char="l"/>
            </a:pPr>
            <a:r>
              <a:rPr lang="en-US" altLang="es-CL" sz="2800">
                <a:latin typeface="Comic Sans MS" panose="030F0702030302020204" pitchFamily="66" charset="0"/>
              </a:rPr>
              <a:t>Técnica de pulgares y 2 dedos</a:t>
            </a:r>
            <a:endParaRPr lang="es-ES_tradnl" altLang="es-CL"/>
          </a:p>
        </p:txBody>
      </p:sp>
      <p:pic>
        <p:nvPicPr>
          <p:cNvPr id="189445" name="Picture 1029">
            <a:extLst>
              <a:ext uri="{FF2B5EF4-FFF2-40B4-BE49-F238E27FC236}">
                <a16:creationId xmlns:a16="http://schemas.microsoft.com/office/drawing/2014/main" id="{4E1A6BE4-6606-4E0C-9A86-55F8642E5D27}"/>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457325" y="1677988"/>
            <a:ext cx="3640138" cy="4576762"/>
          </a:xfrm>
          <a:extLst>
            <a:ext uri="{AF507438-7753-43E0-B8FC-AC1667EBCBE1}">
              <a14:hiddenEffects xmlns:a14="http://schemas.microsoft.com/office/drawing/2010/main">
                <a:effectLst>
                  <a:outerShdw dist="107763" dir="13500000" algn="ctr" rotWithShape="0">
                    <a:srgbClr val="000000"/>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9" name="Picture 1029">
            <a:extLst>
              <a:ext uri="{FF2B5EF4-FFF2-40B4-BE49-F238E27FC236}">
                <a16:creationId xmlns:a16="http://schemas.microsoft.com/office/drawing/2014/main" id="{D57B69D2-B06B-4487-85B4-6AF08E2F0A30}"/>
              </a:ext>
            </a:extLst>
          </p:cNvPr>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427163" y="439738"/>
            <a:ext cx="4044950" cy="3357562"/>
          </a:xfrm>
          <a:extLst>
            <a:ext uri="{AF507438-7753-43E0-B8FC-AC1667EBCBE1}">
              <a14:hiddenEffects xmlns:a14="http://schemas.microsoft.com/office/drawing/2010/main">
                <a:effectLst>
                  <a:outerShdw dist="107763" dir="13500000" algn="ctr" rotWithShape="0">
                    <a:srgbClr val="000000"/>
                  </a:outerShdw>
                </a:effectLst>
              </a14:hiddenEffects>
            </a:ext>
          </a:extLst>
        </p:spPr>
      </p:pic>
      <p:pic>
        <p:nvPicPr>
          <p:cNvPr id="190470" name="Picture 1030">
            <a:extLst>
              <a:ext uri="{FF2B5EF4-FFF2-40B4-BE49-F238E27FC236}">
                <a16:creationId xmlns:a16="http://schemas.microsoft.com/office/drawing/2014/main" id="{D9EF4E15-DF60-49F1-AD5F-EA091B8F7886}"/>
              </a:ext>
            </a:extLst>
          </p:cNvPr>
          <p:cNvPicPr>
            <a:picLocks noGrp="1" noChangeAspect="1" noChangeArrowheads="1"/>
          </p:cNvPicPr>
          <p:nvPr>
            <p:ph type="body" sz="half" idx="2"/>
          </p:nvPr>
        </p:nvPicPr>
        <p:blipFill>
          <a:blip r:embed="rId3">
            <a:extLst>
              <a:ext uri="{28A0092B-C50C-407E-A947-70E740481C1C}">
                <a14:useLocalDpi xmlns:a14="http://schemas.microsoft.com/office/drawing/2010/main" val="0"/>
              </a:ext>
            </a:extLst>
          </a:blip>
          <a:srcRect/>
          <a:stretch>
            <a:fillRect/>
          </a:stretch>
        </p:blipFill>
        <p:spPr>
          <a:xfrm>
            <a:off x="2719388" y="3922714"/>
            <a:ext cx="6970712" cy="2497137"/>
          </a:xfrm>
          <a:extLst>
            <a:ext uri="{AF507438-7753-43E0-B8FC-AC1667EBCBE1}">
              <a14:hiddenEffects xmlns:a14="http://schemas.microsoft.com/office/drawing/2010/main">
                <a:effectLst>
                  <a:outerShdw dist="107763" dir="13500000" algn="ctr" rotWithShape="0">
                    <a:srgbClr val="000000"/>
                  </a:outerShdw>
                </a:effectLst>
              </a14:hiddenEffects>
            </a:ext>
          </a:extLst>
        </p:spPr>
      </p:pic>
      <p:sp>
        <p:nvSpPr>
          <p:cNvPr id="190471" name="Rectangle 1031">
            <a:extLst>
              <a:ext uri="{FF2B5EF4-FFF2-40B4-BE49-F238E27FC236}">
                <a16:creationId xmlns:a16="http://schemas.microsoft.com/office/drawing/2014/main" id="{A21B5B97-0A64-4577-98AA-9D2FAF05EB16}"/>
              </a:ext>
            </a:extLst>
          </p:cNvPr>
          <p:cNvSpPr>
            <a:spLocks noChangeArrowheads="1"/>
          </p:cNvSpPr>
          <p:nvPr/>
        </p:nvSpPr>
        <p:spPr bwMode="auto">
          <a:xfrm>
            <a:off x="5614812" y="974715"/>
            <a:ext cx="5230813" cy="2634567"/>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2"/>
                </a:solidFill>
                <a:miter lim="800000"/>
                <a:headEnd/>
                <a:tailEnd/>
              </a14:hiddenLine>
            </a:ext>
          </a:extLst>
        </p:spPr>
        <p:txBody>
          <a:bodyPr anchor="ctr">
            <a:spAutoFit/>
          </a:bodyPr>
          <a:lstStyle/>
          <a:p>
            <a:pPr algn="l">
              <a:spcAft>
                <a:spcPct val="45000"/>
              </a:spcAft>
              <a:buClr>
                <a:schemeClr val="tx2"/>
              </a:buClr>
              <a:buSzPct val="35000"/>
              <a:buFont typeface="Monotype Sorts" pitchFamily="2" charset="2"/>
              <a:buChar char="l"/>
            </a:pPr>
            <a:r>
              <a:rPr lang="en-US" altLang="es-CL" sz="2800" dirty="0">
                <a:latin typeface="Comic Sans MS" panose="030F0702030302020204" pitchFamily="66" charset="0"/>
              </a:rPr>
              <a:t>  Los </a:t>
            </a:r>
            <a:r>
              <a:rPr lang="en-US" altLang="es-CL" sz="2800" dirty="0" err="1">
                <a:latin typeface="Comic Sans MS" panose="030F0702030302020204" pitchFamily="66" charset="0"/>
              </a:rPr>
              <a:t>pulgares</a:t>
            </a:r>
            <a:r>
              <a:rPr lang="en-US" altLang="es-CL" sz="2800" dirty="0">
                <a:latin typeface="Comic Sans MS" panose="030F0702030302020204" pitchFamily="66" charset="0"/>
              </a:rPr>
              <a:t> </a:t>
            </a:r>
            <a:r>
              <a:rPr lang="en-US" altLang="es-CL" sz="2800" dirty="0" err="1">
                <a:latin typeface="Comic Sans MS" panose="030F0702030302020204" pitchFamily="66" charset="0"/>
              </a:rPr>
              <a:t>comprimen</a:t>
            </a:r>
            <a:r>
              <a:rPr lang="en-US" altLang="es-CL" sz="2800" dirty="0">
                <a:latin typeface="Comic Sans MS" panose="030F0702030302020204" pitchFamily="66" charset="0"/>
              </a:rPr>
              <a:t> el </a:t>
            </a:r>
            <a:r>
              <a:rPr lang="en-US" altLang="es-CL" sz="2800" dirty="0" err="1">
                <a:latin typeface="Comic Sans MS" panose="030F0702030302020204" pitchFamily="66" charset="0"/>
              </a:rPr>
              <a:t>esternón</a:t>
            </a:r>
            <a:endParaRPr lang="en-US" altLang="es-CL" sz="2800" dirty="0">
              <a:latin typeface="Comic Sans MS" panose="030F0702030302020204" pitchFamily="66" charset="0"/>
            </a:endParaRPr>
          </a:p>
          <a:p>
            <a:pPr algn="l">
              <a:spcAft>
                <a:spcPct val="45000"/>
              </a:spcAft>
              <a:buClr>
                <a:schemeClr val="tx2"/>
              </a:buClr>
              <a:buSzPct val="35000"/>
              <a:buFont typeface="Monotype Sorts" pitchFamily="2" charset="2"/>
              <a:buChar char="l"/>
            </a:pPr>
            <a:r>
              <a:rPr lang="en-US" altLang="es-CL" sz="2800" dirty="0">
                <a:latin typeface="Comic Sans MS" panose="030F0702030302020204" pitchFamily="66" charset="0"/>
              </a:rPr>
              <a:t>  Los </a:t>
            </a:r>
            <a:r>
              <a:rPr lang="en-US" altLang="es-CL" sz="2800" dirty="0" err="1">
                <a:latin typeface="Comic Sans MS" panose="030F0702030302020204" pitchFamily="66" charset="0"/>
              </a:rPr>
              <a:t>dedos</a:t>
            </a:r>
            <a:r>
              <a:rPr lang="en-US" altLang="es-CL" sz="2800" dirty="0">
                <a:latin typeface="Comic Sans MS" panose="030F0702030302020204" pitchFamily="66" charset="0"/>
              </a:rPr>
              <a:t> </a:t>
            </a:r>
            <a:r>
              <a:rPr lang="en-US" altLang="es-CL" sz="2800" dirty="0" err="1">
                <a:latin typeface="Comic Sans MS" panose="030F0702030302020204" pitchFamily="66" charset="0"/>
              </a:rPr>
              <a:t>apoyan</a:t>
            </a:r>
            <a:r>
              <a:rPr lang="en-US" altLang="es-CL" sz="2800" dirty="0">
                <a:latin typeface="Comic Sans MS" panose="030F0702030302020204" pitchFamily="66" charset="0"/>
              </a:rPr>
              <a:t> la </a:t>
            </a:r>
            <a:r>
              <a:rPr lang="en-US" altLang="es-CL" sz="2800" dirty="0" err="1">
                <a:latin typeface="Comic Sans MS" panose="030F0702030302020204" pitchFamily="66" charset="0"/>
              </a:rPr>
              <a:t>espalda</a:t>
            </a:r>
            <a:endParaRPr lang="en-US" altLang="es-CL" sz="2800" dirty="0">
              <a:latin typeface="Comic Sans MS" panose="030F0702030302020204" pitchFamily="66" charset="0"/>
            </a:endParaRPr>
          </a:p>
          <a:p>
            <a:pPr algn="l">
              <a:spcAft>
                <a:spcPct val="45000"/>
              </a:spcAft>
              <a:buClr>
                <a:schemeClr val="tx2"/>
              </a:buClr>
              <a:buSzPct val="35000"/>
              <a:buFont typeface="Monotype Sorts" pitchFamily="2" charset="2"/>
              <a:buChar char="l"/>
            </a:pPr>
            <a:r>
              <a:rPr lang="en-US" altLang="es-CL" sz="2800" dirty="0">
                <a:latin typeface="Comic Sans MS" panose="030F0702030302020204" pitchFamily="66" charset="0"/>
              </a:rPr>
              <a:t>  La </a:t>
            </a:r>
            <a:r>
              <a:rPr lang="en-US" altLang="es-CL" sz="2800" dirty="0" err="1">
                <a:latin typeface="Comic Sans MS" panose="030F0702030302020204" pitchFamily="66" charset="0"/>
              </a:rPr>
              <a:t>presión</a:t>
            </a:r>
            <a:r>
              <a:rPr lang="en-US" altLang="es-CL" sz="2800" dirty="0">
                <a:latin typeface="Comic Sans MS" panose="030F0702030302020204" pitchFamily="66" charset="0"/>
              </a:rPr>
              <a:t> debe </a:t>
            </a:r>
            <a:r>
              <a:rPr lang="en-US" altLang="es-CL" sz="2800" dirty="0" err="1">
                <a:latin typeface="Comic Sans MS" panose="030F0702030302020204" pitchFamily="66" charset="0"/>
              </a:rPr>
              <a:t>mantenerse</a:t>
            </a:r>
            <a:r>
              <a:rPr lang="en-US" altLang="es-CL" sz="2800" dirty="0">
                <a:latin typeface="Comic Sans MS" panose="030F0702030302020204" pitchFamily="66" charset="0"/>
              </a:rPr>
              <a:t> </a:t>
            </a:r>
            <a:r>
              <a:rPr lang="en-US" altLang="es-CL" sz="2800" dirty="0" err="1">
                <a:latin typeface="Comic Sans MS" panose="030F0702030302020204" pitchFamily="66" charset="0"/>
              </a:rPr>
              <a:t>sobre</a:t>
            </a:r>
            <a:r>
              <a:rPr lang="en-US" altLang="es-CL" sz="2800" dirty="0">
                <a:latin typeface="Comic Sans MS" panose="030F0702030302020204" pitchFamily="66" charset="0"/>
              </a:rPr>
              <a:t> el </a:t>
            </a:r>
            <a:r>
              <a:rPr lang="en-US" altLang="es-CL" sz="2800" dirty="0" err="1">
                <a:latin typeface="Comic Sans MS" panose="030F0702030302020204" pitchFamily="66" charset="0"/>
              </a:rPr>
              <a:t>esternón</a:t>
            </a:r>
            <a:endParaRPr lang="en-US" altLang="es-CL" sz="2800" dirty="0">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1026">
            <a:extLst>
              <a:ext uri="{FF2B5EF4-FFF2-40B4-BE49-F238E27FC236}">
                <a16:creationId xmlns:a16="http://schemas.microsoft.com/office/drawing/2014/main" id="{F540FEFF-F70A-4593-A1FB-1E5C80D84FBB}"/>
              </a:ext>
            </a:extLst>
          </p:cNvPr>
          <p:cNvSpPr>
            <a:spLocks noGrp="1" noChangeArrowheads="1"/>
          </p:cNvSpPr>
          <p:nvPr>
            <p:ph type="title"/>
          </p:nvPr>
        </p:nvSpPr>
        <p:spPr>
          <a:xfrm>
            <a:off x="1381126" y="1"/>
            <a:ext cx="9744075" cy="1298575"/>
          </a:xfrm>
        </p:spPr>
        <p:txBody>
          <a:bodyPr/>
          <a:lstStyle/>
          <a:p>
            <a:r>
              <a:rPr lang="es-ES_tradnl" altLang="es-CL" dirty="0"/>
              <a:t>Masaje cardiaco : técnica de los dos dedos</a:t>
            </a:r>
          </a:p>
        </p:txBody>
      </p:sp>
      <p:sp>
        <p:nvSpPr>
          <p:cNvPr id="191492" name="Rectangle 1028">
            <a:extLst>
              <a:ext uri="{FF2B5EF4-FFF2-40B4-BE49-F238E27FC236}">
                <a16:creationId xmlns:a16="http://schemas.microsoft.com/office/drawing/2014/main" id="{4B73930E-E04E-4125-BF5B-A9030550E7E8}"/>
              </a:ext>
            </a:extLst>
          </p:cNvPr>
          <p:cNvSpPr>
            <a:spLocks noGrp="1" noChangeArrowheads="1"/>
          </p:cNvSpPr>
          <p:nvPr>
            <p:ph type="body" sz="half" idx="2"/>
          </p:nvPr>
        </p:nvSpPr>
        <p:spPr>
          <a:xfrm>
            <a:off x="5764214" y="1546226"/>
            <a:ext cx="5475287" cy="2136775"/>
          </a:xfrm>
        </p:spPr>
        <p:txBody>
          <a:bodyPr/>
          <a:lstStyle/>
          <a:p>
            <a:pPr>
              <a:spcAft>
                <a:spcPct val="45000"/>
              </a:spcAft>
              <a:buSzPct val="35000"/>
              <a:buFont typeface="Monotype Sorts" pitchFamily="2" charset="2"/>
              <a:buChar char="l"/>
            </a:pPr>
            <a:r>
              <a:rPr lang="en-US" altLang="es-CL" sz="2800">
                <a:latin typeface="Comic Sans MS" panose="030F0702030302020204" pitchFamily="66" charset="0"/>
              </a:rPr>
              <a:t>Comprimir el esternón con la punta de los dedos medio y del índice de una mano</a:t>
            </a:r>
          </a:p>
          <a:p>
            <a:pPr>
              <a:spcAft>
                <a:spcPct val="45000"/>
              </a:spcAft>
              <a:buSzPct val="35000"/>
              <a:buFont typeface="Monotype Sorts" pitchFamily="2" charset="2"/>
              <a:buChar char="l"/>
            </a:pPr>
            <a:r>
              <a:rPr lang="en-US" altLang="es-CL" sz="2800">
                <a:latin typeface="Comic Sans MS" panose="030F0702030302020204" pitchFamily="66" charset="0"/>
              </a:rPr>
              <a:t>La otra mano apoya la espalda</a:t>
            </a:r>
            <a:endParaRPr lang="es-ES_tradnl" altLang="es-CL" sz="2800"/>
          </a:p>
        </p:txBody>
      </p:sp>
      <p:pic>
        <p:nvPicPr>
          <p:cNvPr id="191494" name="Picture 1030">
            <a:extLst>
              <a:ext uri="{FF2B5EF4-FFF2-40B4-BE49-F238E27FC236}">
                <a16:creationId xmlns:a16="http://schemas.microsoft.com/office/drawing/2014/main" id="{93573A56-FA8F-418F-9C42-1CA332E143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3951" y="3683000"/>
            <a:ext cx="7921625" cy="294005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13500000" algn="ctr" rotWithShape="0">
                    <a:srgbClr val="000000"/>
                  </a:outerShdw>
                </a:effectLst>
              </a14:hiddenEffects>
            </a:ext>
          </a:extLst>
        </p:spPr>
      </p:pic>
      <p:pic>
        <p:nvPicPr>
          <p:cNvPr id="191496" name="Picture 1032">
            <a:extLst>
              <a:ext uri="{FF2B5EF4-FFF2-40B4-BE49-F238E27FC236}">
                <a16:creationId xmlns:a16="http://schemas.microsoft.com/office/drawing/2014/main" id="{85C01407-BA28-41B8-9687-FA1B089C5F55}"/>
              </a:ext>
            </a:extLst>
          </p:cNvPr>
          <p:cNvPicPr>
            <a:picLocks noGrp="1" noChangeAspect="1" noChangeArrowheads="1"/>
          </p:cNvPicPr>
          <p:nvPr>
            <p:ph type="clipArt" sz="half" idx="1"/>
          </p:nvPr>
        </p:nvPicPr>
        <p:blipFill>
          <a:blip r:embed="rId3">
            <a:extLst>
              <a:ext uri="{28A0092B-C50C-407E-A947-70E740481C1C}">
                <a14:useLocalDpi xmlns:a14="http://schemas.microsoft.com/office/drawing/2010/main" val="0"/>
              </a:ext>
            </a:extLst>
          </a:blip>
          <a:srcRect/>
          <a:stretch>
            <a:fillRect/>
          </a:stretch>
        </p:blipFill>
        <p:spPr>
          <a:xfrm>
            <a:off x="1500188" y="2514600"/>
            <a:ext cx="3917950" cy="4114800"/>
          </a:xfrm>
          <a:noFill/>
          <a:ln/>
          <a:extLst>
            <a:ext uri="{AF507438-7753-43E0-B8FC-AC1667EBCBE1}">
              <a14:hiddenEffects xmlns:a14="http://schemas.microsoft.com/office/drawing/2010/main">
                <a:effectLst>
                  <a:outerShdw dist="107763" dir="13500000" algn="ctr" rotWithShape="0">
                    <a:srgbClr val="000000"/>
                  </a:outerShdw>
                </a:effectLst>
              </a14:hiddenEffects>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a:extLst>
              <a:ext uri="{FF2B5EF4-FFF2-40B4-BE49-F238E27FC236}">
                <a16:creationId xmlns:a16="http://schemas.microsoft.com/office/drawing/2014/main" id="{B10A0058-F069-427A-BE0F-19557986707D}"/>
              </a:ext>
            </a:extLst>
          </p:cNvPr>
          <p:cNvSpPr>
            <a:spLocks noGrp="1" noChangeArrowheads="1"/>
          </p:cNvSpPr>
          <p:nvPr>
            <p:ph type="title"/>
          </p:nvPr>
        </p:nvSpPr>
        <p:spPr/>
        <p:txBody>
          <a:bodyPr/>
          <a:lstStyle/>
          <a:p>
            <a:r>
              <a:rPr lang="es-ES_tradnl" altLang="es-CL"/>
              <a:t>Masaje cardiaco</a:t>
            </a:r>
          </a:p>
        </p:txBody>
      </p:sp>
      <p:sp>
        <p:nvSpPr>
          <p:cNvPr id="192515" name="Rectangle 3">
            <a:extLst>
              <a:ext uri="{FF2B5EF4-FFF2-40B4-BE49-F238E27FC236}">
                <a16:creationId xmlns:a16="http://schemas.microsoft.com/office/drawing/2014/main" id="{15AE4FF5-F9F7-453A-AE83-138989958266}"/>
              </a:ext>
            </a:extLst>
          </p:cNvPr>
          <p:cNvSpPr>
            <a:spLocks noGrp="1" noChangeArrowheads="1"/>
          </p:cNvSpPr>
          <p:nvPr>
            <p:ph type="body" idx="1"/>
          </p:nvPr>
        </p:nvSpPr>
        <p:spPr>
          <a:xfrm>
            <a:off x="1354139" y="1619250"/>
            <a:ext cx="9431337" cy="4979988"/>
          </a:xfrm>
        </p:spPr>
        <p:txBody>
          <a:bodyPr/>
          <a:lstStyle/>
          <a:p>
            <a:pPr>
              <a:spcAft>
                <a:spcPct val="45000"/>
              </a:spcAft>
              <a:buSzPct val="35000"/>
              <a:buFont typeface="Monotype Sorts" pitchFamily="2" charset="2"/>
              <a:buChar char="l"/>
            </a:pPr>
            <a:r>
              <a:rPr lang="en-US" altLang="es-CL" sz="2800" dirty="0">
                <a:latin typeface="Comic Sans MS" panose="030F0702030302020204" pitchFamily="66" charset="0"/>
              </a:rPr>
              <a:t>Un </a:t>
            </a:r>
            <a:r>
              <a:rPr lang="en-US" altLang="es-CL" sz="2800" dirty="0" err="1">
                <a:latin typeface="Comic Sans MS" panose="030F0702030302020204" pitchFamily="66" charset="0"/>
              </a:rPr>
              <a:t>ciclo</a:t>
            </a:r>
            <a:r>
              <a:rPr lang="en-US" altLang="es-CL" sz="2800" dirty="0">
                <a:latin typeface="Comic Sans MS" panose="030F0702030302020204" pitchFamily="66" charset="0"/>
              </a:rPr>
              <a:t> de </a:t>
            </a:r>
            <a:r>
              <a:rPr lang="en-US" altLang="es-CL" sz="2800" dirty="0" err="1">
                <a:latin typeface="Comic Sans MS" panose="030F0702030302020204" pitchFamily="66" charset="0"/>
              </a:rPr>
              <a:t>cuatro</a:t>
            </a:r>
            <a:r>
              <a:rPr lang="en-US" altLang="es-CL" sz="2800" dirty="0">
                <a:latin typeface="Comic Sans MS" panose="030F0702030302020204" pitchFamily="66" charset="0"/>
              </a:rPr>
              <a:t> </a:t>
            </a:r>
            <a:r>
              <a:rPr lang="en-US" altLang="es-CL" sz="2800" dirty="0" err="1">
                <a:latin typeface="Comic Sans MS" panose="030F0702030302020204" pitchFamily="66" charset="0"/>
              </a:rPr>
              <a:t>eventos</a:t>
            </a:r>
            <a:r>
              <a:rPr lang="en-US" altLang="es-CL" sz="2800" dirty="0">
                <a:latin typeface="Comic Sans MS" panose="030F0702030302020204" pitchFamily="66" charset="0"/>
              </a:rPr>
              <a:t> dura </a:t>
            </a:r>
            <a:r>
              <a:rPr lang="en-US" altLang="es-CL" sz="2800" dirty="0" err="1">
                <a:latin typeface="Comic Sans MS" panose="030F0702030302020204" pitchFamily="66" charset="0"/>
              </a:rPr>
              <a:t>aprox</a:t>
            </a:r>
            <a:r>
              <a:rPr lang="en-US" altLang="es-CL" sz="2800" dirty="0">
                <a:latin typeface="Comic Sans MS" panose="030F0702030302020204" pitchFamily="66" charset="0"/>
              </a:rPr>
              <a:t>. 2 </a:t>
            </a:r>
            <a:r>
              <a:rPr lang="en-US" altLang="es-CL" sz="2800" dirty="0" err="1">
                <a:latin typeface="Comic Sans MS" panose="030F0702030302020204" pitchFamily="66" charset="0"/>
              </a:rPr>
              <a:t>segundos</a:t>
            </a:r>
            <a:endParaRPr lang="en-US" altLang="es-CL" sz="2800" dirty="0">
              <a:latin typeface="Comic Sans MS" panose="030F0702030302020204" pitchFamily="66" charset="0"/>
            </a:endParaRPr>
          </a:p>
          <a:p>
            <a:pPr>
              <a:spcAft>
                <a:spcPct val="45000"/>
              </a:spcAft>
              <a:buSzPct val="35000"/>
              <a:buFont typeface="Monotype Sorts" pitchFamily="2" charset="2"/>
              <a:buChar char="l"/>
            </a:pPr>
            <a:r>
              <a:rPr lang="en-US" altLang="es-CL" sz="2800" dirty="0">
                <a:latin typeface="Comic Sans MS" panose="030F0702030302020204" pitchFamily="66" charset="0"/>
              </a:rPr>
              <a:t>Deben </a:t>
            </a:r>
            <a:r>
              <a:rPr lang="en-US" altLang="es-CL" sz="2800" dirty="0" err="1">
                <a:latin typeface="Comic Sans MS" panose="030F0702030302020204" pitchFamily="66" charset="0"/>
              </a:rPr>
              <a:t>haber</a:t>
            </a:r>
            <a:r>
              <a:rPr lang="en-US" altLang="es-CL" sz="2800" dirty="0">
                <a:latin typeface="Comic Sans MS" panose="030F0702030302020204" pitchFamily="66" charset="0"/>
              </a:rPr>
              <a:t>  120 “</a:t>
            </a:r>
            <a:r>
              <a:rPr lang="en-US" altLang="es-CL" sz="2800" dirty="0" err="1">
                <a:latin typeface="Comic Sans MS" panose="030F0702030302020204" pitchFamily="66" charset="0"/>
              </a:rPr>
              <a:t>eventos</a:t>
            </a:r>
            <a:r>
              <a:rPr lang="en-US" altLang="es-CL" sz="2800" dirty="0">
                <a:latin typeface="Comic Sans MS" panose="030F0702030302020204" pitchFamily="66" charset="0"/>
              </a:rPr>
              <a:t>” por </a:t>
            </a:r>
            <a:r>
              <a:rPr lang="en-US" altLang="es-CL" sz="2800" dirty="0" err="1">
                <a:latin typeface="Comic Sans MS" panose="030F0702030302020204" pitchFamily="66" charset="0"/>
              </a:rPr>
              <a:t>minuto</a:t>
            </a:r>
            <a:r>
              <a:rPr lang="en-US" altLang="es-CL" sz="2800" dirty="0">
                <a:latin typeface="Comic Sans MS" panose="030F0702030302020204" pitchFamily="66" charset="0"/>
              </a:rPr>
              <a:t> (30 </a:t>
            </a:r>
            <a:r>
              <a:rPr lang="en-US" altLang="es-CL" sz="2800" dirty="0" err="1">
                <a:latin typeface="Comic Sans MS" panose="030F0702030302020204" pitchFamily="66" charset="0"/>
              </a:rPr>
              <a:t>ventilaciones</a:t>
            </a:r>
            <a:r>
              <a:rPr lang="en-US" altLang="es-CL" sz="2800" dirty="0">
                <a:latin typeface="Comic Sans MS" panose="030F0702030302020204" pitchFamily="66" charset="0"/>
              </a:rPr>
              <a:t> y 90 </a:t>
            </a:r>
            <a:r>
              <a:rPr lang="en-US" altLang="es-CL" sz="2800" dirty="0" err="1">
                <a:latin typeface="Comic Sans MS" panose="030F0702030302020204" pitchFamily="66" charset="0"/>
              </a:rPr>
              <a:t>compresiones</a:t>
            </a:r>
            <a:r>
              <a:rPr lang="en-US" altLang="es-CL" sz="2800" dirty="0">
                <a:latin typeface="Comic Sans MS" panose="030F0702030302020204" pitchFamily="66" charset="0"/>
              </a:rPr>
              <a:t>) </a:t>
            </a:r>
          </a:p>
          <a:p>
            <a:pPr>
              <a:spcAft>
                <a:spcPct val="45000"/>
              </a:spcAft>
              <a:buSzPct val="35000"/>
              <a:buFont typeface="Monotype Sorts" pitchFamily="2" charset="2"/>
              <a:buChar char="l"/>
            </a:pPr>
            <a:r>
              <a:rPr lang="en-US" altLang="es-CL" sz="2800" dirty="0" err="1">
                <a:latin typeface="Comic Sans MS" panose="030F0702030302020204" pitchFamily="66" charset="0"/>
              </a:rPr>
              <a:t>Después</a:t>
            </a:r>
            <a:r>
              <a:rPr lang="en-US" altLang="es-CL" sz="2800" dirty="0">
                <a:latin typeface="Comic Sans MS" panose="030F0702030302020204" pitchFamily="66" charset="0"/>
              </a:rPr>
              <a:t> de 60 </a:t>
            </a:r>
            <a:r>
              <a:rPr lang="en-US" altLang="es-CL" sz="2800" dirty="0" err="1">
                <a:latin typeface="Comic Sans MS" panose="030F0702030302020204" pitchFamily="66" charset="0"/>
              </a:rPr>
              <a:t>segundos</a:t>
            </a:r>
            <a:r>
              <a:rPr lang="en-US" altLang="es-CL" sz="2800" dirty="0">
                <a:latin typeface="Comic Sans MS" panose="030F0702030302020204" pitchFamily="66" charset="0"/>
              </a:rPr>
              <a:t> de </a:t>
            </a:r>
            <a:r>
              <a:rPr lang="en-US" altLang="es-CL" sz="2800" dirty="0" err="1">
                <a:latin typeface="Comic Sans MS" panose="030F0702030302020204" pitchFamily="66" charset="0"/>
              </a:rPr>
              <a:t>masaje</a:t>
            </a:r>
            <a:r>
              <a:rPr lang="en-US" altLang="es-CL" sz="2800" dirty="0">
                <a:latin typeface="Comic Sans MS" panose="030F0702030302020204" pitchFamily="66" charset="0"/>
              </a:rPr>
              <a:t> </a:t>
            </a:r>
            <a:r>
              <a:rPr lang="en-US" altLang="es-CL" sz="2800" dirty="0" err="1">
                <a:latin typeface="Comic Sans MS" panose="030F0702030302020204" pitchFamily="66" charset="0"/>
              </a:rPr>
              <a:t>cardíaco</a:t>
            </a:r>
            <a:r>
              <a:rPr lang="en-US" altLang="es-CL" sz="2800" dirty="0">
                <a:latin typeface="Comic Sans MS" panose="030F0702030302020204" pitchFamily="66" charset="0"/>
              </a:rPr>
              <a:t> y </a:t>
            </a:r>
            <a:r>
              <a:rPr lang="en-US" altLang="es-CL" sz="2800" dirty="0" err="1">
                <a:latin typeface="Comic Sans MS" panose="030F0702030302020204" pitchFamily="66" charset="0"/>
              </a:rPr>
              <a:t>ventilación</a:t>
            </a:r>
            <a:r>
              <a:rPr lang="en-US" altLang="es-CL" sz="2800" dirty="0">
                <a:latin typeface="Comic Sans MS" panose="030F0702030302020204" pitchFamily="66" charset="0"/>
              </a:rPr>
              <a:t> bien </a:t>
            </a:r>
            <a:r>
              <a:rPr lang="en-US" altLang="es-CL" sz="2800" dirty="0" err="1">
                <a:latin typeface="Comic Sans MS" panose="030F0702030302020204" pitchFamily="66" charset="0"/>
              </a:rPr>
              <a:t>coordinados</a:t>
            </a:r>
            <a:r>
              <a:rPr lang="en-US" altLang="es-CL" sz="2800" dirty="0">
                <a:latin typeface="Comic Sans MS" panose="030F0702030302020204" pitchFamily="66" charset="0"/>
              </a:rPr>
              <a:t>, suspender y evaluar FC por 6 </a:t>
            </a:r>
            <a:r>
              <a:rPr lang="en-US" altLang="es-CL" sz="2800" dirty="0" err="1">
                <a:latin typeface="Comic Sans MS" panose="030F0702030302020204" pitchFamily="66" charset="0"/>
              </a:rPr>
              <a:t>segundos</a:t>
            </a:r>
            <a:endParaRPr lang="en-US" altLang="es-CL" sz="2800" dirty="0">
              <a:latin typeface="Comic Sans MS" panose="030F0702030302020204" pitchFamily="66" charset="0"/>
            </a:endParaRPr>
          </a:p>
          <a:p>
            <a:pPr>
              <a:buSzPct val="35000"/>
            </a:pPr>
            <a:r>
              <a:rPr lang="en-US" altLang="es-CL" sz="2800" dirty="0">
                <a:latin typeface="Comic Sans MS" panose="030F0702030302020204" pitchFamily="66" charset="0"/>
              </a:rPr>
              <a:t>Si la FC es menor a 60  a </a:t>
            </a:r>
            <a:r>
              <a:rPr lang="en-US" altLang="es-CL" sz="2800" dirty="0" err="1">
                <a:latin typeface="Comic Sans MS" panose="030F0702030302020204" pitchFamily="66" charset="0"/>
              </a:rPr>
              <a:t>pesar</a:t>
            </a:r>
            <a:r>
              <a:rPr lang="en-US" altLang="es-CL" sz="2800" dirty="0">
                <a:latin typeface="Comic Sans MS" panose="030F0702030302020204" pitchFamily="66" charset="0"/>
              </a:rPr>
              <a:t> de una </a:t>
            </a:r>
            <a:r>
              <a:rPr lang="en-US" altLang="es-CL" sz="2800" dirty="0" err="1">
                <a:latin typeface="Comic Sans MS" panose="030F0702030302020204" pitchFamily="66" charset="0"/>
              </a:rPr>
              <a:t>adecuada</a:t>
            </a:r>
            <a:r>
              <a:rPr lang="en-US" altLang="es-CL" sz="2800" dirty="0">
                <a:latin typeface="Comic Sans MS" panose="030F0702030302020204" pitchFamily="66" charset="0"/>
              </a:rPr>
              <a:t> </a:t>
            </a:r>
            <a:r>
              <a:rPr lang="en-US" altLang="es-CL" sz="2800" dirty="0" err="1">
                <a:latin typeface="Comic Sans MS" panose="030F0702030302020204" pitchFamily="66" charset="0"/>
              </a:rPr>
              <a:t>ventilación</a:t>
            </a:r>
            <a:r>
              <a:rPr lang="en-US" altLang="es-CL" sz="2800" dirty="0">
                <a:latin typeface="Comic Sans MS" panose="030F0702030302020204" pitchFamily="66" charset="0"/>
              </a:rPr>
              <a:t> y </a:t>
            </a:r>
            <a:r>
              <a:rPr lang="en-US" altLang="es-CL" sz="2800" dirty="0" err="1">
                <a:latin typeface="Comic Sans MS" panose="030F0702030302020204" pitchFamily="66" charset="0"/>
              </a:rPr>
              <a:t>masaje</a:t>
            </a:r>
            <a:r>
              <a:rPr lang="en-US" altLang="es-CL" sz="2800" dirty="0">
                <a:latin typeface="Comic Sans MS" panose="030F0702030302020204" pitchFamily="66" charset="0"/>
              </a:rPr>
              <a:t> </a:t>
            </a:r>
            <a:r>
              <a:rPr lang="en-US" altLang="es-CL" sz="2800" dirty="0" err="1">
                <a:latin typeface="Comic Sans MS" panose="030F0702030302020204" pitchFamily="66" charset="0"/>
              </a:rPr>
              <a:t>cardiaco</a:t>
            </a:r>
            <a:r>
              <a:rPr lang="en-US" altLang="es-CL" sz="2800" dirty="0">
                <a:latin typeface="Comic Sans MS" panose="030F0702030302020204" pitchFamily="66" charset="0"/>
              </a:rPr>
              <a:t> por 30 </a:t>
            </a:r>
            <a:r>
              <a:rPr lang="en-US" altLang="es-CL" sz="2800" dirty="0" err="1">
                <a:latin typeface="Comic Sans MS" panose="030F0702030302020204" pitchFamily="66" charset="0"/>
              </a:rPr>
              <a:t>segundos</a:t>
            </a:r>
            <a:r>
              <a:rPr lang="en-US" altLang="es-CL" sz="2800" dirty="0">
                <a:latin typeface="Comic Sans MS" panose="030F0702030302020204" pitchFamily="66" charset="0"/>
              </a:rPr>
              <a:t>, </a:t>
            </a:r>
            <a:r>
              <a:rPr lang="en-US" altLang="es-CL" sz="2800" dirty="0" err="1">
                <a:latin typeface="Comic Sans MS" panose="030F0702030302020204" pitchFamily="66" charset="0"/>
              </a:rPr>
              <a:t>administrar</a:t>
            </a:r>
            <a:r>
              <a:rPr lang="en-US" altLang="es-CL" sz="2800" dirty="0">
                <a:latin typeface="Comic Sans MS" panose="030F0702030302020204" pitchFamily="66" charset="0"/>
              </a:rPr>
              <a:t> </a:t>
            </a:r>
            <a:r>
              <a:rPr lang="en-US" altLang="es-CL" sz="2800" dirty="0" err="1">
                <a:latin typeface="Comic Sans MS" panose="030F0702030302020204" pitchFamily="66" charset="0"/>
              </a:rPr>
              <a:t>adrenalina</a:t>
            </a:r>
            <a:r>
              <a:rPr lang="en-US" altLang="es-CL" sz="2800" dirty="0">
                <a:latin typeface="Comic Sans MS" panose="030F0702030302020204" pitchFamily="66" charset="0"/>
              </a:rPr>
              <a:t>.</a:t>
            </a:r>
            <a:endParaRPr lang="es-ES_tradnl" altLang="es-CL" sz="2800" dirty="0">
              <a:latin typeface="Comic Sans MS" panose="030F0702030302020204" pitchFamily="66"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V_04_12_01">
            <a:hlinkClick r:id="" action="ppaction://media"/>
            <a:extLst>
              <a:ext uri="{FF2B5EF4-FFF2-40B4-BE49-F238E27FC236}">
                <a16:creationId xmlns:a16="http://schemas.microsoft.com/office/drawing/2014/main" id="{2C4CC20B-4C84-42D7-9AE9-FCA49EF47F61}"/>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3286537" y="1635867"/>
            <a:ext cx="3810000" cy="2857500"/>
          </a:xfrm>
          <a:prstGeom prst="rect">
            <a:avLst/>
          </a:prstGeom>
        </p:spPr>
      </p:pic>
    </p:spTree>
    <p:extLst>
      <p:ext uri="{BB962C8B-B14F-4D97-AF65-F5344CB8AC3E}">
        <p14:creationId xmlns:p14="http://schemas.microsoft.com/office/powerpoint/2010/main" val="168280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28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4098">
            <a:extLst>
              <a:ext uri="{FF2B5EF4-FFF2-40B4-BE49-F238E27FC236}">
                <a16:creationId xmlns:a16="http://schemas.microsoft.com/office/drawing/2014/main" id="{21B23BE7-B92F-43E4-9CC6-028BF7A6F9FF}"/>
              </a:ext>
            </a:extLst>
          </p:cNvPr>
          <p:cNvSpPr>
            <a:spLocks noGrp="1" noChangeArrowheads="1"/>
          </p:cNvSpPr>
          <p:nvPr>
            <p:ph type="title"/>
          </p:nvPr>
        </p:nvSpPr>
        <p:spPr>
          <a:xfrm>
            <a:off x="1381126" y="0"/>
            <a:ext cx="9744075" cy="1314450"/>
          </a:xfrm>
        </p:spPr>
        <p:txBody>
          <a:bodyPr/>
          <a:lstStyle/>
          <a:p>
            <a:r>
              <a:rPr lang="en-US" altLang="es-CL" dirty="0" err="1"/>
              <a:t>Medicamentos</a:t>
            </a:r>
            <a:endParaRPr lang="es-ES_tradnl" altLang="es-CL" sz="3600" dirty="0"/>
          </a:p>
        </p:txBody>
      </p:sp>
      <p:sp>
        <p:nvSpPr>
          <p:cNvPr id="174083" name="Text Box 4099">
            <a:extLst>
              <a:ext uri="{FF2B5EF4-FFF2-40B4-BE49-F238E27FC236}">
                <a16:creationId xmlns:a16="http://schemas.microsoft.com/office/drawing/2014/main" id="{9D754F16-13CB-43C4-BB30-D0E56E5ABB03}"/>
              </a:ext>
            </a:extLst>
          </p:cNvPr>
          <p:cNvSpPr txBox="1">
            <a:spLocks noChangeArrowheads="1"/>
          </p:cNvSpPr>
          <p:nvPr/>
        </p:nvSpPr>
        <p:spPr bwMode="auto">
          <a:xfrm>
            <a:off x="2587625" y="1727200"/>
            <a:ext cx="6261100" cy="1543050"/>
          </a:xfrm>
          <a:prstGeom prst="rect">
            <a:avLst/>
          </a:prstGeom>
          <a:solidFill>
            <a:srgbClr val="99CCFF">
              <a:alpha val="50000"/>
            </a:srgbClr>
          </a:solidFill>
          <a:ln w="25400">
            <a:solidFill>
              <a:schemeClr val="tx2"/>
            </a:solidFill>
            <a:miter lim="800000"/>
            <a:headEnd/>
            <a:tailEnd/>
          </a:ln>
          <a:effectLst>
            <a:outerShdw dist="35921" dir="2700000" algn="ctr" rotWithShape="0">
              <a:srgbClr val="000000"/>
            </a:outerShdw>
          </a:effectLst>
        </p:spPr>
        <p:txBody>
          <a:bodyPr wrap="none" lIns="198000" tIns="370800" rIns="198000" bIns="370800" anchor="ctr"/>
          <a:lstStyle/>
          <a:p>
            <a:pPr algn="l"/>
            <a:r>
              <a:rPr lang="es-ES_tradnl" altLang="es-CL" sz="2400" b="1">
                <a:latin typeface="Arial" panose="020B0604020202020204" pitchFamily="34" charset="0"/>
              </a:rPr>
              <a:t>Dar ventilación a presión positiva*</a:t>
            </a:r>
          </a:p>
          <a:p>
            <a:pPr algn="l"/>
            <a:r>
              <a:rPr lang="es-ES_tradnl" altLang="es-CL" sz="2400" b="1">
                <a:latin typeface="Arial" panose="020B0604020202020204" pitchFamily="34" charset="0"/>
              </a:rPr>
              <a:t>Dar compresiones toráxicas</a:t>
            </a:r>
          </a:p>
          <a:p>
            <a:pPr algn="l"/>
            <a:endParaRPr lang="es-ES_tradnl" altLang="es-CL">
              <a:latin typeface="Arial" panose="020B0604020202020204" pitchFamily="34" charset="0"/>
            </a:endParaRPr>
          </a:p>
          <a:p>
            <a:pPr algn="l"/>
            <a:r>
              <a:rPr lang="es-ES_tradnl" altLang="es-CL" sz="1600" b="1">
                <a:latin typeface="Arial" panose="020B0604020202020204" pitchFamily="34" charset="0"/>
              </a:rPr>
              <a:t>*La intubación endotraqueal puede ser considerada</a:t>
            </a:r>
            <a:endParaRPr lang="es-ES_tradnl" altLang="es-CL" sz="1000"/>
          </a:p>
        </p:txBody>
      </p:sp>
      <p:sp>
        <p:nvSpPr>
          <p:cNvPr id="174084" name="Rectangle 4100">
            <a:extLst>
              <a:ext uri="{FF2B5EF4-FFF2-40B4-BE49-F238E27FC236}">
                <a16:creationId xmlns:a16="http://schemas.microsoft.com/office/drawing/2014/main" id="{755FF4FD-7944-47E3-B9EF-2CB394A18C0F}"/>
              </a:ext>
            </a:extLst>
          </p:cNvPr>
          <p:cNvSpPr>
            <a:spLocks noChangeArrowheads="1"/>
          </p:cNvSpPr>
          <p:nvPr/>
        </p:nvSpPr>
        <p:spPr bwMode="auto">
          <a:xfrm>
            <a:off x="6003925" y="3200400"/>
            <a:ext cx="184150" cy="4572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wrap="none" anchor="ctr">
            <a:spAutoFit/>
          </a:bodyPr>
          <a:lstStyle/>
          <a:p>
            <a:endParaRPr lang="es-ES_tradnl" altLang="es-CL" sz="2400" b="1">
              <a:latin typeface="Arial" panose="020B0604020202020204" pitchFamily="34" charset="0"/>
            </a:endParaRPr>
          </a:p>
        </p:txBody>
      </p:sp>
      <p:sp>
        <p:nvSpPr>
          <p:cNvPr id="174085" name="Text Box 4101">
            <a:extLst>
              <a:ext uri="{FF2B5EF4-FFF2-40B4-BE49-F238E27FC236}">
                <a16:creationId xmlns:a16="http://schemas.microsoft.com/office/drawing/2014/main" id="{595E613D-D950-4C4D-9164-1A452AE0B2D7}"/>
              </a:ext>
            </a:extLst>
          </p:cNvPr>
          <p:cNvSpPr txBox="1">
            <a:spLocks noChangeArrowheads="1"/>
          </p:cNvSpPr>
          <p:nvPr/>
        </p:nvSpPr>
        <p:spPr bwMode="auto">
          <a:xfrm>
            <a:off x="2009422" y="4476750"/>
            <a:ext cx="7620000" cy="1867606"/>
          </a:xfrm>
          <a:prstGeom prst="rect">
            <a:avLst/>
          </a:prstGeom>
          <a:solidFill>
            <a:schemeClr val="accent1">
              <a:lumMod val="60000"/>
              <a:lumOff val="40000"/>
            </a:schemeClr>
          </a:solidFill>
          <a:ln w="25400">
            <a:solidFill>
              <a:schemeClr val="tx2"/>
            </a:solidFill>
            <a:miter lim="800000"/>
            <a:headEnd/>
            <a:tailEnd/>
          </a:ln>
          <a:effectLst>
            <a:outerShdw dist="35921" dir="2700000" algn="ctr" rotWithShape="0">
              <a:srgbClr val="000000"/>
            </a:outerShdw>
          </a:effectLst>
        </p:spPr>
        <p:txBody>
          <a:bodyPr wrap="none" lIns="198000" tIns="370800" rIns="198000" bIns="370800" anchor="ctr"/>
          <a:lstStyle/>
          <a:p>
            <a:pPr algn="l"/>
            <a:r>
              <a:rPr lang="es-ES_tradnl" altLang="es-CL" sz="2800" b="1" dirty="0">
                <a:latin typeface="Arial" panose="020B0604020202020204" pitchFamily="34" charset="0"/>
              </a:rPr>
              <a:t>Administrar Adrenalina</a:t>
            </a:r>
            <a:endParaRPr lang="es-ES_tradnl" altLang="es-CL" sz="2400" b="1" dirty="0">
              <a:latin typeface="Arial" panose="020B0604020202020204" pitchFamily="34" charset="0"/>
            </a:endParaRPr>
          </a:p>
          <a:p>
            <a:pPr algn="l"/>
            <a:endParaRPr lang="es-ES_tradnl" altLang="es-CL" dirty="0">
              <a:latin typeface="Arial" panose="020B0604020202020204" pitchFamily="34" charset="0"/>
            </a:endParaRPr>
          </a:p>
          <a:p>
            <a:pPr algn="l"/>
            <a:r>
              <a:rPr lang="es-ES_tradnl" altLang="es-CL" sz="2000" dirty="0">
                <a:latin typeface="Comic Sans MS" panose="030F0702030302020204" pitchFamily="66" charset="0"/>
              </a:rPr>
              <a:t>Dilución 1:10.000  </a:t>
            </a:r>
            <a:r>
              <a:rPr lang="es-ES_tradnl" altLang="es-CL" sz="2000" dirty="0">
                <a:latin typeface="Comic Sans MS" panose="030F0702030302020204" pitchFamily="66" charset="0"/>
                <a:sym typeface="Symbol" panose="05050102010706020507" pitchFamily="18" charset="2"/>
              </a:rPr>
              <a:t></a:t>
            </a:r>
            <a:r>
              <a:rPr lang="es-ES_tradnl" altLang="es-CL" sz="2000" dirty="0">
                <a:latin typeface="Comic Sans MS" panose="030F0702030302020204" pitchFamily="66" charset="0"/>
              </a:rPr>
              <a:t> 0.1 ml + 0.9 ml SF</a:t>
            </a:r>
            <a:r>
              <a:rPr lang="es-ES_tradnl" altLang="es-CL" sz="2000" dirty="0">
                <a:latin typeface="Comic Sans MS" panose="030F0702030302020204" pitchFamily="66" charset="0"/>
                <a:sym typeface="Symbol" panose="05050102010706020507" pitchFamily="18" charset="2"/>
              </a:rPr>
              <a:t> </a:t>
            </a:r>
          </a:p>
          <a:p>
            <a:pPr algn="l"/>
            <a:r>
              <a:rPr lang="es-ES_tradnl" altLang="es-CL" sz="2000" b="1" dirty="0">
                <a:solidFill>
                  <a:schemeClr val="bg1"/>
                </a:solidFill>
                <a:latin typeface="Comic Sans MS" panose="030F0702030302020204" pitchFamily="66" charset="0"/>
                <a:sym typeface="Symbol" panose="05050102010706020507" pitchFamily="18" charset="2"/>
              </a:rPr>
              <a:t>0.1 - 0.3 ml /kg Vía EV   o</a:t>
            </a:r>
          </a:p>
          <a:p>
            <a:pPr algn="l"/>
            <a:r>
              <a:rPr lang="es-ES_tradnl" altLang="es-CL" sz="2000" b="1" dirty="0">
                <a:solidFill>
                  <a:schemeClr val="bg1"/>
                </a:solidFill>
                <a:latin typeface="Comic Sans MS" panose="030F0702030302020204" pitchFamily="66" charset="0"/>
                <a:sym typeface="Symbol" panose="05050102010706020507" pitchFamily="18" charset="2"/>
              </a:rPr>
              <a:t>0.5 – 1 ml /Kg</a:t>
            </a:r>
            <a:r>
              <a:rPr lang="es-ES_tradnl" altLang="es-CL" sz="2000" b="1" dirty="0">
                <a:latin typeface="Comic Sans MS" panose="030F0702030302020204" pitchFamily="66" charset="0"/>
                <a:sym typeface="Symbol" panose="05050102010706020507" pitchFamily="18" charset="2"/>
              </a:rPr>
              <a:t> </a:t>
            </a:r>
            <a:r>
              <a:rPr lang="es-ES_tradnl" altLang="es-CL" sz="2000" b="1" dirty="0">
                <a:solidFill>
                  <a:schemeClr val="bg1"/>
                </a:solidFill>
                <a:latin typeface="Comic Sans MS" panose="030F0702030302020204" pitchFamily="66" charset="0"/>
                <a:sym typeface="Symbol" panose="05050102010706020507" pitchFamily="18" charset="2"/>
              </a:rPr>
              <a:t>vía endotraqueal</a:t>
            </a:r>
          </a:p>
          <a:p>
            <a:pPr algn="l"/>
            <a:r>
              <a:rPr lang="es-ES_tradnl" altLang="es-CL" sz="2000" dirty="0">
                <a:latin typeface="Comic Sans MS" panose="030F0702030302020204" pitchFamily="66" charset="0"/>
                <a:sym typeface="Symbol" panose="05050102010706020507" pitchFamily="18" charset="2"/>
              </a:rPr>
              <a:t>Repetir en 3 a 5 minutos</a:t>
            </a:r>
          </a:p>
        </p:txBody>
      </p:sp>
      <p:sp>
        <p:nvSpPr>
          <p:cNvPr id="174088" name="AutoShape 4104">
            <a:extLst>
              <a:ext uri="{FF2B5EF4-FFF2-40B4-BE49-F238E27FC236}">
                <a16:creationId xmlns:a16="http://schemas.microsoft.com/office/drawing/2014/main" id="{E11F615C-4E52-42F9-8D97-3A0B8731CFC8}"/>
              </a:ext>
            </a:extLst>
          </p:cNvPr>
          <p:cNvSpPr>
            <a:spLocks noChangeArrowheads="1"/>
          </p:cNvSpPr>
          <p:nvPr/>
        </p:nvSpPr>
        <p:spPr bwMode="auto">
          <a:xfrm>
            <a:off x="5556250" y="3446463"/>
            <a:ext cx="361950" cy="868362"/>
          </a:xfrm>
          <a:prstGeom prst="downArrow">
            <a:avLst>
              <a:gd name="adj1" fmla="val 50000"/>
              <a:gd name="adj2" fmla="val 59978"/>
            </a:avLst>
          </a:prstGeom>
          <a:solidFill>
            <a:schemeClr val="accent1"/>
          </a:solidFill>
          <a:ln w="50800">
            <a:solidFill>
              <a:schemeClr val="tx2"/>
            </a:solidFill>
            <a:miter lim="800000"/>
            <a:headEnd/>
            <a:tailEnd/>
          </a:ln>
          <a:effectLst>
            <a:outerShdw dist="35921" dir="2700000" algn="ctr" rotWithShape="0">
              <a:srgbClr val="000000"/>
            </a:outerShdw>
          </a:effectLst>
        </p:spPr>
        <p:txBody>
          <a:bodyPr wrap="none" anchor="ctr"/>
          <a:lstStyle/>
          <a:p>
            <a:endParaRPr lang="es-CL"/>
          </a:p>
        </p:txBody>
      </p:sp>
      <p:sp>
        <p:nvSpPr>
          <p:cNvPr id="174090" name="Text Box 4106">
            <a:extLst>
              <a:ext uri="{FF2B5EF4-FFF2-40B4-BE49-F238E27FC236}">
                <a16:creationId xmlns:a16="http://schemas.microsoft.com/office/drawing/2014/main" id="{EAE3CD05-BD13-4234-8B53-F4A6DA2BF3EB}"/>
              </a:ext>
            </a:extLst>
          </p:cNvPr>
          <p:cNvSpPr txBox="1">
            <a:spLocks noChangeArrowheads="1"/>
          </p:cNvSpPr>
          <p:nvPr/>
        </p:nvSpPr>
        <p:spPr bwMode="auto">
          <a:xfrm>
            <a:off x="3543300" y="3570288"/>
            <a:ext cx="1460500" cy="51911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wrap="none" anchor="ctr">
            <a:spAutoFit/>
          </a:bodyPr>
          <a:lstStyle/>
          <a:p>
            <a:pPr algn="l"/>
            <a:r>
              <a:rPr lang="es-ES_tradnl" altLang="es-CL" sz="2800">
                <a:latin typeface="Arial" panose="020B0604020202020204" pitchFamily="34" charset="0"/>
              </a:rPr>
              <a:t>FC &lt; 60</a:t>
            </a:r>
            <a:endParaRPr lang="es-ES_tradnl" altLang="es-CL"/>
          </a:p>
        </p:txBody>
      </p:sp>
      <p:sp>
        <p:nvSpPr>
          <p:cNvPr id="174091" name="Text Box 4107">
            <a:extLst>
              <a:ext uri="{FF2B5EF4-FFF2-40B4-BE49-F238E27FC236}">
                <a16:creationId xmlns:a16="http://schemas.microsoft.com/office/drawing/2014/main" id="{B912C9B1-4EB0-4227-B720-A1A57F4CD3C5}"/>
              </a:ext>
            </a:extLst>
          </p:cNvPr>
          <p:cNvSpPr txBox="1">
            <a:spLocks noChangeArrowheads="1"/>
          </p:cNvSpPr>
          <p:nvPr/>
        </p:nvSpPr>
        <p:spPr bwMode="auto">
          <a:xfrm rot="16200000">
            <a:off x="1209676" y="2278032"/>
            <a:ext cx="1644650" cy="400110"/>
          </a:xfrm>
          <a:prstGeom prst="rect">
            <a:avLst/>
          </a:prstGeom>
          <a:noFill/>
          <a:ln w="25400">
            <a:solidFill>
              <a:srgbClr val="FCB35A"/>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pPr>
            <a:r>
              <a:rPr lang="es-ES_tradnl" altLang="es-CL" sz="2000" dirty="0">
                <a:latin typeface="Arial" panose="020B0604020202020204" pitchFamily="34" charset="0"/>
              </a:rPr>
              <a:t>60 </a:t>
            </a:r>
            <a:r>
              <a:rPr lang="es-ES_tradnl" altLang="es-CL" sz="2000" dirty="0" err="1">
                <a:latin typeface="Arial" panose="020B0604020202020204" pitchFamily="34" charset="0"/>
              </a:rPr>
              <a:t>seg</a:t>
            </a:r>
            <a:endParaRPr lang="es-ES_tradnl" altLang="es-C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050">
            <a:extLst>
              <a:ext uri="{FF2B5EF4-FFF2-40B4-BE49-F238E27FC236}">
                <a16:creationId xmlns:a16="http://schemas.microsoft.com/office/drawing/2014/main" id="{61B83395-E144-4627-93F2-3BD0163919DA}"/>
              </a:ext>
            </a:extLst>
          </p:cNvPr>
          <p:cNvSpPr>
            <a:spLocks noGrp="1" noChangeArrowheads="1"/>
          </p:cNvSpPr>
          <p:nvPr>
            <p:ph type="title"/>
          </p:nvPr>
        </p:nvSpPr>
        <p:spPr>
          <a:xfrm>
            <a:off x="1381126" y="0"/>
            <a:ext cx="9744075" cy="1212850"/>
          </a:xfrm>
        </p:spPr>
        <p:txBody>
          <a:bodyPr/>
          <a:lstStyle/>
          <a:p>
            <a:r>
              <a:rPr lang="en-US" altLang="es-CL" dirty="0" err="1"/>
              <a:t>Medicamentos</a:t>
            </a:r>
            <a:endParaRPr lang="es-ES_tradnl" altLang="es-CL" sz="3600" dirty="0"/>
          </a:p>
        </p:txBody>
      </p:sp>
      <p:sp>
        <p:nvSpPr>
          <p:cNvPr id="176132" name="Text Box 2052">
            <a:extLst>
              <a:ext uri="{FF2B5EF4-FFF2-40B4-BE49-F238E27FC236}">
                <a16:creationId xmlns:a16="http://schemas.microsoft.com/office/drawing/2014/main" id="{A85A7002-5822-4A15-B3A9-33A70BDF2AA6}"/>
              </a:ext>
            </a:extLst>
          </p:cNvPr>
          <p:cNvSpPr txBox="1">
            <a:spLocks noChangeArrowheads="1"/>
          </p:cNvSpPr>
          <p:nvPr/>
        </p:nvSpPr>
        <p:spPr bwMode="auto">
          <a:xfrm>
            <a:off x="1455560" y="1888498"/>
            <a:ext cx="6266039" cy="2261325"/>
          </a:xfrm>
          <a:prstGeom prst="rect">
            <a:avLst/>
          </a:prstGeom>
          <a:noFill/>
          <a:ln w="25400">
            <a:solidFill>
              <a:srgbClr val="00FF00"/>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square" anchor="ctr">
            <a:spAutoFit/>
          </a:bodyPr>
          <a:lstStyle/>
          <a:p>
            <a:pPr algn="l">
              <a:spcBef>
                <a:spcPct val="50000"/>
              </a:spcBef>
            </a:pPr>
            <a:r>
              <a:rPr lang="es-ES_tradnl" altLang="es-CL" sz="2800" dirty="0">
                <a:latin typeface="Arial" panose="020B0604020202020204" pitchFamily="34" charset="0"/>
              </a:rPr>
              <a:t>Expansores volumen: </a:t>
            </a:r>
            <a:r>
              <a:rPr lang="es-ES_tradnl" altLang="es-CL" sz="2800" b="1" dirty="0">
                <a:solidFill>
                  <a:schemeClr val="accent1">
                    <a:lumMod val="60000"/>
                    <a:lumOff val="40000"/>
                  </a:schemeClr>
                </a:solidFill>
                <a:latin typeface="Arial" panose="020B0604020202020204" pitchFamily="34" charset="0"/>
              </a:rPr>
              <a:t>10 ml / k</a:t>
            </a:r>
          </a:p>
          <a:p>
            <a:pPr algn="l">
              <a:lnSpc>
                <a:spcPct val="70000"/>
              </a:lnSpc>
              <a:spcBef>
                <a:spcPct val="50000"/>
              </a:spcBef>
              <a:buFontTx/>
              <a:buChar char="•"/>
            </a:pPr>
            <a:r>
              <a:rPr lang="es-ES_tradnl" altLang="es-CL" sz="2800" dirty="0">
                <a:latin typeface="Arial" panose="020B0604020202020204" pitchFamily="34" charset="0"/>
              </a:rPr>
              <a:t>  </a:t>
            </a:r>
            <a:r>
              <a:rPr lang="es-ES_tradnl" altLang="es-CL" sz="2800" b="1" dirty="0">
                <a:solidFill>
                  <a:schemeClr val="accent1">
                    <a:lumMod val="60000"/>
                    <a:lumOff val="40000"/>
                  </a:schemeClr>
                </a:solidFill>
                <a:latin typeface="Arial" panose="020B0604020202020204" pitchFamily="34" charset="0"/>
              </a:rPr>
              <a:t>S. Fisiológico </a:t>
            </a:r>
            <a:r>
              <a:rPr lang="es-ES_tradnl" altLang="es-CL" sz="2800" dirty="0">
                <a:latin typeface="Arial" panose="020B0604020202020204" pitchFamily="34" charset="0"/>
              </a:rPr>
              <a:t>o Ringer lactato</a:t>
            </a:r>
          </a:p>
          <a:p>
            <a:pPr algn="l">
              <a:lnSpc>
                <a:spcPct val="70000"/>
              </a:lnSpc>
              <a:spcBef>
                <a:spcPct val="50000"/>
              </a:spcBef>
              <a:buFontTx/>
              <a:buChar char="•"/>
            </a:pPr>
            <a:r>
              <a:rPr lang="es-ES_tradnl" altLang="es-CL" sz="2800" dirty="0">
                <a:latin typeface="Arial" panose="020B0604020202020204" pitchFamily="34" charset="0"/>
              </a:rPr>
              <a:t>  </a:t>
            </a:r>
            <a:r>
              <a:rPr lang="es-ES_tradnl" altLang="es-CL" sz="2800" dirty="0" err="1">
                <a:latin typeface="Arial" panose="020B0604020202020204" pitchFamily="34" charset="0"/>
              </a:rPr>
              <a:t>Via</a:t>
            </a:r>
            <a:r>
              <a:rPr lang="es-ES_tradnl" altLang="es-CL" sz="2800" dirty="0">
                <a:latin typeface="Arial" panose="020B0604020202020204" pitchFamily="34" charset="0"/>
              </a:rPr>
              <a:t> endovenosa (catéter  umbilical)</a:t>
            </a:r>
          </a:p>
          <a:p>
            <a:pPr algn="l">
              <a:lnSpc>
                <a:spcPct val="70000"/>
              </a:lnSpc>
              <a:spcBef>
                <a:spcPct val="50000"/>
              </a:spcBef>
              <a:buFontTx/>
              <a:buChar char="•"/>
            </a:pPr>
            <a:r>
              <a:rPr lang="es-ES_tradnl" altLang="es-CL" sz="2800" dirty="0">
                <a:latin typeface="Arial" panose="020B0604020202020204" pitchFamily="34" charset="0"/>
              </a:rPr>
              <a:t>  Pasar en 5 a 10 minutos</a:t>
            </a:r>
          </a:p>
          <a:p>
            <a:pPr algn="l">
              <a:lnSpc>
                <a:spcPct val="70000"/>
              </a:lnSpc>
              <a:spcBef>
                <a:spcPct val="50000"/>
              </a:spcBef>
              <a:buFontTx/>
              <a:buChar char="•"/>
            </a:pPr>
            <a:endParaRPr lang="es-ES_tradnl" altLang="es-CL" sz="1000" dirty="0">
              <a:latin typeface="Arial" panose="020B0604020202020204" pitchFamily="34" charset="0"/>
            </a:endParaRPr>
          </a:p>
        </p:txBody>
      </p:sp>
      <p:sp>
        <p:nvSpPr>
          <p:cNvPr id="176133" name="Text Box 2053">
            <a:extLst>
              <a:ext uri="{FF2B5EF4-FFF2-40B4-BE49-F238E27FC236}">
                <a16:creationId xmlns:a16="http://schemas.microsoft.com/office/drawing/2014/main" id="{F6686C4D-427E-4BE0-84EA-03DEA32DAAFC}"/>
              </a:ext>
            </a:extLst>
          </p:cNvPr>
          <p:cNvSpPr txBox="1">
            <a:spLocks noChangeArrowheads="1"/>
          </p:cNvSpPr>
          <p:nvPr/>
        </p:nvSpPr>
        <p:spPr bwMode="auto">
          <a:xfrm>
            <a:off x="7839782" y="4336219"/>
            <a:ext cx="3902075" cy="2080762"/>
          </a:xfrm>
          <a:prstGeom prst="rect">
            <a:avLst/>
          </a:prstGeom>
          <a:noFill/>
          <a:ln w="25400">
            <a:solidFill>
              <a:srgbClr val="00FF00"/>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lgn="l">
              <a:spcBef>
                <a:spcPct val="50000"/>
              </a:spcBef>
            </a:pPr>
            <a:r>
              <a:rPr lang="es-ES_tradnl" altLang="es-CL" sz="2800" b="1" dirty="0">
                <a:solidFill>
                  <a:schemeClr val="accent1">
                    <a:lumMod val="60000"/>
                    <a:lumOff val="40000"/>
                  </a:schemeClr>
                </a:solidFill>
                <a:latin typeface="Arial" panose="020B0604020202020204" pitchFamily="34" charset="0"/>
              </a:rPr>
              <a:t>NO USAR !!</a:t>
            </a:r>
            <a:endParaRPr lang="es-ES_tradnl" altLang="es-CL" sz="2800" dirty="0">
              <a:solidFill>
                <a:schemeClr val="hlink"/>
              </a:solidFill>
              <a:latin typeface="Arial" panose="020B0604020202020204" pitchFamily="34" charset="0"/>
            </a:endParaRPr>
          </a:p>
          <a:p>
            <a:pPr algn="l">
              <a:lnSpc>
                <a:spcPct val="70000"/>
              </a:lnSpc>
              <a:spcBef>
                <a:spcPct val="50000"/>
              </a:spcBef>
              <a:buFontTx/>
              <a:buChar char="•"/>
            </a:pPr>
            <a:r>
              <a:rPr lang="es-ES_tradnl" altLang="es-CL" sz="2800" dirty="0">
                <a:solidFill>
                  <a:schemeClr val="accent1"/>
                </a:solidFill>
                <a:latin typeface="Arial" panose="020B0604020202020204" pitchFamily="34" charset="0"/>
              </a:rPr>
              <a:t>  </a:t>
            </a:r>
            <a:r>
              <a:rPr lang="es-ES_tradnl" altLang="es-CL" sz="2800" dirty="0">
                <a:latin typeface="Arial" panose="020B0604020202020204" pitchFamily="34" charset="0"/>
              </a:rPr>
              <a:t>Gluconato de Calcio</a:t>
            </a:r>
          </a:p>
          <a:p>
            <a:pPr algn="l">
              <a:lnSpc>
                <a:spcPct val="70000"/>
              </a:lnSpc>
              <a:spcBef>
                <a:spcPct val="50000"/>
              </a:spcBef>
              <a:buFontTx/>
              <a:buChar char="•"/>
            </a:pPr>
            <a:r>
              <a:rPr lang="es-ES_tradnl" altLang="es-CL" sz="2800" dirty="0">
                <a:latin typeface="Arial" panose="020B0604020202020204" pitchFamily="34" charset="0"/>
              </a:rPr>
              <a:t>  Atropina</a:t>
            </a:r>
          </a:p>
          <a:p>
            <a:pPr algn="l">
              <a:lnSpc>
                <a:spcPct val="70000"/>
              </a:lnSpc>
              <a:spcBef>
                <a:spcPct val="50000"/>
              </a:spcBef>
              <a:buFontTx/>
              <a:buChar char="•"/>
            </a:pPr>
            <a:r>
              <a:rPr lang="es-ES_tradnl" altLang="es-CL" sz="2800" dirty="0">
                <a:latin typeface="Arial" panose="020B0604020202020204" pitchFamily="34" charset="0"/>
              </a:rPr>
              <a:t>  Bicarbonato de sodio</a:t>
            </a:r>
            <a:endParaRPr lang="es-ES_tradnl" altLang="es-CL" sz="1000" dirty="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a:extLst>
              <a:ext uri="{FF2B5EF4-FFF2-40B4-BE49-F238E27FC236}">
                <a16:creationId xmlns:a16="http://schemas.microsoft.com/office/drawing/2014/main" id="{500368D5-6B9F-4323-8BCF-2B42D82B261D}"/>
              </a:ext>
            </a:extLst>
          </p:cNvPr>
          <p:cNvSpPr>
            <a:spLocks noGrp="1" noChangeArrowheads="1"/>
          </p:cNvSpPr>
          <p:nvPr>
            <p:ph type="title"/>
          </p:nvPr>
        </p:nvSpPr>
        <p:spPr/>
        <p:txBody>
          <a:bodyPr/>
          <a:lstStyle/>
          <a:p>
            <a:r>
              <a:rPr lang="es-ES_tradnl" altLang="es-CL"/>
              <a:t>Reanimación en Prematuros</a:t>
            </a:r>
            <a:endParaRPr lang="es-ES" altLang="es-CL"/>
          </a:p>
        </p:txBody>
      </p:sp>
      <p:pic>
        <p:nvPicPr>
          <p:cNvPr id="195587" name="V_08_04_02.wmv">
            <a:hlinkClick r:id="" action="ppaction://media"/>
            <a:extLst>
              <a:ext uri="{FF2B5EF4-FFF2-40B4-BE49-F238E27FC236}">
                <a16:creationId xmlns:a16="http://schemas.microsoft.com/office/drawing/2014/main" id="{5A491557-B288-439D-A10D-9A24CB1F7F4B}"/>
              </a:ext>
            </a:extLst>
          </p:cNvPr>
          <p:cNvPicPr>
            <a:picLocks noGrp="1" noRot="1" noChangeAspect="1" noChangeArrowheads="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2638425" y="1733550"/>
            <a:ext cx="7010400" cy="4673600"/>
          </a:xfr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5587"/>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95587"/>
                                        </p:tgtEl>
                                      </p:cBhvr>
                                    </p:cmd>
                                  </p:childTnLst>
                                </p:cTn>
                              </p:par>
                            </p:childTnLst>
                          </p:cTn>
                        </p:par>
                      </p:childTnLst>
                    </p:cTn>
                  </p:par>
                </p:childTnLst>
              </p:cTn>
              <p:nextCondLst>
                <p:cond evt="onClick" delay="0">
                  <p:tgtEl>
                    <p:spTgt spid="195587"/>
                  </p:tgtEl>
                </p:cond>
              </p:nextCondLst>
            </p:seq>
            <p:video>
              <p:cMediaNode>
                <p:cTn id="7" fill="hold" display="0">
                  <p:stCondLst>
                    <p:cond delay="indefinite"/>
                  </p:stCondLst>
                  <p:endCondLst>
                    <p:cond evt="onNext" delay="0">
                      <p:tgtEl>
                        <p:sldTgt/>
                      </p:tgtEl>
                    </p:cond>
                    <p:cond evt="onPrev" delay="0">
                      <p:tgtEl>
                        <p:sldTgt/>
                      </p:tgtEl>
                    </p:cond>
                  </p:endCondLst>
                </p:cTn>
                <p:tgtEl>
                  <p:spTgt spid="195587"/>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1C7EFBA5-2121-4200-B201-1D5234F9CD91}"/>
              </a:ext>
            </a:extLst>
          </p:cNvPr>
          <p:cNvSpPr>
            <a:spLocks noGrp="1" noChangeArrowheads="1"/>
          </p:cNvSpPr>
          <p:nvPr>
            <p:ph type="title"/>
          </p:nvPr>
        </p:nvSpPr>
        <p:spPr/>
        <p:txBody>
          <a:bodyPr/>
          <a:lstStyle/>
          <a:p>
            <a:r>
              <a:rPr lang="en-US" altLang="es-CL"/>
              <a:t>Recién Nacidos Prematuros</a:t>
            </a:r>
            <a:endParaRPr lang="es-ES_tradnl" altLang="es-CL"/>
          </a:p>
        </p:txBody>
      </p:sp>
      <p:sp>
        <p:nvSpPr>
          <p:cNvPr id="179203" name="Rectangle 3">
            <a:extLst>
              <a:ext uri="{FF2B5EF4-FFF2-40B4-BE49-F238E27FC236}">
                <a16:creationId xmlns:a16="http://schemas.microsoft.com/office/drawing/2014/main" id="{076955AD-BA06-40E3-9C0B-3D106428266C}"/>
              </a:ext>
            </a:extLst>
          </p:cNvPr>
          <p:cNvSpPr>
            <a:spLocks noGrp="1" noChangeArrowheads="1"/>
          </p:cNvSpPr>
          <p:nvPr>
            <p:ph type="body" idx="1"/>
          </p:nvPr>
        </p:nvSpPr>
        <p:spPr>
          <a:xfrm>
            <a:off x="1254125" y="1619250"/>
            <a:ext cx="9690100" cy="4749800"/>
          </a:xfrm>
        </p:spPr>
        <p:txBody>
          <a:bodyPr/>
          <a:lstStyle/>
          <a:p>
            <a:pPr>
              <a:spcAft>
                <a:spcPct val="15000"/>
              </a:spcAft>
              <a:buFont typeface="Monotype Sorts" pitchFamily="2" charset="2"/>
              <a:buChar char="w"/>
            </a:pPr>
            <a:r>
              <a:rPr lang="en-US" altLang="es-CL" sz="3000" dirty="0" err="1">
                <a:latin typeface="Comic Sans MS" panose="030F0702030302020204" pitchFamily="66" charset="0"/>
              </a:rPr>
              <a:t>Problemas</a:t>
            </a:r>
            <a:r>
              <a:rPr lang="en-US" altLang="es-CL" sz="3000" dirty="0">
                <a:latin typeface="Comic Sans MS" panose="030F0702030302020204" pitchFamily="66" charset="0"/>
              </a:rPr>
              <a:t> </a:t>
            </a:r>
            <a:r>
              <a:rPr lang="en-US" altLang="es-CL" sz="3000" dirty="0" err="1">
                <a:latin typeface="Comic Sans MS" panose="030F0702030302020204" pitchFamily="66" charset="0"/>
              </a:rPr>
              <a:t>especiales</a:t>
            </a:r>
            <a:endParaRPr lang="en-US" altLang="es-CL" sz="3000" dirty="0">
              <a:latin typeface="Comic Sans MS" panose="030F0702030302020204" pitchFamily="66" charset="0"/>
            </a:endParaRPr>
          </a:p>
          <a:p>
            <a:pPr lvl="2">
              <a:buFont typeface="Symbol" panose="05050102010706020507" pitchFamily="18" charset="2"/>
              <a:buChar char="·"/>
            </a:pPr>
            <a:r>
              <a:rPr lang="en-US" altLang="es-CL" sz="2800" dirty="0" err="1">
                <a:latin typeface="Comic Sans MS" panose="030F0702030302020204" pitchFamily="66" charset="0"/>
              </a:rPr>
              <a:t>Piel</a:t>
            </a:r>
            <a:r>
              <a:rPr lang="en-US" altLang="es-CL" sz="2800" dirty="0">
                <a:latin typeface="Comic Sans MS" panose="030F0702030302020204" pitchFamily="66" charset="0"/>
              </a:rPr>
              <a:t> </a:t>
            </a:r>
            <a:r>
              <a:rPr lang="en-US" altLang="es-CL" sz="2800" dirty="0" err="1">
                <a:latin typeface="Comic Sans MS" panose="030F0702030302020204" pitchFamily="66" charset="0"/>
              </a:rPr>
              <a:t>delgada</a:t>
            </a:r>
            <a:r>
              <a:rPr lang="en-US" altLang="es-CL" sz="2800" dirty="0">
                <a:latin typeface="Comic Sans MS" panose="030F0702030302020204" pitchFamily="66" charset="0"/>
              </a:rPr>
              <a:t> y permeable</a:t>
            </a:r>
          </a:p>
          <a:p>
            <a:pPr lvl="2">
              <a:buFont typeface="Symbol" panose="05050102010706020507" pitchFamily="18" charset="2"/>
              <a:buChar char="·"/>
            </a:pPr>
            <a:r>
              <a:rPr lang="en-US" altLang="es-CL" sz="2800" dirty="0">
                <a:latin typeface="Comic Sans MS" panose="030F0702030302020204" pitchFamily="66" charset="0"/>
              </a:rPr>
              <a:t>Menor </a:t>
            </a:r>
            <a:r>
              <a:rPr lang="en-US" altLang="es-CL" sz="2800" dirty="0" err="1">
                <a:latin typeface="Comic Sans MS" panose="030F0702030302020204" pitchFamily="66" charset="0"/>
              </a:rPr>
              <a:t>cantidad</a:t>
            </a:r>
            <a:r>
              <a:rPr lang="en-US" altLang="es-CL" sz="2800" dirty="0">
                <a:latin typeface="Comic Sans MS" panose="030F0702030302020204" pitchFamily="66" charset="0"/>
              </a:rPr>
              <a:t> de </a:t>
            </a:r>
            <a:r>
              <a:rPr lang="en-US" altLang="es-CL" sz="2800" dirty="0" err="1">
                <a:latin typeface="Comic Sans MS" panose="030F0702030302020204" pitchFamily="66" charset="0"/>
              </a:rPr>
              <a:t>grasa</a:t>
            </a:r>
            <a:r>
              <a:rPr lang="en-US" altLang="es-CL" sz="2800" dirty="0">
                <a:latin typeface="Comic Sans MS" panose="030F0702030302020204" pitchFamily="66" charset="0"/>
              </a:rPr>
              <a:t> </a:t>
            </a:r>
            <a:r>
              <a:rPr lang="en-US" altLang="es-CL" sz="2800" dirty="0" err="1">
                <a:latin typeface="Comic Sans MS" panose="030F0702030302020204" pitchFamily="66" charset="0"/>
              </a:rPr>
              <a:t>subcutánea</a:t>
            </a:r>
            <a:r>
              <a:rPr lang="en-US" altLang="es-CL" sz="2800" dirty="0">
                <a:latin typeface="Comic Sans MS" panose="030F0702030302020204" pitchFamily="66" charset="0"/>
              </a:rPr>
              <a:t> </a:t>
            </a:r>
          </a:p>
          <a:p>
            <a:pPr lvl="2">
              <a:spcAft>
                <a:spcPct val="45000"/>
              </a:spcAft>
              <a:buFont typeface="Symbol" panose="05050102010706020507" pitchFamily="18" charset="2"/>
              <a:buChar char="·"/>
            </a:pPr>
            <a:r>
              <a:rPr lang="en-US" altLang="es-CL" sz="2800" dirty="0">
                <a:latin typeface="Comic Sans MS" panose="030F0702030302020204" pitchFamily="66" charset="0"/>
              </a:rPr>
              <a:t>Mayor </a:t>
            </a:r>
            <a:r>
              <a:rPr lang="en-US" altLang="es-CL" sz="2800" dirty="0" err="1">
                <a:latin typeface="Comic Sans MS" panose="030F0702030302020204" pitchFamily="66" charset="0"/>
              </a:rPr>
              <a:t>relación</a:t>
            </a:r>
            <a:r>
              <a:rPr lang="en-US" altLang="es-CL" sz="2800" dirty="0">
                <a:latin typeface="Comic Sans MS" panose="030F0702030302020204" pitchFamily="66" charset="0"/>
              </a:rPr>
              <a:t> </a:t>
            </a:r>
            <a:r>
              <a:rPr lang="en-US" altLang="es-CL" sz="2800" dirty="0" err="1">
                <a:latin typeface="Comic Sans MS" panose="030F0702030302020204" pitchFamily="66" charset="0"/>
              </a:rPr>
              <a:t>superficie</a:t>
            </a:r>
            <a:r>
              <a:rPr lang="en-US" altLang="es-CL" sz="2800" dirty="0">
                <a:latin typeface="Comic Sans MS" panose="030F0702030302020204" pitchFamily="66" charset="0"/>
              </a:rPr>
              <a:t>/masa corporal</a:t>
            </a:r>
          </a:p>
          <a:p>
            <a:pPr>
              <a:buFont typeface="Symbol" panose="05050102010706020507" pitchFamily="18" charset="2"/>
              <a:buChar char="·"/>
            </a:pPr>
            <a:r>
              <a:rPr lang="en-US" altLang="es-CL" sz="3000" dirty="0" err="1">
                <a:latin typeface="Comic Sans MS" panose="030F0702030302020204" pitchFamily="66" charset="0"/>
              </a:rPr>
              <a:t>Medidas</a:t>
            </a:r>
            <a:r>
              <a:rPr lang="en-US" altLang="es-CL" sz="3000" dirty="0">
                <a:latin typeface="Comic Sans MS" panose="030F0702030302020204" pitchFamily="66" charset="0"/>
              </a:rPr>
              <a:t>  </a:t>
            </a:r>
            <a:r>
              <a:rPr lang="en-US" altLang="es-CL" sz="3000" dirty="0" err="1">
                <a:latin typeface="Comic Sans MS" panose="030F0702030302020204" pitchFamily="66" charset="0"/>
              </a:rPr>
              <a:t>adicionales</a:t>
            </a:r>
            <a:endParaRPr lang="en-US" altLang="es-CL" sz="3000" dirty="0">
              <a:latin typeface="Comic Sans MS" panose="030F0702030302020204" pitchFamily="66" charset="0"/>
            </a:endParaRPr>
          </a:p>
          <a:p>
            <a:pPr lvl="2">
              <a:buFont typeface="Symbol" panose="05050102010706020507" pitchFamily="18" charset="2"/>
              <a:buChar char="·"/>
            </a:pPr>
            <a:r>
              <a:rPr lang="en-US" altLang="es-CL" sz="2800" dirty="0" err="1">
                <a:latin typeface="Comic Sans MS" panose="030F0702030302020204" pitchFamily="66" charset="0"/>
              </a:rPr>
              <a:t>Elevar</a:t>
            </a:r>
            <a:r>
              <a:rPr lang="en-US" altLang="es-CL" sz="2800" dirty="0">
                <a:latin typeface="Comic Sans MS" panose="030F0702030302020204" pitchFamily="66" charset="0"/>
              </a:rPr>
              <a:t> la </a:t>
            </a:r>
            <a:r>
              <a:rPr lang="en-US" altLang="es-CL" sz="2800" dirty="0" err="1">
                <a:latin typeface="Comic Sans MS" panose="030F0702030302020204" pitchFamily="66" charset="0"/>
              </a:rPr>
              <a:t>temperatura</a:t>
            </a:r>
            <a:r>
              <a:rPr lang="en-US" altLang="es-CL" sz="2800" dirty="0">
                <a:latin typeface="Comic Sans MS" panose="030F0702030302020204" pitchFamily="66" charset="0"/>
              </a:rPr>
              <a:t> </a:t>
            </a:r>
            <a:r>
              <a:rPr lang="en-US" altLang="es-CL" sz="2800" dirty="0" err="1">
                <a:latin typeface="Comic Sans MS" panose="030F0702030302020204" pitchFamily="66" charset="0"/>
              </a:rPr>
              <a:t>ambiente</a:t>
            </a:r>
            <a:endParaRPr lang="en-US" altLang="es-CL" sz="2800" dirty="0">
              <a:latin typeface="Comic Sans MS" panose="030F0702030302020204" pitchFamily="66" charset="0"/>
            </a:endParaRPr>
          </a:p>
          <a:p>
            <a:pPr lvl="2">
              <a:buFont typeface="Symbol" panose="05050102010706020507" pitchFamily="18" charset="2"/>
              <a:buChar char="·"/>
            </a:pPr>
            <a:r>
              <a:rPr lang="en-US" altLang="es-CL" sz="2800" dirty="0" err="1">
                <a:latin typeface="Comic Sans MS" panose="030F0702030302020204" pitchFamily="66" charset="0"/>
              </a:rPr>
              <a:t>Cubrir</a:t>
            </a:r>
            <a:r>
              <a:rPr lang="en-US" altLang="es-CL" sz="2800" dirty="0">
                <a:latin typeface="Comic Sans MS" panose="030F0702030302020204" pitchFamily="66" charset="0"/>
              </a:rPr>
              <a:t> con </a:t>
            </a:r>
            <a:r>
              <a:rPr lang="en-US" altLang="es-CL" sz="2800" dirty="0" err="1">
                <a:latin typeface="Comic Sans MS" panose="030F0702030302020204" pitchFamily="66" charset="0"/>
              </a:rPr>
              <a:t>cobertores</a:t>
            </a:r>
            <a:r>
              <a:rPr lang="en-US" altLang="es-CL" sz="2800" dirty="0">
                <a:latin typeface="Comic Sans MS" panose="030F0702030302020204" pitchFamily="66" charset="0"/>
              </a:rPr>
              <a:t> </a:t>
            </a:r>
            <a:r>
              <a:rPr lang="en-US" altLang="es-CL" sz="2800" dirty="0" err="1">
                <a:latin typeface="Comic Sans MS" panose="030F0702030302020204" pitchFamily="66" charset="0"/>
              </a:rPr>
              <a:t>plásticos</a:t>
            </a:r>
            <a:r>
              <a:rPr lang="en-US" altLang="es-CL" sz="2800" dirty="0">
                <a:latin typeface="Comic Sans MS" panose="030F0702030302020204" pitchFamily="66" charset="0"/>
              </a:rPr>
              <a:t> </a:t>
            </a:r>
            <a:r>
              <a:rPr lang="en-US" altLang="es-CL" sz="2800" dirty="0" err="1">
                <a:latin typeface="Comic Sans MS" panose="030F0702030302020204" pitchFamily="66" charset="0"/>
              </a:rPr>
              <a:t>transparentes</a:t>
            </a:r>
            <a:endParaRPr lang="en-US" altLang="es-CL" sz="2800" dirty="0">
              <a:latin typeface="Comic Sans MS" panose="030F0702030302020204" pitchFamily="66" charset="0"/>
            </a:endParaRPr>
          </a:p>
          <a:p>
            <a:pPr lvl="2">
              <a:buFont typeface="Symbol" panose="05050102010706020507" pitchFamily="18" charset="2"/>
              <a:buNone/>
            </a:pPr>
            <a:r>
              <a:rPr lang="en-US" altLang="es-CL" sz="2800" dirty="0">
                <a:latin typeface="Comic Sans MS" panose="030F0702030302020204" pitchFamily="66" charset="0"/>
              </a:rPr>
              <a:t>( </a:t>
            </a:r>
            <a:r>
              <a:rPr lang="en-US" altLang="es-CL" sz="2800" dirty="0" err="1">
                <a:latin typeface="Comic Sans MS" panose="030F0702030302020204" pitchFamily="66" charset="0"/>
              </a:rPr>
              <a:t>bolsa</a:t>
            </a:r>
            <a:r>
              <a:rPr lang="en-US" altLang="es-CL" sz="2800" dirty="0">
                <a:latin typeface="Comic Sans MS" panose="030F0702030302020204" pitchFamily="66" charset="0"/>
              </a:rPr>
              <a:t> ) en &lt; 32 sem. y/o &lt; 1500 g</a:t>
            </a:r>
            <a:endParaRPr lang="es-ES_tradnl" altLang="es-CL" sz="2800" dirty="0">
              <a:latin typeface="Comic Sans MS" panose="030F0702030302020204"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4098">
            <a:extLst>
              <a:ext uri="{FF2B5EF4-FFF2-40B4-BE49-F238E27FC236}">
                <a16:creationId xmlns:a16="http://schemas.microsoft.com/office/drawing/2014/main" id="{8BD2DD17-C9BC-4B36-B63A-6642DE053DD4}"/>
              </a:ext>
            </a:extLst>
          </p:cNvPr>
          <p:cNvSpPr>
            <a:spLocks noGrp="1" noChangeArrowheads="1"/>
          </p:cNvSpPr>
          <p:nvPr>
            <p:ph type="body" sz="half" idx="1"/>
          </p:nvPr>
        </p:nvSpPr>
        <p:spPr>
          <a:xfrm>
            <a:off x="1206501" y="1422401"/>
            <a:ext cx="3567113" cy="5065713"/>
          </a:xfrm>
          <a:noFill/>
          <a:ln/>
        </p:spPr>
        <p:txBody>
          <a:bodyPr>
            <a:normAutofit lnSpcReduction="10000"/>
          </a:bodyPr>
          <a:lstStyle/>
          <a:p>
            <a:pPr marL="225425" indent="-225425">
              <a:lnSpc>
                <a:spcPct val="140000"/>
              </a:lnSpc>
              <a:buNone/>
            </a:pPr>
            <a:r>
              <a:rPr lang="es-ES" altLang="es-CL" sz="3800" dirty="0">
                <a:latin typeface="Comic Sans MS" panose="030F0702030302020204" pitchFamily="66" charset="0"/>
              </a:rPr>
              <a:t>En el feto</a:t>
            </a:r>
          </a:p>
          <a:p>
            <a:pPr marL="225425" indent="-225425">
              <a:lnSpc>
                <a:spcPct val="90000"/>
              </a:lnSpc>
              <a:spcBef>
                <a:spcPct val="50000"/>
              </a:spcBef>
              <a:buSzPct val="65000"/>
              <a:buFont typeface="Monotype Sorts" pitchFamily="2" charset="2"/>
              <a:buChar char="l"/>
            </a:pPr>
            <a:r>
              <a:rPr lang="es-ES" altLang="es-CL" sz="3000" dirty="0">
                <a:latin typeface="Comic Sans MS" panose="030F0702030302020204" pitchFamily="66" charset="0"/>
              </a:rPr>
              <a:t>Arteriolas pulmonares están </a:t>
            </a:r>
            <a:r>
              <a:rPr lang="es-ES" altLang="es-CL" sz="3000" dirty="0" err="1">
                <a:latin typeface="Comic Sans MS" panose="030F0702030302020204" pitchFamily="66" charset="0"/>
              </a:rPr>
              <a:t>vasocontraídas</a:t>
            </a:r>
            <a:endParaRPr lang="es-ES" altLang="es-CL" sz="3000" dirty="0">
              <a:latin typeface="Comic Sans MS" panose="030F0702030302020204" pitchFamily="66" charset="0"/>
            </a:endParaRPr>
          </a:p>
          <a:p>
            <a:pPr marL="225425" indent="-225425">
              <a:lnSpc>
                <a:spcPct val="90000"/>
              </a:lnSpc>
              <a:spcBef>
                <a:spcPct val="50000"/>
              </a:spcBef>
              <a:buSzPct val="65000"/>
              <a:buFont typeface="Monotype Sorts" pitchFamily="2" charset="2"/>
              <a:buChar char="l"/>
            </a:pPr>
            <a:r>
              <a:rPr lang="es-ES" altLang="es-CL" sz="3000" dirty="0">
                <a:latin typeface="Comic Sans MS" panose="030F0702030302020204" pitchFamily="66" charset="0"/>
              </a:rPr>
              <a:t>Flujo pulmonar está dismínuido</a:t>
            </a:r>
          </a:p>
          <a:p>
            <a:pPr marL="225425" indent="-225425">
              <a:lnSpc>
                <a:spcPct val="90000"/>
              </a:lnSpc>
              <a:spcBef>
                <a:spcPct val="50000"/>
              </a:spcBef>
              <a:buSzPct val="65000"/>
              <a:buFont typeface="Monotype Sorts" pitchFamily="2" charset="2"/>
              <a:buChar char="l"/>
            </a:pPr>
            <a:r>
              <a:rPr lang="es-ES" altLang="es-CL" sz="3000" dirty="0">
                <a:latin typeface="Comic Sans MS" panose="030F0702030302020204" pitchFamily="66" charset="0"/>
              </a:rPr>
              <a:t>Flujo sanguíneo es desviado a través del ductus arterioso</a:t>
            </a:r>
            <a:endParaRPr lang="es-ES" altLang="es-CL" sz="3000" dirty="0"/>
          </a:p>
        </p:txBody>
      </p:sp>
      <p:sp>
        <p:nvSpPr>
          <p:cNvPr id="93187" name="Rectangle 4099">
            <a:extLst>
              <a:ext uri="{FF2B5EF4-FFF2-40B4-BE49-F238E27FC236}">
                <a16:creationId xmlns:a16="http://schemas.microsoft.com/office/drawing/2014/main" id="{2036F9A1-371E-4CBB-8A22-17E52FAD2F32}"/>
              </a:ext>
            </a:extLst>
          </p:cNvPr>
          <p:cNvSpPr>
            <a:spLocks noGrp="1" noChangeArrowheads="1"/>
          </p:cNvSpPr>
          <p:nvPr>
            <p:ph type="title"/>
          </p:nvPr>
        </p:nvSpPr>
        <p:spPr>
          <a:xfrm>
            <a:off x="1419225" y="461964"/>
            <a:ext cx="9340850" cy="782637"/>
          </a:xfrm>
          <a:noFill/>
          <a:ln/>
        </p:spPr>
        <p:txBody>
          <a:bodyPr/>
          <a:lstStyle/>
          <a:p>
            <a:r>
              <a:rPr lang="es-ES" altLang="es-CL" dirty="0"/>
              <a:t>Pulmón y Circulación</a:t>
            </a:r>
          </a:p>
        </p:txBody>
      </p:sp>
      <p:pic>
        <p:nvPicPr>
          <p:cNvPr id="93190" name="Picture 4102">
            <a:extLst>
              <a:ext uri="{FF2B5EF4-FFF2-40B4-BE49-F238E27FC236}">
                <a16:creationId xmlns:a16="http://schemas.microsoft.com/office/drawing/2014/main" id="{498684A1-D4A4-469C-9EEF-00D38F742A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8063" y="1949451"/>
            <a:ext cx="5656262" cy="450056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13500000" algn="ctr" rotWithShape="0">
                    <a:srgbClr val="000000"/>
                  </a:outerShdw>
                </a:effectLst>
              </a14:hiddenEffects>
            </a:ext>
          </a:extLst>
        </p:spPr>
      </p:pic>
      <p:sp>
        <p:nvSpPr>
          <p:cNvPr id="93193" name="Rectangle 4105">
            <a:extLst>
              <a:ext uri="{FF2B5EF4-FFF2-40B4-BE49-F238E27FC236}">
                <a16:creationId xmlns:a16="http://schemas.microsoft.com/office/drawing/2014/main" id="{8711F225-1C21-4EAA-8CD3-685DB09D3E98}"/>
              </a:ext>
            </a:extLst>
          </p:cNvPr>
          <p:cNvSpPr>
            <a:spLocks noChangeArrowheads="1"/>
          </p:cNvSpPr>
          <p:nvPr/>
        </p:nvSpPr>
        <p:spPr bwMode="auto">
          <a:xfrm>
            <a:off x="5257800" y="2076450"/>
            <a:ext cx="933450" cy="41910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ltLang="es-CL" sz="2400">
              <a:latin typeface="Times New Roman" panose="02020603050405020304" pitchFamily="18" charset="0"/>
            </a:endParaRPr>
          </a:p>
        </p:txBody>
      </p:sp>
      <p:sp>
        <p:nvSpPr>
          <p:cNvPr id="93194" name="Text Box 4106">
            <a:extLst>
              <a:ext uri="{FF2B5EF4-FFF2-40B4-BE49-F238E27FC236}">
                <a16:creationId xmlns:a16="http://schemas.microsoft.com/office/drawing/2014/main" id="{155ED651-A77A-4B92-9F36-9AD182E85E05}"/>
              </a:ext>
            </a:extLst>
          </p:cNvPr>
          <p:cNvSpPr txBox="1">
            <a:spLocks noChangeArrowheads="1"/>
          </p:cNvSpPr>
          <p:nvPr/>
        </p:nvSpPr>
        <p:spPr bwMode="auto">
          <a:xfrm>
            <a:off x="5181600" y="2152651"/>
            <a:ext cx="11811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es-ES" altLang="es-CL" b="1">
                <a:solidFill>
                  <a:srgbClr val="0099CC"/>
                </a:solidFill>
              </a:rPr>
              <a:t>Ductus arterioso</a:t>
            </a:r>
          </a:p>
        </p:txBody>
      </p:sp>
      <p:sp>
        <p:nvSpPr>
          <p:cNvPr id="93195" name="Rectangle 4107">
            <a:extLst>
              <a:ext uri="{FF2B5EF4-FFF2-40B4-BE49-F238E27FC236}">
                <a16:creationId xmlns:a16="http://schemas.microsoft.com/office/drawing/2014/main" id="{E2D9D62F-1E40-4B07-A693-713B36DFEEAB}"/>
              </a:ext>
            </a:extLst>
          </p:cNvPr>
          <p:cNvSpPr>
            <a:spLocks noChangeArrowheads="1"/>
          </p:cNvSpPr>
          <p:nvPr/>
        </p:nvSpPr>
        <p:spPr bwMode="auto">
          <a:xfrm>
            <a:off x="8858250" y="4305300"/>
            <a:ext cx="628650" cy="22860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93196" name="Text Box 4108">
            <a:extLst>
              <a:ext uri="{FF2B5EF4-FFF2-40B4-BE49-F238E27FC236}">
                <a16:creationId xmlns:a16="http://schemas.microsoft.com/office/drawing/2014/main" id="{B4E8DC45-3EB1-4809-BAB3-0377B31FD609}"/>
              </a:ext>
            </a:extLst>
          </p:cNvPr>
          <p:cNvSpPr txBox="1">
            <a:spLocks noChangeArrowheads="1"/>
          </p:cNvSpPr>
          <p:nvPr/>
        </p:nvSpPr>
        <p:spPr bwMode="auto">
          <a:xfrm>
            <a:off x="8877299" y="4343401"/>
            <a:ext cx="104563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a:spcBef>
                <a:spcPct val="50000"/>
              </a:spcBef>
            </a:pPr>
            <a:r>
              <a:rPr lang="es-ES" altLang="es-CL" b="1" dirty="0">
                <a:solidFill>
                  <a:srgbClr val="0099CC"/>
                </a:solidFill>
              </a:rPr>
              <a:t>Pulmón</a:t>
            </a:r>
          </a:p>
        </p:txBody>
      </p:sp>
      <p:sp>
        <p:nvSpPr>
          <p:cNvPr id="93197" name="Rectangle 4109">
            <a:extLst>
              <a:ext uri="{FF2B5EF4-FFF2-40B4-BE49-F238E27FC236}">
                <a16:creationId xmlns:a16="http://schemas.microsoft.com/office/drawing/2014/main" id="{CF13C4C5-48FC-408E-95DB-B85CCD672ACC}"/>
              </a:ext>
            </a:extLst>
          </p:cNvPr>
          <p:cNvSpPr>
            <a:spLocks noChangeArrowheads="1"/>
          </p:cNvSpPr>
          <p:nvPr/>
        </p:nvSpPr>
        <p:spPr bwMode="auto">
          <a:xfrm>
            <a:off x="6000750" y="4286250"/>
            <a:ext cx="571500" cy="30480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93198" name="Text Box 4110">
            <a:extLst>
              <a:ext uri="{FF2B5EF4-FFF2-40B4-BE49-F238E27FC236}">
                <a16:creationId xmlns:a16="http://schemas.microsoft.com/office/drawing/2014/main" id="{F59B15AA-AF52-4FD8-8163-455F5E27BBF1}"/>
              </a:ext>
            </a:extLst>
          </p:cNvPr>
          <p:cNvSpPr txBox="1">
            <a:spLocks noChangeArrowheads="1"/>
          </p:cNvSpPr>
          <p:nvPr/>
        </p:nvSpPr>
        <p:spPr bwMode="auto">
          <a:xfrm>
            <a:off x="5905500" y="4267201"/>
            <a:ext cx="1003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a:spcBef>
                <a:spcPct val="50000"/>
              </a:spcBef>
            </a:pPr>
            <a:r>
              <a:rPr lang="es-ES" altLang="es-CL" b="1" dirty="0">
                <a:solidFill>
                  <a:srgbClr val="0099CC"/>
                </a:solidFill>
              </a:rPr>
              <a:t>Pulmón</a:t>
            </a:r>
          </a:p>
        </p:txBody>
      </p:sp>
      <p:sp>
        <p:nvSpPr>
          <p:cNvPr id="93199" name="Rectangle 4111">
            <a:extLst>
              <a:ext uri="{FF2B5EF4-FFF2-40B4-BE49-F238E27FC236}">
                <a16:creationId xmlns:a16="http://schemas.microsoft.com/office/drawing/2014/main" id="{5FAA5586-8B2B-442A-920C-9604CC9ECE1B}"/>
              </a:ext>
            </a:extLst>
          </p:cNvPr>
          <p:cNvSpPr>
            <a:spLocks noChangeArrowheads="1"/>
          </p:cNvSpPr>
          <p:nvPr/>
        </p:nvSpPr>
        <p:spPr bwMode="auto">
          <a:xfrm>
            <a:off x="4857750" y="3676650"/>
            <a:ext cx="876300" cy="19050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93200" name="Rectangle 4112">
            <a:extLst>
              <a:ext uri="{FF2B5EF4-FFF2-40B4-BE49-F238E27FC236}">
                <a16:creationId xmlns:a16="http://schemas.microsoft.com/office/drawing/2014/main" id="{15253E83-B44E-47B1-8583-241019BBCA3C}"/>
              </a:ext>
            </a:extLst>
          </p:cNvPr>
          <p:cNvSpPr>
            <a:spLocks noChangeArrowheads="1"/>
          </p:cNvSpPr>
          <p:nvPr/>
        </p:nvSpPr>
        <p:spPr bwMode="auto">
          <a:xfrm>
            <a:off x="4895850" y="3790950"/>
            <a:ext cx="476250" cy="32385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93201" name="Text Box 4113">
            <a:extLst>
              <a:ext uri="{FF2B5EF4-FFF2-40B4-BE49-F238E27FC236}">
                <a16:creationId xmlns:a16="http://schemas.microsoft.com/office/drawing/2014/main" id="{9926C4DB-0B56-4C7B-BE5E-2C4A2C1E89CC}"/>
              </a:ext>
            </a:extLst>
          </p:cNvPr>
          <p:cNvSpPr txBox="1">
            <a:spLocks noChangeArrowheads="1"/>
          </p:cNvSpPr>
          <p:nvPr/>
        </p:nvSpPr>
        <p:spPr bwMode="auto">
          <a:xfrm>
            <a:off x="4762499" y="3314700"/>
            <a:ext cx="128834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a:spcBef>
                <a:spcPct val="50000"/>
              </a:spcBef>
            </a:pPr>
            <a:r>
              <a:rPr lang="es-ES" altLang="es-CL" b="1" dirty="0">
                <a:solidFill>
                  <a:srgbClr val="0099CC"/>
                </a:solidFill>
              </a:rPr>
              <a:t>Arteria pulmonar</a:t>
            </a:r>
          </a:p>
        </p:txBody>
      </p:sp>
      <p:sp>
        <p:nvSpPr>
          <p:cNvPr id="93202" name="Rectangle 4114">
            <a:extLst>
              <a:ext uri="{FF2B5EF4-FFF2-40B4-BE49-F238E27FC236}">
                <a16:creationId xmlns:a16="http://schemas.microsoft.com/office/drawing/2014/main" id="{FD3EE6DE-28C2-4897-9F74-5F0B9C250E03}"/>
              </a:ext>
            </a:extLst>
          </p:cNvPr>
          <p:cNvSpPr>
            <a:spLocks noChangeArrowheads="1"/>
          </p:cNvSpPr>
          <p:nvPr/>
        </p:nvSpPr>
        <p:spPr bwMode="auto">
          <a:xfrm>
            <a:off x="4914900" y="5943600"/>
            <a:ext cx="5562600" cy="45720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93203" name="Text Box 4115">
            <a:extLst>
              <a:ext uri="{FF2B5EF4-FFF2-40B4-BE49-F238E27FC236}">
                <a16:creationId xmlns:a16="http://schemas.microsoft.com/office/drawing/2014/main" id="{A8E791B9-5BE2-4E25-AEBA-0CC55F7F3C77}"/>
              </a:ext>
            </a:extLst>
          </p:cNvPr>
          <p:cNvSpPr txBox="1">
            <a:spLocks noChangeArrowheads="1"/>
          </p:cNvSpPr>
          <p:nvPr/>
        </p:nvSpPr>
        <p:spPr bwMode="auto">
          <a:xfrm>
            <a:off x="4972050" y="5962650"/>
            <a:ext cx="5372100"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a:spAutoFit/>
          </a:bodyPr>
          <a:lstStyle/>
          <a:p>
            <a:pPr>
              <a:spcBef>
                <a:spcPct val="50000"/>
              </a:spcBef>
            </a:pPr>
            <a:endParaRPr lang="es-CL" altLang="es-CL"/>
          </a:p>
        </p:txBody>
      </p:sp>
      <p:sp>
        <p:nvSpPr>
          <p:cNvPr id="93204" name="Rectangle 4116">
            <a:extLst>
              <a:ext uri="{FF2B5EF4-FFF2-40B4-BE49-F238E27FC236}">
                <a16:creationId xmlns:a16="http://schemas.microsoft.com/office/drawing/2014/main" id="{E3689A4A-577B-4DDE-8682-878378C03105}"/>
              </a:ext>
            </a:extLst>
          </p:cNvPr>
          <p:cNvSpPr>
            <a:spLocks noChangeArrowheads="1"/>
          </p:cNvSpPr>
          <p:nvPr/>
        </p:nvSpPr>
        <p:spPr bwMode="auto">
          <a:xfrm>
            <a:off x="5010150" y="5981700"/>
            <a:ext cx="5391150" cy="40005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93205" name="Text Box 4117">
            <a:extLst>
              <a:ext uri="{FF2B5EF4-FFF2-40B4-BE49-F238E27FC236}">
                <a16:creationId xmlns:a16="http://schemas.microsoft.com/office/drawing/2014/main" id="{B15AC8ED-0FCD-4E36-834F-86F39E664502}"/>
              </a:ext>
            </a:extLst>
          </p:cNvPr>
          <p:cNvSpPr txBox="1">
            <a:spLocks noChangeArrowheads="1"/>
          </p:cNvSpPr>
          <p:nvPr/>
        </p:nvSpPr>
        <p:spPr bwMode="auto">
          <a:xfrm>
            <a:off x="4933950" y="5785556"/>
            <a:ext cx="5448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es-ES" altLang="es-CL" b="1" dirty="0">
                <a:solidFill>
                  <a:srgbClr val="0099CC"/>
                </a:solidFill>
              </a:rPr>
              <a:t>Shunt ductal, flujo de la pulmonar desviado por el ductus</a:t>
            </a:r>
          </a:p>
        </p:txBody>
      </p:sp>
      <p:sp>
        <p:nvSpPr>
          <p:cNvPr id="93206" name="Rectangle 4118">
            <a:extLst>
              <a:ext uri="{FF2B5EF4-FFF2-40B4-BE49-F238E27FC236}">
                <a16:creationId xmlns:a16="http://schemas.microsoft.com/office/drawing/2014/main" id="{28790AA0-F141-413F-810F-EB98DC9AD01C}"/>
              </a:ext>
            </a:extLst>
          </p:cNvPr>
          <p:cNvSpPr>
            <a:spLocks noChangeArrowheads="1"/>
          </p:cNvSpPr>
          <p:nvPr/>
        </p:nvSpPr>
        <p:spPr bwMode="auto">
          <a:xfrm>
            <a:off x="7600950" y="5257800"/>
            <a:ext cx="590550" cy="19050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93208" name="Rectangle 4120">
            <a:extLst>
              <a:ext uri="{FF2B5EF4-FFF2-40B4-BE49-F238E27FC236}">
                <a16:creationId xmlns:a16="http://schemas.microsoft.com/office/drawing/2014/main" id="{7929BD4D-F97F-4484-9FBF-6AC519DE314E}"/>
              </a:ext>
            </a:extLst>
          </p:cNvPr>
          <p:cNvSpPr>
            <a:spLocks noChangeArrowheads="1"/>
          </p:cNvSpPr>
          <p:nvPr/>
        </p:nvSpPr>
        <p:spPr bwMode="auto">
          <a:xfrm>
            <a:off x="8586788" y="2176464"/>
            <a:ext cx="493712" cy="219075"/>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r>
              <a:rPr lang="es-ES" altLang="es-CL" b="1">
                <a:solidFill>
                  <a:schemeClr val="bg1"/>
                </a:solidFill>
              </a:rPr>
              <a:t>Aorta </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0" name="Picture 2">
            <a:extLst>
              <a:ext uri="{FF2B5EF4-FFF2-40B4-BE49-F238E27FC236}">
                <a16:creationId xmlns:a16="http://schemas.microsoft.com/office/drawing/2014/main" id="{379C412E-581C-4C30-BD8A-C9171BE34072}"/>
              </a:ext>
            </a:extLst>
          </p:cNvPr>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09814" y="1416051"/>
            <a:ext cx="7786687" cy="5191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6611" name="Rectangle 3">
            <a:extLst>
              <a:ext uri="{FF2B5EF4-FFF2-40B4-BE49-F238E27FC236}">
                <a16:creationId xmlns:a16="http://schemas.microsoft.com/office/drawing/2014/main" id="{9122E27E-42BD-4239-B67E-F6251B0499DF}"/>
              </a:ext>
            </a:extLst>
          </p:cNvPr>
          <p:cNvSpPr>
            <a:spLocks noChangeArrowheads="1"/>
          </p:cNvSpPr>
          <p:nvPr/>
        </p:nvSpPr>
        <p:spPr bwMode="auto">
          <a:xfrm>
            <a:off x="952501" y="422276"/>
            <a:ext cx="8461375" cy="7016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50800">
                <a:solidFill>
                  <a:schemeClr val="tx2"/>
                </a:solidFill>
                <a:miter lim="800000"/>
                <a:headEnd/>
                <a:tailEnd/>
              </a14:hiddenLine>
            </a:ext>
          </a:extLst>
        </p:spPr>
        <p:txBody>
          <a:bodyPr>
            <a:spAutoFit/>
          </a:bodyPr>
          <a:lstStyle/>
          <a:p>
            <a:r>
              <a:rPr lang="es-ES_tradnl" altLang="es-CL" sz="4000" b="1">
                <a:solidFill>
                  <a:schemeClr val="tx2"/>
                </a:solidFill>
                <a:effectLst>
                  <a:outerShdw blurRad="38100" dist="38100" dir="2700000" algn="tl">
                    <a:srgbClr val="000000"/>
                  </a:outerShdw>
                </a:effectLst>
                <a:latin typeface="Times New Roman" panose="02020603050405020304" pitchFamily="18" charset="0"/>
              </a:rPr>
              <a:t>Reanimación en Prematuros</a:t>
            </a:r>
            <a:endParaRPr lang="es-ES" altLang="es-CL" sz="4000" b="1">
              <a:solidFill>
                <a:schemeClr val="tx2"/>
              </a:solidFill>
              <a:effectLst>
                <a:outerShdw blurRad="38100" dist="38100" dir="2700000" algn="tl">
                  <a:srgbClr val="000000"/>
                </a:outerShdw>
              </a:effectLst>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a:extLst>
              <a:ext uri="{FF2B5EF4-FFF2-40B4-BE49-F238E27FC236}">
                <a16:creationId xmlns:a16="http://schemas.microsoft.com/office/drawing/2014/main" id="{A6A43DEA-C1E5-4B68-B65B-F7F8FC9B9491}"/>
              </a:ext>
            </a:extLst>
          </p:cNvPr>
          <p:cNvSpPr>
            <a:spLocks noGrp="1" noChangeArrowheads="1"/>
          </p:cNvSpPr>
          <p:nvPr>
            <p:ph type="title"/>
          </p:nvPr>
        </p:nvSpPr>
        <p:spPr>
          <a:xfrm>
            <a:off x="1409701" y="184150"/>
            <a:ext cx="9744075" cy="1295400"/>
          </a:xfrm>
          <a:noFill/>
          <a:ln/>
        </p:spPr>
        <p:txBody>
          <a:bodyPr/>
          <a:lstStyle/>
          <a:p>
            <a:pPr>
              <a:lnSpc>
                <a:spcPct val="95000"/>
              </a:lnSpc>
              <a:tabLst>
                <a:tab pos="2005013" algn="l"/>
              </a:tabLst>
            </a:pPr>
            <a:r>
              <a:rPr lang="en-US" altLang="es-CL" sz="3400" dirty="0" err="1"/>
              <a:t>Intubación</a:t>
            </a:r>
            <a:r>
              <a:rPr lang="en-US" altLang="es-CL" sz="3400" dirty="0"/>
              <a:t> </a:t>
            </a:r>
            <a:r>
              <a:rPr lang="en-US" altLang="es-CL" sz="3400" dirty="0" err="1"/>
              <a:t>Endotraqueal</a:t>
            </a:r>
            <a:r>
              <a:rPr lang="en-US" altLang="es-CL" sz="3400" dirty="0"/>
              <a:t> : </a:t>
            </a:r>
            <a:r>
              <a:rPr lang="en-US" altLang="es-CL" sz="3400" dirty="0" err="1"/>
              <a:t>Referencias</a:t>
            </a:r>
            <a:r>
              <a:rPr lang="en-US" altLang="es-CL" sz="3400" dirty="0"/>
              <a:t> </a:t>
            </a:r>
            <a:r>
              <a:rPr lang="en-US" altLang="es-CL" sz="3400" dirty="0" err="1"/>
              <a:t>anatómicas</a:t>
            </a:r>
            <a:endParaRPr lang="en-US" altLang="es-CL" sz="3400" dirty="0"/>
          </a:p>
        </p:txBody>
      </p:sp>
      <p:pic>
        <p:nvPicPr>
          <p:cNvPr id="228355" name="Picture 3">
            <a:extLst>
              <a:ext uri="{FF2B5EF4-FFF2-40B4-BE49-F238E27FC236}">
                <a16:creationId xmlns:a16="http://schemas.microsoft.com/office/drawing/2014/main" id="{B87B8AE1-8980-4FA0-8668-CA3AA027E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9989" y="1941514"/>
            <a:ext cx="9869487" cy="4060825"/>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13500000" algn="ctr" rotWithShape="0">
                    <a:srgbClr val="000000"/>
                  </a:outerShdw>
                </a:effectLst>
              </a14:hiddenEffects>
            </a:ext>
          </a:extLst>
        </p:spPr>
      </p:pic>
      <p:sp>
        <p:nvSpPr>
          <p:cNvPr id="228357" name="Rectangle 5">
            <a:extLst>
              <a:ext uri="{FF2B5EF4-FFF2-40B4-BE49-F238E27FC236}">
                <a16:creationId xmlns:a16="http://schemas.microsoft.com/office/drawing/2014/main" id="{75515164-CB6A-44F2-B67F-F6A4E1A39059}"/>
              </a:ext>
            </a:extLst>
          </p:cNvPr>
          <p:cNvSpPr>
            <a:spLocks noChangeArrowheads="1"/>
          </p:cNvSpPr>
          <p:nvPr/>
        </p:nvSpPr>
        <p:spPr bwMode="auto">
          <a:xfrm>
            <a:off x="1635126" y="3773488"/>
            <a:ext cx="595313" cy="2032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CL" sz="1400" b="1">
                <a:solidFill>
                  <a:schemeClr val="bg2"/>
                </a:solidFill>
                <a:latin typeface="Arial Unicode MS" pitchFamily="34" charset="-128"/>
              </a:rPr>
              <a:t>Glotis</a:t>
            </a:r>
          </a:p>
        </p:txBody>
      </p:sp>
      <p:sp>
        <p:nvSpPr>
          <p:cNvPr id="228358" name="Rectangle 6">
            <a:extLst>
              <a:ext uri="{FF2B5EF4-FFF2-40B4-BE49-F238E27FC236}">
                <a16:creationId xmlns:a16="http://schemas.microsoft.com/office/drawing/2014/main" id="{FC070BC9-F03E-4C7E-9C18-060BCB558DDF}"/>
              </a:ext>
            </a:extLst>
          </p:cNvPr>
          <p:cNvSpPr>
            <a:spLocks noChangeArrowheads="1"/>
          </p:cNvSpPr>
          <p:nvPr/>
        </p:nvSpPr>
        <p:spPr bwMode="auto">
          <a:xfrm>
            <a:off x="1285876" y="4325939"/>
            <a:ext cx="944563" cy="217487"/>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CL" sz="1400" b="1">
                <a:solidFill>
                  <a:schemeClr val="bg2"/>
                </a:solidFill>
                <a:latin typeface="Arial Unicode MS" pitchFamily="34" charset="-128"/>
              </a:rPr>
              <a:t>Esófago </a:t>
            </a:r>
          </a:p>
        </p:txBody>
      </p:sp>
      <p:sp>
        <p:nvSpPr>
          <p:cNvPr id="228359" name="Rectangle 7">
            <a:extLst>
              <a:ext uri="{FF2B5EF4-FFF2-40B4-BE49-F238E27FC236}">
                <a16:creationId xmlns:a16="http://schemas.microsoft.com/office/drawing/2014/main" id="{9FFD9A2D-1C4D-48F2-A9EC-BC5715AAD22D}"/>
              </a:ext>
            </a:extLst>
          </p:cNvPr>
          <p:cNvSpPr>
            <a:spLocks noChangeArrowheads="1"/>
          </p:cNvSpPr>
          <p:nvPr/>
        </p:nvSpPr>
        <p:spPr bwMode="auto">
          <a:xfrm>
            <a:off x="5668964" y="3759200"/>
            <a:ext cx="828675" cy="26193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CL" sz="1400" b="1">
                <a:solidFill>
                  <a:schemeClr val="bg2"/>
                </a:solidFill>
                <a:latin typeface="Arial Unicode MS" pitchFamily="34" charset="-128"/>
              </a:rPr>
              <a:t>Epiglotis </a:t>
            </a:r>
          </a:p>
        </p:txBody>
      </p:sp>
      <p:sp>
        <p:nvSpPr>
          <p:cNvPr id="228360" name="Rectangle 8">
            <a:extLst>
              <a:ext uri="{FF2B5EF4-FFF2-40B4-BE49-F238E27FC236}">
                <a16:creationId xmlns:a16="http://schemas.microsoft.com/office/drawing/2014/main" id="{AAE4D148-04CD-4C81-AACF-4CCBF36CAFE8}"/>
              </a:ext>
            </a:extLst>
          </p:cNvPr>
          <p:cNvSpPr>
            <a:spLocks noChangeArrowheads="1"/>
          </p:cNvSpPr>
          <p:nvPr/>
        </p:nvSpPr>
        <p:spPr bwMode="auto">
          <a:xfrm>
            <a:off x="5627688" y="4352925"/>
            <a:ext cx="1204912" cy="24765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CL" sz="1400" b="1">
                <a:solidFill>
                  <a:schemeClr val="bg2"/>
                </a:solidFill>
                <a:latin typeface="Arial Unicode MS" pitchFamily="34" charset="-128"/>
              </a:rPr>
              <a:t>Cuerdas vocales </a:t>
            </a:r>
          </a:p>
        </p:txBody>
      </p:sp>
      <p:sp>
        <p:nvSpPr>
          <p:cNvPr id="228361" name="Rectangle 9">
            <a:extLst>
              <a:ext uri="{FF2B5EF4-FFF2-40B4-BE49-F238E27FC236}">
                <a16:creationId xmlns:a16="http://schemas.microsoft.com/office/drawing/2014/main" id="{64423D18-66A5-4371-8767-255FFE920B71}"/>
              </a:ext>
            </a:extLst>
          </p:cNvPr>
          <p:cNvSpPr>
            <a:spLocks noChangeArrowheads="1"/>
          </p:cNvSpPr>
          <p:nvPr/>
        </p:nvSpPr>
        <p:spPr bwMode="auto">
          <a:xfrm>
            <a:off x="7294563" y="4133850"/>
            <a:ext cx="595312" cy="20320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CL" sz="1400" b="1">
                <a:solidFill>
                  <a:schemeClr val="bg2"/>
                </a:solidFill>
                <a:latin typeface="Arial Unicode MS" pitchFamily="34" charset="-128"/>
              </a:rPr>
              <a:t>Glotis</a:t>
            </a:r>
          </a:p>
        </p:txBody>
      </p:sp>
      <p:sp>
        <p:nvSpPr>
          <p:cNvPr id="228362" name="Rectangle 10">
            <a:extLst>
              <a:ext uri="{FF2B5EF4-FFF2-40B4-BE49-F238E27FC236}">
                <a16:creationId xmlns:a16="http://schemas.microsoft.com/office/drawing/2014/main" id="{E2425975-0302-4CDD-B72E-2557FC12658A}"/>
              </a:ext>
            </a:extLst>
          </p:cNvPr>
          <p:cNvSpPr>
            <a:spLocks noChangeArrowheads="1"/>
          </p:cNvSpPr>
          <p:nvPr/>
        </p:nvSpPr>
        <p:spPr bwMode="auto">
          <a:xfrm>
            <a:off x="6958013" y="4629150"/>
            <a:ext cx="944562" cy="217488"/>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CL" sz="1400" b="1">
                <a:solidFill>
                  <a:schemeClr val="bg2"/>
                </a:solidFill>
                <a:latin typeface="Arial Unicode MS" pitchFamily="34" charset="-128"/>
              </a:rPr>
              <a:t>Esófago </a:t>
            </a:r>
          </a:p>
        </p:txBody>
      </p:sp>
      <p:sp>
        <p:nvSpPr>
          <p:cNvPr id="228363" name="Rectangle 11">
            <a:extLst>
              <a:ext uri="{FF2B5EF4-FFF2-40B4-BE49-F238E27FC236}">
                <a16:creationId xmlns:a16="http://schemas.microsoft.com/office/drawing/2014/main" id="{50996C7C-E5CD-4D5A-8E5B-B8F71927D051}"/>
              </a:ext>
            </a:extLst>
          </p:cNvPr>
          <p:cNvSpPr>
            <a:spLocks noChangeArrowheads="1"/>
          </p:cNvSpPr>
          <p:nvPr/>
        </p:nvSpPr>
        <p:spPr bwMode="auto">
          <a:xfrm>
            <a:off x="10007601" y="3656014"/>
            <a:ext cx="828675" cy="261937"/>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CL" sz="1400" b="1">
                <a:solidFill>
                  <a:schemeClr val="bg2"/>
                </a:solidFill>
                <a:latin typeface="Arial Unicode MS" pitchFamily="34" charset="-128"/>
              </a:rPr>
              <a:t>Epiglotis </a:t>
            </a:r>
          </a:p>
        </p:txBody>
      </p:sp>
      <p:sp>
        <p:nvSpPr>
          <p:cNvPr id="228364" name="Rectangle 12">
            <a:extLst>
              <a:ext uri="{FF2B5EF4-FFF2-40B4-BE49-F238E27FC236}">
                <a16:creationId xmlns:a16="http://schemas.microsoft.com/office/drawing/2014/main" id="{04DF9988-4E11-4B9F-B72A-D38DE194339B}"/>
              </a:ext>
            </a:extLst>
          </p:cNvPr>
          <p:cNvSpPr>
            <a:spLocks noChangeArrowheads="1"/>
          </p:cNvSpPr>
          <p:nvPr/>
        </p:nvSpPr>
        <p:spPr bwMode="auto">
          <a:xfrm>
            <a:off x="9763126" y="4235450"/>
            <a:ext cx="1204913" cy="247650"/>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s-ES" altLang="es-CL" sz="1400" b="1">
                <a:solidFill>
                  <a:schemeClr val="bg2"/>
                </a:solidFill>
                <a:latin typeface="Arial Unicode MS" pitchFamily="34" charset="-128"/>
              </a:rPr>
              <a:t>Cuerdas vocales </a:t>
            </a:r>
          </a:p>
        </p:txBody>
      </p:sp>
      <p:sp>
        <p:nvSpPr>
          <p:cNvPr id="228365" name="Rectangle 13">
            <a:extLst>
              <a:ext uri="{FF2B5EF4-FFF2-40B4-BE49-F238E27FC236}">
                <a16:creationId xmlns:a16="http://schemas.microsoft.com/office/drawing/2014/main" id="{5E19C6BE-7526-4426-ACD2-2A9094B2FC23}"/>
              </a:ext>
            </a:extLst>
          </p:cNvPr>
          <p:cNvSpPr>
            <a:spLocks noChangeArrowheads="1"/>
          </p:cNvSpPr>
          <p:nvPr/>
        </p:nvSpPr>
        <p:spPr bwMode="auto">
          <a:xfrm>
            <a:off x="1344614" y="5732463"/>
            <a:ext cx="7227887" cy="233362"/>
          </a:xfrm>
          <a:prstGeom prst="rect">
            <a:avLst/>
          </a:prstGeom>
          <a:solidFill>
            <a:schemeClr val="tx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CL"/>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a:extLst>
              <a:ext uri="{FF2B5EF4-FFF2-40B4-BE49-F238E27FC236}">
                <a16:creationId xmlns:a16="http://schemas.microsoft.com/office/drawing/2014/main" id="{81C1FF2C-FAC8-412F-8BA4-033AC727FEBD}"/>
              </a:ext>
            </a:extLst>
          </p:cNvPr>
          <p:cNvSpPr>
            <a:spLocks noGrp="1" noChangeArrowheads="1"/>
          </p:cNvSpPr>
          <p:nvPr>
            <p:ph type="title"/>
          </p:nvPr>
        </p:nvSpPr>
        <p:spPr>
          <a:noFill/>
          <a:ln/>
        </p:spPr>
        <p:txBody>
          <a:bodyPr/>
          <a:lstStyle/>
          <a:p>
            <a:r>
              <a:rPr lang="es-CL" altLang="es-CL" dirty="0"/>
              <a:t>Tubo Endotraqueal : </a:t>
            </a:r>
            <a:endParaRPr lang="es-CL" altLang="es-CL" sz="3200" dirty="0"/>
          </a:p>
        </p:txBody>
      </p:sp>
      <p:sp>
        <p:nvSpPr>
          <p:cNvPr id="218115" name="Rectangle 3">
            <a:extLst>
              <a:ext uri="{FF2B5EF4-FFF2-40B4-BE49-F238E27FC236}">
                <a16:creationId xmlns:a16="http://schemas.microsoft.com/office/drawing/2014/main" id="{6F9A1D02-CFE7-44EE-A232-8CA810A657AB}"/>
              </a:ext>
            </a:extLst>
          </p:cNvPr>
          <p:cNvSpPr>
            <a:spLocks noGrp="1" noChangeArrowheads="1"/>
          </p:cNvSpPr>
          <p:nvPr>
            <p:ph type="body" idx="1"/>
          </p:nvPr>
        </p:nvSpPr>
        <p:spPr>
          <a:xfrm>
            <a:off x="2090739" y="1619250"/>
            <a:ext cx="8694737" cy="1327150"/>
          </a:xfrm>
          <a:noFill/>
          <a:ln/>
        </p:spPr>
        <p:txBody>
          <a:bodyPr>
            <a:normAutofit lnSpcReduction="10000"/>
          </a:bodyPr>
          <a:lstStyle/>
          <a:p>
            <a:pPr>
              <a:lnSpc>
                <a:spcPct val="90000"/>
              </a:lnSpc>
            </a:pPr>
            <a:r>
              <a:rPr lang="es-CL" altLang="es-CL" sz="2600" dirty="0"/>
              <a:t>Seleccionar el tubo basados en peso y EG</a:t>
            </a:r>
          </a:p>
          <a:p>
            <a:pPr>
              <a:lnSpc>
                <a:spcPct val="90000"/>
              </a:lnSpc>
            </a:pPr>
            <a:r>
              <a:rPr lang="es-CL" altLang="es-CL" sz="2600" dirty="0"/>
              <a:t>Se realiza siempre orotraqueal</a:t>
            </a:r>
          </a:p>
          <a:p>
            <a:pPr>
              <a:lnSpc>
                <a:spcPct val="90000"/>
              </a:lnSpc>
            </a:pPr>
            <a:r>
              <a:rPr lang="es-CL" altLang="es-CL" sz="2600" dirty="0"/>
              <a:t>Laringoscopio con hoja recta</a:t>
            </a:r>
          </a:p>
          <a:p>
            <a:pPr>
              <a:lnSpc>
                <a:spcPct val="90000"/>
              </a:lnSpc>
            </a:pPr>
            <a:endParaRPr lang="es-CL" altLang="es-CL" sz="2600" dirty="0"/>
          </a:p>
          <a:p>
            <a:pPr marL="0" indent="0">
              <a:lnSpc>
                <a:spcPct val="90000"/>
              </a:lnSpc>
              <a:buNone/>
            </a:pPr>
            <a:endParaRPr lang="es-CL" altLang="es-CL" sz="2600" dirty="0"/>
          </a:p>
          <a:p>
            <a:pPr>
              <a:lnSpc>
                <a:spcPct val="90000"/>
              </a:lnSpc>
              <a:buFont typeface="Monotype Sorts" pitchFamily="2" charset="2"/>
              <a:buNone/>
            </a:pPr>
            <a:endParaRPr lang="es-CL" altLang="es-CL" sz="2600" dirty="0"/>
          </a:p>
        </p:txBody>
      </p:sp>
      <p:sp>
        <p:nvSpPr>
          <p:cNvPr id="218116" name="Text Box 4">
            <a:extLst>
              <a:ext uri="{FF2B5EF4-FFF2-40B4-BE49-F238E27FC236}">
                <a16:creationId xmlns:a16="http://schemas.microsoft.com/office/drawing/2014/main" id="{50926F30-E4B9-480B-A825-3BB8F2DD1519}"/>
              </a:ext>
            </a:extLst>
          </p:cNvPr>
          <p:cNvSpPr txBox="1">
            <a:spLocks noChangeArrowheads="1"/>
          </p:cNvSpPr>
          <p:nvPr/>
        </p:nvSpPr>
        <p:spPr bwMode="auto">
          <a:xfrm>
            <a:off x="1535290" y="3589867"/>
            <a:ext cx="9033934" cy="3404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l" eaLnBrk="1" hangingPunct="1">
              <a:lnSpc>
                <a:spcPct val="90000"/>
              </a:lnSpc>
              <a:spcBef>
                <a:spcPct val="20000"/>
              </a:spcBef>
            </a:pPr>
            <a:r>
              <a:rPr lang="es-CL" altLang="es-CL" sz="2400" b="1"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Tamaño TET</a:t>
            </a:r>
            <a:r>
              <a:rPr lang="es-CL" altLang="es-CL" sz="2400"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                  </a:t>
            </a:r>
            <a:r>
              <a:rPr lang="es-CL" altLang="es-CL" sz="2400" b="1"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Peso</a:t>
            </a:r>
            <a:r>
              <a:rPr lang="es-CL" altLang="es-CL" sz="2400"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  RN              </a:t>
            </a:r>
            <a:r>
              <a:rPr lang="es-CL" altLang="es-CL" sz="2400" b="1"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Edad gestacional</a:t>
            </a:r>
          </a:p>
          <a:p>
            <a:pPr algn="l" eaLnBrk="1" hangingPunct="1">
              <a:lnSpc>
                <a:spcPct val="90000"/>
              </a:lnSpc>
              <a:spcBef>
                <a:spcPct val="20000"/>
              </a:spcBef>
            </a:pPr>
            <a:r>
              <a:rPr lang="es-CL" altLang="es-CL" sz="2400"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(mm diámetro interno)          (g)                              (</a:t>
            </a:r>
            <a:r>
              <a:rPr lang="es-CL" altLang="es-CL" sz="2400" dirty="0" err="1">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sem</a:t>
            </a:r>
            <a:r>
              <a:rPr lang="es-CL" altLang="es-CL" sz="2400"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a:t>
            </a:r>
          </a:p>
          <a:p>
            <a:pPr algn="l" eaLnBrk="1" hangingPunct="1">
              <a:lnSpc>
                <a:spcPct val="90000"/>
              </a:lnSpc>
              <a:spcBef>
                <a:spcPct val="20000"/>
              </a:spcBef>
            </a:pPr>
            <a:endParaRPr lang="es-CL" altLang="es-CL" sz="2400"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endParaRPr>
          </a:p>
          <a:p>
            <a:pPr algn="l" eaLnBrk="1" hangingPunct="1">
              <a:lnSpc>
                <a:spcPct val="90000"/>
              </a:lnSpc>
              <a:spcBef>
                <a:spcPct val="20000"/>
              </a:spcBef>
            </a:pPr>
            <a:r>
              <a:rPr lang="es-CL" altLang="es-CL" sz="2400"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        2.5                          &lt; 1,000                         &lt; 28</a:t>
            </a:r>
          </a:p>
          <a:p>
            <a:pPr algn="l" eaLnBrk="1" hangingPunct="1">
              <a:lnSpc>
                <a:spcPct val="90000"/>
              </a:lnSpc>
              <a:spcBef>
                <a:spcPct val="20000"/>
              </a:spcBef>
            </a:pPr>
            <a:r>
              <a:rPr lang="es-CL" altLang="es-CL" sz="2400"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        3.0                          1,000-2,000                  28-34</a:t>
            </a:r>
          </a:p>
          <a:p>
            <a:pPr algn="l" eaLnBrk="1" hangingPunct="1">
              <a:lnSpc>
                <a:spcPct val="90000"/>
              </a:lnSpc>
              <a:spcBef>
                <a:spcPct val="20000"/>
              </a:spcBef>
            </a:pPr>
            <a:r>
              <a:rPr lang="es-CL" altLang="es-CL" sz="2400"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        3.5                          2,000 y más                 34 y más</a:t>
            </a:r>
          </a:p>
          <a:p>
            <a:pPr algn="l" eaLnBrk="1" hangingPunct="1">
              <a:lnSpc>
                <a:spcPct val="90000"/>
              </a:lnSpc>
              <a:spcBef>
                <a:spcPct val="20000"/>
              </a:spcBef>
            </a:pPr>
            <a:r>
              <a:rPr lang="es-CL" altLang="es-CL" sz="2400"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    </a:t>
            </a:r>
          </a:p>
          <a:p>
            <a:pPr algn="l" eaLnBrk="1" hangingPunct="1">
              <a:lnSpc>
                <a:spcPct val="90000"/>
              </a:lnSpc>
              <a:spcBef>
                <a:spcPct val="20000"/>
              </a:spcBef>
            </a:pPr>
            <a:r>
              <a:rPr lang="es-CL" altLang="es-CL" sz="3200" b="1" dirty="0">
                <a:solidFill>
                  <a:srgbClr val="FFFF66"/>
                </a:solidFill>
                <a:effectLst>
                  <a:outerShdw blurRad="38100" dist="38100" dir="2700000" algn="tl">
                    <a:srgbClr val="000000"/>
                  </a:outerShdw>
                </a:effectLst>
                <a:latin typeface="Arial" panose="020B0604020202020204" pitchFamily="34" charset="0"/>
                <a:ea typeface="ＭＳ Ｐゴシック" panose="020B0600070205080204" pitchFamily="34" charset="-128"/>
                <a:sym typeface="Webdings" panose="05030102010509060703" pitchFamily="18" charset="2"/>
              </a:rPr>
              <a:t></a:t>
            </a:r>
            <a:endParaRPr lang="es-CL" altLang="es-CL" sz="2400" b="1"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sym typeface="Webdings" panose="05030102010509060703" pitchFamily="18" charset="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a:extLst>
              <a:ext uri="{FF2B5EF4-FFF2-40B4-BE49-F238E27FC236}">
                <a16:creationId xmlns:a16="http://schemas.microsoft.com/office/drawing/2014/main" id="{D36576C1-D587-48DB-8B5D-E1B15745C51E}"/>
              </a:ext>
            </a:extLst>
          </p:cNvPr>
          <p:cNvSpPr>
            <a:spLocks noGrp="1" noChangeArrowheads="1"/>
          </p:cNvSpPr>
          <p:nvPr>
            <p:ph type="title"/>
          </p:nvPr>
        </p:nvSpPr>
        <p:spPr>
          <a:noFill/>
          <a:ln/>
        </p:spPr>
        <p:txBody>
          <a:bodyPr/>
          <a:lstStyle/>
          <a:p>
            <a:r>
              <a:rPr lang="es-CL" altLang="es-CL" dirty="0"/>
              <a:t>Intubación Endotraqueal : </a:t>
            </a:r>
            <a:br>
              <a:rPr lang="es-CL" altLang="es-CL" dirty="0"/>
            </a:br>
            <a:r>
              <a:rPr lang="es-CL" altLang="es-CL" dirty="0"/>
              <a:t> </a:t>
            </a:r>
            <a:r>
              <a:rPr lang="es-CL" altLang="es-CL" sz="3200" dirty="0"/>
              <a:t>Localización del tubo en la tráquea</a:t>
            </a:r>
          </a:p>
        </p:txBody>
      </p:sp>
      <p:graphicFrame>
        <p:nvGraphicFramePr>
          <p:cNvPr id="220163" name="Group 3">
            <a:extLst>
              <a:ext uri="{FF2B5EF4-FFF2-40B4-BE49-F238E27FC236}">
                <a16:creationId xmlns:a16="http://schemas.microsoft.com/office/drawing/2014/main" id="{ADD08FAB-D45D-4BB3-AE1E-69FB89DB5153}"/>
              </a:ext>
            </a:extLst>
          </p:cNvPr>
          <p:cNvGraphicFramePr>
            <a:graphicFrameLocks noGrp="1"/>
          </p:cNvGraphicFramePr>
          <p:nvPr>
            <p:ph type="tbl" idx="1"/>
            <p:extLst>
              <p:ext uri="{D42A27DB-BD31-4B8C-83A1-F6EECF244321}">
                <p14:modId xmlns:p14="http://schemas.microsoft.com/office/powerpoint/2010/main" val="575221926"/>
              </p:ext>
            </p:extLst>
          </p:nvPr>
        </p:nvGraphicFramePr>
        <p:xfrm>
          <a:off x="2495903" y="2445456"/>
          <a:ext cx="6310313" cy="2884171"/>
        </p:xfrm>
        <a:graphic>
          <a:graphicData uri="http://schemas.openxmlformats.org/drawingml/2006/table">
            <a:tbl>
              <a:tblPr/>
              <a:tblGrid>
                <a:gridCol w="2773363">
                  <a:extLst>
                    <a:ext uri="{9D8B030D-6E8A-4147-A177-3AD203B41FA5}">
                      <a16:colId xmlns:a16="http://schemas.microsoft.com/office/drawing/2014/main" val="1293869575"/>
                    </a:ext>
                  </a:extLst>
                </a:gridCol>
                <a:gridCol w="3536950">
                  <a:extLst>
                    <a:ext uri="{9D8B030D-6E8A-4147-A177-3AD203B41FA5}">
                      <a16:colId xmlns:a16="http://schemas.microsoft.com/office/drawing/2014/main" val="2056228491"/>
                    </a:ext>
                  </a:extLst>
                </a:gridCol>
              </a:tblGrid>
              <a:tr h="639763">
                <a:tc>
                  <a:txBody>
                    <a:bodyPr/>
                    <a:lstStyle>
                      <a:lvl1pPr algn="l">
                        <a:spcBef>
                          <a:spcPct val="20000"/>
                        </a:spcBef>
                        <a:buClr>
                          <a:schemeClr val="tx2"/>
                        </a:buClr>
                        <a:buFont typeface="Monotype Sorts" pitchFamily="2" charset="2"/>
                        <a:defRPr sz="2800" b="1">
                          <a:solidFill>
                            <a:schemeClr val="tx1"/>
                          </a:solidFill>
                          <a:effectLst>
                            <a:outerShdw blurRad="38100" dist="38100" dir="2700000" algn="tl">
                              <a:srgbClr val="000000"/>
                            </a:outerShdw>
                          </a:effectLst>
                          <a:latin typeface="Times New Roman" panose="02020603050405020304" pitchFamily="18" charset="0"/>
                        </a:defRPr>
                      </a:lvl1pPr>
                      <a:lvl2pPr algn="l">
                        <a:spcBef>
                          <a:spcPct val="20000"/>
                        </a:spcBef>
                        <a:buClr>
                          <a:schemeClr val="tx2"/>
                        </a:buClr>
                        <a:defRPr sz="2400" b="1">
                          <a:solidFill>
                            <a:schemeClr val="tx1"/>
                          </a:solidFill>
                          <a:effectLst>
                            <a:outerShdw blurRad="38100" dist="38100" dir="2700000" algn="tl">
                              <a:srgbClr val="000000"/>
                            </a:outerShdw>
                          </a:effectLst>
                          <a:latin typeface="Times New Roman" panose="02020603050405020304" pitchFamily="18" charset="0"/>
                        </a:defRPr>
                      </a:lvl2pPr>
                      <a:lvl3pPr algn="l">
                        <a:spcBef>
                          <a:spcPct val="20000"/>
                        </a:spcBef>
                        <a:buClr>
                          <a:schemeClr val="tx2"/>
                        </a:buClr>
                        <a:defRPr sz="2000" b="1">
                          <a:solidFill>
                            <a:schemeClr val="tx1"/>
                          </a:solidFill>
                          <a:effectLst>
                            <a:outerShdw blurRad="38100" dist="38100" dir="2700000" algn="tl">
                              <a:srgbClr val="000000"/>
                            </a:outerShdw>
                          </a:effectLst>
                          <a:latin typeface="Times New Roman" panose="02020603050405020304" pitchFamily="18" charset="0"/>
                        </a:defRPr>
                      </a:lvl3pPr>
                      <a:lvl4pPr algn="l">
                        <a:spcBef>
                          <a:spcPct val="20000"/>
                        </a:spcBef>
                        <a:buClr>
                          <a:schemeClr val="tx2"/>
                        </a:buClr>
                        <a:buFont typeface="Monotype Sorts" pitchFamily="2" charset="2"/>
                        <a:defRPr b="1">
                          <a:solidFill>
                            <a:schemeClr val="tx1"/>
                          </a:solidFill>
                          <a:effectLst>
                            <a:outerShdw blurRad="38100" dist="38100" dir="2700000" algn="tl">
                              <a:srgbClr val="000000"/>
                            </a:outerShdw>
                          </a:effectLst>
                          <a:latin typeface="Times New Roman" panose="02020603050405020304" pitchFamily="18" charset="0"/>
                        </a:defRPr>
                      </a:lvl4pPr>
                      <a:lvl5pPr algn="l">
                        <a:spcBef>
                          <a:spcPct val="20000"/>
                        </a:spcBef>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5pPr>
                      <a:lvl6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6pPr>
                      <a:lvl7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7pPr>
                      <a:lvl8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8pPr>
                      <a:lvl9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rPr>
                        <a:t>Peso (kg)</a:t>
                      </a:r>
                    </a:p>
                  </a:txBody>
                  <a:tcPr horzOverflow="overflow">
                    <a:lnL cap="flat">
                      <a:noFill/>
                    </a:lnL>
                    <a:lnR>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Font typeface="Monotype Sorts" pitchFamily="2" charset="2"/>
                        <a:defRPr sz="2800" b="1">
                          <a:solidFill>
                            <a:schemeClr val="tx1"/>
                          </a:solidFill>
                          <a:effectLst>
                            <a:outerShdw blurRad="38100" dist="38100" dir="2700000" algn="tl">
                              <a:srgbClr val="000000"/>
                            </a:outerShdw>
                          </a:effectLst>
                          <a:latin typeface="Times New Roman" panose="02020603050405020304" pitchFamily="18" charset="0"/>
                        </a:defRPr>
                      </a:lvl1pPr>
                      <a:lvl2pPr algn="l">
                        <a:spcBef>
                          <a:spcPct val="20000"/>
                        </a:spcBef>
                        <a:buClr>
                          <a:schemeClr val="tx2"/>
                        </a:buClr>
                        <a:defRPr sz="2400" b="1">
                          <a:solidFill>
                            <a:schemeClr val="tx1"/>
                          </a:solidFill>
                          <a:effectLst>
                            <a:outerShdw blurRad="38100" dist="38100" dir="2700000" algn="tl">
                              <a:srgbClr val="000000"/>
                            </a:outerShdw>
                          </a:effectLst>
                          <a:latin typeface="Times New Roman" panose="02020603050405020304" pitchFamily="18" charset="0"/>
                        </a:defRPr>
                      </a:lvl2pPr>
                      <a:lvl3pPr algn="l">
                        <a:spcBef>
                          <a:spcPct val="20000"/>
                        </a:spcBef>
                        <a:buClr>
                          <a:schemeClr val="tx2"/>
                        </a:buClr>
                        <a:defRPr sz="2000" b="1">
                          <a:solidFill>
                            <a:schemeClr val="tx1"/>
                          </a:solidFill>
                          <a:effectLst>
                            <a:outerShdw blurRad="38100" dist="38100" dir="2700000" algn="tl">
                              <a:srgbClr val="000000"/>
                            </a:outerShdw>
                          </a:effectLst>
                          <a:latin typeface="Times New Roman" panose="02020603050405020304" pitchFamily="18" charset="0"/>
                        </a:defRPr>
                      </a:lvl3pPr>
                      <a:lvl4pPr algn="l">
                        <a:spcBef>
                          <a:spcPct val="20000"/>
                        </a:spcBef>
                        <a:buClr>
                          <a:schemeClr val="tx2"/>
                        </a:buClr>
                        <a:buFont typeface="Monotype Sorts" pitchFamily="2" charset="2"/>
                        <a:defRPr b="1">
                          <a:solidFill>
                            <a:schemeClr val="tx1"/>
                          </a:solidFill>
                          <a:effectLst>
                            <a:outerShdw blurRad="38100" dist="38100" dir="2700000" algn="tl">
                              <a:srgbClr val="000000"/>
                            </a:outerShdw>
                          </a:effectLst>
                          <a:latin typeface="Times New Roman" panose="02020603050405020304" pitchFamily="18" charset="0"/>
                        </a:defRPr>
                      </a:lvl4pPr>
                      <a:lvl5pPr algn="l">
                        <a:spcBef>
                          <a:spcPct val="20000"/>
                        </a:spcBef>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5pPr>
                      <a:lvl6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6pPr>
                      <a:lvl7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7pPr>
                      <a:lvl8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8pPr>
                      <a:lvl9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0" fontAlgn="base" latinLnBrk="0" hangingPunct="0">
                        <a:lnSpc>
                          <a:spcPct val="9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Profundidad de inserción</a:t>
                      </a:r>
                    </a:p>
                    <a:p>
                      <a:pPr marL="0" marR="0" lvl="0" indent="0" algn="ctr" defTabSz="914400" rtl="0" eaLnBrk="0" fontAlgn="base" latinLnBrk="0" hangingPunct="0">
                        <a:lnSpc>
                          <a:spcPct val="9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(cm desde labio superior)</a:t>
                      </a:r>
                    </a:p>
                  </a:txBody>
                  <a:tcPr horzOverflow="overflow">
                    <a:lnL>
                      <a:noFill/>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05533128"/>
                  </a:ext>
                </a:extLst>
              </a:tr>
              <a:tr h="566738">
                <a:tc>
                  <a:txBody>
                    <a:bodyPr/>
                    <a:lstStyle>
                      <a:lvl1pPr algn="l">
                        <a:spcBef>
                          <a:spcPct val="20000"/>
                        </a:spcBef>
                        <a:buClr>
                          <a:schemeClr val="tx2"/>
                        </a:buClr>
                        <a:buFont typeface="Monotype Sorts" pitchFamily="2" charset="2"/>
                        <a:defRPr sz="2800" b="1">
                          <a:solidFill>
                            <a:schemeClr val="tx1"/>
                          </a:solidFill>
                          <a:effectLst>
                            <a:outerShdw blurRad="38100" dist="38100" dir="2700000" algn="tl">
                              <a:srgbClr val="000000"/>
                            </a:outerShdw>
                          </a:effectLst>
                          <a:latin typeface="Times New Roman" panose="02020603050405020304" pitchFamily="18" charset="0"/>
                        </a:defRPr>
                      </a:lvl1pPr>
                      <a:lvl2pPr algn="l">
                        <a:spcBef>
                          <a:spcPct val="20000"/>
                        </a:spcBef>
                        <a:buClr>
                          <a:schemeClr val="tx2"/>
                        </a:buClr>
                        <a:defRPr sz="2400" b="1">
                          <a:solidFill>
                            <a:schemeClr val="tx1"/>
                          </a:solidFill>
                          <a:effectLst>
                            <a:outerShdw blurRad="38100" dist="38100" dir="2700000" algn="tl">
                              <a:srgbClr val="000000"/>
                            </a:outerShdw>
                          </a:effectLst>
                          <a:latin typeface="Times New Roman" panose="02020603050405020304" pitchFamily="18" charset="0"/>
                        </a:defRPr>
                      </a:lvl2pPr>
                      <a:lvl3pPr algn="l">
                        <a:spcBef>
                          <a:spcPct val="20000"/>
                        </a:spcBef>
                        <a:buClr>
                          <a:schemeClr val="tx2"/>
                        </a:buClr>
                        <a:defRPr sz="2000" b="1">
                          <a:solidFill>
                            <a:schemeClr val="tx1"/>
                          </a:solidFill>
                          <a:effectLst>
                            <a:outerShdw blurRad="38100" dist="38100" dir="2700000" algn="tl">
                              <a:srgbClr val="000000"/>
                            </a:outerShdw>
                          </a:effectLst>
                          <a:latin typeface="Times New Roman" panose="02020603050405020304" pitchFamily="18" charset="0"/>
                        </a:defRPr>
                      </a:lvl3pPr>
                      <a:lvl4pPr algn="l">
                        <a:spcBef>
                          <a:spcPct val="20000"/>
                        </a:spcBef>
                        <a:buClr>
                          <a:schemeClr val="tx2"/>
                        </a:buClr>
                        <a:buFont typeface="Monotype Sorts" pitchFamily="2" charset="2"/>
                        <a:defRPr b="1">
                          <a:solidFill>
                            <a:schemeClr val="tx1"/>
                          </a:solidFill>
                          <a:effectLst>
                            <a:outerShdw blurRad="38100" dist="38100" dir="2700000" algn="tl">
                              <a:srgbClr val="000000"/>
                            </a:outerShdw>
                          </a:effectLst>
                          <a:latin typeface="Times New Roman" panose="02020603050405020304" pitchFamily="18" charset="0"/>
                        </a:defRPr>
                      </a:lvl4pPr>
                      <a:lvl5pPr algn="l">
                        <a:spcBef>
                          <a:spcPct val="20000"/>
                        </a:spcBef>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5pPr>
                      <a:lvl6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6pPr>
                      <a:lvl7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7pPr>
                      <a:lvl8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8pPr>
                      <a:lvl9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 1* </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Font typeface="Monotype Sorts" pitchFamily="2" charset="2"/>
                        <a:defRPr sz="2800" b="1">
                          <a:solidFill>
                            <a:schemeClr val="tx1"/>
                          </a:solidFill>
                          <a:effectLst>
                            <a:outerShdw blurRad="38100" dist="38100" dir="2700000" algn="tl">
                              <a:srgbClr val="000000"/>
                            </a:outerShdw>
                          </a:effectLst>
                          <a:latin typeface="Times New Roman" panose="02020603050405020304" pitchFamily="18" charset="0"/>
                        </a:defRPr>
                      </a:lvl1pPr>
                      <a:lvl2pPr algn="l">
                        <a:spcBef>
                          <a:spcPct val="20000"/>
                        </a:spcBef>
                        <a:buClr>
                          <a:schemeClr val="tx2"/>
                        </a:buClr>
                        <a:defRPr sz="2400" b="1">
                          <a:solidFill>
                            <a:schemeClr val="tx1"/>
                          </a:solidFill>
                          <a:effectLst>
                            <a:outerShdw blurRad="38100" dist="38100" dir="2700000" algn="tl">
                              <a:srgbClr val="000000"/>
                            </a:outerShdw>
                          </a:effectLst>
                          <a:latin typeface="Times New Roman" panose="02020603050405020304" pitchFamily="18" charset="0"/>
                        </a:defRPr>
                      </a:lvl2pPr>
                      <a:lvl3pPr algn="l">
                        <a:spcBef>
                          <a:spcPct val="20000"/>
                        </a:spcBef>
                        <a:buClr>
                          <a:schemeClr val="tx2"/>
                        </a:buClr>
                        <a:defRPr sz="2000" b="1">
                          <a:solidFill>
                            <a:schemeClr val="tx1"/>
                          </a:solidFill>
                          <a:effectLst>
                            <a:outerShdw blurRad="38100" dist="38100" dir="2700000" algn="tl">
                              <a:srgbClr val="000000"/>
                            </a:outerShdw>
                          </a:effectLst>
                          <a:latin typeface="Times New Roman" panose="02020603050405020304" pitchFamily="18" charset="0"/>
                        </a:defRPr>
                      </a:lvl3pPr>
                      <a:lvl4pPr algn="l">
                        <a:spcBef>
                          <a:spcPct val="20000"/>
                        </a:spcBef>
                        <a:buClr>
                          <a:schemeClr val="tx2"/>
                        </a:buClr>
                        <a:buFont typeface="Monotype Sorts" pitchFamily="2" charset="2"/>
                        <a:defRPr b="1">
                          <a:solidFill>
                            <a:schemeClr val="tx1"/>
                          </a:solidFill>
                          <a:effectLst>
                            <a:outerShdw blurRad="38100" dist="38100" dir="2700000" algn="tl">
                              <a:srgbClr val="000000"/>
                            </a:outerShdw>
                          </a:effectLst>
                          <a:latin typeface="Times New Roman" panose="02020603050405020304" pitchFamily="18" charset="0"/>
                        </a:defRPr>
                      </a:lvl4pPr>
                      <a:lvl5pPr algn="l">
                        <a:spcBef>
                          <a:spcPct val="20000"/>
                        </a:spcBef>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5pPr>
                      <a:lvl6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6pPr>
                      <a:lvl7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7pPr>
                      <a:lvl8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8pPr>
                      <a:lvl9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7                                       </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35531129"/>
                  </a:ext>
                </a:extLst>
              </a:tr>
              <a:tr h="563563">
                <a:tc>
                  <a:txBody>
                    <a:bodyPr/>
                    <a:lstStyle>
                      <a:lvl1pPr algn="l">
                        <a:spcBef>
                          <a:spcPct val="20000"/>
                        </a:spcBef>
                        <a:buClr>
                          <a:schemeClr val="tx2"/>
                        </a:buClr>
                        <a:buFont typeface="Monotype Sorts" pitchFamily="2" charset="2"/>
                        <a:defRPr sz="2800" b="1">
                          <a:solidFill>
                            <a:schemeClr val="tx1"/>
                          </a:solidFill>
                          <a:effectLst>
                            <a:outerShdw blurRad="38100" dist="38100" dir="2700000" algn="tl">
                              <a:srgbClr val="000000"/>
                            </a:outerShdw>
                          </a:effectLst>
                          <a:latin typeface="Times New Roman" panose="02020603050405020304" pitchFamily="18" charset="0"/>
                        </a:defRPr>
                      </a:lvl1pPr>
                      <a:lvl2pPr algn="l">
                        <a:spcBef>
                          <a:spcPct val="20000"/>
                        </a:spcBef>
                        <a:buClr>
                          <a:schemeClr val="tx2"/>
                        </a:buClr>
                        <a:defRPr sz="2400" b="1">
                          <a:solidFill>
                            <a:schemeClr val="tx1"/>
                          </a:solidFill>
                          <a:effectLst>
                            <a:outerShdw blurRad="38100" dist="38100" dir="2700000" algn="tl">
                              <a:srgbClr val="000000"/>
                            </a:outerShdw>
                          </a:effectLst>
                          <a:latin typeface="Times New Roman" panose="02020603050405020304" pitchFamily="18" charset="0"/>
                        </a:defRPr>
                      </a:lvl2pPr>
                      <a:lvl3pPr algn="l">
                        <a:spcBef>
                          <a:spcPct val="20000"/>
                        </a:spcBef>
                        <a:buClr>
                          <a:schemeClr val="tx2"/>
                        </a:buClr>
                        <a:defRPr sz="2000" b="1">
                          <a:solidFill>
                            <a:schemeClr val="tx1"/>
                          </a:solidFill>
                          <a:effectLst>
                            <a:outerShdw blurRad="38100" dist="38100" dir="2700000" algn="tl">
                              <a:srgbClr val="000000"/>
                            </a:outerShdw>
                          </a:effectLst>
                          <a:latin typeface="Times New Roman" panose="02020603050405020304" pitchFamily="18" charset="0"/>
                        </a:defRPr>
                      </a:lvl3pPr>
                      <a:lvl4pPr algn="l">
                        <a:spcBef>
                          <a:spcPct val="20000"/>
                        </a:spcBef>
                        <a:buClr>
                          <a:schemeClr val="tx2"/>
                        </a:buClr>
                        <a:buFont typeface="Monotype Sorts" pitchFamily="2" charset="2"/>
                        <a:defRPr b="1">
                          <a:solidFill>
                            <a:schemeClr val="tx1"/>
                          </a:solidFill>
                          <a:effectLst>
                            <a:outerShdw blurRad="38100" dist="38100" dir="2700000" algn="tl">
                              <a:srgbClr val="000000"/>
                            </a:outerShdw>
                          </a:effectLst>
                          <a:latin typeface="Times New Roman" panose="02020603050405020304" pitchFamily="18" charset="0"/>
                        </a:defRPr>
                      </a:lvl4pPr>
                      <a:lvl5pPr algn="l">
                        <a:spcBef>
                          <a:spcPct val="20000"/>
                        </a:spcBef>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5pPr>
                      <a:lvl6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6pPr>
                      <a:lvl7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7pPr>
                      <a:lvl8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8pPr>
                      <a:lvl9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2</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Font typeface="Monotype Sorts" pitchFamily="2" charset="2"/>
                        <a:defRPr sz="2800" b="1">
                          <a:solidFill>
                            <a:schemeClr val="tx1"/>
                          </a:solidFill>
                          <a:effectLst>
                            <a:outerShdw blurRad="38100" dist="38100" dir="2700000" algn="tl">
                              <a:srgbClr val="000000"/>
                            </a:outerShdw>
                          </a:effectLst>
                          <a:latin typeface="Times New Roman" panose="02020603050405020304" pitchFamily="18" charset="0"/>
                        </a:defRPr>
                      </a:lvl1pPr>
                      <a:lvl2pPr algn="l">
                        <a:spcBef>
                          <a:spcPct val="20000"/>
                        </a:spcBef>
                        <a:buClr>
                          <a:schemeClr val="tx2"/>
                        </a:buClr>
                        <a:defRPr sz="2400" b="1">
                          <a:solidFill>
                            <a:schemeClr val="tx1"/>
                          </a:solidFill>
                          <a:effectLst>
                            <a:outerShdw blurRad="38100" dist="38100" dir="2700000" algn="tl">
                              <a:srgbClr val="000000"/>
                            </a:outerShdw>
                          </a:effectLst>
                          <a:latin typeface="Times New Roman" panose="02020603050405020304" pitchFamily="18" charset="0"/>
                        </a:defRPr>
                      </a:lvl2pPr>
                      <a:lvl3pPr algn="l">
                        <a:spcBef>
                          <a:spcPct val="20000"/>
                        </a:spcBef>
                        <a:buClr>
                          <a:schemeClr val="tx2"/>
                        </a:buClr>
                        <a:defRPr sz="2000" b="1">
                          <a:solidFill>
                            <a:schemeClr val="tx1"/>
                          </a:solidFill>
                          <a:effectLst>
                            <a:outerShdw blurRad="38100" dist="38100" dir="2700000" algn="tl">
                              <a:srgbClr val="000000"/>
                            </a:outerShdw>
                          </a:effectLst>
                          <a:latin typeface="Times New Roman" panose="02020603050405020304" pitchFamily="18" charset="0"/>
                        </a:defRPr>
                      </a:lvl3pPr>
                      <a:lvl4pPr algn="l">
                        <a:spcBef>
                          <a:spcPct val="20000"/>
                        </a:spcBef>
                        <a:buClr>
                          <a:schemeClr val="tx2"/>
                        </a:buClr>
                        <a:buFont typeface="Monotype Sorts" pitchFamily="2" charset="2"/>
                        <a:defRPr b="1">
                          <a:solidFill>
                            <a:schemeClr val="tx1"/>
                          </a:solidFill>
                          <a:effectLst>
                            <a:outerShdw blurRad="38100" dist="38100" dir="2700000" algn="tl">
                              <a:srgbClr val="000000"/>
                            </a:outerShdw>
                          </a:effectLst>
                          <a:latin typeface="Times New Roman" panose="02020603050405020304" pitchFamily="18" charset="0"/>
                        </a:defRPr>
                      </a:lvl4pPr>
                      <a:lvl5pPr algn="l">
                        <a:spcBef>
                          <a:spcPct val="20000"/>
                        </a:spcBef>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5pPr>
                      <a:lvl6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6pPr>
                      <a:lvl7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7pPr>
                      <a:lvl8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8pPr>
                      <a:lvl9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8</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7633687"/>
                  </a:ext>
                </a:extLst>
              </a:tr>
              <a:tr h="565150">
                <a:tc>
                  <a:txBody>
                    <a:bodyPr/>
                    <a:lstStyle>
                      <a:lvl1pPr algn="l">
                        <a:spcBef>
                          <a:spcPct val="20000"/>
                        </a:spcBef>
                        <a:buClr>
                          <a:schemeClr val="tx2"/>
                        </a:buClr>
                        <a:buFont typeface="Monotype Sorts" pitchFamily="2" charset="2"/>
                        <a:defRPr sz="2800" b="1">
                          <a:solidFill>
                            <a:schemeClr val="tx1"/>
                          </a:solidFill>
                          <a:effectLst>
                            <a:outerShdw blurRad="38100" dist="38100" dir="2700000" algn="tl">
                              <a:srgbClr val="000000"/>
                            </a:outerShdw>
                          </a:effectLst>
                          <a:latin typeface="Times New Roman" panose="02020603050405020304" pitchFamily="18" charset="0"/>
                        </a:defRPr>
                      </a:lvl1pPr>
                      <a:lvl2pPr algn="l">
                        <a:spcBef>
                          <a:spcPct val="20000"/>
                        </a:spcBef>
                        <a:buClr>
                          <a:schemeClr val="tx2"/>
                        </a:buClr>
                        <a:defRPr sz="2400" b="1">
                          <a:solidFill>
                            <a:schemeClr val="tx1"/>
                          </a:solidFill>
                          <a:effectLst>
                            <a:outerShdw blurRad="38100" dist="38100" dir="2700000" algn="tl">
                              <a:srgbClr val="000000"/>
                            </a:outerShdw>
                          </a:effectLst>
                          <a:latin typeface="Times New Roman" panose="02020603050405020304" pitchFamily="18" charset="0"/>
                        </a:defRPr>
                      </a:lvl2pPr>
                      <a:lvl3pPr algn="l">
                        <a:spcBef>
                          <a:spcPct val="20000"/>
                        </a:spcBef>
                        <a:buClr>
                          <a:schemeClr val="tx2"/>
                        </a:buClr>
                        <a:defRPr sz="2000" b="1">
                          <a:solidFill>
                            <a:schemeClr val="tx1"/>
                          </a:solidFill>
                          <a:effectLst>
                            <a:outerShdw blurRad="38100" dist="38100" dir="2700000" algn="tl">
                              <a:srgbClr val="000000"/>
                            </a:outerShdw>
                          </a:effectLst>
                          <a:latin typeface="Times New Roman" panose="02020603050405020304" pitchFamily="18" charset="0"/>
                        </a:defRPr>
                      </a:lvl3pPr>
                      <a:lvl4pPr algn="l">
                        <a:spcBef>
                          <a:spcPct val="20000"/>
                        </a:spcBef>
                        <a:buClr>
                          <a:schemeClr val="tx2"/>
                        </a:buClr>
                        <a:buFont typeface="Monotype Sorts" pitchFamily="2" charset="2"/>
                        <a:defRPr b="1">
                          <a:solidFill>
                            <a:schemeClr val="tx1"/>
                          </a:solidFill>
                          <a:effectLst>
                            <a:outerShdw blurRad="38100" dist="38100" dir="2700000" algn="tl">
                              <a:srgbClr val="000000"/>
                            </a:outerShdw>
                          </a:effectLst>
                          <a:latin typeface="Times New Roman" panose="02020603050405020304" pitchFamily="18" charset="0"/>
                        </a:defRPr>
                      </a:lvl4pPr>
                      <a:lvl5pPr algn="l">
                        <a:spcBef>
                          <a:spcPct val="20000"/>
                        </a:spcBef>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5pPr>
                      <a:lvl6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6pPr>
                      <a:lvl7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7pPr>
                      <a:lvl8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8pPr>
                      <a:lvl9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3</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chemeClr val="tx2"/>
                        </a:buClr>
                        <a:buFont typeface="Monotype Sorts" pitchFamily="2" charset="2"/>
                        <a:defRPr sz="2800" b="1">
                          <a:solidFill>
                            <a:schemeClr val="tx1"/>
                          </a:solidFill>
                          <a:effectLst>
                            <a:outerShdw blurRad="38100" dist="38100" dir="2700000" algn="tl">
                              <a:srgbClr val="000000"/>
                            </a:outerShdw>
                          </a:effectLst>
                          <a:latin typeface="Times New Roman" panose="02020603050405020304" pitchFamily="18" charset="0"/>
                        </a:defRPr>
                      </a:lvl1pPr>
                      <a:lvl2pPr algn="l">
                        <a:spcBef>
                          <a:spcPct val="20000"/>
                        </a:spcBef>
                        <a:buClr>
                          <a:schemeClr val="tx2"/>
                        </a:buClr>
                        <a:defRPr sz="2400" b="1">
                          <a:solidFill>
                            <a:schemeClr val="tx1"/>
                          </a:solidFill>
                          <a:effectLst>
                            <a:outerShdw blurRad="38100" dist="38100" dir="2700000" algn="tl">
                              <a:srgbClr val="000000"/>
                            </a:outerShdw>
                          </a:effectLst>
                          <a:latin typeface="Times New Roman" panose="02020603050405020304" pitchFamily="18" charset="0"/>
                        </a:defRPr>
                      </a:lvl2pPr>
                      <a:lvl3pPr algn="l">
                        <a:spcBef>
                          <a:spcPct val="20000"/>
                        </a:spcBef>
                        <a:buClr>
                          <a:schemeClr val="tx2"/>
                        </a:buClr>
                        <a:defRPr sz="2000" b="1">
                          <a:solidFill>
                            <a:schemeClr val="tx1"/>
                          </a:solidFill>
                          <a:effectLst>
                            <a:outerShdw blurRad="38100" dist="38100" dir="2700000" algn="tl">
                              <a:srgbClr val="000000"/>
                            </a:outerShdw>
                          </a:effectLst>
                          <a:latin typeface="Times New Roman" panose="02020603050405020304" pitchFamily="18" charset="0"/>
                        </a:defRPr>
                      </a:lvl3pPr>
                      <a:lvl4pPr algn="l">
                        <a:spcBef>
                          <a:spcPct val="20000"/>
                        </a:spcBef>
                        <a:buClr>
                          <a:schemeClr val="tx2"/>
                        </a:buClr>
                        <a:buFont typeface="Monotype Sorts" pitchFamily="2" charset="2"/>
                        <a:defRPr b="1">
                          <a:solidFill>
                            <a:schemeClr val="tx1"/>
                          </a:solidFill>
                          <a:effectLst>
                            <a:outerShdw blurRad="38100" dist="38100" dir="2700000" algn="tl">
                              <a:srgbClr val="000000"/>
                            </a:outerShdw>
                          </a:effectLst>
                          <a:latin typeface="Times New Roman" panose="02020603050405020304" pitchFamily="18" charset="0"/>
                        </a:defRPr>
                      </a:lvl4pPr>
                      <a:lvl5pPr algn="l">
                        <a:spcBef>
                          <a:spcPct val="20000"/>
                        </a:spcBef>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5pPr>
                      <a:lvl6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6pPr>
                      <a:lvl7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7pPr>
                      <a:lvl8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8pPr>
                      <a:lvl9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9</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7945122"/>
                  </a:ext>
                </a:extLst>
              </a:tr>
              <a:tr h="230188">
                <a:tc>
                  <a:txBody>
                    <a:bodyPr/>
                    <a:lstStyle>
                      <a:lvl1pPr algn="l">
                        <a:spcBef>
                          <a:spcPct val="20000"/>
                        </a:spcBef>
                        <a:buClr>
                          <a:schemeClr val="tx2"/>
                        </a:buClr>
                        <a:buFont typeface="Monotype Sorts" pitchFamily="2" charset="2"/>
                        <a:defRPr sz="2800" b="1">
                          <a:solidFill>
                            <a:schemeClr val="tx1"/>
                          </a:solidFill>
                          <a:effectLst>
                            <a:outerShdw blurRad="38100" dist="38100" dir="2700000" algn="tl">
                              <a:srgbClr val="000000"/>
                            </a:outerShdw>
                          </a:effectLst>
                          <a:latin typeface="Times New Roman" panose="02020603050405020304" pitchFamily="18" charset="0"/>
                        </a:defRPr>
                      </a:lvl1pPr>
                      <a:lvl2pPr algn="l">
                        <a:spcBef>
                          <a:spcPct val="20000"/>
                        </a:spcBef>
                        <a:buClr>
                          <a:schemeClr val="tx2"/>
                        </a:buClr>
                        <a:defRPr sz="2400" b="1">
                          <a:solidFill>
                            <a:schemeClr val="tx1"/>
                          </a:solidFill>
                          <a:effectLst>
                            <a:outerShdw blurRad="38100" dist="38100" dir="2700000" algn="tl">
                              <a:srgbClr val="000000"/>
                            </a:outerShdw>
                          </a:effectLst>
                          <a:latin typeface="Times New Roman" panose="02020603050405020304" pitchFamily="18" charset="0"/>
                        </a:defRPr>
                      </a:lvl2pPr>
                      <a:lvl3pPr algn="l">
                        <a:spcBef>
                          <a:spcPct val="20000"/>
                        </a:spcBef>
                        <a:buClr>
                          <a:schemeClr val="tx2"/>
                        </a:buClr>
                        <a:defRPr sz="2000" b="1">
                          <a:solidFill>
                            <a:schemeClr val="tx1"/>
                          </a:solidFill>
                          <a:effectLst>
                            <a:outerShdw blurRad="38100" dist="38100" dir="2700000" algn="tl">
                              <a:srgbClr val="000000"/>
                            </a:outerShdw>
                          </a:effectLst>
                          <a:latin typeface="Times New Roman" panose="02020603050405020304" pitchFamily="18" charset="0"/>
                        </a:defRPr>
                      </a:lvl3pPr>
                      <a:lvl4pPr algn="l">
                        <a:spcBef>
                          <a:spcPct val="20000"/>
                        </a:spcBef>
                        <a:buClr>
                          <a:schemeClr val="tx2"/>
                        </a:buClr>
                        <a:buFont typeface="Monotype Sorts" pitchFamily="2" charset="2"/>
                        <a:defRPr b="1">
                          <a:solidFill>
                            <a:schemeClr val="tx1"/>
                          </a:solidFill>
                          <a:effectLst>
                            <a:outerShdw blurRad="38100" dist="38100" dir="2700000" algn="tl">
                              <a:srgbClr val="000000"/>
                            </a:outerShdw>
                          </a:effectLst>
                          <a:latin typeface="Times New Roman" panose="02020603050405020304" pitchFamily="18" charset="0"/>
                        </a:defRPr>
                      </a:lvl4pPr>
                      <a:lvl5pPr algn="l">
                        <a:spcBef>
                          <a:spcPct val="20000"/>
                        </a:spcBef>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5pPr>
                      <a:lvl6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6pPr>
                      <a:lvl7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7pPr>
                      <a:lvl8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8pPr>
                      <a:lvl9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a:ln>
                            <a:noFill/>
                          </a:ln>
                          <a:solidFill>
                            <a:schemeClr val="tx1"/>
                          </a:solidFill>
                          <a:effectLst>
                            <a:outerShdw blurRad="38100" dist="38100" dir="2700000" algn="tl">
                              <a:srgbClr val="000000"/>
                            </a:outerShdw>
                          </a:effectLst>
                          <a:latin typeface="Times New Roman" panose="02020603050405020304" pitchFamily="18" charset="0"/>
                        </a:rPr>
                        <a:t>4</a:t>
                      </a:r>
                    </a:p>
                  </a:txBody>
                  <a:tcPr horzOverflow="overflow">
                    <a:lnL cap="flat">
                      <a:noFill/>
                    </a:lnL>
                    <a:lnR>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algn="l">
                        <a:spcBef>
                          <a:spcPct val="20000"/>
                        </a:spcBef>
                        <a:buClr>
                          <a:schemeClr val="tx2"/>
                        </a:buClr>
                        <a:buFont typeface="Monotype Sorts" pitchFamily="2" charset="2"/>
                        <a:defRPr sz="2800" b="1">
                          <a:solidFill>
                            <a:schemeClr val="tx1"/>
                          </a:solidFill>
                          <a:effectLst>
                            <a:outerShdw blurRad="38100" dist="38100" dir="2700000" algn="tl">
                              <a:srgbClr val="000000"/>
                            </a:outerShdw>
                          </a:effectLst>
                          <a:latin typeface="Times New Roman" panose="02020603050405020304" pitchFamily="18" charset="0"/>
                        </a:defRPr>
                      </a:lvl1pPr>
                      <a:lvl2pPr algn="l">
                        <a:spcBef>
                          <a:spcPct val="20000"/>
                        </a:spcBef>
                        <a:buClr>
                          <a:schemeClr val="tx2"/>
                        </a:buClr>
                        <a:defRPr sz="2400" b="1">
                          <a:solidFill>
                            <a:schemeClr val="tx1"/>
                          </a:solidFill>
                          <a:effectLst>
                            <a:outerShdw blurRad="38100" dist="38100" dir="2700000" algn="tl">
                              <a:srgbClr val="000000"/>
                            </a:outerShdw>
                          </a:effectLst>
                          <a:latin typeface="Times New Roman" panose="02020603050405020304" pitchFamily="18" charset="0"/>
                        </a:defRPr>
                      </a:lvl2pPr>
                      <a:lvl3pPr algn="l">
                        <a:spcBef>
                          <a:spcPct val="20000"/>
                        </a:spcBef>
                        <a:buClr>
                          <a:schemeClr val="tx2"/>
                        </a:buClr>
                        <a:defRPr sz="2000" b="1">
                          <a:solidFill>
                            <a:schemeClr val="tx1"/>
                          </a:solidFill>
                          <a:effectLst>
                            <a:outerShdw blurRad="38100" dist="38100" dir="2700000" algn="tl">
                              <a:srgbClr val="000000"/>
                            </a:outerShdw>
                          </a:effectLst>
                          <a:latin typeface="Times New Roman" panose="02020603050405020304" pitchFamily="18" charset="0"/>
                        </a:defRPr>
                      </a:lvl3pPr>
                      <a:lvl4pPr algn="l">
                        <a:spcBef>
                          <a:spcPct val="20000"/>
                        </a:spcBef>
                        <a:buClr>
                          <a:schemeClr val="tx2"/>
                        </a:buClr>
                        <a:buFont typeface="Monotype Sorts" pitchFamily="2" charset="2"/>
                        <a:defRPr b="1">
                          <a:solidFill>
                            <a:schemeClr val="tx1"/>
                          </a:solidFill>
                          <a:effectLst>
                            <a:outerShdw blurRad="38100" dist="38100" dir="2700000" algn="tl">
                              <a:srgbClr val="000000"/>
                            </a:outerShdw>
                          </a:effectLst>
                          <a:latin typeface="Times New Roman" panose="02020603050405020304" pitchFamily="18" charset="0"/>
                        </a:defRPr>
                      </a:lvl4pPr>
                      <a:lvl5pPr algn="l">
                        <a:spcBef>
                          <a:spcPct val="20000"/>
                        </a:spcBef>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5pPr>
                      <a:lvl6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6pPr>
                      <a:lvl7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7pPr>
                      <a:lvl8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8pPr>
                      <a:lvl9pPr eaLnBrk="0" fontAlgn="base" hangingPunct="0">
                        <a:spcBef>
                          <a:spcPct val="20000"/>
                        </a:spcBef>
                        <a:spcAft>
                          <a:spcPct val="0"/>
                        </a:spcAft>
                        <a:buClr>
                          <a:schemeClr val="tx2"/>
                        </a:buClr>
                        <a:defRPr b="1">
                          <a:solidFill>
                            <a:schemeClr val="tx1"/>
                          </a:solidFill>
                          <a:effectLst>
                            <a:outerShdw blurRad="38100" dist="38100" dir="2700000" algn="tl">
                              <a:srgbClr val="000000"/>
                            </a:outerShdw>
                          </a:effectLst>
                          <a:latin typeface="Times New Roman" panose="02020603050405020304" pitchFamily="18" charset="0"/>
                        </a:defRPr>
                      </a:lvl9pPr>
                    </a:lstStyle>
                    <a:p>
                      <a:pPr marL="0" marR="0" lvl="0" indent="0" algn="ctr" defTabSz="914400" rtl="0" eaLnBrk="0" fontAlgn="base" latinLnBrk="0" hangingPunct="0">
                        <a:lnSpc>
                          <a:spcPct val="100000"/>
                        </a:lnSpc>
                        <a:spcBef>
                          <a:spcPct val="20000"/>
                        </a:spcBef>
                        <a:spcAft>
                          <a:spcPct val="0"/>
                        </a:spcAft>
                        <a:buClr>
                          <a:schemeClr val="tx2"/>
                        </a:buClr>
                        <a:buSzTx/>
                        <a:buFont typeface="Monotype Sorts" pitchFamily="2" charset="2"/>
                        <a:buNone/>
                        <a:tabLst/>
                      </a:pPr>
                      <a:r>
                        <a:rPr kumimoji="0" lang="es-CL" altLang="es-CL" sz="2200" b="1" i="0" u="none" strike="noStrike" cap="none" normalizeH="0" baseline="0" dirty="0">
                          <a:ln>
                            <a:noFill/>
                          </a:ln>
                          <a:solidFill>
                            <a:schemeClr val="tx1"/>
                          </a:solidFill>
                          <a:effectLst>
                            <a:outerShdw blurRad="38100" dist="38100" dir="2700000" algn="tl">
                              <a:srgbClr val="000000"/>
                            </a:outerShdw>
                          </a:effectLst>
                          <a:latin typeface="Times New Roman" panose="02020603050405020304" pitchFamily="18" charset="0"/>
                        </a:rPr>
                        <a:t>10</a:t>
                      </a:r>
                    </a:p>
                  </a:txBody>
                  <a:tcPr horzOverflow="overflow">
                    <a:lnL>
                      <a:noFill/>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2195129242"/>
                  </a:ext>
                </a:extLst>
              </a:tr>
            </a:tbl>
          </a:graphicData>
        </a:graphic>
      </p:graphicFrame>
      <p:sp>
        <p:nvSpPr>
          <p:cNvPr id="220192" name="Rectangle 32">
            <a:extLst>
              <a:ext uri="{FF2B5EF4-FFF2-40B4-BE49-F238E27FC236}">
                <a16:creationId xmlns:a16="http://schemas.microsoft.com/office/drawing/2014/main" id="{374CB237-2854-4D16-A2E6-5321A076FFF3}"/>
              </a:ext>
            </a:extLst>
          </p:cNvPr>
          <p:cNvSpPr>
            <a:spLocks noChangeArrowheads="1"/>
          </p:cNvSpPr>
          <p:nvPr/>
        </p:nvSpPr>
        <p:spPr bwMode="auto">
          <a:xfrm>
            <a:off x="2404886" y="1571802"/>
            <a:ext cx="6558492"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l"/>
            <a:r>
              <a:rPr lang="es-CL" altLang="es-CL" sz="2800" b="1" dirty="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Medida punta-labio ( Peso en Kg + 6 ) </a:t>
            </a:r>
          </a:p>
        </p:txBody>
      </p:sp>
      <p:sp>
        <p:nvSpPr>
          <p:cNvPr id="220193" name="Rectangle 33">
            <a:extLst>
              <a:ext uri="{FF2B5EF4-FFF2-40B4-BE49-F238E27FC236}">
                <a16:creationId xmlns:a16="http://schemas.microsoft.com/office/drawing/2014/main" id="{A2256B01-6AC7-4705-8EF7-FA51AFDE5265}"/>
              </a:ext>
            </a:extLst>
          </p:cNvPr>
          <p:cNvSpPr>
            <a:spLocks noChangeArrowheads="1"/>
          </p:cNvSpPr>
          <p:nvPr/>
        </p:nvSpPr>
        <p:spPr bwMode="auto">
          <a:xfrm>
            <a:off x="1895475" y="5448300"/>
            <a:ext cx="9010650" cy="840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l" eaLnBrk="1" hangingPunct="1">
              <a:lnSpc>
                <a:spcPct val="90000"/>
              </a:lnSpc>
              <a:spcBef>
                <a:spcPct val="20000"/>
              </a:spcBef>
            </a:pPr>
            <a:r>
              <a:rPr lang="es-CL" altLang="es-CL" sz="2200">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rPr>
              <a:t>*RN con peso inferior a 750 g pueden requerir sólo 6 cm de inserción  </a:t>
            </a:r>
            <a:r>
              <a:rPr lang="es-CL" altLang="es-CL" sz="3200" b="1">
                <a:solidFill>
                  <a:srgbClr val="FFFF66"/>
                </a:solidFill>
                <a:effectLst>
                  <a:outerShdw blurRad="38100" dist="38100" dir="2700000" algn="tl">
                    <a:srgbClr val="000000"/>
                  </a:outerShdw>
                </a:effectLst>
                <a:latin typeface="Arial" panose="020B0604020202020204" pitchFamily="34" charset="0"/>
                <a:ea typeface="ＭＳ Ｐゴシック" panose="020B0600070205080204" pitchFamily="34" charset="-128"/>
                <a:sym typeface="Webdings" panose="05030102010509060703" pitchFamily="18" charset="2"/>
              </a:rPr>
              <a:t></a:t>
            </a:r>
            <a:endParaRPr lang="es-CL" altLang="es-CL" sz="3200" b="1">
              <a:solidFill>
                <a:srgbClr val="D5E2FF"/>
              </a:solidFill>
              <a:effectLst>
                <a:outerShdw blurRad="38100" dist="38100" dir="2700000" algn="tl">
                  <a:srgbClr val="000000"/>
                </a:outerShdw>
              </a:effectLst>
              <a:latin typeface="Arial" panose="020B0604020202020204" pitchFamily="34" charset="0"/>
              <a:ea typeface="ＭＳ Ｐゴシック" panose="020B0600070205080204" pitchFamily="34" charset="-128"/>
              <a:sym typeface="Webdings" panose="05030102010509060703" pitchFamily="18" charset="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33D4E4-DFA4-4D8A-A617-66B80EE1E8EB}"/>
              </a:ext>
            </a:extLst>
          </p:cNvPr>
          <p:cNvSpPr>
            <a:spLocks noGrp="1"/>
          </p:cNvSpPr>
          <p:nvPr>
            <p:ph type="title"/>
          </p:nvPr>
        </p:nvSpPr>
        <p:spPr>
          <a:xfrm>
            <a:off x="508001" y="0"/>
            <a:ext cx="12259732" cy="1371600"/>
          </a:xfrm>
        </p:spPr>
        <p:txBody>
          <a:bodyPr/>
          <a:lstStyle/>
          <a:p>
            <a:r>
              <a:rPr lang="es-CL" dirty="0"/>
              <a:t>Lecturas recomendadas</a:t>
            </a:r>
            <a:br>
              <a:rPr lang="es-CL" dirty="0"/>
            </a:br>
            <a:br>
              <a:rPr lang="es-CL" dirty="0"/>
            </a:br>
            <a:br>
              <a:rPr lang="es-CL" dirty="0"/>
            </a:br>
            <a:r>
              <a:rPr lang="es-CL" sz="2400" dirty="0" err="1"/>
              <a:t>Texbook</a:t>
            </a:r>
            <a:r>
              <a:rPr lang="es-CL" sz="2400" dirty="0"/>
              <a:t>  </a:t>
            </a:r>
            <a:r>
              <a:rPr lang="es-CL" sz="2400" dirty="0" err="1"/>
              <a:t>of</a:t>
            </a:r>
            <a:r>
              <a:rPr lang="es-CL" sz="2400" dirty="0"/>
              <a:t> Neonatal </a:t>
            </a:r>
            <a:r>
              <a:rPr lang="es-CL" sz="2400" dirty="0" err="1"/>
              <a:t>Resuscitation</a:t>
            </a:r>
            <a:r>
              <a:rPr lang="es-CL" sz="2400" dirty="0"/>
              <a:t> 7th ed. American </a:t>
            </a:r>
            <a:r>
              <a:rPr lang="es-CL" sz="2400" dirty="0" err="1"/>
              <a:t>Academy</a:t>
            </a:r>
            <a:r>
              <a:rPr lang="es-CL" sz="2400" dirty="0"/>
              <a:t> </a:t>
            </a:r>
            <a:r>
              <a:rPr lang="es-CL" sz="2400" dirty="0" err="1"/>
              <a:t>of</a:t>
            </a:r>
            <a:r>
              <a:rPr lang="es-CL" sz="2400" dirty="0"/>
              <a:t> </a:t>
            </a:r>
            <a:r>
              <a:rPr lang="es-CL" sz="2400" dirty="0" err="1"/>
              <a:t>Pediatrics</a:t>
            </a:r>
            <a:r>
              <a:rPr lang="es-CL" sz="2400" dirty="0"/>
              <a:t>,  American Heart </a:t>
            </a:r>
            <a:r>
              <a:rPr lang="es-CL" sz="2400" dirty="0" err="1"/>
              <a:t>Association</a:t>
            </a:r>
            <a:r>
              <a:rPr lang="es-CL" sz="2400" dirty="0"/>
              <a:t> 2016 ; 1- 313</a:t>
            </a:r>
            <a:br>
              <a:rPr lang="es-CL" sz="2400" dirty="0"/>
            </a:br>
            <a:br>
              <a:rPr lang="es-CL" sz="2400" dirty="0"/>
            </a:br>
            <a:r>
              <a:rPr lang="es-CL" sz="2400" dirty="0"/>
              <a:t>Guías de Práctica Clínica en Pediatría VIII </a:t>
            </a:r>
            <a:r>
              <a:rPr lang="es-CL" sz="2400" dirty="0" err="1"/>
              <a:t>ed.Hospital</a:t>
            </a:r>
            <a:r>
              <a:rPr lang="es-CL" sz="2400" dirty="0"/>
              <a:t> Clínico San Borja Arriarán 2018; 132 -135</a:t>
            </a:r>
            <a:br>
              <a:rPr lang="es-CL" sz="2400" dirty="0"/>
            </a:br>
            <a:br>
              <a:rPr lang="es-CL" sz="2400" dirty="0"/>
            </a:br>
            <a:r>
              <a:rPr lang="es-CL" sz="2400" dirty="0"/>
              <a:t>Manual de Procedimientos para la atención del recién nacido en el período inmediato y puerperio en Servicios de Obstetricia y Ginecología. MINSAL, 2013</a:t>
            </a:r>
            <a:endParaRPr lang="es-CL" dirty="0"/>
          </a:p>
        </p:txBody>
      </p:sp>
    </p:spTree>
    <p:extLst>
      <p:ext uri="{BB962C8B-B14F-4D97-AF65-F5344CB8AC3E}">
        <p14:creationId xmlns:p14="http://schemas.microsoft.com/office/powerpoint/2010/main" val="4176660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18" name="Picture 2">
            <a:extLst>
              <a:ext uri="{FF2B5EF4-FFF2-40B4-BE49-F238E27FC236}">
                <a16:creationId xmlns:a16="http://schemas.microsoft.com/office/drawing/2014/main" id="{CC31B69C-1C81-4188-856F-5C94051C99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549" b="50847"/>
          <a:stretch>
            <a:fillRect/>
          </a:stretch>
        </p:blipFill>
        <p:spPr bwMode="auto">
          <a:xfrm>
            <a:off x="1766888" y="808038"/>
            <a:ext cx="5110162" cy="5370512"/>
          </a:xfrm>
          <a:prstGeom prst="rect">
            <a:avLst/>
          </a:prstGeom>
          <a:noFill/>
          <a:ln w="38100">
            <a:solidFill>
              <a:srgbClr val="00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4019" name="WordArt 3">
            <a:extLst>
              <a:ext uri="{FF2B5EF4-FFF2-40B4-BE49-F238E27FC236}">
                <a16:creationId xmlns:a16="http://schemas.microsoft.com/office/drawing/2014/main" id="{E016C509-F74E-422B-AA7D-42271DD4EB1E}"/>
              </a:ext>
            </a:extLst>
          </p:cNvPr>
          <p:cNvSpPr>
            <a:spLocks noChangeArrowheads="1" noChangeShapeType="1" noTextEdit="1"/>
          </p:cNvSpPr>
          <p:nvPr/>
        </p:nvSpPr>
        <p:spPr bwMode="auto">
          <a:xfrm>
            <a:off x="7008814" y="4746626"/>
            <a:ext cx="4230687" cy="1285875"/>
          </a:xfrm>
          <a:prstGeom prst="rect">
            <a:avLst/>
          </a:prstGeom>
        </p:spPr>
        <p:txBody>
          <a:bodyPr wrap="none" fromWordArt="1">
            <a:prstTxWarp prst="textSlantUp">
              <a:avLst>
                <a:gd name="adj" fmla="val 32056"/>
              </a:avLst>
            </a:prstTxWarp>
          </a:bodyPr>
          <a:lstStyle/>
          <a:p>
            <a:r>
              <a:rPr lang="es-CL"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outerShdw>
                </a:effectLst>
                <a:latin typeface="Impact" panose="020B0806030902050204" pitchFamily="34" charset="0"/>
              </a:rPr>
              <a:t>GRACIAS!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a:extLst>
              <a:ext uri="{FF2B5EF4-FFF2-40B4-BE49-F238E27FC236}">
                <a16:creationId xmlns:a16="http://schemas.microsoft.com/office/drawing/2014/main" id="{EB072C85-8D34-4E9D-B36A-808047011F6B}"/>
              </a:ext>
            </a:extLst>
          </p:cNvPr>
          <p:cNvSpPr>
            <a:spLocks noGrp="1" noChangeArrowheads="1"/>
          </p:cNvSpPr>
          <p:nvPr>
            <p:ph type="body" sz="half" idx="1"/>
          </p:nvPr>
        </p:nvSpPr>
        <p:spPr>
          <a:xfrm>
            <a:off x="1638301" y="1358900"/>
            <a:ext cx="7497763" cy="2471738"/>
          </a:xfrm>
          <a:noFill/>
          <a:ln/>
        </p:spPr>
        <p:txBody>
          <a:bodyPr/>
          <a:lstStyle/>
          <a:p>
            <a:pPr marL="225425" indent="-225425">
              <a:lnSpc>
                <a:spcPct val="120000"/>
              </a:lnSpc>
              <a:buNone/>
            </a:pPr>
            <a:r>
              <a:rPr lang="es-ES_tradnl" altLang="es-CL" sz="3800">
                <a:latin typeface="Comic Sans MS" panose="030F0702030302020204" pitchFamily="66" charset="0"/>
              </a:rPr>
              <a:t>Después del Parto</a:t>
            </a:r>
          </a:p>
          <a:p>
            <a:pPr marL="225425" indent="-225425">
              <a:spcBef>
                <a:spcPct val="35000"/>
              </a:spcBef>
              <a:buSzPct val="65000"/>
              <a:buFont typeface="Monotype Sorts" pitchFamily="2" charset="2"/>
              <a:buChar char="l"/>
            </a:pPr>
            <a:r>
              <a:rPr lang="es-ES_tradnl" altLang="es-CL" sz="3000">
                <a:latin typeface="Comic Sans MS" panose="030F0702030302020204" pitchFamily="66" charset="0"/>
              </a:rPr>
              <a:t>Expansión del pulmón con aire</a:t>
            </a:r>
          </a:p>
          <a:p>
            <a:pPr marL="225425" indent="-225425">
              <a:spcBef>
                <a:spcPct val="35000"/>
              </a:spcBef>
              <a:buSzPct val="65000"/>
              <a:buFont typeface="Monotype Sorts" pitchFamily="2" charset="2"/>
              <a:buChar char="l"/>
            </a:pPr>
            <a:r>
              <a:rPr lang="es-ES_tradnl" altLang="es-CL" sz="3000">
                <a:latin typeface="Comic Sans MS" panose="030F0702030302020204" pitchFamily="66" charset="0"/>
              </a:rPr>
              <a:t>Líquido pulmonar fetal sale del alveolo</a:t>
            </a:r>
            <a:endParaRPr lang="es-ES_tradnl" altLang="es-CL" sz="3000"/>
          </a:p>
        </p:txBody>
      </p:sp>
      <p:sp>
        <p:nvSpPr>
          <p:cNvPr id="16391" name="Rectangle 1031">
            <a:extLst>
              <a:ext uri="{FF2B5EF4-FFF2-40B4-BE49-F238E27FC236}">
                <a16:creationId xmlns:a16="http://schemas.microsoft.com/office/drawing/2014/main" id="{B7D64322-9342-41F8-83FE-75BCD1F87E20}"/>
              </a:ext>
            </a:extLst>
          </p:cNvPr>
          <p:cNvSpPr>
            <a:spLocks noGrp="1" noChangeArrowheads="1"/>
          </p:cNvSpPr>
          <p:nvPr>
            <p:ph type="title"/>
          </p:nvPr>
        </p:nvSpPr>
        <p:spPr>
          <a:xfrm>
            <a:off x="1419225" y="461964"/>
            <a:ext cx="9340850" cy="782637"/>
          </a:xfrm>
          <a:noFill/>
          <a:ln/>
        </p:spPr>
        <p:txBody>
          <a:bodyPr/>
          <a:lstStyle/>
          <a:p>
            <a:r>
              <a:rPr lang="en-US" altLang="es-CL"/>
              <a:t>Pulmón y Circulación</a:t>
            </a:r>
          </a:p>
        </p:txBody>
      </p:sp>
      <p:pic>
        <p:nvPicPr>
          <p:cNvPr id="16402" name="Picture 1042">
            <a:extLst>
              <a:ext uri="{FF2B5EF4-FFF2-40B4-BE49-F238E27FC236}">
                <a16:creationId xmlns:a16="http://schemas.microsoft.com/office/drawing/2014/main" id="{F1673C84-966E-40D5-905E-CE4CC1183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2489" y="3500438"/>
            <a:ext cx="5889451" cy="3109912"/>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13500000" algn="ctr" rotWithShape="0">
                    <a:srgbClr val="000000"/>
                  </a:outerShdw>
                </a:effectLst>
              </a14:hiddenEffects>
            </a:ext>
          </a:extLst>
        </p:spPr>
      </p:pic>
      <p:sp>
        <p:nvSpPr>
          <p:cNvPr id="16405" name="Rectangle 1045">
            <a:extLst>
              <a:ext uri="{FF2B5EF4-FFF2-40B4-BE49-F238E27FC236}">
                <a16:creationId xmlns:a16="http://schemas.microsoft.com/office/drawing/2014/main" id="{5D3850D0-598C-41C4-9A57-827772971226}"/>
              </a:ext>
            </a:extLst>
          </p:cNvPr>
          <p:cNvSpPr>
            <a:spLocks noChangeArrowheads="1"/>
          </p:cNvSpPr>
          <p:nvPr/>
        </p:nvSpPr>
        <p:spPr bwMode="auto">
          <a:xfrm>
            <a:off x="5380039" y="3584575"/>
            <a:ext cx="522287" cy="217488"/>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6406" name="Text Box 1046">
            <a:extLst>
              <a:ext uri="{FF2B5EF4-FFF2-40B4-BE49-F238E27FC236}">
                <a16:creationId xmlns:a16="http://schemas.microsoft.com/office/drawing/2014/main" id="{E20164FC-FDE9-4CDF-AA35-85BABB56649D}"/>
              </a:ext>
            </a:extLst>
          </p:cNvPr>
          <p:cNvSpPr txBox="1">
            <a:spLocks noChangeArrowheads="1"/>
          </p:cNvSpPr>
          <p:nvPr/>
        </p:nvSpPr>
        <p:spPr bwMode="auto">
          <a:xfrm>
            <a:off x="5160963" y="3527425"/>
            <a:ext cx="95885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es-ES" altLang="es-CL" b="1">
                <a:solidFill>
                  <a:srgbClr val="0099CC"/>
                </a:solidFill>
              </a:rPr>
              <a:t>Aire</a:t>
            </a:r>
          </a:p>
        </p:txBody>
      </p:sp>
      <p:sp>
        <p:nvSpPr>
          <p:cNvPr id="16407" name="Rectangle 1047">
            <a:extLst>
              <a:ext uri="{FF2B5EF4-FFF2-40B4-BE49-F238E27FC236}">
                <a16:creationId xmlns:a16="http://schemas.microsoft.com/office/drawing/2014/main" id="{2041B054-B7D6-45EF-AE77-6FD1E827CC5A}"/>
              </a:ext>
            </a:extLst>
          </p:cNvPr>
          <p:cNvSpPr>
            <a:spLocks noChangeArrowheads="1"/>
          </p:cNvSpPr>
          <p:nvPr/>
        </p:nvSpPr>
        <p:spPr bwMode="auto">
          <a:xfrm>
            <a:off x="6757989" y="4586288"/>
            <a:ext cx="363537" cy="24765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6408" name="Text Box 1048">
            <a:extLst>
              <a:ext uri="{FF2B5EF4-FFF2-40B4-BE49-F238E27FC236}">
                <a16:creationId xmlns:a16="http://schemas.microsoft.com/office/drawing/2014/main" id="{8F443AF8-A125-434D-8F5E-D52FB0A75D05}"/>
              </a:ext>
            </a:extLst>
          </p:cNvPr>
          <p:cNvSpPr txBox="1">
            <a:spLocks noChangeArrowheads="1"/>
          </p:cNvSpPr>
          <p:nvPr/>
        </p:nvSpPr>
        <p:spPr bwMode="auto">
          <a:xfrm>
            <a:off x="6656388" y="4614864"/>
            <a:ext cx="68139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a:spcBef>
                <a:spcPct val="50000"/>
              </a:spcBef>
            </a:pPr>
            <a:r>
              <a:rPr lang="es-ES" altLang="es-CL" b="1" dirty="0">
                <a:solidFill>
                  <a:srgbClr val="0099CC"/>
                </a:solidFill>
              </a:rPr>
              <a:t>Aire</a:t>
            </a:r>
          </a:p>
        </p:txBody>
      </p:sp>
      <p:sp>
        <p:nvSpPr>
          <p:cNvPr id="16409" name="Rectangle 1049">
            <a:extLst>
              <a:ext uri="{FF2B5EF4-FFF2-40B4-BE49-F238E27FC236}">
                <a16:creationId xmlns:a16="http://schemas.microsoft.com/office/drawing/2014/main" id="{AF4F1BFE-54B3-43B4-908A-5208E9EDC462}"/>
              </a:ext>
            </a:extLst>
          </p:cNvPr>
          <p:cNvSpPr>
            <a:spLocks noChangeArrowheads="1"/>
          </p:cNvSpPr>
          <p:nvPr/>
        </p:nvSpPr>
        <p:spPr bwMode="auto">
          <a:xfrm>
            <a:off x="8064501" y="4630739"/>
            <a:ext cx="377825" cy="261937"/>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6410" name="Text Box 1050">
            <a:extLst>
              <a:ext uri="{FF2B5EF4-FFF2-40B4-BE49-F238E27FC236}">
                <a16:creationId xmlns:a16="http://schemas.microsoft.com/office/drawing/2014/main" id="{692FC7B8-4E7A-4B61-B2A2-3E11B978ACCD}"/>
              </a:ext>
            </a:extLst>
          </p:cNvPr>
          <p:cNvSpPr txBox="1">
            <a:spLocks noChangeArrowheads="1"/>
          </p:cNvSpPr>
          <p:nvPr/>
        </p:nvSpPr>
        <p:spPr bwMode="auto">
          <a:xfrm>
            <a:off x="7877176" y="4616451"/>
            <a:ext cx="6572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a:spcBef>
                <a:spcPct val="50000"/>
              </a:spcBef>
            </a:pPr>
            <a:r>
              <a:rPr lang="es-ES" altLang="es-CL" b="1">
                <a:solidFill>
                  <a:srgbClr val="0099CC"/>
                </a:solidFill>
              </a:rPr>
              <a:t>Aire</a:t>
            </a:r>
          </a:p>
        </p:txBody>
      </p:sp>
      <p:sp>
        <p:nvSpPr>
          <p:cNvPr id="16411" name="Rectangle 1051">
            <a:extLst>
              <a:ext uri="{FF2B5EF4-FFF2-40B4-BE49-F238E27FC236}">
                <a16:creationId xmlns:a16="http://schemas.microsoft.com/office/drawing/2014/main" id="{4A667B78-A318-4D3F-9F3E-7C37ABC09003}"/>
              </a:ext>
            </a:extLst>
          </p:cNvPr>
          <p:cNvSpPr>
            <a:spLocks noChangeArrowheads="1"/>
          </p:cNvSpPr>
          <p:nvPr/>
        </p:nvSpPr>
        <p:spPr bwMode="auto">
          <a:xfrm>
            <a:off x="5205413" y="5602289"/>
            <a:ext cx="914400" cy="479425"/>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ltLang="es-CL" sz="2400">
              <a:effectLst>
                <a:outerShdw blurRad="38100" dist="38100" dir="2700000" algn="tl">
                  <a:srgbClr val="C0C0C0"/>
                </a:outerShdw>
              </a:effectLst>
              <a:latin typeface="Times New Roman" panose="02020603050405020304" pitchFamily="18" charset="0"/>
            </a:endParaRPr>
          </a:p>
        </p:txBody>
      </p:sp>
      <p:sp>
        <p:nvSpPr>
          <p:cNvPr id="16412" name="Text Box 1052">
            <a:extLst>
              <a:ext uri="{FF2B5EF4-FFF2-40B4-BE49-F238E27FC236}">
                <a16:creationId xmlns:a16="http://schemas.microsoft.com/office/drawing/2014/main" id="{BBE7F816-73D7-4B89-8D8F-EB66FF3F98C2}"/>
              </a:ext>
            </a:extLst>
          </p:cNvPr>
          <p:cNvSpPr txBox="1">
            <a:spLocks noChangeArrowheads="1"/>
          </p:cNvSpPr>
          <p:nvPr/>
        </p:nvSpPr>
        <p:spPr bwMode="auto">
          <a:xfrm>
            <a:off x="4887914" y="5645151"/>
            <a:ext cx="1609725" cy="48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lnSpc>
                <a:spcPct val="50000"/>
              </a:lnSpc>
              <a:spcBef>
                <a:spcPct val="50000"/>
              </a:spcBef>
            </a:pPr>
            <a:r>
              <a:rPr lang="es-ES" altLang="es-CL" sz="1600" b="1">
                <a:solidFill>
                  <a:srgbClr val="0099CC"/>
                </a:solidFill>
                <a:latin typeface="VAG Rounded Thin" pitchFamily="34" charset="0"/>
              </a:rPr>
              <a:t>Primera</a:t>
            </a:r>
          </a:p>
          <a:p>
            <a:pPr>
              <a:lnSpc>
                <a:spcPct val="50000"/>
              </a:lnSpc>
              <a:spcBef>
                <a:spcPct val="50000"/>
              </a:spcBef>
            </a:pPr>
            <a:r>
              <a:rPr lang="es-ES" altLang="es-CL" sz="1600" b="1">
                <a:solidFill>
                  <a:srgbClr val="0099CC"/>
                </a:solidFill>
                <a:latin typeface="VAG Rounded Thin" pitchFamily="34" charset="0"/>
              </a:rPr>
              <a:t>respiración</a:t>
            </a:r>
          </a:p>
        </p:txBody>
      </p:sp>
      <p:sp>
        <p:nvSpPr>
          <p:cNvPr id="16413" name="Rectangle 1053">
            <a:extLst>
              <a:ext uri="{FF2B5EF4-FFF2-40B4-BE49-F238E27FC236}">
                <a16:creationId xmlns:a16="http://schemas.microsoft.com/office/drawing/2014/main" id="{08A3F1F5-5A3E-4A1F-943D-CDD1539CB0F7}"/>
              </a:ext>
            </a:extLst>
          </p:cNvPr>
          <p:cNvSpPr>
            <a:spLocks noChangeArrowheads="1"/>
          </p:cNvSpPr>
          <p:nvPr/>
        </p:nvSpPr>
        <p:spPr bwMode="auto">
          <a:xfrm>
            <a:off x="6569075" y="5588001"/>
            <a:ext cx="857250" cy="493713"/>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6414" name="Text Box 1054">
            <a:extLst>
              <a:ext uri="{FF2B5EF4-FFF2-40B4-BE49-F238E27FC236}">
                <a16:creationId xmlns:a16="http://schemas.microsoft.com/office/drawing/2014/main" id="{AA4C942C-CC63-4F6A-90C7-253428AB0C6B}"/>
              </a:ext>
            </a:extLst>
          </p:cNvPr>
          <p:cNvSpPr txBox="1">
            <a:spLocks noChangeArrowheads="1"/>
          </p:cNvSpPr>
          <p:nvPr/>
        </p:nvSpPr>
        <p:spPr bwMode="auto">
          <a:xfrm>
            <a:off x="6337300" y="5661026"/>
            <a:ext cx="1377950" cy="485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lnSpc>
                <a:spcPct val="50000"/>
              </a:lnSpc>
              <a:spcBef>
                <a:spcPct val="50000"/>
              </a:spcBef>
            </a:pPr>
            <a:r>
              <a:rPr lang="es-ES" altLang="es-CL" sz="1600" b="1">
                <a:solidFill>
                  <a:srgbClr val="0099CC"/>
                </a:solidFill>
                <a:latin typeface="VAG Rounded Thin" pitchFamily="34" charset="0"/>
              </a:rPr>
              <a:t>Segunda</a:t>
            </a:r>
          </a:p>
          <a:p>
            <a:pPr>
              <a:lnSpc>
                <a:spcPct val="50000"/>
              </a:lnSpc>
              <a:spcBef>
                <a:spcPct val="50000"/>
              </a:spcBef>
            </a:pPr>
            <a:r>
              <a:rPr lang="es-ES" altLang="es-CL" sz="1600" b="1">
                <a:solidFill>
                  <a:srgbClr val="0099CC"/>
                </a:solidFill>
                <a:latin typeface="VAG Rounded Thin" pitchFamily="34" charset="0"/>
              </a:rPr>
              <a:t>respiración</a:t>
            </a:r>
          </a:p>
        </p:txBody>
      </p:sp>
      <p:sp>
        <p:nvSpPr>
          <p:cNvPr id="16415" name="Rectangle 1055">
            <a:extLst>
              <a:ext uri="{FF2B5EF4-FFF2-40B4-BE49-F238E27FC236}">
                <a16:creationId xmlns:a16="http://schemas.microsoft.com/office/drawing/2014/main" id="{29014C36-339C-48A5-818F-40A149A53CEC}"/>
              </a:ext>
            </a:extLst>
          </p:cNvPr>
          <p:cNvSpPr>
            <a:spLocks noChangeArrowheads="1"/>
          </p:cNvSpPr>
          <p:nvPr/>
        </p:nvSpPr>
        <p:spPr bwMode="auto">
          <a:xfrm>
            <a:off x="7700963" y="5616576"/>
            <a:ext cx="1408112" cy="436563"/>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6417" name="Text Box 1057">
            <a:extLst>
              <a:ext uri="{FF2B5EF4-FFF2-40B4-BE49-F238E27FC236}">
                <a16:creationId xmlns:a16="http://schemas.microsoft.com/office/drawing/2014/main" id="{F59A5BC6-A5C6-4B6B-ABA3-90319E09E7CD}"/>
              </a:ext>
            </a:extLst>
          </p:cNvPr>
          <p:cNvSpPr txBox="1">
            <a:spLocks noChangeArrowheads="1"/>
          </p:cNvSpPr>
          <p:nvPr/>
        </p:nvSpPr>
        <p:spPr bwMode="auto">
          <a:xfrm>
            <a:off x="7672388" y="5588001"/>
            <a:ext cx="157956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es-ES" altLang="es-CL" sz="1600" b="1">
                <a:solidFill>
                  <a:srgbClr val="0099CC"/>
                </a:solidFill>
                <a:latin typeface="VAG Rounded Thin" pitchFamily="34" charset="0"/>
              </a:rPr>
              <a:t>Respiraciones siguientes</a:t>
            </a:r>
          </a:p>
        </p:txBody>
      </p:sp>
      <p:sp>
        <p:nvSpPr>
          <p:cNvPr id="16418" name="Rectangle 1058">
            <a:extLst>
              <a:ext uri="{FF2B5EF4-FFF2-40B4-BE49-F238E27FC236}">
                <a16:creationId xmlns:a16="http://schemas.microsoft.com/office/drawing/2014/main" id="{10778722-313C-47F1-A0E6-BC287677D346}"/>
              </a:ext>
            </a:extLst>
          </p:cNvPr>
          <p:cNvSpPr>
            <a:spLocks noChangeArrowheads="1"/>
          </p:cNvSpPr>
          <p:nvPr/>
        </p:nvSpPr>
        <p:spPr bwMode="auto">
          <a:xfrm>
            <a:off x="3303589" y="6270625"/>
            <a:ext cx="3468687" cy="319088"/>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6419" name="Text Box 1059">
            <a:extLst>
              <a:ext uri="{FF2B5EF4-FFF2-40B4-BE49-F238E27FC236}">
                <a16:creationId xmlns:a16="http://schemas.microsoft.com/office/drawing/2014/main" id="{1CFCCD22-390E-414E-AC70-B6AD1ECE18BD}"/>
              </a:ext>
            </a:extLst>
          </p:cNvPr>
          <p:cNvSpPr txBox="1">
            <a:spLocks noChangeArrowheads="1"/>
          </p:cNvSpPr>
          <p:nvPr/>
        </p:nvSpPr>
        <p:spPr bwMode="auto">
          <a:xfrm>
            <a:off x="3375026" y="6299201"/>
            <a:ext cx="578961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lgn="l">
              <a:spcBef>
                <a:spcPct val="50000"/>
              </a:spcBef>
            </a:pPr>
            <a:r>
              <a:rPr lang="es-ES" altLang="es-CL" b="1" dirty="0">
                <a:solidFill>
                  <a:srgbClr val="0099CC"/>
                </a:solidFill>
              </a:rPr>
              <a:t>Liquido pulmonar reemplazado por aire al inicio de la respiración</a:t>
            </a:r>
          </a:p>
        </p:txBody>
      </p:sp>
      <p:sp>
        <p:nvSpPr>
          <p:cNvPr id="16420" name="Rectangle 1060">
            <a:extLst>
              <a:ext uri="{FF2B5EF4-FFF2-40B4-BE49-F238E27FC236}">
                <a16:creationId xmlns:a16="http://schemas.microsoft.com/office/drawing/2014/main" id="{073DF113-274C-4D94-A785-288F6DEE3E79}"/>
              </a:ext>
            </a:extLst>
          </p:cNvPr>
          <p:cNvSpPr>
            <a:spLocks noChangeArrowheads="1"/>
          </p:cNvSpPr>
          <p:nvPr/>
        </p:nvSpPr>
        <p:spPr bwMode="auto">
          <a:xfrm>
            <a:off x="3289300" y="4021138"/>
            <a:ext cx="566738" cy="855662"/>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6421" name="Text Box 1061">
            <a:extLst>
              <a:ext uri="{FF2B5EF4-FFF2-40B4-BE49-F238E27FC236}">
                <a16:creationId xmlns:a16="http://schemas.microsoft.com/office/drawing/2014/main" id="{14E1FACE-4F12-44C5-B4BE-9FA1457FEEC5}"/>
              </a:ext>
            </a:extLst>
          </p:cNvPr>
          <p:cNvSpPr txBox="1">
            <a:spLocks noChangeArrowheads="1"/>
          </p:cNvSpPr>
          <p:nvPr/>
        </p:nvSpPr>
        <p:spPr bwMode="auto">
          <a:xfrm>
            <a:off x="3189287" y="3933825"/>
            <a:ext cx="1269823" cy="523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a:lnSpc>
                <a:spcPct val="50000"/>
              </a:lnSpc>
              <a:spcBef>
                <a:spcPct val="50000"/>
              </a:spcBef>
            </a:pPr>
            <a:r>
              <a:rPr lang="es-ES" altLang="es-CL" b="1" dirty="0">
                <a:solidFill>
                  <a:srgbClr val="0099CC"/>
                </a:solidFill>
              </a:rPr>
              <a:t>Liquido</a:t>
            </a:r>
          </a:p>
          <a:p>
            <a:pPr>
              <a:lnSpc>
                <a:spcPct val="50000"/>
              </a:lnSpc>
              <a:spcBef>
                <a:spcPct val="50000"/>
              </a:spcBef>
            </a:pPr>
            <a:r>
              <a:rPr lang="es-ES" altLang="es-CL" b="1" dirty="0">
                <a:solidFill>
                  <a:srgbClr val="0099CC"/>
                </a:solidFill>
              </a:rPr>
              <a:t>Pulmonar</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81C5FABE-1485-410D-B3F9-B6F93995EEFB}"/>
              </a:ext>
            </a:extLst>
          </p:cNvPr>
          <p:cNvSpPr>
            <a:spLocks noGrp="1" noChangeArrowheads="1"/>
          </p:cNvSpPr>
          <p:nvPr>
            <p:ph type="body" sz="half" idx="1"/>
          </p:nvPr>
        </p:nvSpPr>
        <p:spPr>
          <a:xfrm>
            <a:off x="1320801" y="1270001"/>
            <a:ext cx="3878263" cy="5180013"/>
          </a:xfrm>
          <a:noFill/>
          <a:ln/>
        </p:spPr>
        <p:txBody>
          <a:bodyPr/>
          <a:lstStyle/>
          <a:p>
            <a:pPr marL="225425" indent="-225425">
              <a:lnSpc>
                <a:spcPct val="170000"/>
              </a:lnSpc>
              <a:buNone/>
            </a:pPr>
            <a:r>
              <a:rPr lang="en-US" altLang="es-CL" sz="3400">
                <a:latin typeface="Comic Sans MS" panose="030F0702030302020204" pitchFamily="66" charset="0"/>
              </a:rPr>
              <a:t>Después del Parto</a:t>
            </a:r>
          </a:p>
          <a:p>
            <a:pPr marL="225425" indent="-225425">
              <a:spcBef>
                <a:spcPct val="50000"/>
              </a:spcBef>
              <a:buSzPct val="65000"/>
              <a:buFont typeface="Monotype Sorts" pitchFamily="2" charset="2"/>
              <a:buChar char="l"/>
            </a:pPr>
            <a:r>
              <a:rPr lang="en-US" altLang="es-CL" sz="2600">
                <a:latin typeface="Comic Sans MS" panose="030F0702030302020204" pitchFamily="66" charset="0"/>
              </a:rPr>
              <a:t>Elevación del oxígeno sanguíneo</a:t>
            </a:r>
          </a:p>
          <a:p>
            <a:pPr marL="225425" indent="-225425">
              <a:spcBef>
                <a:spcPct val="50000"/>
              </a:spcBef>
              <a:buSzPct val="65000"/>
              <a:buFont typeface="Monotype Sorts" pitchFamily="2" charset="2"/>
              <a:buChar char="l"/>
            </a:pPr>
            <a:r>
              <a:rPr lang="en-US" altLang="es-CL" sz="2600">
                <a:latin typeface="Comic Sans MS" panose="030F0702030302020204" pitchFamily="66" charset="0"/>
              </a:rPr>
              <a:t>Contracción del Ductus arterioso</a:t>
            </a:r>
          </a:p>
          <a:p>
            <a:pPr marL="225425" indent="-225425">
              <a:spcBef>
                <a:spcPct val="50000"/>
              </a:spcBef>
              <a:buSzPct val="65000"/>
              <a:buFont typeface="Monotype Sorts" pitchFamily="2" charset="2"/>
              <a:buChar char="l"/>
            </a:pPr>
            <a:r>
              <a:rPr lang="en-US" altLang="es-CL" sz="2600">
                <a:latin typeface="Comic Sans MS" panose="030F0702030302020204" pitchFamily="66" charset="0"/>
              </a:rPr>
              <a:t>Sangre fluye a través de los pulmones para captar oxígeno</a:t>
            </a:r>
          </a:p>
        </p:txBody>
      </p:sp>
      <p:sp>
        <p:nvSpPr>
          <p:cNvPr id="18436" name="Rectangle 4">
            <a:extLst>
              <a:ext uri="{FF2B5EF4-FFF2-40B4-BE49-F238E27FC236}">
                <a16:creationId xmlns:a16="http://schemas.microsoft.com/office/drawing/2014/main" id="{42A4E49F-8509-4878-A412-A06AF755EBCC}"/>
              </a:ext>
            </a:extLst>
          </p:cNvPr>
          <p:cNvSpPr>
            <a:spLocks noGrp="1" noChangeArrowheads="1"/>
          </p:cNvSpPr>
          <p:nvPr>
            <p:ph type="title"/>
          </p:nvPr>
        </p:nvSpPr>
        <p:spPr>
          <a:xfrm>
            <a:off x="1419226" y="373064"/>
            <a:ext cx="9744075" cy="858837"/>
          </a:xfrm>
          <a:noFill/>
          <a:ln/>
        </p:spPr>
        <p:txBody>
          <a:bodyPr/>
          <a:lstStyle/>
          <a:p>
            <a:r>
              <a:rPr lang="en-US" altLang="es-CL"/>
              <a:t>Pulmón y Circulación</a:t>
            </a:r>
          </a:p>
        </p:txBody>
      </p:sp>
      <p:pic>
        <p:nvPicPr>
          <p:cNvPr id="18442" name="Picture 10">
            <a:extLst>
              <a:ext uri="{FF2B5EF4-FFF2-40B4-BE49-F238E27FC236}">
                <a16:creationId xmlns:a16="http://schemas.microsoft.com/office/drawing/2014/main" id="{AA278287-B808-43FF-A782-3BB300686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7188" y="1658938"/>
            <a:ext cx="5599112" cy="4648200"/>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13500000" algn="ctr" rotWithShape="0">
                    <a:srgbClr val="000000"/>
                  </a:outerShdw>
                </a:effectLst>
              </a14:hiddenEffects>
            </a:ext>
          </a:extLst>
        </p:spPr>
      </p:pic>
      <p:sp>
        <p:nvSpPr>
          <p:cNvPr id="18445" name="Rectangle 13">
            <a:extLst>
              <a:ext uri="{FF2B5EF4-FFF2-40B4-BE49-F238E27FC236}">
                <a16:creationId xmlns:a16="http://schemas.microsoft.com/office/drawing/2014/main" id="{EB9CCC1C-2196-4A76-9205-07314CE968DC}"/>
              </a:ext>
            </a:extLst>
          </p:cNvPr>
          <p:cNvSpPr>
            <a:spLocks noChangeArrowheads="1"/>
          </p:cNvSpPr>
          <p:nvPr/>
        </p:nvSpPr>
        <p:spPr bwMode="auto">
          <a:xfrm>
            <a:off x="5959475" y="1785939"/>
            <a:ext cx="857250" cy="376237"/>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8446" name="Rectangle 14">
            <a:extLst>
              <a:ext uri="{FF2B5EF4-FFF2-40B4-BE49-F238E27FC236}">
                <a16:creationId xmlns:a16="http://schemas.microsoft.com/office/drawing/2014/main" id="{24A0608A-C9F4-4EB6-9265-767BBB07A043}"/>
              </a:ext>
            </a:extLst>
          </p:cNvPr>
          <p:cNvSpPr>
            <a:spLocks noChangeArrowheads="1"/>
          </p:cNvSpPr>
          <p:nvPr/>
        </p:nvSpPr>
        <p:spPr bwMode="auto">
          <a:xfrm>
            <a:off x="6743701" y="1755776"/>
            <a:ext cx="581025" cy="233363"/>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8447" name="Text Box 15">
            <a:extLst>
              <a:ext uri="{FF2B5EF4-FFF2-40B4-BE49-F238E27FC236}">
                <a16:creationId xmlns:a16="http://schemas.microsoft.com/office/drawing/2014/main" id="{0D25829F-3E49-4853-9821-5217F59A4E09}"/>
              </a:ext>
            </a:extLst>
          </p:cNvPr>
          <p:cNvSpPr txBox="1">
            <a:spLocks noChangeArrowheads="1"/>
          </p:cNvSpPr>
          <p:nvPr/>
        </p:nvSpPr>
        <p:spPr bwMode="auto">
          <a:xfrm>
            <a:off x="5727701" y="1828801"/>
            <a:ext cx="1698625" cy="91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a:spAutoFit/>
          </a:bodyPr>
          <a:lstStyle/>
          <a:p>
            <a:pPr>
              <a:spcBef>
                <a:spcPct val="50000"/>
              </a:spcBef>
            </a:pPr>
            <a:r>
              <a:rPr lang="es-ES" altLang="es-CL" b="1">
                <a:solidFill>
                  <a:srgbClr val="0099CC"/>
                </a:solidFill>
              </a:rPr>
              <a:t>Ductus arterioso </a:t>
            </a:r>
          </a:p>
          <a:p>
            <a:pPr algn="l">
              <a:lnSpc>
                <a:spcPct val="40000"/>
              </a:lnSpc>
              <a:spcBef>
                <a:spcPct val="50000"/>
              </a:spcBef>
            </a:pPr>
            <a:r>
              <a:rPr lang="es-ES" altLang="es-CL" b="1">
                <a:solidFill>
                  <a:srgbClr val="0099CC"/>
                </a:solidFill>
              </a:rPr>
              <a:t>cerrando</a:t>
            </a:r>
          </a:p>
        </p:txBody>
      </p:sp>
      <p:sp>
        <p:nvSpPr>
          <p:cNvPr id="18448" name="Rectangle 16">
            <a:extLst>
              <a:ext uri="{FF2B5EF4-FFF2-40B4-BE49-F238E27FC236}">
                <a16:creationId xmlns:a16="http://schemas.microsoft.com/office/drawing/2014/main" id="{9EC7EF6E-9306-4CB7-B9F5-0A862977A438}"/>
              </a:ext>
            </a:extLst>
          </p:cNvPr>
          <p:cNvSpPr>
            <a:spLocks noChangeArrowheads="1"/>
          </p:cNvSpPr>
          <p:nvPr/>
        </p:nvSpPr>
        <p:spPr bwMode="auto">
          <a:xfrm>
            <a:off x="9109075" y="1785938"/>
            <a:ext cx="1524000" cy="36195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8449" name="Text Box 17">
            <a:extLst>
              <a:ext uri="{FF2B5EF4-FFF2-40B4-BE49-F238E27FC236}">
                <a16:creationId xmlns:a16="http://schemas.microsoft.com/office/drawing/2014/main" id="{A3023333-2EEA-47ED-880C-942304C991D7}"/>
              </a:ext>
            </a:extLst>
          </p:cNvPr>
          <p:cNvSpPr txBox="1">
            <a:spLocks noChangeArrowheads="1"/>
          </p:cNvSpPr>
          <p:nvPr/>
        </p:nvSpPr>
        <p:spPr bwMode="auto">
          <a:xfrm>
            <a:off x="9166226" y="1711325"/>
            <a:ext cx="185896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a:spAutoFit/>
          </a:bodyPr>
          <a:lstStyle/>
          <a:p>
            <a:pPr>
              <a:spcBef>
                <a:spcPct val="50000"/>
              </a:spcBef>
            </a:pPr>
            <a:r>
              <a:rPr lang="es-ES" altLang="es-CL" b="1">
                <a:solidFill>
                  <a:srgbClr val="0099CC"/>
                </a:solidFill>
              </a:rPr>
              <a:t>Sangre oxigenada en aorta</a:t>
            </a:r>
          </a:p>
        </p:txBody>
      </p:sp>
      <p:sp>
        <p:nvSpPr>
          <p:cNvPr id="18450" name="Rectangle 18">
            <a:extLst>
              <a:ext uri="{FF2B5EF4-FFF2-40B4-BE49-F238E27FC236}">
                <a16:creationId xmlns:a16="http://schemas.microsoft.com/office/drawing/2014/main" id="{5E43BB1E-A202-4D39-B353-62A96159CAD2}"/>
              </a:ext>
            </a:extLst>
          </p:cNvPr>
          <p:cNvSpPr>
            <a:spLocks noChangeArrowheads="1"/>
          </p:cNvSpPr>
          <p:nvPr/>
        </p:nvSpPr>
        <p:spPr bwMode="auto">
          <a:xfrm>
            <a:off x="9545639" y="4122739"/>
            <a:ext cx="579437" cy="319087"/>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8451" name="Text Box 19">
            <a:extLst>
              <a:ext uri="{FF2B5EF4-FFF2-40B4-BE49-F238E27FC236}">
                <a16:creationId xmlns:a16="http://schemas.microsoft.com/office/drawing/2014/main" id="{6C0C9F08-7A6D-44F6-A67B-180DE31ACD24}"/>
              </a:ext>
            </a:extLst>
          </p:cNvPr>
          <p:cNvSpPr txBox="1">
            <a:spLocks noChangeArrowheads="1"/>
          </p:cNvSpPr>
          <p:nvPr/>
        </p:nvSpPr>
        <p:spPr bwMode="auto">
          <a:xfrm>
            <a:off x="9242426" y="4137026"/>
            <a:ext cx="127881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a:spcBef>
                <a:spcPct val="50000"/>
              </a:spcBef>
            </a:pPr>
            <a:r>
              <a:rPr lang="es-ES" altLang="es-CL" b="1" dirty="0">
                <a:solidFill>
                  <a:srgbClr val="0099CC"/>
                </a:solidFill>
              </a:rPr>
              <a:t>Pulmón</a:t>
            </a:r>
          </a:p>
        </p:txBody>
      </p:sp>
      <p:sp>
        <p:nvSpPr>
          <p:cNvPr id="18452" name="Rectangle 20">
            <a:extLst>
              <a:ext uri="{FF2B5EF4-FFF2-40B4-BE49-F238E27FC236}">
                <a16:creationId xmlns:a16="http://schemas.microsoft.com/office/drawing/2014/main" id="{77B48221-15B5-460C-B2B8-74EDD810DDE0}"/>
              </a:ext>
            </a:extLst>
          </p:cNvPr>
          <p:cNvSpPr>
            <a:spLocks noChangeArrowheads="1"/>
          </p:cNvSpPr>
          <p:nvPr/>
        </p:nvSpPr>
        <p:spPr bwMode="auto">
          <a:xfrm>
            <a:off x="6569076" y="4122739"/>
            <a:ext cx="595313" cy="319087"/>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8453" name="Text Box 21">
            <a:extLst>
              <a:ext uri="{FF2B5EF4-FFF2-40B4-BE49-F238E27FC236}">
                <a16:creationId xmlns:a16="http://schemas.microsoft.com/office/drawing/2014/main" id="{05FA09F6-A2B9-4DB3-B70D-1336D2AD730F}"/>
              </a:ext>
            </a:extLst>
          </p:cNvPr>
          <p:cNvSpPr txBox="1">
            <a:spLocks noChangeArrowheads="1"/>
          </p:cNvSpPr>
          <p:nvPr/>
        </p:nvSpPr>
        <p:spPr bwMode="auto">
          <a:xfrm>
            <a:off x="6380163" y="4165601"/>
            <a:ext cx="10253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a:spcBef>
                <a:spcPct val="50000"/>
              </a:spcBef>
            </a:pPr>
            <a:r>
              <a:rPr lang="es-ES" altLang="es-CL" b="1" dirty="0">
                <a:solidFill>
                  <a:srgbClr val="0099CC"/>
                </a:solidFill>
              </a:rPr>
              <a:t>Pulmón</a:t>
            </a:r>
          </a:p>
        </p:txBody>
      </p:sp>
      <p:sp>
        <p:nvSpPr>
          <p:cNvPr id="18455" name="Rectangle 23">
            <a:extLst>
              <a:ext uri="{FF2B5EF4-FFF2-40B4-BE49-F238E27FC236}">
                <a16:creationId xmlns:a16="http://schemas.microsoft.com/office/drawing/2014/main" id="{5AB379E0-B471-414C-946F-B901BF340591}"/>
              </a:ext>
            </a:extLst>
          </p:cNvPr>
          <p:cNvSpPr>
            <a:spLocks noChangeArrowheads="1"/>
          </p:cNvSpPr>
          <p:nvPr/>
        </p:nvSpPr>
        <p:spPr bwMode="auto">
          <a:xfrm>
            <a:off x="5495925" y="3381376"/>
            <a:ext cx="579438" cy="479425"/>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8456" name="Rectangle 24">
            <a:extLst>
              <a:ext uri="{FF2B5EF4-FFF2-40B4-BE49-F238E27FC236}">
                <a16:creationId xmlns:a16="http://schemas.microsoft.com/office/drawing/2014/main" id="{A788B9EE-447C-4DBF-AB3A-A9E547D0C13B}"/>
              </a:ext>
            </a:extLst>
          </p:cNvPr>
          <p:cNvSpPr>
            <a:spLocks noChangeArrowheads="1"/>
          </p:cNvSpPr>
          <p:nvPr/>
        </p:nvSpPr>
        <p:spPr bwMode="auto">
          <a:xfrm>
            <a:off x="5857876" y="3352800"/>
            <a:ext cx="538163" cy="261938"/>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8457" name="Text Box 25">
            <a:extLst>
              <a:ext uri="{FF2B5EF4-FFF2-40B4-BE49-F238E27FC236}">
                <a16:creationId xmlns:a16="http://schemas.microsoft.com/office/drawing/2014/main" id="{3DC2963D-1F6C-4FA3-B695-1D29836FF6AE}"/>
              </a:ext>
            </a:extLst>
          </p:cNvPr>
          <p:cNvSpPr txBox="1">
            <a:spLocks noChangeArrowheads="1"/>
          </p:cNvSpPr>
          <p:nvPr/>
        </p:nvSpPr>
        <p:spPr bwMode="auto">
          <a:xfrm>
            <a:off x="5421314" y="3309938"/>
            <a:ext cx="125041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a:spcBef>
                <a:spcPct val="50000"/>
              </a:spcBef>
            </a:pPr>
            <a:r>
              <a:rPr lang="es-ES" altLang="es-CL" b="1" dirty="0">
                <a:solidFill>
                  <a:srgbClr val="0099CC"/>
                </a:solidFill>
              </a:rPr>
              <a:t>Arteria pulmonar</a:t>
            </a:r>
          </a:p>
        </p:txBody>
      </p:sp>
      <p:sp>
        <p:nvSpPr>
          <p:cNvPr id="18458" name="Rectangle 26">
            <a:extLst>
              <a:ext uri="{FF2B5EF4-FFF2-40B4-BE49-F238E27FC236}">
                <a16:creationId xmlns:a16="http://schemas.microsoft.com/office/drawing/2014/main" id="{C693614F-FDF6-4B32-9760-C65A7530CB62}"/>
              </a:ext>
            </a:extLst>
          </p:cNvPr>
          <p:cNvSpPr>
            <a:spLocks noChangeArrowheads="1"/>
          </p:cNvSpPr>
          <p:nvPr/>
        </p:nvSpPr>
        <p:spPr bwMode="auto">
          <a:xfrm>
            <a:off x="8296275" y="5051425"/>
            <a:ext cx="566738" cy="203200"/>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8460" name="Rectangle 28">
            <a:extLst>
              <a:ext uri="{FF2B5EF4-FFF2-40B4-BE49-F238E27FC236}">
                <a16:creationId xmlns:a16="http://schemas.microsoft.com/office/drawing/2014/main" id="{68A4CA1D-81E6-4DE1-86FC-EF7F210A5EAA}"/>
              </a:ext>
            </a:extLst>
          </p:cNvPr>
          <p:cNvSpPr>
            <a:spLocks noChangeArrowheads="1"/>
          </p:cNvSpPr>
          <p:nvPr/>
        </p:nvSpPr>
        <p:spPr bwMode="auto">
          <a:xfrm>
            <a:off x="5567364" y="5791201"/>
            <a:ext cx="4892675" cy="479425"/>
          </a:xfrm>
          <a:prstGeom prst="rect">
            <a:avLst/>
          </a:prstGeom>
          <a:solidFill>
            <a:schemeClr val="tx1"/>
          </a:solidFill>
          <a:ln w="50800">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0000"/>
                  </a:outerShdw>
                </a:effectLst>
              </a14:hiddenEffects>
            </a:ext>
          </a:extLst>
        </p:spPr>
        <p:txBody>
          <a:bodyPr wrap="none" anchor="ctr"/>
          <a:lstStyle/>
          <a:p>
            <a:endParaRPr lang="es-CL"/>
          </a:p>
        </p:txBody>
      </p:sp>
      <p:sp>
        <p:nvSpPr>
          <p:cNvPr id="18461" name="Text Box 29">
            <a:extLst>
              <a:ext uri="{FF2B5EF4-FFF2-40B4-BE49-F238E27FC236}">
                <a16:creationId xmlns:a16="http://schemas.microsoft.com/office/drawing/2014/main" id="{3E1583D2-6DC6-4B49-B698-77450ACBFC6D}"/>
              </a:ext>
            </a:extLst>
          </p:cNvPr>
          <p:cNvSpPr txBox="1">
            <a:spLocks noChangeArrowheads="1"/>
          </p:cNvSpPr>
          <p:nvPr/>
        </p:nvSpPr>
        <p:spPr bwMode="auto">
          <a:xfrm>
            <a:off x="5644444" y="5396090"/>
            <a:ext cx="556119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wrap="square">
            <a:spAutoFit/>
          </a:bodyPr>
          <a:lstStyle/>
          <a:p>
            <a:pPr>
              <a:spcBef>
                <a:spcPct val="50000"/>
              </a:spcBef>
            </a:pPr>
            <a:r>
              <a:rPr lang="es-ES" altLang="es-CL" b="1" dirty="0">
                <a:solidFill>
                  <a:srgbClr val="0099CC"/>
                </a:solidFill>
              </a:rPr>
              <a:t>Cese del shunt a través del ductus arterioso después de nacer, la sangre fluye preferentemente a través de los pulmones.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DA1AD44-0A9F-44C0-B580-57395502E054}"/>
              </a:ext>
            </a:extLst>
          </p:cNvPr>
          <p:cNvSpPr>
            <a:spLocks noGrp="1" noChangeArrowheads="1"/>
          </p:cNvSpPr>
          <p:nvPr>
            <p:ph type="title"/>
          </p:nvPr>
        </p:nvSpPr>
        <p:spPr>
          <a:xfrm>
            <a:off x="1131888" y="377825"/>
            <a:ext cx="10031412" cy="877888"/>
          </a:xfrm>
          <a:noFill/>
          <a:ln/>
        </p:spPr>
        <p:txBody>
          <a:bodyPr/>
          <a:lstStyle/>
          <a:p>
            <a:pPr>
              <a:lnSpc>
                <a:spcPct val="95000"/>
              </a:lnSpc>
              <a:tabLst>
                <a:tab pos="1943100" algn="l"/>
              </a:tabLst>
            </a:pPr>
            <a:r>
              <a:rPr lang="en-US" altLang="es-CL" sz="3900"/>
              <a:t> </a:t>
            </a:r>
            <a:r>
              <a:rPr lang="en-US" altLang="es-CL"/>
              <a:t>Factores de Riesgo</a:t>
            </a:r>
          </a:p>
        </p:txBody>
      </p:sp>
      <p:sp>
        <p:nvSpPr>
          <p:cNvPr id="53251" name="Rectangle 3">
            <a:extLst>
              <a:ext uri="{FF2B5EF4-FFF2-40B4-BE49-F238E27FC236}">
                <a16:creationId xmlns:a16="http://schemas.microsoft.com/office/drawing/2014/main" id="{75437B5A-BF4E-4932-AC87-61A2F8D300FA}"/>
              </a:ext>
            </a:extLst>
          </p:cNvPr>
          <p:cNvSpPr>
            <a:spLocks noChangeArrowheads="1"/>
          </p:cNvSpPr>
          <p:nvPr/>
        </p:nvSpPr>
        <p:spPr bwMode="auto">
          <a:xfrm>
            <a:off x="1638301" y="2667000"/>
            <a:ext cx="5311775"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lgn="l">
              <a:defRPr sz="2400">
                <a:solidFill>
                  <a:schemeClr val="tx1"/>
                </a:solidFill>
                <a:latin typeface="Times New Roman" panose="02020603050405020304" pitchFamily="18" charset="0"/>
              </a:defRPr>
            </a:lvl1pPr>
            <a:lvl2pPr marL="742950" indent="-285750" algn="l">
              <a:defRPr sz="2400">
                <a:solidFill>
                  <a:schemeClr val="tx1"/>
                </a:solidFill>
                <a:latin typeface="Times New Roman" panose="02020603050405020304" pitchFamily="18" charset="0"/>
              </a:defRPr>
            </a:lvl2pPr>
            <a:lvl3pPr marL="1143000" indent="-228600" algn="l">
              <a:defRPr sz="2400">
                <a:solidFill>
                  <a:schemeClr val="tx1"/>
                </a:solidFill>
                <a:latin typeface="Times New Roman" panose="02020603050405020304" pitchFamily="18" charset="0"/>
              </a:defRPr>
            </a:lvl3pPr>
            <a:lvl4pPr marL="1600200" indent="-228600" algn="l">
              <a:defRPr sz="2400">
                <a:solidFill>
                  <a:schemeClr val="tx1"/>
                </a:solidFill>
                <a:latin typeface="Times New Roman" panose="02020603050405020304" pitchFamily="18" charset="0"/>
              </a:defRPr>
            </a:lvl4pPr>
            <a:lvl5pPr marL="2057400" indent="-228600" algn="l">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20000"/>
              </a:spcBef>
              <a:buClr>
                <a:schemeClr val="tx2"/>
              </a:buClr>
              <a:buSzPct val="65000"/>
              <a:buFont typeface="Monotype Sorts" pitchFamily="2" charset="2"/>
              <a:buChar char="l"/>
            </a:pPr>
            <a:r>
              <a:rPr lang="en-US" altLang="es-CL" sz="3600" b="1">
                <a:effectLst>
                  <a:outerShdw blurRad="38100" dist="38100" dir="2700000" algn="tl">
                    <a:srgbClr val="000000"/>
                  </a:outerShdw>
                </a:effectLst>
                <a:latin typeface="Comic Sans MS" panose="030F0702030302020204" pitchFamily="66" charset="0"/>
              </a:rPr>
              <a:t>Factores anteparto</a:t>
            </a:r>
          </a:p>
          <a:p>
            <a:pPr>
              <a:spcBef>
                <a:spcPct val="20000"/>
              </a:spcBef>
              <a:buClr>
                <a:schemeClr val="tx2"/>
              </a:buClr>
              <a:buSzPct val="65000"/>
              <a:buFont typeface="Monotype Sorts" pitchFamily="2" charset="2"/>
              <a:buChar char="l"/>
            </a:pPr>
            <a:endParaRPr lang="en-US" altLang="es-CL" sz="3600" b="1">
              <a:effectLst>
                <a:outerShdw blurRad="38100" dist="38100" dir="2700000" algn="tl">
                  <a:srgbClr val="000000"/>
                </a:outerShdw>
              </a:effectLst>
              <a:latin typeface="Comic Sans MS" panose="030F0702030302020204" pitchFamily="66" charset="0"/>
            </a:endParaRPr>
          </a:p>
          <a:p>
            <a:pPr>
              <a:spcBef>
                <a:spcPct val="20000"/>
              </a:spcBef>
              <a:buClr>
                <a:schemeClr val="tx2"/>
              </a:buClr>
              <a:buSzPct val="65000"/>
              <a:buFont typeface="Monotype Sorts" pitchFamily="2" charset="2"/>
              <a:buChar char="l"/>
            </a:pPr>
            <a:r>
              <a:rPr lang="en-US" altLang="es-CL" sz="3600" b="1">
                <a:effectLst>
                  <a:outerShdw blurRad="38100" dist="38100" dir="2700000" algn="tl">
                    <a:srgbClr val="000000"/>
                  </a:outerShdw>
                </a:effectLst>
                <a:latin typeface="Comic Sans MS" panose="030F0702030302020204" pitchFamily="66" charset="0"/>
              </a:rPr>
              <a:t>Factores intraparto</a:t>
            </a:r>
            <a:endParaRPr lang="en-US" altLang="es-CL" sz="3600" b="1">
              <a:effectLst>
                <a:outerShdw blurRad="38100" dist="38100" dir="2700000" algn="tl">
                  <a:srgbClr val="000000"/>
                </a:outerShdw>
              </a:effectLst>
              <a:latin typeface="ZapfHumnst Dm BT" pitchFamily="34" charset="0"/>
            </a:endParaRP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Imagen 5">
            <a:extLst>
              <a:ext uri="{FF2B5EF4-FFF2-40B4-BE49-F238E27FC236}">
                <a16:creationId xmlns:a16="http://schemas.microsoft.com/office/drawing/2014/main" id="{D64C2B40-A0C6-4639-99F9-276F3ED9A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5663" y="243069"/>
            <a:ext cx="5426923" cy="6435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9404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a:extLst>
              <a:ext uri="{FF2B5EF4-FFF2-40B4-BE49-F238E27FC236}">
                <a16:creationId xmlns:a16="http://schemas.microsoft.com/office/drawing/2014/main" id="{F4DA6C6E-763C-40D1-8D85-D0CCA7653AA6}"/>
              </a:ext>
            </a:extLst>
          </p:cNvPr>
          <p:cNvSpPr>
            <a:spLocks noGrp="1" noChangeArrowheads="1"/>
          </p:cNvSpPr>
          <p:nvPr>
            <p:ph type="title"/>
          </p:nvPr>
        </p:nvSpPr>
        <p:spPr>
          <a:xfrm>
            <a:off x="1381126" y="0"/>
            <a:ext cx="9744075" cy="1169988"/>
          </a:xfrm>
        </p:spPr>
        <p:txBody>
          <a:bodyPr/>
          <a:lstStyle/>
          <a:p>
            <a:r>
              <a:rPr lang="en-US" altLang="es-CL"/>
              <a:t>Atención Inmediata</a:t>
            </a:r>
            <a:endParaRPr lang="es-ES_tradnl" altLang="es-CL"/>
          </a:p>
        </p:txBody>
      </p:sp>
      <p:sp>
        <p:nvSpPr>
          <p:cNvPr id="168963" name="Rectangle 3">
            <a:extLst>
              <a:ext uri="{FF2B5EF4-FFF2-40B4-BE49-F238E27FC236}">
                <a16:creationId xmlns:a16="http://schemas.microsoft.com/office/drawing/2014/main" id="{9E8F8381-8053-41E6-80B7-DEA078F44FC2}"/>
              </a:ext>
            </a:extLst>
          </p:cNvPr>
          <p:cNvSpPr>
            <a:spLocks noGrp="1" noChangeArrowheads="1"/>
          </p:cNvSpPr>
          <p:nvPr>
            <p:ph type="body" idx="1"/>
          </p:nvPr>
        </p:nvSpPr>
        <p:spPr>
          <a:xfrm>
            <a:off x="1130301" y="2586039"/>
            <a:ext cx="9877425" cy="3609975"/>
          </a:xfrm>
        </p:spPr>
        <p:txBody>
          <a:bodyPr/>
          <a:lstStyle/>
          <a:p>
            <a:pPr>
              <a:buSzPct val="120000"/>
              <a:buFont typeface="Symbol" panose="05050102010706020507" pitchFamily="18" charset="2"/>
              <a:buNone/>
            </a:pPr>
            <a:r>
              <a:rPr lang="es-ES_tradnl" altLang="es-CL" b="0" dirty="0">
                <a:effectLst/>
                <a:latin typeface="Comic Sans MS" panose="030F0702030302020204" pitchFamily="66" charset="0"/>
              </a:rPr>
              <a:t>¿ Cuáles son las 3 preguntas </a:t>
            </a:r>
            <a:r>
              <a:rPr lang="es-ES_tradnl" altLang="es-CL" dirty="0">
                <a:latin typeface="Comic Sans MS" panose="030F0702030302020204" pitchFamily="66" charset="0"/>
              </a:rPr>
              <a:t>que debemos hacernos al nacer ?</a:t>
            </a:r>
          </a:p>
          <a:p>
            <a:pPr>
              <a:buSzPct val="120000"/>
              <a:buFont typeface="Symbol" panose="05050102010706020507" pitchFamily="18" charset="2"/>
              <a:buNone/>
            </a:pPr>
            <a:endParaRPr lang="es-ES_tradnl" altLang="es-CL" b="0" dirty="0">
              <a:effectLst/>
              <a:latin typeface="Comic Sans MS" panose="030F0702030302020204" pitchFamily="66" charset="0"/>
            </a:endParaRPr>
          </a:p>
          <a:p>
            <a:pPr lvl="1"/>
            <a:r>
              <a:rPr lang="es-ES_tradnl" altLang="es-CL" b="0" dirty="0">
                <a:effectLst/>
                <a:latin typeface="Comic Sans MS" panose="030F0702030302020204" pitchFamily="66" charset="0"/>
              </a:rPr>
              <a:t>El RN respira o llora ?</a:t>
            </a:r>
          </a:p>
          <a:p>
            <a:pPr lvl="1"/>
            <a:r>
              <a:rPr lang="es-ES_tradnl" altLang="es-CL" b="0" dirty="0">
                <a:effectLst/>
                <a:latin typeface="Comic Sans MS" panose="030F0702030302020204" pitchFamily="66" charset="0"/>
              </a:rPr>
              <a:t>El RN tiene buen tono muscular ?</a:t>
            </a:r>
          </a:p>
          <a:p>
            <a:pPr lvl="1"/>
            <a:r>
              <a:rPr lang="es-ES_tradnl" altLang="es-CL" b="0" dirty="0">
                <a:effectLst/>
                <a:latin typeface="Comic Sans MS" panose="030F0702030302020204" pitchFamily="66" charset="0"/>
              </a:rPr>
              <a:t>El RN es de término ?</a:t>
            </a:r>
            <a:endParaRPr lang="es-ES_tradnl" altLang="es-CL" dirty="0"/>
          </a:p>
        </p:txBody>
      </p:sp>
      <p:sp>
        <p:nvSpPr>
          <p:cNvPr id="168964" name="AutoShape 4">
            <a:extLst>
              <a:ext uri="{FF2B5EF4-FFF2-40B4-BE49-F238E27FC236}">
                <a16:creationId xmlns:a16="http://schemas.microsoft.com/office/drawing/2014/main" id="{FAABBDF7-9D94-454D-9429-6F708EE2AE83}"/>
              </a:ext>
            </a:extLst>
          </p:cNvPr>
          <p:cNvSpPr>
            <a:spLocks/>
          </p:cNvSpPr>
          <p:nvPr/>
        </p:nvSpPr>
        <p:spPr bwMode="auto">
          <a:xfrm>
            <a:off x="9248776" y="3217864"/>
            <a:ext cx="447675" cy="2568575"/>
          </a:xfrm>
          <a:prstGeom prst="rightBrace">
            <a:avLst>
              <a:gd name="adj1" fmla="val 47813"/>
              <a:gd name="adj2" fmla="val 50000"/>
            </a:avLst>
          </a:prstGeom>
          <a:noFill/>
          <a:ln w="31750">
            <a:solidFill>
              <a:schemeClr val="tx2"/>
            </a:solidFill>
            <a:round/>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wrap="none" anchor="ctr"/>
          <a:lstStyle/>
          <a:p>
            <a:endParaRPr lang="es-CL"/>
          </a:p>
        </p:txBody>
      </p:sp>
      <p:sp>
        <p:nvSpPr>
          <p:cNvPr id="168965" name="Text Box 5">
            <a:extLst>
              <a:ext uri="{FF2B5EF4-FFF2-40B4-BE49-F238E27FC236}">
                <a16:creationId xmlns:a16="http://schemas.microsoft.com/office/drawing/2014/main" id="{BD0630FB-4FFA-48FB-AA1D-9D24FC2CEFB9}"/>
              </a:ext>
            </a:extLst>
          </p:cNvPr>
          <p:cNvSpPr txBox="1">
            <a:spLocks noChangeArrowheads="1"/>
          </p:cNvSpPr>
          <p:nvPr/>
        </p:nvSpPr>
        <p:spPr bwMode="auto">
          <a:xfrm>
            <a:off x="9664700" y="3884455"/>
            <a:ext cx="1981200" cy="1692771"/>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anchor="ctr">
            <a:spAutoFit/>
          </a:bodyPr>
          <a:lstStyle/>
          <a:p>
            <a:r>
              <a:rPr lang="es-ES_tradnl" altLang="es-CL" sz="3200" b="1" dirty="0">
                <a:solidFill>
                  <a:srgbClr val="28FA32"/>
                </a:solidFill>
                <a:latin typeface="Arial" panose="020B0604020202020204" pitchFamily="34" charset="0"/>
              </a:rPr>
              <a:t>     </a:t>
            </a:r>
            <a:r>
              <a:rPr lang="es-ES_tradnl" altLang="es-CL" sz="3200" b="1" dirty="0">
                <a:solidFill>
                  <a:srgbClr val="FF0000"/>
                </a:solidFill>
                <a:latin typeface="Arial" panose="020B0604020202020204" pitchFamily="34" charset="0"/>
              </a:rPr>
              <a:t>NO</a:t>
            </a:r>
            <a:endParaRPr lang="es-ES_tradnl" altLang="es-CL" sz="2400" dirty="0">
              <a:solidFill>
                <a:srgbClr val="FF0000"/>
              </a:solidFill>
              <a:effectLst>
                <a:outerShdw blurRad="38100" dist="38100" dir="2700000" algn="tl">
                  <a:srgbClr val="000000"/>
                </a:outerShdw>
              </a:effectLst>
              <a:latin typeface="Arial" panose="020B0604020202020204" pitchFamily="34" charset="0"/>
            </a:endParaRPr>
          </a:p>
          <a:p>
            <a:r>
              <a:rPr lang="es-ES_tradnl" altLang="es-CL" sz="2400" dirty="0">
                <a:solidFill>
                  <a:srgbClr val="28FA32"/>
                </a:solidFill>
                <a:effectLst>
                  <a:outerShdw blurRad="38100" dist="38100" dir="2700000" algn="tl">
                    <a:srgbClr val="000000"/>
                  </a:outerShdw>
                </a:effectLst>
                <a:latin typeface="Arial" panose="020B0604020202020204" pitchFamily="34" charset="0"/>
                <a:sym typeface="Symbol" panose="05050102010706020507" pitchFamily="18" charset="2"/>
              </a:rPr>
              <a:t>         </a:t>
            </a:r>
            <a:endParaRPr lang="es-ES_tradnl" altLang="es-CL" sz="2400" dirty="0">
              <a:solidFill>
                <a:srgbClr val="28FA32"/>
              </a:solidFill>
              <a:effectLst>
                <a:outerShdw blurRad="38100" dist="38100" dir="2700000" algn="tl">
                  <a:srgbClr val="000000"/>
                </a:outerShdw>
              </a:effectLst>
              <a:latin typeface="Arial" panose="020B0604020202020204" pitchFamily="34" charset="0"/>
            </a:endParaRPr>
          </a:p>
          <a:p>
            <a:r>
              <a:rPr lang="es-ES_tradnl" altLang="es-CL" sz="2400" dirty="0">
                <a:solidFill>
                  <a:schemeClr val="hlink"/>
                </a:solidFill>
                <a:effectLst>
                  <a:outerShdw blurRad="38100" dist="38100" dir="2700000" algn="tl">
                    <a:srgbClr val="000000"/>
                  </a:outerShdw>
                </a:effectLst>
                <a:latin typeface="Arial" panose="020B0604020202020204" pitchFamily="34" charset="0"/>
              </a:rPr>
              <a:t>     Iniciar Reanimación</a:t>
            </a:r>
            <a:endParaRPr lang="es-ES_tradnl" altLang="es-CL" sz="2400" dirty="0">
              <a:effectLst>
                <a:outerShdw blurRad="38100" dist="38100" dir="2700000" algn="tl">
                  <a:srgbClr val="000000"/>
                </a:outerShdw>
              </a:effectLst>
              <a:latin typeface="Times New Roman" panose="02020603050405020304" pitchFamily="18" charset="0"/>
            </a:endParaRPr>
          </a:p>
        </p:txBody>
      </p:sp>
      <p:sp>
        <p:nvSpPr>
          <p:cNvPr id="168966" name="Rectangle 6">
            <a:extLst>
              <a:ext uri="{FF2B5EF4-FFF2-40B4-BE49-F238E27FC236}">
                <a16:creationId xmlns:a16="http://schemas.microsoft.com/office/drawing/2014/main" id="{ACD793C5-7A97-44CB-BC85-08C0113FEE0D}"/>
              </a:ext>
            </a:extLst>
          </p:cNvPr>
          <p:cNvSpPr>
            <a:spLocks noChangeArrowheads="1"/>
          </p:cNvSpPr>
          <p:nvPr/>
        </p:nvSpPr>
        <p:spPr bwMode="auto">
          <a:xfrm>
            <a:off x="1292225" y="1689101"/>
            <a:ext cx="9590088" cy="51911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anchor="ctr">
            <a:spAutoFit/>
          </a:bodyPr>
          <a:lstStyle/>
          <a:p>
            <a:pPr>
              <a:buSzPct val="120000"/>
              <a:buFont typeface="Symbol" panose="05050102010706020507" pitchFamily="18" charset="2"/>
              <a:buNone/>
            </a:pPr>
            <a:r>
              <a:rPr lang="es-ES_tradnl" altLang="es-CL" sz="2800" b="1">
                <a:latin typeface="Comic Sans MS" panose="030F0702030302020204" pitchFamily="66" charset="0"/>
              </a:rPr>
              <a:t>Todos los RN requieren de evaluación inicial al nacer</a:t>
            </a:r>
            <a:r>
              <a:rPr lang="es-ES_tradnl" altLang="es-CL" sz="2400">
                <a:latin typeface="Times New Roman" panose="02020603050405020304" pitchFamily="18" charset="0"/>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8DAAD60-26CD-4A74-85A4-B901BACAB5EB}"/>
              </a:ext>
            </a:extLst>
          </p:cNvPr>
          <p:cNvSpPr>
            <a:spLocks noGrp="1" noChangeArrowheads="1"/>
          </p:cNvSpPr>
          <p:nvPr>
            <p:ph type="title"/>
          </p:nvPr>
        </p:nvSpPr>
        <p:spPr>
          <a:xfrm>
            <a:off x="1258888" y="-76200"/>
            <a:ext cx="9917112" cy="1371600"/>
          </a:xfrm>
          <a:noFill/>
          <a:ln/>
        </p:spPr>
        <p:txBody>
          <a:bodyPr/>
          <a:lstStyle/>
          <a:p>
            <a:pPr>
              <a:lnSpc>
                <a:spcPct val="130000"/>
              </a:lnSpc>
            </a:pPr>
            <a:r>
              <a:rPr lang="en-US" altLang="es-CL" sz="3600" dirty="0"/>
              <a:t> </a:t>
            </a:r>
            <a:r>
              <a:rPr lang="en-US" altLang="es-CL" dirty="0" err="1"/>
              <a:t>Pasos</a:t>
            </a:r>
            <a:r>
              <a:rPr lang="en-US" altLang="es-CL" dirty="0"/>
              <a:t> </a:t>
            </a:r>
            <a:r>
              <a:rPr lang="en-US" altLang="es-CL" dirty="0" err="1"/>
              <a:t>Iniciales</a:t>
            </a:r>
            <a:endParaRPr lang="en-US" altLang="es-CL" dirty="0"/>
          </a:p>
        </p:txBody>
      </p:sp>
      <p:sp>
        <p:nvSpPr>
          <p:cNvPr id="38922" name="Text Box 10">
            <a:extLst>
              <a:ext uri="{FF2B5EF4-FFF2-40B4-BE49-F238E27FC236}">
                <a16:creationId xmlns:a16="http://schemas.microsoft.com/office/drawing/2014/main" id="{82357186-D594-43E4-97F2-14D97E16F47D}"/>
              </a:ext>
            </a:extLst>
          </p:cNvPr>
          <p:cNvSpPr txBox="1">
            <a:spLocks noChangeArrowheads="1"/>
          </p:cNvSpPr>
          <p:nvPr/>
        </p:nvSpPr>
        <p:spPr bwMode="auto">
          <a:xfrm>
            <a:off x="2143125" y="2598738"/>
            <a:ext cx="3962400"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a:spAutoFit/>
          </a:bodyPr>
          <a:lstStyle/>
          <a:p>
            <a:pPr>
              <a:spcBef>
                <a:spcPct val="50000"/>
              </a:spcBef>
            </a:pPr>
            <a:endParaRPr lang="es-CL" altLang="es-CL" b="1"/>
          </a:p>
        </p:txBody>
      </p:sp>
      <p:sp>
        <p:nvSpPr>
          <p:cNvPr id="38927" name="Rectangle 15">
            <a:extLst>
              <a:ext uri="{FF2B5EF4-FFF2-40B4-BE49-F238E27FC236}">
                <a16:creationId xmlns:a16="http://schemas.microsoft.com/office/drawing/2014/main" id="{BEC4E55E-B18C-4C8E-B333-62FB759B4E60}"/>
              </a:ext>
            </a:extLst>
          </p:cNvPr>
          <p:cNvSpPr>
            <a:spLocks noChangeArrowheads="1"/>
          </p:cNvSpPr>
          <p:nvPr/>
        </p:nvSpPr>
        <p:spPr bwMode="auto">
          <a:xfrm>
            <a:off x="3116263" y="2997569"/>
            <a:ext cx="328936" cy="86286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wrap="none" anchor="ctr">
            <a:spAutoFit/>
          </a:bodyPr>
          <a:lstStyle/>
          <a:p>
            <a:pPr algn="l">
              <a:lnSpc>
                <a:spcPct val="50000"/>
              </a:lnSpc>
              <a:spcBef>
                <a:spcPct val="50000"/>
              </a:spcBef>
              <a:buFontTx/>
              <a:buChar char="•"/>
            </a:pPr>
            <a:endParaRPr lang="es-ES" altLang="es-CL" sz="3200">
              <a:latin typeface="Arial" panose="020B0604020202020204" pitchFamily="34" charset="0"/>
            </a:endParaRPr>
          </a:p>
          <a:p>
            <a:pPr algn="l">
              <a:lnSpc>
                <a:spcPct val="50000"/>
              </a:lnSpc>
              <a:spcBef>
                <a:spcPct val="50000"/>
              </a:spcBef>
              <a:buFontTx/>
              <a:buChar char="•"/>
            </a:pPr>
            <a:endParaRPr lang="es-ES" altLang="es-CL" sz="3200">
              <a:latin typeface="Arial" panose="020B0604020202020204" pitchFamily="34" charset="0"/>
            </a:endParaRPr>
          </a:p>
        </p:txBody>
      </p:sp>
      <p:sp>
        <p:nvSpPr>
          <p:cNvPr id="38932" name="Text Box 20">
            <a:extLst>
              <a:ext uri="{FF2B5EF4-FFF2-40B4-BE49-F238E27FC236}">
                <a16:creationId xmlns:a16="http://schemas.microsoft.com/office/drawing/2014/main" id="{A02D82FF-1739-451B-9DF0-636C9FCC4D85}"/>
              </a:ext>
            </a:extLst>
          </p:cNvPr>
          <p:cNvSpPr txBox="1">
            <a:spLocks noChangeArrowheads="1"/>
          </p:cNvSpPr>
          <p:nvPr/>
        </p:nvSpPr>
        <p:spPr bwMode="auto">
          <a:xfrm>
            <a:off x="4727576" y="3243541"/>
            <a:ext cx="184731" cy="369332"/>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wrap="none" anchor="ctr">
            <a:spAutoFit/>
          </a:bodyPr>
          <a:lstStyle/>
          <a:p>
            <a:pPr>
              <a:spcBef>
                <a:spcPct val="50000"/>
              </a:spcBef>
            </a:pPr>
            <a:endParaRPr lang="es-ES_tradnl" altLang="es-CL"/>
          </a:p>
        </p:txBody>
      </p:sp>
      <p:sp>
        <p:nvSpPr>
          <p:cNvPr id="38933" name="Text Box 21">
            <a:extLst>
              <a:ext uri="{FF2B5EF4-FFF2-40B4-BE49-F238E27FC236}">
                <a16:creationId xmlns:a16="http://schemas.microsoft.com/office/drawing/2014/main" id="{C1100BE3-AB36-48E9-A493-03C42D0E2CC9}"/>
              </a:ext>
            </a:extLst>
          </p:cNvPr>
          <p:cNvSpPr txBox="1">
            <a:spLocks noChangeArrowheads="1"/>
          </p:cNvSpPr>
          <p:nvPr/>
        </p:nvSpPr>
        <p:spPr bwMode="auto">
          <a:xfrm>
            <a:off x="1839914" y="1933576"/>
            <a:ext cx="6429375" cy="3057525"/>
          </a:xfrm>
          <a:prstGeom prst="rect">
            <a:avLst/>
          </a:prstGeom>
          <a:solidFill>
            <a:schemeClr val="accent1">
              <a:lumMod val="60000"/>
              <a:lumOff val="40000"/>
            </a:schemeClr>
          </a:solidFill>
          <a:ln w="25400">
            <a:solidFill>
              <a:schemeClr val="tx2"/>
            </a:solidFill>
            <a:miter lim="800000"/>
            <a:headEnd/>
            <a:tailEnd/>
          </a:ln>
          <a:effectLst/>
        </p:spPr>
        <p:txBody>
          <a:bodyPr wrap="none" lIns="162000" tIns="370800" rIns="144000" bIns="370800"/>
          <a:lstStyle/>
          <a:p>
            <a:pPr algn="l">
              <a:lnSpc>
                <a:spcPct val="50000"/>
              </a:lnSpc>
              <a:spcBef>
                <a:spcPct val="50000"/>
              </a:spcBef>
              <a:buFontTx/>
              <a:buChar char="•"/>
            </a:pPr>
            <a:r>
              <a:rPr lang="es-ES" altLang="es-CL" sz="3200" dirty="0">
                <a:latin typeface="Arial" panose="020B0604020202020204" pitchFamily="34" charset="0"/>
              </a:rPr>
              <a:t>Aportar calor</a:t>
            </a:r>
          </a:p>
          <a:p>
            <a:pPr algn="l">
              <a:lnSpc>
                <a:spcPct val="50000"/>
              </a:lnSpc>
              <a:spcBef>
                <a:spcPct val="50000"/>
              </a:spcBef>
              <a:buFontTx/>
              <a:buChar char="•"/>
            </a:pPr>
            <a:r>
              <a:rPr lang="es-ES" altLang="es-CL" sz="3200" dirty="0">
                <a:latin typeface="Arial" panose="020B0604020202020204" pitchFamily="34" charset="0"/>
              </a:rPr>
              <a:t>Posicionar, despejar vía aérea *</a:t>
            </a:r>
          </a:p>
          <a:p>
            <a:pPr algn="l">
              <a:lnSpc>
                <a:spcPct val="50000"/>
              </a:lnSpc>
              <a:spcBef>
                <a:spcPct val="50000"/>
              </a:spcBef>
            </a:pPr>
            <a:r>
              <a:rPr lang="es-ES" altLang="es-CL" sz="3200" dirty="0">
                <a:latin typeface="Arial" panose="020B0604020202020204" pitchFamily="34" charset="0"/>
              </a:rPr>
              <a:t> (si es necesario).</a:t>
            </a:r>
          </a:p>
          <a:p>
            <a:pPr algn="l">
              <a:lnSpc>
                <a:spcPct val="50000"/>
              </a:lnSpc>
              <a:spcBef>
                <a:spcPct val="50000"/>
              </a:spcBef>
              <a:buFontTx/>
              <a:buChar char="•"/>
            </a:pPr>
            <a:r>
              <a:rPr lang="es-ES" altLang="es-CL" sz="3200" dirty="0">
                <a:latin typeface="Arial" panose="020B0604020202020204" pitchFamily="34" charset="0"/>
              </a:rPr>
              <a:t>Secar, estimular, reposicionar,</a:t>
            </a:r>
          </a:p>
          <a:p>
            <a:pPr algn="l">
              <a:lnSpc>
                <a:spcPct val="50000"/>
              </a:lnSpc>
              <a:spcBef>
                <a:spcPct val="50000"/>
              </a:spcBef>
              <a:buFontTx/>
              <a:buChar char="•"/>
            </a:pPr>
            <a:r>
              <a:rPr lang="es-ES" altLang="es-CL" sz="3200" dirty="0">
                <a:latin typeface="Arial" panose="020B0604020202020204" pitchFamily="34" charset="0"/>
              </a:rPr>
              <a:t>Dar O2 si  (es necesario)</a:t>
            </a:r>
          </a:p>
        </p:txBody>
      </p:sp>
      <p:sp>
        <p:nvSpPr>
          <p:cNvPr id="38936" name="Text Box 24">
            <a:extLst>
              <a:ext uri="{FF2B5EF4-FFF2-40B4-BE49-F238E27FC236}">
                <a16:creationId xmlns:a16="http://schemas.microsoft.com/office/drawing/2014/main" id="{FC4E1B66-F9D0-4E85-9DCC-C417BD031379}"/>
              </a:ext>
            </a:extLst>
          </p:cNvPr>
          <p:cNvSpPr txBox="1">
            <a:spLocks noChangeArrowheads="1"/>
          </p:cNvSpPr>
          <p:nvPr/>
        </p:nvSpPr>
        <p:spPr bwMode="auto">
          <a:xfrm>
            <a:off x="1338263" y="5574076"/>
            <a:ext cx="9297738" cy="877163"/>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0800">
                <a:solidFill>
                  <a:schemeClr val="tx2"/>
                </a:solidFill>
                <a:miter lim="800000"/>
                <a:headEnd/>
                <a:tailEnd/>
              </a14:hiddenLine>
            </a:ext>
          </a:extLst>
        </p:spPr>
        <p:txBody>
          <a:bodyPr wrap="none" anchor="ctr">
            <a:spAutoFit/>
          </a:bodyPr>
          <a:lstStyle/>
          <a:p>
            <a:pPr>
              <a:spcBef>
                <a:spcPct val="50000"/>
              </a:spcBef>
            </a:pPr>
            <a:r>
              <a:rPr lang="es-ES" altLang="es-CL" sz="2400">
                <a:latin typeface="Arial" panose="020B0604020202020204" pitchFamily="34" charset="0"/>
              </a:rPr>
              <a:t>* La intubación endotraqueal debe ser considerada si es necesario</a:t>
            </a:r>
            <a:endParaRPr lang="es-ES" altLang="es-CL" sz="2400" b="1">
              <a:solidFill>
                <a:srgbClr val="009999"/>
              </a:solidFill>
              <a:latin typeface="Arial Narrow" panose="020B0606020202030204" pitchFamily="34" charset="0"/>
            </a:endParaRPr>
          </a:p>
          <a:p>
            <a:pPr>
              <a:spcBef>
                <a:spcPct val="50000"/>
              </a:spcBef>
            </a:pPr>
            <a:endParaRPr lang="es-ES_tradnl" altLang="es-CL"/>
          </a:p>
        </p:txBody>
      </p:sp>
      <p:sp>
        <p:nvSpPr>
          <p:cNvPr id="38937" name="Text Box 25">
            <a:extLst>
              <a:ext uri="{FF2B5EF4-FFF2-40B4-BE49-F238E27FC236}">
                <a16:creationId xmlns:a16="http://schemas.microsoft.com/office/drawing/2014/main" id="{6AEBC3D4-E0F8-4CAA-B7FC-D5BA3D7923E8}"/>
              </a:ext>
            </a:extLst>
          </p:cNvPr>
          <p:cNvSpPr txBox="1">
            <a:spLocks noChangeArrowheads="1"/>
          </p:cNvSpPr>
          <p:nvPr/>
        </p:nvSpPr>
        <p:spPr bwMode="auto">
          <a:xfrm rot="16200000">
            <a:off x="-61118" y="3266251"/>
            <a:ext cx="3030537" cy="400110"/>
          </a:xfrm>
          <a:prstGeom prst="rect">
            <a:avLst/>
          </a:prstGeom>
          <a:noFill/>
          <a:ln w="25400">
            <a:solidFill>
              <a:srgbClr val="FCB35A"/>
            </a:solidFill>
            <a:miter lim="800000"/>
            <a:headEnd/>
            <a:tailEnd/>
          </a:ln>
          <a:effectLst>
            <a:outerShdw dist="35921" dir="2700000" algn="ctr" rotWithShape="0">
              <a:srgbClr val="000000"/>
            </a:outerShdw>
          </a:effectLst>
          <a:extLst>
            <a:ext uri="{909E8E84-426E-40DD-AFC4-6F175D3DCCD1}">
              <a14:hiddenFill xmlns:a14="http://schemas.microsoft.com/office/drawing/2010/main">
                <a:solidFill>
                  <a:schemeClr val="accent1"/>
                </a:solidFill>
              </a14:hiddenFill>
            </a:ext>
          </a:extLst>
        </p:spPr>
        <p:txBody>
          <a:bodyPr anchor="ctr">
            <a:spAutoFit/>
          </a:bodyPr>
          <a:lstStyle/>
          <a:p>
            <a:pPr>
              <a:spcBef>
                <a:spcPct val="50000"/>
              </a:spcBef>
            </a:pPr>
            <a:r>
              <a:rPr lang="es-ES_tradnl" altLang="es-CL" sz="2000"/>
              <a:t>30 segundos</a:t>
            </a:r>
            <a:endParaRPr lang="es-ES_tradnl" altLang="es-CL"/>
          </a:p>
        </p:txBody>
      </p:sp>
    </p:spTree>
  </p:cSld>
  <p:clrMapOvr>
    <a:masterClrMapping/>
  </p:clrMapOvr>
  <p:transition spd="slow"/>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218</TotalTime>
  <Words>1289</Words>
  <Application>Microsoft Office PowerPoint</Application>
  <PresentationFormat>Panorámica</PresentationFormat>
  <Paragraphs>234</Paragraphs>
  <Slides>35</Slides>
  <Notes>4</Notes>
  <HiddenSlides>0</HiddenSlides>
  <MMClips>4</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35</vt:i4>
      </vt:variant>
    </vt:vector>
  </HeadingPairs>
  <TitlesOfParts>
    <vt:vector size="51" baseType="lpstr">
      <vt:lpstr>Arial</vt:lpstr>
      <vt:lpstr>Arial Black</vt:lpstr>
      <vt:lpstr>Arial Narrow</vt:lpstr>
      <vt:lpstr>Arial Unicode MS</vt:lpstr>
      <vt:lpstr>Book Antiqua</vt:lpstr>
      <vt:lpstr>Calibri</vt:lpstr>
      <vt:lpstr>Century Gothic</vt:lpstr>
      <vt:lpstr>Comic Sans MS</vt:lpstr>
      <vt:lpstr>Impact</vt:lpstr>
      <vt:lpstr>Monotype Sorts</vt:lpstr>
      <vt:lpstr>Symbol</vt:lpstr>
      <vt:lpstr>Times New Roman</vt:lpstr>
      <vt:lpstr>VAG Rounded Thin</vt:lpstr>
      <vt:lpstr>Wingdings 3</vt:lpstr>
      <vt:lpstr>ZapfHumnst Dm BT</vt:lpstr>
      <vt:lpstr>Ion</vt:lpstr>
      <vt:lpstr>Presentación de PowerPoint</vt:lpstr>
      <vt:lpstr>Programa de Reanimación Neonatal  AAP -  AHA</vt:lpstr>
      <vt:lpstr>Pulmón y Circulación</vt:lpstr>
      <vt:lpstr>Pulmón y Circulación</vt:lpstr>
      <vt:lpstr>Pulmón y Circulación</vt:lpstr>
      <vt:lpstr> Factores de Riesgo</vt:lpstr>
      <vt:lpstr>Presentación de PowerPoint</vt:lpstr>
      <vt:lpstr>Atención Inmediata</vt:lpstr>
      <vt:lpstr> Pasos Iniciales</vt:lpstr>
      <vt:lpstr>Aportar calor</vt:lpstr>
      <vt:lpstr>Posicionar y despejar la vía aérea:</vt:lpstr>
      <vt:lpstr>Pasos iniciales: estimulación táctil de la respiración</vt:lpstr>
      <vt:lpstr>Reanimación: Evaluación</vt:lpstr>
      <vt:lpstr>Evaluación</vt:lpstr>
      <vt:lpstr>Ventilación a presión positiva: dispositivos</vt:lpstr>
      <vt:lpstr>Pieza en T ( Neopuff )</vt:lpstr>
      <vt:lpstr>Ventilación con bolsa y máscara</vt:lpstr>
      <vt:lpstr>Presentación de PowerPoint</vt:lpstr>
      <vt:lpstr>Qué tan fuerte comprimir?</vt:lpstr>
      <vt:lpstr>Circulación</vt:lpstr>
      <vt:lpstr>Masaje cardiaco</vt:lpstr>
      <vt:lpstr>Presentación de PowerPoint</vt:lpstr>
      <vt:lpstr>Masaje cardiaco : técnica de los dos dedos</vt:lpstr>
      <vt:lpstr>Masaje cardiaco</vt:lpstr>
      <vt:lpstr>Presentación de PowerPoint</vt:lpstr>
      <vt:lpstr>Medicamentos</vt:lpstr>
      <vt:lpstr>Medicamentos</vt:lpstr>
      <vt:lpstr>Reanimación en Prematuros</vt:lpstr>
      <vt:lpstr>Recién Nacidos Prematuros</vt:lpstr>
      <vt:lpstr>Presentación de PowerPoint</vt:lpstr>
      <vt:lpstr>Intubación Endotraqueal : Referencias anatómicas</vt:lpstr>
      <vt:lpstr>Tubo Endotraqueal : </vt:lpstr>
      <vt:lpstr>Intubación Endotraqueal :   Localización del tubo en la tráquea</vt:lpstr>
      <vt:lpstr>Lecturas recomendadas   Texbook  of Neonatal Resuscitation 7th ed. American Academy of Pediatrics,  American Heart Association 2016 ; 1- 313  Guías de Práctica Clínica en Pediatría VIII ed.Hospital Clínico San Borja Arriarán 2018; 132 -135  Manual de Procedimientos para la atención del recién nacido en el período inmediato y puerperio en Servicios de Obstetricia y Ginecología. MINSAL, 2013</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Ubilla Jorge</dc:creator>
  <cp:lastModifiedBy>Ubilla Jorge</cp:lastModifiedBy>
  <cp:revision>50</cp:revision>
  <dcterms:created xsi:type="dcterms:W3CDTF">2020-04-22T20:45:02Z</dcterms:created>
  <dcterms:modified xsi:type="dcterms:W3CDTF">2020-04-27T20:14:30Z</dcterms:modified>
</cp:coreProperties>
</file>