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98" r:id="rId3"/>
    <p:sldId id="379" r:id="rId4"/>
    <p:sldId id="261" r:id="rId5"/>
    <p:sldId id="264" r:id="rId6"/>
    <p:sldId id="387" r:id="rId7"/>
    <p:sldId id="297" r:id="rId8"/>
    <p:sldId id="397" r:id="rId9"/>
    <p:sldId id="399" r:id="rId10"/>
    <p:sldId id="398" r:id="rId11"/>
    <p:sldId id="400" r:id="rId12"/>
    <p:sldId id="288" r:id="rId13"/>
    <p:sldId id="292" r:id="rId14"/>
    <p:sldId id="381" r:id="rId15"/>
    <p:sldId id="382" r:id="rId16"/>
    <p:sldId id="383" r:id="rId17"/>
    <p:sldId id="384" r:id="rId18"/>
    <p:sldId id="386" r:id="rId19"/>
    <p:sldId id="299" r:id="rId20"/>
    <p:sldId id="301" r:id="rId21"/>
    <p:sldId id="302" r:id="rId22"/>
    <p:sldId id="304" r:id="rId23"/>
    <p:sldId id="388" r:id="rId24"/>
    <p:sldId id="311" r:id="rId25"/>
    <p:sldId id="313" r:id="rId26"/>
    <p:sldId id="317" r:id="rId27"/>
    <p:sldId id="322" r:id="rId28"/>
    <p:sldId id="323" r:id="rId29"/>
    <p:sldId id="326" r:id="rId30"/>
    <p:sldId id="330" r:id="rId31"/>
    <p:sldId id="331" r:id="rId32"/>
    <p:sldId id="332" r:id="rId33"/>
    <p:sldId id="334" r:id="rId34"/>
    <p:sldId id="335" r:id="rId35"/>
    <p:sldId id="337" r:id="rId36"/>
    <p:sldId id="342" r:id="rId37"/>
    <p:sldId id="380" r:id="rId38"/>
    <p:sldId id="346" r:id="rId39"/>
    <p:sldId id="354" r:id="rId40"/>
    <p:sldId id="390" r:id="rId41"/>
    <p:sldId id="369" r:id="rId42"/>
    <p:sldId id="391" r:id="rId43"/>
    <p:sldId id="370" r:id="rId44"/>
    <p:sldId id="401" r:id="rId45"/>
    <p:sldId id="402" r:id="rId46"/>
    <p:sldId id="368" r:id="rId47"/>
    <p:sldId id="403" r:id="rId48"/>
    <p:sldId id="365" r:id="rId49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94607"/>
  </p:normalViewPr>
  <p:slideViewPr>
    <p:cSldViewPr>
      <p:cViewPr varScale="1">
        <p:scale>
          <a:sx n="106" d="100"/>
          <a:sy n="106" d="100"/>
        </p:scale>
        <p:origin x="18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01312-FBF3-48A3-AF2F-D56E8BEE1ACB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CFC2B-F64B-443A-AB4F-33016C097A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9B609-FFB1-47D9-82E8-528490A2E22E}" type="slidenum">
              <a:rPr lang="es-ES_tradnl"/>
              <a:pPr/>
              <a:t>38</a:t>
            </a:fld>
            <a:endParaRPr lang="es-ES_tradnl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0375" cy="3203575"/>
          </a:xfrm>
          <a:ln w="12699" cap="flat">
            <a:solidFill>
              <a:schemeClr val="tx1"/>
            </a:solidFill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8100"/>
          </a:xfrm>
          <a:ln/>
        </p:spPr>
        <p:txBody>
          <a:bodyPr lIns="92075" tIns="46038" rIns="92075" bIns="46038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F3737F-F023-458F-B1EC-40E07592961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D7DF693-949F-4260-BADC-4117E360685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51FB0B-F723-4791-80D1-442D1FDDE549}" type="datetimeFigureOut">
              <a:rPr lang="es-CL" smtClean="0"/>
              <a:pPr/>
              <a:t>02-01-21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66FC88-CAE6-4E8F-AB0A-CFD7CE7A29AE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oleObject" Target="../embeddings/oleObject1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m4a"/><Relationship Id="rId7" Type="http://schemas.openxmlformats.org/officeDocument/2006/relationships/image" Target="../media/image1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7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2.m4a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media" Target="../media/media49.m4a"/><Relationship Id="rId7" Type="http://schemas.openxmlformats.org/officeDocument/2006/relationships/image" Target="../media/image44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3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9.m4a"/><Relationship Id="rId9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2.m4a"/><Relationship Id="rId7" Type="http://schemas.openxmlformats.org/officeDocument/2006/relationships/image" Target="../media/image49.jp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m4a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1524000"/>
            <a:ext cx="7924800" cy="3352800"/>
          </a:xfrm>
        </p:spPr>
        <p:txBody>
          <a:bodyPr>
            <a:normAutofit/>
          </a:bodyPr>
          <a:lstStyle/>
          <a:p>
            <a:pPr algn="ctr"/>
            <a:r>
              <a:rPr lang="es-MX" sz="5400" dirty="0">
                <a:solidFill>
                  <a:schemeClr val="accent2">
                    <a:lumMod val="75000"/>
                  </a:schemeClr>
                </a:solidFill>
              </a:rPr>
              <a:t>PATOLOGÍA QUIRÚRGICA </a:t>
            </a:r>
            <a:br>
              <a:rPr lang="es-MX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sz="5400" dirty="0">
                <a:solidFill>
                  <a:schemeClr val="accent2">
                    <a:lumMod val="75000"/>
                  </a:schemeClr>
                </a:solidFill>
              </a:rPr>
              <a:t>EN EL</a:t>
            </a:r>
            <a:br>
              <a:rPr lang="es-MX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sz="5400" dirty="0">
                <a:solidFill>
                  <a:schemeClr val="accent2">
                    <a:lumMod val="75000"/>
                  </a:schemeClr>
                </a:solidFill>
              </a:rPr>
              <a:t>RECIEN NACIDO</a:t>
            </a:r>
            <a:endParaRPr lang="es-CL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89304" y="5410200"/>
            <a:ext cx="7854696" cy="1295400"/>
          </a:xfrm>
        </p:spPr>
        <p:txBody>
          <a:bodyPr>
            <a:normAutofit lnSpcReduction="10000"/>
          </a:bodyPr>
          <a:lstStyle/>
          <a:p>
            <a:r>
              <a:rPr lang="es-MX" sz="1800" dirty="0">
                <a:latin typeface="+mj-lt"/>
              </a:rPr>
              <a:t>Dra. Carolina Donoso C.</a:t>
            </a:r>
          </a:p>
          <a:p>
            <a:r>
              <a:rPr lang="es-MX" sz="1800" dirty="0">
                <a:latin typeface="+mj-lt"/>
              </a:rPr>
              <a:t>Cirujano Pediatra</a:t>
            </a:r>
          </a:p>
          <a:p>
            <a:r>
              <a:rPr lang="es-MX" sz="1800" dirty="0">
                <a:latin typeface="+mj-lt"/>
              </a:rPr>
              <a:t>HCSBA</a:t>
            </a:r>
          </a:p>
          <a:p>
            <a:r>
              <a:rPr lang="es-MX" sz="1800" dirty="0">
                <a:latin typeface="+mj-lt"/>
              </a:rPr>
              <a:t>Universidad de Chile </a:t>
            </a:r>
            <a:endParaRPr lang="es-CL" sz="1800" dirty="0">
              <a:latin typeface="+mj-lt"/>
            </a:endParaRPr>
          </a:p>
        </p:txBody>
      </p:sp>
      <p:pic>
        <p:nvPicPr>
          <p:cNvPr id="54274" name="Picture 2" descr="http://primerdia.files.wordpress.com/2009/08/gorro_navideno_bebe_recien_nacid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953000"/>
            <a:ext cx="2286000" cy="1634490"/>
          </a:xfrm>
          <a:prstGeom prst="rect">
            <a:avLst/>
          </a:prstGeom>
          <a:noFill/>
        </p:spPr>
      </p:pic>
      <p:pic>
        <p:nvPicPr>
          <p:cNvPr id="6" name="Picture 5" descr="logou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500063" y="285750"/>
            <a:ext cx="115093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8849" name="Object 4"/>
          <p:cNvGraphicFramePr>
            <a:graphicFrameLocks noChangeAspect="1"/>
          </p:cNvGraphicFramePr>
          <p:nvPr/>
        </p:nvGraphicFramePr>
        <p:xfrm>
          <a:off x="7323407" y="228600"/>
          <a:ext cx="15818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3" name="Imagen de mapa de bits" r:id="rId7" imgW="1819529" imgH="1571844" progId="PBrush">
                  <p:embed/>
                </p:oleObj>
              </mc:Choice>
              <mc:Fallback>
                <p:oleObj name="Imagen de mapa de bits" r:id="rId7" imgW="1819529" imgH="1571844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908" b="25822"/>
                      <a:stretch>
                        <a:fillRect/>
                      </a:stretch>
                    </p:blipFill>
                    <p:spPr bwMode="auto">
                      <a:xfrm>
                        <a:off x="7323407" y="228600"/>
                        <a:ext cx="15818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Elementos multimedia en línea 3" descr="diapo 1">
            <a:hlinkClick r:id="" action="ppaction://media"/>
            <a:extLst>
              <a:ext uri="{FF2B5EF4-FFF2-40B4-BE49-F238E27FC236}">
                <a16:creationId xmlns:a16="http://schemas.microsoft.com/office/drawing/2014/main" id="{2F65717D-F140-7748-A5EE-66ABE9CBEE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2947" y="115014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Clasificación: Bell (modificada)</a:t>
            </a:r>
            <a:endParaRPr lang="es-CL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2575715"/>
          </a:xfrm>
        </p:spPr>
        <p:txBody>
          <a:bodyPr/>
          <a:lstStyle/>
          <a:p>
            <a:pPr lvl="1">
              <a:lnSpc>
                <a:spcPct val="90000"/>
              </a:lnSpc>
              <a:buNone/>
            </a:pPr>
            <a:r>
              <a:rPr lang="es-ES_tradnl" sz="2000" b="1" u="sng" dirty="0">
                <a:solidFill>
                  <a:schemeClr val="accent3"/>
                </a:solidFill>
              </a:rPr>
              <a:t>IIB</a:t>
            </a:r>
            <a:r>
              <a:rPr lang="es-ES_tradnl" sz="2000" b="1" dirty="0">
                <a:solidFill>
                  <a:schemeClr val="accent3"/>
                </a:solidFill>
              </a:rPr>
              <a:t>:</a:t>
            </a:r>
            <a:r>
              <a:rPr lang="es-ES_tradnl" sz="2000" dirty="0">
                <a:solidFill>
                  <a:schemeClr val="accent3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s-ES_tradnl" sz="1800" dirty="0"/>
              <a:t>Ac. Metabólica</a:t>
            </a:r>
          </a:p>
          <a:p>
            <a:pPr lvl="1">
              <a:lnSpc>
                <a:spcPct val="90000"/>
              </a:lnSpc>
            </a:pPr>
            <a:r>
              <a:rPr lang="es-ES_tradnl" sz="1800" dirty="0" err="1"/>
              <a:t>Trombocitopenia</a:t>
            </a:r>
            <a:r>
              <a:rPr lang="es-ES_tradnl" sz="1800" dirty="0"/>
              <a:t>.</a:t>
            </a:r>
          </a:p>
          <a:p>
            <a:pPr lvl="1">
              <a:lnSpc>
                <a:spcPct val="90000"/>
              </a:lnSpc>
            </a:pPr>
            <a:r>
              <a:rPr lang="es-ES_tradnl" sz="1800" dirty="0"/>
              <a:t>Inflamación de pared o masa abdominal</a:t>
            </a:r>
          </a:p>
          <a:p>
            <a:pPr lvl="1">
              <a:lnSpc>
                <a:spcPct val="90000"/>
              </a:lnSpc>
            </a:pPr>
            <a:r>
              <a:rPr lang="es-ES_tradnl" sz="1800" dirty="0" err="1"/>
              <a:t>Rx</a:t>
            </a:r>
            <a:r>
              <a:rPr lang="es-ES_tradnl" sz="1800" dirty="0"/>
              <a:t>: Dilatación, </a:t>
            </a:r>
            <a:r>
              <a:rPr lang="es-ES_tradnl" sz="1800" dirty="0" err="1"/>
              <a:t>ileo</a:t>
            </a:r>
            <a:r>
              <a:rPr lang="es-ES_tradnl" sz="1800" dirty="0"/>
              <a:t>, neumatosis </a:t>
            </a:r>
            <a:r>
              <a:rPr lang="es-ES_tradnl" sz="1800" dirty="0">
                <a:solidFill>
                  <a:srgbClr val="FF0000"/>
                </a:solidFill>
              </a:rPr>
              <a:t>+ </a:t>
            </a:r>
            <a:r>
              <a:rPr lang="es-ES_tradnl" sz="1800" dirty="0" err="1">
                <a:solidFill>
                  <a:srgbClr val="FF0000"/>
                </a:solidFill>
              </a:rPr>
              <a:t>portograma</a:t>
            </a:r>
            <a:r>
              <a:rPr lang="es-ES_tradnl" sz="1800" dirty="0">
                <a:solidFill>
                  <a:srgbClr val="FF0000"/>
                </a:solidFill>
              </a:rPr>
              <a:t> aéreo</a:t>
            </a:r>
          </a:p>
          <a:p>
            <a:endParaRPr lang="es-CL" dirty="0"/>
          </a:p>
        </p:txBody>
      </p:sp>
      <p:pic>
        <p:nvPicPr>
          <p:cNvPr id="12" name="Picture 3" descr="http://www.emedicine.com/radio/images/84668466DSCN20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209800"/>
            <a:ext cx="3276600" cy="436880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Picture 2" descr="C:\Users\Chica\Desktop\Cx Pediátrica\HCSBA\NEC\Copiar (1) de 2007_07_26\IMG_39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419600"/>
            <a:ext cx="2743200" cy="20574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4" name="13 Conector recto de flecha"/>
          <p:cNvCxnSpPr/>
          <p:nvPr/>
        </p:nvCxnSpPr>
        <p:spPr>
          <a:xfrm rot="10800000" flipV="1">
            <a:off x="3048000" y="4495800"/>
            <a:ext cx="579120" cy="533400"/>
          </a:xfrm>
          <a:prstGeom prst="straightConnector1">
            <a:avLst/>
          </a:prstGeom>
          <a:ln w="254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5400000">
            <a:off x="6781800" y="2667000"/>
            <a:ext cx="731520" cy="731520"/>
          </a:xfrm>
          <a:prstGeom prst="straightConnector1">
            <a:avLst/>
          </a:prstGeom>
          <a:ln w="254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Elementos multimedia en línea 1" descr="diapo 10">
            <a:hlinkClick r:id="" action="ppaction://media"/>
            <a:extLst>
              <a:ext uri="{FF2B5EF4-FFF2-40B4-BE49-F238E27FC236}">
                <a16:creationId xmlns:a16="http://schemas.microsoft.com/office/drawing/2014/main" id="{569A6354-5FEE-AE47-8B89-5E56802EF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Clasificación: Bell (modificada)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s-ES_tradnl" sz="2000" b="1" u="sng" dirty="0">
                <a:solidFill>
                  <a:schemeClr val="accent3"/>
                </a:solidFill>
              </a:rPr>
              <a:t>III</a:t>
            </a:r>
            <a:r>
              <a:rPr lang="es-ES_tradnl" sz="2000" b="1" dirty="0">
                <a:solidFill>
                  <a:schemeClr val="accent3"/>
                </a:solidFill>
              </a:rPr>
              <a:t>:</a:t>
            </a:r>
            <a:r>
              <a:rPr lang="es-ES_tradnl" sz="2000" dirty="0">
                <a:solidFill>
                  <a:schemeClr val="accent3"/>
                </a:solidFill>
              </a:rPr>
              <a:t>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s-ES_tradnl" sz="1800" dirty="0" err="1"/>
              <a:t>Rx</a:t>
            </a:r>
            <a:r>
              <a:rPr lang="es-ES_tradnl" sz="1800" dirty="0"/>
              <a:t>: Dilatación, </a:t>
            </a:r>
            <a:r>
              <a:rPr lang="es-ES_tradnl" sz="1800" dirty="0" err="1"/>
              <a:t>ileo</a:t>
            </a:r>
            <a:r>
              <a:rPr lang="es-ES_tradnl" sz="1800" dirty="0"/>
              <a:t>, neumatosis + </a:t>
            </a:r>
            <a:r>
              <a:rPr lang="es-ES_tradnl" sz="1800" dirty="0" err="1"/>
              <a:t>portograma</a:t>
            </a:r>
            <a:r>
              <a:rPr lang="es-ES_tradnl" sz="1800" dirty="0"/>
              <a:t> aéreo, con ascitis, </a:t>
            </a:r>
            <a:r>
              <a:rPr lang="es-ES_tradnl" sz="1800" dirty="0" err="1">
                <a:solidFill>
                  <a:srgbClr val="FF6600"/>
                </a:solidFill>
              </a:rPr>
              <a:t>P</a:t>
            </a:r>
            <a:r>
              <a:rPr lang="es-ES_tradnl" sz="1800" dirty="0" err="1">
                <a:solidFill>
                  <a:srgbClr val="FF3300"/>
                </a:solidFill>
              </a:rPr>
              <a:t>neumoperitoneo</a:t>
            </a:r>
            <a:endParaRPr lang="es-ES_tradnl" sz="1800" dirty="0">
              <a:solidFill>
                <a:srgbClr val="FF3300"/>
              </a:solidFill>
            </a:endParaRPr>
          </a:p>
          <a:p>
            <a:endParaRPr lang="es-CL" dirty="0"/>
          </a:p>
        </p:txBody>
      </p:sp>
      <p:pic>
        <p:nvPicPr>
          <p:cNvPr id="5" name="Picture 2" descr="http://anestesiar.org/rear/images/stories/rx-torax-2dia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429000"/>
            <a:ext cx="2362200" cy="287401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Picture 4" descr="http://www.prematuros.cl/webnoviembre05/enfermerianeonatal/neumopericardio/neumopericardiofig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33600"/>
            <a:ext cx="1970795" cy="2959100"/>
          </a:xfrm>
          <a:prstGeom prst="rect">
            <a:avLst/>
          </a:prstGeom>
          <a:noFill/>
        </p:spPr>
      </p:pic>
      <p:pic>
        <p:nvPicPr>
          <p:cNvPr id="7" name="Picture 8" descr="http://www.intramed.net/UserFiles/Images/Neumo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391729"/>
            <a:ext cx="3581400" cy="228580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Elementos multimedia en línea 3" descr="diapo 11">
            <a:hlinkClick r:id="" action="ppaction://media"/>
            <a:extLst>
              <a:ext uri="{FF2B5EF4-FFF2-40B4-BE49-F238E27FC236}">
                <a16:creationId xmlns:a16="http://schemas.microsoft.com/office/drawing/2014/main" id="{82167F47-B2DF-E94C-BE6B-382A3E655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2133600"/>
            <a:ext cx="8305800" cy="3733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s-ES_tradnl" sz="2800" dirty="0">
                <a:solidFill>
                  <a:schemeClr val="accent2"/>
                </a:solidFill>
              </a:rPr>
              <a:t>2) RADIOLOGICO</a:t>
            </a:r>
          </a:p>
          <a:p>
            <a:pPr lvl="1">
              <a:lnSpc>
                <a:spcPct val="90000"/>
              </a:lnSpc>
            </a:pPr>
            <a:r>
              <a:rPr lang="es-MX" sz="2400" dirty="0"/>
              <a:t>Primero: </a:t>
            </a:r>
          </a:p>
          <a:p>
            <a:pPr lvl="2">
              <a:lnSpc>
                <a:spcPct val="90000"/>
              </a:lnSpc>
            </a:pPr>
            <a:r>
              <a:rPr lang="es-MX" sz="2100" dirty="0"/>
              <a:t>inespecífica (</a:t>
            </a:r>
            <a:r>
              <a:rPr lang="es-MX" sz="2100" dirty="0" err="1"/>
              <a:t>ileo</a:t>
            </a:r>
            <a:r>
              <a:rPr lang="es-MX" sz="2100" dirty="0"/>
              <a:t>)</a:t>
            </a:r>
          </a:p>
          <a:p>
            <a:pPr lvl="1">
              <a:lnSpc>
                <a:spcPct val="90000"/>
              </a:lnSpc>
            </a:pPr>
            <a:r>
              <a:rPr lang="es-MX" sz="2400" dirty="0"/>
              <a:t>Luego: </a:t>
            </a:r>
          </a:p>
          <a:p>
            <a:pPr lvl="2">
              <a:lnSpc>
                <a:spcPct val="90000"/>
              </a:lnSpc>
            </a:pPr>
            <a:r>
              <a:rPr lang="es-MX" sz="2100" dirty="0"/>
              <a:t>asa intestinal fija y dilatada que </a:t>
            </a:r>
          </a:p>
          <a:p>
            <a:pPr lvl="2">
              <a:lnSpc>
                <a:spcPct val="90000"/>
              </a:lnSpc>
              <a:buNone/>
            </a:pPr>
            <a:r>
              <a:rPr lang="es-MX" sz="2100" dirty="0"/>
              <a:t>no cambia en </a:t>
            </a:r>
            <a:r>
              <a:rPr lang="es-MX" sz="2100" dirty="0" err="1"/>
              <a:t>Rx</a:t>
            </a:r>
            <a:r>
              <a:rPr lang="es-MX" sz="2100" dirty="0"/>
              <a:t> posterior</a:t>
            </a:r>
          </a:p>
          <a:p>
            <a:pPr lvl="1">
              <a:lnSpc>
                <a:spcPct val="90000"/>
              </a:lnSpc>
            </a:pPr>
            <a:r>
              <a:rPr lang="es-MX" sz="2400" b="1" dirty="0"/>
              <a:t>Diagnóstica: </a:t>
            </a:r>
          </a:p>
          <a:p>
            <a:pPr lvl="2">
              <a:lnSpc>
                <a:spcPct val="90000"/>
              </a:lnSpc>
            </a:pPr>
            <a:r>
              <a:rPr lang="es-MX" sz="2100" dirty="0" err="1"/>
              <a:t>Pneumatosis</a:t>
            </a:r>
            <a:r>
              <a:rPr lang="es-MX" sz="2100" dirty="0"/>
              <a:t> intestinal </a:t>
            </a:r>
          </a:p>
          <a:p>
            <a:pPr lvl="2">
              <a:lnSpc>
                <a:spcPct val="90000"/>
              </a:lnSpc>
            </a:pPr>
            <a:r>
              <a:rPr lang="es-MX" sz="2100" dirty="0"/>
              <a:t>gas en territorio portal</a:t>
            </a:r>
          </a:p>
          <a:p>
            <a:pPr lvl="1">
              <a:lnSpc>
                <a:spcPct val="90000"/>
              </a:lnSpc>
            </a:pPr>
            <a:r>
              <a:rPr lang="es-MX" sz="2400" b="1" dirty="0" err="1">
                <a:solidFill>
                  <a:schemeClr val="tx2"/>
                </a:solidFill>
              </a:rPr>
              <a:t>Pneumoperitoneo</a:t>
            </a:r>
            <a:r>
              <a:rPr lang="es-MX" sz="2400" b="1" dirty="0">
                <a:solidFill>
                  <a:schemeClr val="tx2"/>
                </a:solidFill>
              </a:rPr>
              <a:t>:</a:t>
            </a:r>
            <a:r>
              <a:rPr lang="es-MX" sz="2400" dirty="0"/>
              <a:t> perforación</a:t>
            </a:r>
            <a:endParaRPr lang="es-ES_tradnl" sz="2400" dirty="0"/>
          </a:p>
          <a:p>
            <a:pPr lvl="1">
              <a:lnSpc>
                <a:spcPct val="90000"/>
              </a:lnSpc>
              <a:buClr>
                <a:schemeClr val="hlink"/>
              </a:buClr>
              <a:buSzTx/>
              <a:buFont typeface="Wingdings" pitchFamily="2" charset="2"/>
              <a:buNone/>
            </a:pPr>
            <a:endParaRPr lang="es-ES_tradnl" sz="24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" sz="2800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NEC: Diagnóstico</a:t>
            </a:r>
            <a:endParaRPr lang="es-CL" dirty="0"/>
          </a:p>
        </p:txBody>
      </p:sp>
      <p:pic>
        <p:nvPicPr>
          <p:cNvPr id="5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2" descr="http://1.bp.blogspot.com/-G7-mkIfey3I/TxRJeqDOXSI/AAAAAAAAANI/vk_S65tISsI/s1600/PERF+INTEST+RN+2.jpg"/>
          <p:cNvPicPr>
            <a:picLocks noChangeAspect="1" noChangeArrowheads="1"/>
          </p:cNvPicPr>
          <p:nvPr/>
        </p:nvPicPr>
        <p:blipFill>
          <a:blip r:embed="rId5" cstate="print"/>
          <a:srcRect r="24504"/>
          <a:stretch>
            <a:fillRect/>
          </a:stretch>
        </p:blipFill>
        <p:spPr bwMode="auto">
          <a:xfrm>
            <a:off x="5791200" y="1600200"/>
            <a:ext cx="2835462" cy="47244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" name="Elementos multimedia en línea 1" descr="diapo 12">
            <a:hlinkClick r:id="" action="ppaction://media"/>
            <a:extLst>
              <a:ext uri="{FF2B5EF4-FFF2-40B4-BE49-F238E27FC236}">
                <a16:creationId xmlns:a16="http://schemas.microsoft.com/office/drawing/2014/main" id="{973F8535-456C-4544-8E5B-A9FF3080A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2057400"/>
            <a:ext cx="8305800" cy="419100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400" dirty="0"/>
              <a:t>Reg. O</a:t>
            </a:r>
          </a:p>
          <a:p>
            <a:pPr lvl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400" dirty="0"/>
              <a:t>SNG caída libre</a:t>
            </a:r>
          </a:p>
          <a:p>
            <a:pPr lvl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400" dirty="0"/>
              <a:t>ABT </a:t>
            </a:r>
            <a:r>
              <a:rPr lang="es-ES_tradnl" sz="2400" dirty="0" err="1"/>
              <a:t>ev</a:t>
            </a:r>
            <a:r>
              <a:rPr lang="es-ES_tradnl" sz="2400" dirty="0"/>
              <a:t> </a:t>
            </a:r>
            <a:r>
              <a:rPr lang="es-ES_tradnl" sz="2400" dirty="0" err="1"/>
              <a:t>Tri</a:t>
            </a:r>
            <a:r>
              <a:rPr lang="es-ES_tradnl" sz="2400" dirty="0"/>
              <a:t>-Asociados (10-14 días)</a:t>
            </a:r>
          </a:p>
          <a:p>
            <a:pPr lvl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400" dirty="0"/>
              <a:t>Retiro de catéteres umbilicales</a:t>
            </a:r>
          </a:p>
          <a:p>
            <a:pPr lvl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400" dirty="0" err="1"/>
              <a:t>Rxs</a:t>
            </a:r>
            <a:r>
              <a:rPr lang="es-ES_tradnl" sz="2400" dirty="0"/>
              <a:t> control c/6-8 Hrs.</a:t>
            </a:r>
          </a:p>
          <a:p>
            <a:pPr lvl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400" dirty="0"/>
              <a:t>Control </a:t>
            </a:r>
            <a:r>
              <a:rPr lang="es-ES_tradnl" sz="2400" dirty="0" err="1"/>
              <a:t>Lab</a:t>
            </a:r>
            <a:r>
              <a:rPr lang="es-ES_tradnl" sz="2400" dirty="0"/>
              <a:t>. c/6-8 Hrs.</a:t>
            </a:r>
          </a:p>
          <a:p>
            <a:pPr lvl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400" dirty="0"/>
              <a:t>ALPAR</a:t>
            </a:r>
          </a:p>
          <a:p>
            <a:pPr lvl="1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400" dirty="0"/>
              <a:t>CONTROL CIRUJANO c/6-8 Hrs.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sz="2100" dirty="0"/>
              <a:t>Manejo Conservador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dirty="0"/>
              <a:t>Manejo Quirúrgico</a:t>
            </a:r>
            <a:endParaRPr lang="es-ES_tradnl" sz="21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endParaRPr lang="es-ES_tradnl" sz="2800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endParaRPr lang="es-ES" sz="2800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NEC: Tratamiento</a:t>
            </a:r>
            <a:endParaRPr lang="es-CL" dirty="0"/>
          </a:p>
        </p:txBody>
      </p:sp>
      <p:pic>
        <p:nvPicPr>
          <p:cNvPr id="5" name="Picture 5" descr="logou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13">
            <a:hlinkClick r:id="" action="ppaction://media"/>
            <a:extLst>
              <a:ext uri="{FF2B5EF4-FFF2-40B4-BE49-F238E27FC236}">
                <a16:creationId xmlns:a16="http://schemas.microsoft.com/office/drawing/2014/main" id="{9907041A-A5A3-3B4D-A49C-D09802084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4225089"/>
            <a:ext cx="812800" cy="812800"/>
          </a:xfrm>
          <a:prstGeom prst="rect">
            <a:avLst/>
          </a:prstGeom>
        </p:spPr>
      </p:pic>
      <p:pic>
        <p:nvPicPr>
          <p:cNvPr id="3" name="Elementos multimedia en línea 2" descr="cirugia nec">
            <a:hlinkClick r:id="" action="ppaction://media"/>
            <a:extLst>
              <a:ext uri="{FF2B5EF4-FFF2-40B4-BE49-F238E27FC236}">
                <a16:creationId xmlns:a16="http://schemas.microsoft.com/office/drawing/2014/main" id="{E77182B0-0B42-1740-A73B-2CBBA0C680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3000" y="532105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88620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MALFORMACIONES DIGESTIVAS: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i="1" dirty="0">
                <a:solidFill>
                  <a:schemeClr val="accent2">
                    <a:lumMod val="75000"/>
                  </a:schemeClr>
                </a:solidFill>
              </a:rPr>
              <a:t>ATRESIAS DEL TUBO DIGESTIVO</a:t>
            </a:r>
            <a:endParaRPr lang="es-CL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14">
            <a:hlinkClick r:id="" action="ppaction://media"/>
            <a:extLst>
              <a:ext uri="{FF2B5EF4-FFF2-40B4-BE49-F238E27FC236}">
                <a16:creationId xmlns:a16="http://schemas.microsoft.com/office/drawing/2014/main" id="{195E9199-218D-C540-98D2-F9C0EF142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5080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1"/>
                </a:solidFill>
              </a:rPr>
              <a:t>I. ATRESIA ESÓFAGO</a:t>
            </a:r>
            <a:endParaRPr lang="es-CL" dirty="0">
              <a:solidFill>
                <a:schemeClr val="accent1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Malformación congénita que consiste en la No comunicación del esófago en su extremo proximal y distal</a:t>
            </a:r>
          </a:p>
          <a:p>
            <a:r>
              <a:rPr lang="es-MX" dirty="0"/>
              <a:t>Alteración en la embriología del tubo digestivo</a:t>
            </a:r>
            <a:endParaRPr lang="es-CL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Picture 5" descr="logou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ssmhealth.adam.com/graphics/images/en/139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2514600"/>
            <a:ext cx="3810000" cy="3048000"/>
          </a:xfrm>
          <a:prstGeom prst="rect">
            <a:avLst/>
          </a:prstGeom>
          <a:noFill/>
        </p:spPr>
      </p:pic>
      <p:pic>
        <p:nvPicPr>
          <p:cNvPr id="3" name="Elementos multimedia en línea 2" descr="diapo 15">
            <a:hlinkClick r:id="" action="ppaction://media"/>
            <a:extLst>
              <a:ext uri="{FF2B5EF4-FFF2-40B4-BE49-F238E27FC236}">
                <a16:creationId xmlns:a16="http://schemas.microsoft.com/office/drawing/2014/main" id="{29917B12-19A2-0641-B28A-C847EF176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8584" y="5401270"/>
            <a:ext cx="812800" cy="812800"/>
          </a:xfrm>
          <a:prstGeom prst="rect">
            <a:avLst/>
          </a:prstGeom>
        </p:spPr>
      </p:pic>
      <p:pic>
        <p:nvPicPr>
          <p:cNvPr id="4" name="Elementos multimedia en línea 3" descr="atresia esof 2">
            <a:hlinkClick r:id="" action="ppaction://media"/>
            <a:extLst>
              <a:ext uri="{FF2B5EF4-FFF2-40B4-BE49-F238E27FC236}">
                <a16:creationId xmlns:a16="http://schemas.microsoft.com/office/drawing/2014/main" id="{6CCD0398-E2CE-D744-BF8C-9F28F3C6A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3200" y="7213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CLASIFICACIÓN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 b="6267"/>
          <a:stretch>
            <a:fillRect/>
          </a:stretch>
        </p:blipFill>
        <p:spPr>
          <a:xfrm>
            <a:off x="395288" y="2579688"/>
            <a:ext cx="8353425" cy="3513137"/>
          </a:xfrm>
          <a:prstGeom prst="rect">
            <a:avLst/>
          </a:prstGeom>
          <a:ln/>
        </p:spPr>
      </p:pic>
      <p:pic>
        <p:nvPicPr>
          <p:cNvPr id="6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lementos multimedia en línea 6" descr="diapo 16">
            <a:hlinkClick r:id="" action="ppaction://media"/>
            <a:extLst>
              <a:ext uri="{FF2B5EF4-FFF2-40B4-BE49-F238E27FC236}">
                <a16:creationId xmlns:a16="http://schemas.microsoft.com/office/drawing/2014/main" id="{9487B99D-AE9D-F74A-B740-6040F3213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81994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s-MX" dirty="0"/>
              <a:t>DIAGNÓSTICO</a:t>
            </a:r>
            <a:endParaRPr lang="es-CL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Prenatal</a:t>
            </a:r>
          </a:p>
          <a:p>
            <a:pPr lvl="1"/>
            <a:r>
              <a:rPr lang="es-MX" dirty="0" err="1"/>
              <a:t>Polihidroamnios</a:t>
            </a:r>
            <a:endParaRPr lang="es-MX" dirty="0"/>
          </a:p>
          <a:p>
            <a:pPr lvl="1"/>
            <a:r>
              <a:rPr lang="es-MX" dirty="0"/>
              <a:t>Estómago pequeño o ausente (ECO)</a:t>
            </a:r>
          </a:p>
          <a:p>
            <a:r>
              <a:rPr lang="es-MX" dirty="0"/>
              <a:t>Postnatal</a:t>
            </a:r>
          </a:p>
          <a:p>
            <a:pPr lvl="1"/>
            <a:r>
              <a:rPr lang="es-MX" dirty="0"/>
              <a:t>Stop al pasar la sonda SNG</a:t>
            </a:r>
          </a:p>
          <a:p>
            <a:pPr lvl="1"/>
            <a:r>
              <a:rPr lang="es-ES" dirty="0"/>
              <a:t>Salivación excesiva</a:t>
            </a:r>
          </a:p>
          <a:p>
            <a:pPr lvl="1"/>
            <a:r>
              <a:rPr lang="es-ES" dirty="0"/>
              <a:t>Regurgitación (residuo alto)</a:t>
            </a:r>
          </a:p>
          <a:p>
            <a:pPr lvl="1"/>
            <a:r>
              <a:rPr lang="es-MX" dirty="0"/>
              <a:t>Dificultad respiratoria</a:t>
            </a:r>
            <a:endParaRPr lang="es-CL" dirty="0"/>
          </a:p>
          <a:p>
            <a:endParaRPr lang="es-CL" dirty="0"/>
          </a:p>
        </p:txBody>
      </p:sp>
      <p:sp>
        <p:nvSpPr>
          <p:cNvPr id="8" name="7 Marcador de texto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4038600" cy="2651915"/>
          </a:xfrm>
        </p:spPr>
        <p:txBody>
          <a:bodyPr>
            <a:normAutofit lnSpcReduction="10000"/>
          </a:bodyPr>
          <a:lstStyle/>
          <a:p>
            <a:r>
              <a:rPr lang="es-MX" dirty="0"/>
              <a:t>RADIOLÓGICO</a:t>
            </a:r>
          </a:p>
          <a:p>
            <a:pPr lvl="1"/>
            <a:r>
              <a:rPr lang="es-ES" dirty="0"/>
              <a:t>Aire en estómago: FTE distal</a:t>
            </a:r>
          </a:p>
          <a:p>
            <a:pPr lvl="1"/>
            <a:r>
              <a:rPr lang="es-ES" dirty="0"/>
              <a:t>Cabo proximal pequeño: FTE proximal</a:t>
            </a:r>
          </a:p>
          <a:p>
            <a:pPr lvl="1"/>
            <a:r>
              <a:rPr lang="es-ES" dirty="0"/>
              <a:t>Ausencia de aire a distal: AE sin fistula</a:t>
            </a:r>
            <a:endParaRPr lang="es-CL" dirty="0"/>
          </a:p>
        </p:txBody>
      </p:sp>
      <p:pic>
        <p:nvPicPr>
          <p:cNvPr id="11" name="Picture 2" descr="http://www.pedsurg.com.pe/c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0"/>
            <a:ext cx="3665899" cy="43053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17">
            <a:hlinkClick r:id="" action="ppaction://media"/>
            <a:extLst>
              <a:ext uri="{FF2B5EF4-FFF2-40B4-BE49-F238E27FC236}">
                <a16:creationId xmlns:a16="http://schemas.microsoft.com/office/drawing/2014/main" id="{2015DCD4-EBF3-7F4E-8202-72D244F03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TRATAMIENTO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Manejo Pre-</a:t>
            </a:r>
            <a:r>
              <a:rPr lang="es-MX" dirty="0" err="1"/>
              <a:t>op</a:t>
            </a:r>
            <a:endParaRPr lang="es-CL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MX" dirty="0"/>
              <a:t>Cirugía</a:t>
            </a:r>
            <a:endParaRPr lang="es-CL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" sz="2400" dirty="0"/>
              <a:t>Aspiración continua de secreciones</a:t>
            </a:r>
          </a:p>
          <a:p>
            <a:r>
              <a:rPr lang="es-ES" sz="2400" dirty="0"/>
              <a:t>Posicionamiento</a:t>
            </a:r>
          </a:p>
          <a:p>
            <a:r>
              <a:rPr lang="es-ES" sz="2400" dirty="0"/>
              <a:t>Antibióticos</a:t>
            </a:r>
          </a:p>
          <a:p>
            <a:r>
              <a:rPr lang="es-ES" sz="2400" dirty="0"/>
              <a:t>Kinesioterapia</a:t>
            </a:r>
          </a:p>
          <a:p>
            <a:r>
              <a:rPr lang="es-ES" sz="2400" dirty="0"/>
              <a:t>Reg. 0, fluidos EV</a:t>
            </a:r>
          </a:p>
          <a:p>
            <a:endParaRPr lang="es-CL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/>
              <a:t>Anastomosis Primaria + cierre fistula</a:t>
            </a:r>
          </a:p>
          <a:p>
            <a:r>
              <a:rPr lang="es-MX" dirty="0"/>
              <a:t>Long Gap: </a:t>
            </a:r>
            <a:r>
              <a:rPr lang="es-MX" dirty="0" err="1"/>
              <a:t>Esofagostomía</a:t>
            </a:r>
            <a:r>
              <a:rPr lang="es-MX" dirty="0"/>
              <a:t> + </a:t>
            </a:r>
            <a:r>
              <a:rPr lang="es-MX" dirty="0" err="1"/>
              <a:t>gastrosotomia</a:t>
            </a:r>
            <a:endParaRPr lang="es-CL" dirty="0"/>
          </a:p>
        </p:txBody>
      </p:sp>
      <p:pic>
        <p:nvPicPr>
          <p:cNvPr id="9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18">
            <a:hlinkClick r:id="" action="ppaction://media"/>
            <a:extLst>
              <a:ext uri="{FF2B5EF4-FFF2-40B4-BE49-F238E27FC236}">
                <a16:creationId xmlns:a16="http://schemas.microsoft.com/office/drawing/2014/main" id="{64251828-89A0-5342-8E7E-31384E4E5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4724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accent1"/>
                </a:solidFill>
              </a:rPr>
              <a:t>II. ATRESIA DUODENAL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Etiología:</a:t>
            </a:r>
          </a:p>
          <a:p>
            <a:pPr lvl="1"/>
            <a:r>
              <a:rPr lang="es-ES_tradnl" dirty="0"/>
              <a:t>Falla en recanalización del duodeno (8-10 semana)</a:t>
            </a:r>
          </a:p>
          <a:p>
            <a:pPr lvl="1"/>
            <a:r>
              <a:rPr lang="es-ES_tradnl" dirty="0"/>
              <a:t>Compresión por anillos pancreáticos (páncreas anular)</a:t>
            </a:r>
          </a:p>
          <a:p>
            <a:r>
              <a:rPr lang="es-ES_tradnl" dirty="0"/>
              <a:t>Mayor asociación con malformaciones (50%)</a:t>
            </a:r>
          </a:p>
          <a:p>
            <a:r>
              <a:rPr lang="es-ES_tradnl" dirty="0"/>
              <a:t>1/3 de los pacientes presentan </a:t>
            </a:r>
            <a:r>
              <a:rPr lang="es-ES_tradnl" dirty="0" err="1"/>
              <a:t>sd</a:t>
            </a:r>
            <a:r>
              <a:rPr lang="es-ES_tradnl" dirty="0"/>
              <a:t>. Down</a:t>
            </a:r>
          </a:p>
          <a:p>
            <a:pPr lvl="1"/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s-CL"/>
          </a:p>
        </p:txBody>
      </p:sp>
      <p:pic>
        <p:nvPicPr>
          <p:cNvPr id="71682" name="Picture 2" descr="http://www.lucinafoundation.org/assets/duodenal-atres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209800"/>
            <a:ext cx="3333750" cy="3810000"/>
          </a:xfrm>
          <a:prstGeom prst="rect">
            <a:avLst/>
          </a:prstGeom>
          <a:noFill/>
        </p:spPr>
      </p:pic>
      <p:pic>
        <p:nvPicPr>
          <p:cNvPr id="6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19">
            <a:hlinkClick r:id="" action="ppaction://media"/>
            <a:extLst>
              <a:ext uri="{FF2B5EF4-FFF2-40B4-BE49-F238E27FC236}">
                <a16:creationId xmlns:a16="http://schemas.microsoft.com/office/drawing/2014/main" id="{0D29CEA0-D26A-8A44-A755-85ED57D41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0" y="59485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/>
              <a:t>CAUSAS</a:t>
            </a:r>
            <a:endParaRPr lang="es-CL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Inflamatorio</a:t>
            </a:r>
          </a:p>
          <a:p>
            <a:pPr lvl="1"/>
            <a:r>
              <a:rPr lang="es-MX" dirty="0"/>
              <a:t>NEC</a:t>
            </a:r>
          </a:p>
          <a:p>
            <a:r>
              <a:rPr lang="es-MX" dirty="0"/>
              <a:t>Obstructivo</a:t>
            </a:r>
          </a:p>
          <a:p>
            <a:pPr lvl="1"/>
            <a:r>
              <a:rPr lang="es-MX" dirty="0"/>
              <a:t>Atresias de intestino</a:t>
            </a:r>
          </a:p>
          <a:p>
            <a:pPr lvl="2">
              <a:buClr>
                <a:schemeClr val="accent5"/>
              </a:buClr>
            </a:pPr>
            <a:r>
              <a:rPr lang="es-MX" dirty="0"/>
              <a:t>Esófago</a:t>
            </a:r>
          </a:p>
          <a:p>
            <a:pPr lvl="2">
              <a:buClr>
                <a:schemeClr val="accent5"/>
              </a:buClr>
            </a:pPr>
            <a:r>
              <a:rPr lang="es-MX" dirty="0"/>
              <a:t>Duodeno</a:t>
            </a:r>
          </a:p>
          <a:p>
            <a:pPr lvl="2">
              <a:buClr>
                <a:schemeClr val="accent5"/>
              </a:buClr>
            </a:pPr>
            <a:r>
              <a:rPr lang="es-MX" dirty="0"/>
              <a:t>yeyuno-</a:t>
            </a:r>
            <a:r>
              <a:rPr lang="es-MX" dirty="0" err="1"/>
              <a:t>ileon</a:t>
            </a:r>
            <a:endParaRPr lang="es-MX" dirty="0"/>
          </a:p>
          <a:p>
            <a:pPr lvl="1"/>
            <a:r>
              <a:rPr lang="es-MX" dirty="0"/>
              <a:t>MAR</a:t>
            </a:r>
          </a:p>
          <a:p>
            <a:r>
              <a:rPr lang="es-CL" dirty="0" err="1"/>
              <a:t>Malrotaciones</a:t>
            </a:r>
            <a:r>
              <a:rPr lang="es-CL" dirty="0"/>
              <a:t>.</a:t>
            </a:r>
          </a:p>
          <a:p>
            <a:r>
              <a:rPr lang="es-CL" dirty="0"/>
              <a:t>Perforaciones gástrica o intestinal.</a:t>
            </a:r>
          </a:p>
          <a:p>
            <a:endParaRPr lang="es-CL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Defectos de Pared</a:t>
            </a:r>
          </a:p>
          <a:p>
            <a:pPr lvl="1"/>
            <a:r>
              <a:rPr lang="es-MX" dirty="0" err="1"/>
              <a:t>Onfalocele</a:t>
            </a:r>
            <a:endParaRPr lang="es-MX" dirty="0"/>
          </a:p>
          <a:p>
            <a:pPr lvl="1"/>
            <a:r>
              <a:rPr lang="es-MX" dirty="0" err="1"/>
              <a:t>Gastrosquisis</a:t>
            </a:r>
            <a:endParaRPr lang="es-MX" dirty="0"/>
          </a:p>
          <a:p>
            <a:r>
              <a:rPr lang="es-CL" dirty="0"/>
              <a:t>Disfunción del intestino</a:t>
            </a:r>
            <a:endParaRPr lang="es-MX" dirty="0"/>
          </a:p>
          <a:p>
            <a:pPr lvl="1"/>
            <a:r>
              <a:rPr lang="es-MX" dirty="0" err="1"/>
              <a:t>Enf</a:t>
            </a:r>
            <a:r>
              <a:rPr lang="es-MX" dirty="0"/>
              <a:t>. </a:t>
            </a:r>
            <a:r>
              <a:rPr lang="es-MX" dirty="0" err="1"/>
              <a:t>Hirschsprung</a:t>
            </a:r>
            <a:endParaRPr lang="es-MX" dirty="0"/>
          </a:p>
          <a:p>
            <a:pPr lvl="1"/>
            <a:r>
              <a:rPr lang="es-MX" dirty="0" err="1"/>
              <a:t>Ileo</a:t>
            </a:r>
            <a:r>
              <a:rPr lang="es-MX" dirty="0"/>
              <a:t> </a:t>
            </a:r>
            <a:r>
              <a:rPr lang="es-MX" dirty="0" err="1"/>
              <a:t>Meconial</a:t>
            </a:r>
            <a:endParaRPr lang="es-MX" dirty="0"/>
          </a:p>
          <a:p>
            <a:endParaRPr lang="es-CL" dirty="0"/>
          </a:p>
        </p:txBody>
      </p:sp>
      <p:pic>
        <p:nvPicPr>
          <p:cNvPr id="7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">
            <a:hlinkClick r:id="" action="ppaction://media"/>
            <a:extLst>
              <a:ext uri="{FF2B5EF4-FFF2-40B4-BE49-F238E27FC236}">
                <a16:creationId xmlns:a16="http://schemas.microsoft.com/office/drawing/2014/main" id="{E40BC817-836C-344E-A111-B1139D503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4648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Atresia duodenal</a:t>
            </a:r>
            <a:endParaRPr lang="es-ES"/>
          </a:p>
        </p:txBody>
      </p:sp>
      <p:pic>
        <p:nvPicPr>
          <p:cNvPr id="7373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52561" y="1600200"/>
            <a:ext cx="3447877" cy="4530725"/>
          </a:xfrm>
        </p:spPr>
      </p:pic>
      <p:pic>
        <p:nvPicPr>
          <p:cNvPr id="73735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5715000" y="914400"/>
            <a:ext cx="2918884" cy="2189163"/>
          </a:xfrm>
        </p:spPr>
      </p:pic>
      <p:sp>
        <p:nvSpPr>
          <p:cNvPr id="6" name="5 Marcador de contenido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9636" name="Picture 4" descr="http://www.health-res.com/EX/08-01-12/519117_com_duodenalatres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9357" y="3733800"/>
            <a:ext cx="2177143" cy="2895600"/>
          </a:xfrm>
          <a:prstGeom prst="rect">
            <a:avLst/>
          </a:prstGeom>
          <a:noFill/>
        </p:spPr>
      </p:pic>
      <p:pic>
        <p:nvPicPr>
          <p:cNvPr id="7" name="Picture 5" descr="logou"/>
          <p:cNvPicPr>
            <a:picLocks noChangeAspect="1" noChangeArrowheads="1"/>
          </p:cNvPicPr>
          <p:nvPr/>
        </p:nvPicPr>
        <p:blipFill>
          <a:blip r:embed="rId7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0">
            <a:hlinkClick r:id="" action="ppaction://media"/>
            <a:extLst>
              <a:ext uri="{FF2B5EF4-FFF2-40B4-BE49-F238E27FC236}">
                <a16:creationId xmlns:a16="http://schemas.microsoft.com/office/drawing/2014/main" id="{AFB6B08E-8040-BA46-BE43-275FD6185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Atresia Duodenal</a:t>
            </a:r>
            <a:endParaRPr lang="es-ES"/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Manejo:</a:t>
            </a:r>
          </a:p>
          <a:p>
            <a:pPr lvl="1"/>
            <a:r>
              <a:rPr lang="es-ES_tradnl" dirty="0"/>
              <a:t>No es una urgencia quirúrgica.</a:t>
            </a:r>
          </a:p>
          <a:p>
            <a:pPr lvl="1"/>
            <a:r>
              <a:rPr lang="es-ES_tradnl" dirty="0"/>
              <a:t>Estabilización del paciente:</a:t>
            </a:r>
          </a:p>
          <a:p>
            <a:pPr lvl="2"/>
            <a:r>
              <a:rPr lang="es-ES_tradnl" dirty="0"/>
              <a:t> Manejo </a:t>
            </a:r>
            <a:r>
              <a:rPr lang="es-ES_tradnl" dirty="0" err="1"/>
              <a:t>hidro</a:t>
            </a:r>
            <a:r>
              <a:rPr lang="es-ES_tradnl" dirty="0"/>
              <a:t>-electrolítico</a:t>
            </a:r>
          </a:p>
          <a:p>
            <a:pPr lvl="2"/>
            <a:r>
              <a:rPr lang="es-ES_tradnl" dirty="0"/>
              <a:t>Descompresión gástrica (SNG)</a:t>
            </a:r>
          </a:p>
          <a:p>
            <a:pPr lvl="2"/>
            <a:r>
              <a:rPr lang="es-ES_tradnl" dirty="0"/>
              <a:t>Estudio en busca de malformaciones asociadas</a:t>
            </a:r>
          </a:p>
          <a:p>
            <a:pPr lvl="1"/>
            <a:r>
              <a:rPr lang="es-ES_tradnl" dirty="0"/>
              <a:t>Cirugía:</a:t>
            </a:r>
          </a:p>
          <a:p>
            <a:pPr lvl="2"/>
            <a:r>
              <a:rPr lang="es-ES_tradnl" dirty="0" err="1"/>
              <a:t>Duodenoduodenostomia</a:t>
            </a:r>
            <a:r>
              <a:rPr lang="es-ES_tradnl" dirty="0"/>
              <a:t>: de elección</a:t>
            </a:r>
          </a:p>
          <a:p>
            <a:pPr lvl="2"/>
            <a:r>
              <a:rPr lang="es-ES_tradnl" dirty="0" err="1"/>
              <a:t>Duodenojejunostomia</a:t>
            </a:r>
            <a:endParaRPr lang="es-ES_tradnl" dirty="0"/>
          </a:p>
          <a:p>
            <a:pPr lvl="2"/>
            <a:r>
              <a:rPr lang="es-ES_tradnl" dirty="0" err="1"/>
              <a:t>Duodenotomia</a:t>
            </a:r>
            <a:endParaRPr lang="es-ES_tradnl" dirty="0"/>
          </a:p>
          <a:p>
            <a:pPr lvl="2">
              <a:buFont typeface="Wingdings" pitchFamily="2" charset="2"/>
              <a:buNone/>
            </a:pPr>
            <a:endParaRPr lang="es-ES" dirty="0"/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1">
            <a:hlinkClick r:id="" action="ppaction://media"/>
            <a:extLst>
              <a:ext uri="{FF2B5EF4-FFF2-40B4-BE49-F238E27FC236}">
                <a16:creationId xmlns:a16="http://schemas.microsoft.com/office/drawing/2014/main" id="{71C8B884-BD64-C84C-92A3-9C490C8ED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167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>
                <a:solidFill>
                  <a:schemeClr val="accent1"/>
                </a:solidFill>
              </a:rPr>
              <a:t>III. ATRESIA YEYUNO-ILEAL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800"/>
              <a:t>Etiología:</a:t>
            </a:r>
          </a:p>
          <a:p>
            <a:pPr lvl="1"/>
            <a:r>
              <a:rPr lang="es-ES_tradnl" sz="2400"/>
              <a:t>Infartos vasculares intrauterinos </a:t>
            </a:r>
          </a:p>
          <a:p>
            <a:pPr lvl="1"/>
            <a:r>
              <a:rPr lang="es-ES_tradnl" sz="2400"/>
              <a:t>Vólvulo</a:t>
            </a:r>
          </a:p>
          <a:p>
            <a:pPr lvl="1"/>
            <a:r>
              <a:rPr lang="es-ES_tradnl" sz="2400"/>
              <a:t>Intususcepción</a:t>
            </a:r>
          </a:p>
          <a:p>
            <a:pPr lvl="1"/>
            <a:r>
              <a:rPr lang="es-ES_tradnl" sz="2400"/>
              <a:t>Herniaciones</a:t>
            </a:r>
          </a:p>
          <a:p>
            <a:r>
              <a:rPr lang="es-ES_tradnl" sz="2800"/>
              <a:t>Baja presencia de malformaciones asociadas (&lt;10%)</a:t>
            </a:r>
          </a:p>
          <a:p>
            <a:r>
              <a:rPr lang="es-ES_tradnl" sz="2800"/>
              <a:t>En atresias múltiples puede haber factores genéticos o enfermedades como FQ, inmunodeficiencias.</a:t>
            </a:r>
          </a:p>
          <a:p>
            <a:r>
              <a:rPr lang="es-ES_tradnl" sz="2800"/>
              <a:t>Incidencia: 1:1000 nv</a:t>
            </a:r>
            <a:endParaRPr lang="es-ES" sz="2800"/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2">
            <a:hlinkClick r:id="" action="ppaction://media"/>
            <a:extLst>
              <a:ext uri="{FF2B5EF4-FFF2-40B4-BE49-F238E27FC236}">
                <a16:creationId xmlns:a16="http://schemas.microsoft.com/office/drawing/2014/main" id="{3A39415D-EB2F-E34B-8ECA-2EAFDF3A2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ATRESIA </a:t>
            </a:r>
            <a:br>
              <a:rPr lang="es-MX" sz="3600" dirty="0"/>
            </a:br>
            <a:r>
              <a:rPr lang="es-MX" sz="3600" dirty="0"/>
              <a:t>YEYUNO-ILEAL</a:t>
            </a:r>
            <a:endParaRPr lang="es-CL" sz="3600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1"/>
          </p:nvPr>
        </p:nvSpPr>
        <p:spPr>
          <a:xfrm>
            <a:off x="457200" y="1920084"/>
            <a:ext cx="4038600" cy="4633115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Estenosis</a:t>
            </a:r>
          </a:p>
          <a:p>
            <a:r>
              <a:rPr lang="es-MX" dirty="0"/>
              <a:t>Tipo 1: </a:t>
            </a:r>
          </a:p>
          <a:p>
            <a:pPr lvl="1"/>
            <a:r>
              <a:rPr lang="es-MX" dirty="0"/>
              <a:t>Anillo mucoso</a:t>
            </a:r>
          </a:p>
          <a:p>
            <a:r>
              <a:rPr lang="es-MX" dirty="0"/>
              <a:t>Tipo 2: </a:t>
            </a:r>
          </a:p>
          <a:p>
            <a:pPr lvl="1"/>
            <a:r>
              <a:rPr lang="es-MX" dirty="0"/>
              <a:t>cordón fibroso</a:t>
            </a:r>
          </a:p>
          <a:p>
            <a:r>
              <a:rPr lang="es-MX" dirty="0"/>
              <a:t>Tipo 3: </a:t>
            </a:r>
          </a:p>
          <a:p>
            <a:pPr lvl="1"/>
            <a:r>
              <a:rPr lang="es-ES_tradnl" dirty="0"/>
              <a:t>asas separadas, con defecto mesentérico en V</a:t>
            </a:r>
            <a:endParaRPr lang="es-MX" dirty="0"/>
          </a:p>
          <a:p>
            <a:r>
              <a:rPr lang="es-MX" dirty="0"/>
              <a:t>Tipo 3b: </a:t>
            </a:r>
            <a:r>
              <a:rPr lang="es-MX" dirty="0" err="1"/>
              <a:t>apple</a:t>
            </a:r>
            <a:r>
              <a:rPr lang="es-MX" dirty="0"/>
              <a:t> </a:t>
            </a:r>
            <a:r>
              <a:rPr lang="es-MX" dirty="0" err="1"/>
              <a:t>peel</a:t>
            </a:r>
            <a:endParaRPr lang="es-MX" dirty="0"/>
          </a:p>
          <a:p>
            <a:pPr lvl="1"/>
            <a:r>
              <a:rPr lang="es-ES_tradnl" dirty="0"/>
              <a:t>Atresia próximas de yeyuno con ausencia de arteria mesentérica mesentérica</a:t>
            </a:r>
            <a:endParaRPr lang="es-MX" dirty="0"/>
          </a:p>
          <a:p>
            <a:r>
              <a:rPr lang="es-MX" dirty="0"/>
              <a:t>Tipo 4 atresias múltiples</a:t>
            </a:r>
            <a:endParaRPr lang="es-CL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s-CL"/>
          </a:p>
        </p:txBody>
      </p:sp>
      <p:pic>
        <p:nvPicPr>
          <p:cNvPr id="99330" name="Picture 2" descr="This illustration shows the classification system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685800"/>
            <a:ext cx="4481492" cy="5226883"/>
          </a:xfrm>
          <a:prstGeom prst="rect">
            <a:avLst/>
          </a:prstGeom>
          <a:noFill/>
        </p:spPr>
      </p:pic>
      <p:pic>
        <p:nvPicPr>
          <p:cNvPr id="11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3">
            <a:hlinkClick r:id="" action="ppaction://media"/>
            <a:extLst>
              <a:ext uri="{FF2B5EF4-FFF2-40B4-BE49-F238E27FC236}">
                <a16:creationId xmlns:a16="http://schemas.microsoft.com/office/drawing/2014/main" id="{43B78E64-4246-CD47-B693-7CD120BBB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Atresia Yeyuno-ileal</a:t>
            </a:r>
            <a:endParaRPr lang="es-ES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_tradnl" dirty="0"/>
              <a:t>Manejo: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Aporte volumen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Manejo </a:t>
            </a:r>
            <a:r>
              <a:rPr lang="es-ES_tradnl" dirty="0" err="1"/>
              <a:t>hidro-electrolitico</a:t>
            </a:r>
            <a:r>
              <a:rPr lang="es-ES_tradnl" dirty="0"/>
              <a:t> 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Descompresión gástrica (SNG)</a:t>
            </a:r>
          </a:p>
          <a:p>
            <a:pPr>
              <a:lnSpc>
                <a:spcPct val="90000"/>
              </a:lnSpc>
            </a:pPr>
            <a:endParaRPr lang="es-ES_tradnl" dirty="0"/>
          </a:p>
          <a:p>
            <a:pPr>
              <a:lnSpc>
                <a:spcPct val="90000"/>
              </a:lnSpc>
            </a:pPr>
            <a:r>
              <a:rPr lang="es-ES_tradnl" dirty="0"/>
              <a:t>Cirugía: 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Revisión de todo el intestino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Evaluar la presencia de malrotación.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Evaluar largo de segmento comprometido.</a:t>
            </a:r>
          </a:p>
          <a:p>
            <a:pPr lvl="2">
              <a:lnSpc>
                <a:spcPct val="90000"/>
              </a:lnSpc>
            </a:pPr>
            <a:r>
              <a:rPr lang="es-ES_tradnl" dirty="0"/>
              <a:t>colostomía</a:t>
            </a:r>
          </a:p>
          <a:p>
            <a:pPr lvl="1">
              <a:lnSpc>
                <a:spcPct val="90000"/>
              </a:lnSpc>
            </a:pPr>
            <a:endParaRPr lang="es-ES" dirty="0"/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4">
            <a:hlinkClick r:id="" action="ppaction://media"/>
            <a:extLst>
              <a:ext uri="{FF2B5EF4-FFF2-40B4-BE49-F238E27FC236}">
                <a16:creationId xmlns:a16="http://schemas.microsoft.com/office/drawing/2014/main" id="{2957AA7A-8BB2-CD41-AEF0-FBFC1D92B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2616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accent1"/>
                </a:solidFill>
              </a:rPr>
              <a:t>IV. ATRESIA DE COLON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Etiología:</a:t>
            </a:r>
          </a:p>
          <a:p>
            <a:pPr lvl="1"/>
            <a:r>
              <a:rPr lang="es-ES_tradnl" dirty="0"/>
              <a:t>Alteraciones de irrigación secundario a:</a:t>
            </a:r>
          </a:p>
          <a:p>
            <a:pPr lvl="2"/>
            <a:r>
              <a:rPr lang="es-ES_tradnl" dirty="0"/>
              <a:t>Vólvulos</a:t>
            </a:r>
          </a:p>
          <a:p>
            <a:pPr lvl="2"/>
            <a:r>
              <a:rPr lang="es-ES_tradnl" dirty="0"/>
              <a:t>Herniaciones</a:t>
            </a:r>
          </a:p>
          <a:p>
            <a:pPr lvl="2"/>
            <a:r>
              <a:rPr lang="es-ES_tradnl" dirty="0"/>
              <a:t>Intususcepción</a:t>
            </a:r>
          </a:p>
          <a:p>
            <a:pPr lvl="2"/>
            <a:r>
              <a:rPr lang="es-ES_tradnl" dirty="0"/>
              <a:t>estrangulación</a:t>
            </a:r>
          </a:p>
          <a:p>
            <a:pPr lvl="1"/>
            <a:r>
              <a:rPr lang="es-ES_tradnl" dirty="0"/>
              <a:t>Secundario a quistes de colédoco por compresión</a:t>
            </a:r>
          </a:p>
          <a:p>
            <a:r>
              <a:rPr lang="es-ES_tradnl" dirty="0"/>
              <a:t>Malformaciones concomitantes son raras y son principalmente gastrointestinales.</a:t>
            </a:r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5">
            <a:hlinkClick r:id="" action="ppaction://media"/>
            <a:extLst>
              <a:ext uri="{FF2B5EF4-FFF2-40B4-BE49-F238E27FC236}">
                <a16:creationId xmlns:a16="http://schemas.microsoft.com/office/drawing/2014/main" id="{CE719FAC-3A7C-8D4D-A4DF-7D96B81C5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accent1"/>
                </a:solidFill>
              </a:rPr>
              <a:t>V. MALFORMACION ANO- RECTAL (MAR)</a:t>
            </a:r>
            <a:endParaRPr lang="es-CL" dirty="0">
              <a:solidFill>
                <a:schemeClr val="accent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 </a:t>
            </a:r>
            <a:r>
              <a:rPr lang="es-MX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imperforado</a:t>
            </a:r>
            <a:r>
              <a:rPr lang="es-MX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MX" dirty="0"/>
              <a:t>Falta de comunicación del intestino con el exterior.</a:t>
            </a:r>
          </a:p>
          <a:p>
            <a:endParaRPr lang="es-MX" dirty="0"/>
          </a:p>
          <a:p>
            <a:r>
              <a:rPr lang="es-MX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Malformacion</a:t>
            </a:r>
            <a:r>
              <a:rPr lang="es-MX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Ano-rectal:</a:t>
            </a:r>
          </a:p>
          <a:p>
            <a:pPr lvl="1"/>
            <a:r>
              <a:rPr lang="es-MX" dirty="0"/>
              <a:t>Concepto más amplio. </a:t>
            </a:r>
          </a:p>
          <a:p>
            <a:pPr lvl="1"/>
            <a:r>
              <a:rPr lang="es-ES_tradnl" dirty="0"/>
              <a:t>Incluye comunicación digestiva con vía urinaria, genital o al exterior a través de fístulas.</a:t>
            </a:r>
            <a:endParaRPr lang="es-MX" dirty="0"/>
          </a:p>
          <a:p>
            <a:endParaRPr lang="es-MX" dirty="0"/>
          </a:p>
          <a:p>
            <a:endParaRPr lang="es-CL" dirty="0"/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lementos multimedia en línea 4" descr="diapo 26">
            <a:hlinkClick r:id="" action="ppaction://media"/>
            <a:extLst>
              <a:ext uri="{FF2B5EF4-FFF2-40B4-BE49-F238E27FC236}">
                <a16:creationId xmlns:a16="http://schemas.microsoft.com/office/drawing/2014/main" id="{2B2A4F94-F165-8F42-8989-69C46D202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cap="all" dirty="0"/>
              <a:t>CLÍNICA</a:t>
            </a:r>
            <a:endParaRPr lang="es-CL" cap="al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b="1" dirty="0"/>
              <a:t>Ausencia o presencia de meconio en el pañal:</a:t>
            </a:r>
          </a:p>
          <a:p>
            <a:pPr lvl="1"/>
            <a:r>
              <a:rPr lang="es-ES_tradnl" dirty="0"/>
              <a:t>Ausencia de meconio        NO comunicación con el exterior. </a:t>
            </a:r>
            <a:r>
              <a:rPr lang="es-ES_tradnl" dirty="0">
                <a:solidFill>
                  <a:schemeClr val="accent4">
                    <a:lumMod val="75000"/>
                  </a:schemeClr>
                </a:solidFill>
              </a:rPr>
              <a:t>(sin fistula)</a:t>
            </a:r>
          </a:p>
          <a:p>
            <a:pPr lvl="1"/>
            <a:r>
              <a:rPr lang="es-ES_tradnl" dirty="0"/>
              <a:t>Meconio puro        comunicación con el</a:t>
            </a:r>
            <a:br>
              <a:rPr lang="es-ES_tradnl" dirty="0"/>
            </a:br>
            <a:r>
              <a:rPr lang="es-ES_tradnl" dirty="0"/>
              <a:t> exterior. </a:t>
            </a:r>
            <a:r>
              <a:rPr lang="es-ES_tradnl" dirty="0">
                <a:solidFill>
                  <a:schemeClr val="accent4">
                    <a:lumMod val="75000"/>
                  </a:schemeClr>
                </a:solidFill>
              </a:rPr>
              <a:t>(con fistula cutánea)</a:t>
            </a:r>
          </a:p>
          <a:p>
            <a:pPr lvl="1"/>
            <a:r>
              <a:rPr lang="es-ES_tradnl" dirty="0"/>
              <a:t>Meconio con orina        Comunicación con vía urinaria </a:t>
            </a:r>
            <a:r>
              <a:rPr lang="es-ES_tradnl" dirty="0">
                <a:solidFill>
                  <a:schemeClr val="accent4">
                    <a:lumMod val="75000"/>
                  </a:schemeClr>
                </a:solidFill>
              </a:rPr>
              <a:t>(con fistula urinaria)</a:t>
            </a:r>
          </a:p>
          <a:p>
            <a:endParaRPr lang="es-CL" dirty="0"/>
          </a:p>
        </p:txBody>
      </p:sp>
      <p:sp>
        <p:nvSpPr>
          <p:cNvPr id="4" name="3 Flecha derecha"/>
          <p:cNvSpPr/>
          <p:nvPr/>
        </p:nvSpPr>
        <p:spPr>
          <a:xfrm>
            <a:off x="3810000" y="2566977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Flecha derecha"/>
          <p:cNvSpPr/>
          <p:nvPr/>
        </p:nvSpPr>
        <p:spPr>
          <a:xfrm>
            <a:off x="2895600" y="3321843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Flecha derecha"/>
          <p:cNvSpPr/>
          <p:nvPr/>
        </p:nvSpPr>
        <p:spPr>
          <a:xfrm>
            <a:off x="3505200" y="4189483"/>
            <a:ext cx="39053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lementos multimedia en línea 4" descr="diapo 27">
            <a:hlinkClick r:id="" action="ppaction://media"/>
            <a:extLst>
              <a:ext uri="{FF2B5EF4-FFF2-40B4-BE49-F238E27FC236}">
                <a16:creationId xmlns:a16="http://schemas.microsoft.com/office/drawing/2014/main" id="{0C7A3213-8C57-A64F-BC30-C62E97FDA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9233" y="526779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s-ES_tradnl" dirty="0"/>
              <a:t>CLASIFICACIÓN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5067" y="2133600"/>
            <a:ext cx="3386667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s-ES_tradnl" sz="2400" dirty="0"/>
              <a:t>Estenosis anal</a:t>
            </a:r>
          </a:p>
          <a:p>
            <a:pPr>
              <a:lnSpc>
                <a:spcPct val="110000"/>
              </a:lnSpc>
            </a:pPr>
            <a:r>
              <a:rPr lang="es-ES_tradnl" sz="2400" dirty="0"/>
              <a:t>Membrana anal</a:t>
            </a:r>
          </a:p>
          <a:p>
            <a:pPr>
              <a:lnSpc>
                <a:spcPct val="110000"/>
              </a:lnSpc>
            </a:pPr>
            <a:r>
              <a:rPr lang="es-ES_tradnl" sz="2400" dirty="0"/>
              <a:t>Fístula cutánea</a:t>
            </a:r>
          </a:p>
          <a:p>
            <a:pPr>
              <a:lnSpc>
                <a:spcPct val="110000"/>
              </a:lnSpc>
            </a:pPr>
            <a:endParaRPr lang="es-ES_tradnl" sz="2400" dirty="0"/>
          </a:p>
          <a:p>
            <a:pPr>
              <a:lnSpc>
                <a:spcPct val="110000"/>
              </a:lnSpc>
            </a:pPr>
            <a:r>
              <a:rPr lang="es-ES_tradnl" sz="2400" dirty="0"/>
              <a:t>Fístula </a:t>
            </a:r>
            <a:r>
              <a:rPr lang="es-ES_tradnl" sz="2400" dirty="0" err="1"/>
              <a:t>rectouretral</a:t>
            </a:r>
            <a:endParaRPr lang="es-ES_tradnl" sz="2400" dirty="0"/>
          </a:p>
          <a:p>
            <a:pPr>
              <a:lnSpc>
                <a:spcPct val="110000"/>
              </a:lnSpc>
            </a:pPr>
            <a:r>
              <a:rPr lang="es-ES_tradnl" sz="2400" dirty="0"/>
              <a:t>Fístula </a:t>
            </a:r>
            <a:r>
              <a:rPr lang="es-ES_tradnl" sz="2400" dirty="0" err="1"/>
              <a:t>rectovesical</a:t>
            </a:r>
            <a:endParaRPr lang="es-ES_tradnl" sz="2400" dirty="0"/>
          </a:p>
          <a:p>
            <a:pPr>
              <a:lnSpc>
                <a:spcPct val="110000"/>
              </a:lnSpc>
              <a:buNone/>
            </a:pPr>
            <a:endParaRPr lang="es-ES_tradnl" sz="2400" dirty="0"/>
          </a:p>
          <a:p>
            <a:pPr>
              <a:lnSpc>
                <a:spcPct val="110000"/>
              </a:lnSpc>
            </a:pPr>
            <a:r>
              <a:rPr lang="es-ES_tradnl" sz="2400" dirty="0"/>
              <a:t>Agenesia </a:t>
            </a:r>
            <a:r>
              <a:rPr lang="es-ES_tradnl" sz="2400" dirty="0" err="1"/>
              <a:t>anorectal</a:t>
            </a:r>
            <a:r>
              <a:rPr lang="es-ES_tradnl" sz="2400" dirty="0"/>
              <a:t> sin fístula</a:t>
            </a:r>
          </a:p>
          <a:p>
            <a:pPr>
              <a:lnSpc>
                <a:spcPct val="110000"/>
              </a:lnSpc>
            </a:pPr>
            <a:r>
              <a:rPr lang="es-ES_tradnl" sz="2400" dirty="0"/>
              <a:t>Atresia rectal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733800" y="1676400"/>
            <a:ext cx="173637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699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chemeClr val="accent6"/>
                </a:solidFill>
              </a:rPr>
              <a:t>Hombres</a:t>
            </a:r>
            <a:endParaRPr lang="es-ES_tradnl" dirty="0">
              <a:solidFill>
                <a:schemeClr val="accent6"/>
              </a:solidFill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3571868" y="2285992"/>
            <a:ext cx="135467" cy="1524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3571868" y="2714620"/>
            <a:ext cx="135467" cy="1524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3571868" y="3143248"/>
            <a:ext cx="135467" cy="1524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5357818" y="2428868"/>
            <a:ext cx="338667" cy="2286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6000760" y="2357430"/>
            <a:ext cx="2805576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dirty="0"/>
              <a:t>No requiere colostomía</a:t>
            </a:r>
          </a:p>
        </p:txBody>
      </p:sp>
      <p:sp>
        <p:nvSpPr>
          <p:cNvPr id="15379" name="AutoShape 19"/>
          <p:cNvSpPr>
            <a:spLocks/>
          </p:cNvSpPr>
          <p:nvPr/>
        </p:nvSpPr>
        <p:spPr bwMode="auto">
          <a:xfrm>
            <a:off x="3857620" y="2357430"/>
            <a:ext cx="67733" cy="9144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4071934" y="2643182"/>
            <a:ext cx="768159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dirty="0"/>
              <a:t>Bajas</a:t>
            </a:r>
            <a:endParaRPr lang="es-ES" dirty="0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4071934" y="3571876"/>
            <a:ext cx="888385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dirty="0"/>
              <a:t>Bulbar</a:t>
            </a:r>
            <a:endParaRPr lang="es-ES" dirty="0"/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4000496" y="4214818"/>
            <a:ext cx="1297150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dirty="0"/>
              <a:t>Prostática</a:t>
            </a:r>
            <a:endParaRPr lang="es-ES" dirty="0"/>
          </a:p>
        </p:txBody>
      </p:sp>
      <p:sp>
        <p:nvSpPr>
          <p:cNvPr id="15383" name="AutoShape 23"/>
          <p:cNvSpPr>
            <a:spLocks/>
          </p:cNvSpPr>
          <p:nvPr/>
        </p:nvSpPr>
        <p:spPr bwMode="auto">
          <a:xfrm>
            <a:off x="3857620" y="3714752"/>
            <a:ext cx="67733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5384" name="AutoShape 24"/>
          <p:cNvSpPr>
            <a:spLocks/>
          </p:cNvSpPr>
          <p:nvPr/>
        </p:nvSpPr>
        <p:spPr bwMode="auto">
          <a:xfrm>
            <a:off x="5500694" y="3643314"/>
            <a:ext cx="45719" cy="1143008"/>
          </a:xfrm>
          <a:prstGeom prst="rightBrace">
            <a:avLst>
              <a:gd name="adj1" fmla="val 125000"/>
              <a:gd name="adj2" fmla="val 50000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5786446" y="4143380"/>
            <a:ext cx="1744388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dirty="0"/>
              <a:t>Recto urinaria</a:t>
            </a:r>
            <a:endParaRPr lang="es-ES" dirty="0"/>
          </a:p>
        </p:txBody>
      </p:sp>
      <p:sp>
        <p:nvSpPr>
          <p:cNvPr id="15386" name="AutoShape 26"/>
          <p:cNvSpPr>
            <a:spLocks/>
          </p:cNvSpPr>
          <p:nvPr/>
        </p:nvSpPr>
        <p:spPr bwMode="auto">
          <a:xfrm>
            <a:off x="7643834" y="3357562"/>
            <a:ext cx="74061" cy="3143272"/>
          </a:xfrm>
          <a:prstGeom prst="rightBrace">
            <a:avLst>
              <a:gd name="adj1" fmla="val 266667"/>
              <a:gd name="adj2" fmla="val 50000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7715272" y="4286256"/>
            <a:ext cx="1625600" cy="64633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CL" dirty="0"/>
              <a:t>Intermedias </a:t>
            </a:r>
          </a:p>
          <a:p>
            <a:r>
              <a:rPr lang="es-CL" dirty="0"/>
              <a:t>y Altas</a:t>
            </a:r>
            <a:endParaRPr lang="es-ES" dirty="0"/>
          </a:p>
        </p:txBody>
      </p:sp>
      <p:pic>
        <p:nvPicPr>
          <p:cNvPr id="19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8">
            <a:hlinkClick r:id="" action="ppaction://media"/>
            <a:extLst>
              <a:ext uri="{FF2B5EF4-FFF2-40B4-BE49-F238E27FC236}">
                <a16:creationId xmlns:a16="http://schemas.microsoft.com/office/drawing/2014/main" id="{EDE19C25-6A76-CD4E-9A98-69CC2DD9E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5068" y="543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214290"/>
            <a:ext cx="6908800" cy="1219200"/>
          </a:xfrm>
        </p:spPr>
        <p:txBody>
          <a:bodyPr>
            <a:normAutofit/>
          </a:bodyPr>
          <a:lstStyle/>
          <a:p>
            <a:r>
              <a:rPr lang="es-ES_tradnl" sz="4800" dirty="0"/>
              <a:t>MAR</a:t>
            </a:r>
          </a:p>
        </p:txBody>
      </p:sp>
      <p:pic>
        <p:nvPicPr>
          <p:cNvPr id="68615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>
            <a:lum bright="18000" contrast="18000"/>
            <a:grayscl/>
            <a:biLevel thresh="50000"/>
          </a:blip>
          <a:srcRect l="19119" t="3703" r="10294" b="7407"/>
          <a:stretch>
            <a:fillRect/>
          </a:stretch>
        </p:blipFill>
        <p:spPr>
          <a:xfrm>
            <a:off x="1016000" y="1598994"/>
            <a:ext cx="6199206" cy="4649405"/>
          </a:xfrm>
          <a:noFill/>
          <a:ln/>
        </p:spPr>
      </p:pic>
      <p:sp>
        <p:nvSpPr>
          <p:cNvPr id="68616" name="Line 8"/>
          <p:cNvSpPr>
            <a:spLocks noChangeShapeType="1"/>
          </p:cNvSpPr>
          <p:nvPr/>
        </p:nvSpPr>
        <p:spPr bwMode="auto">
          <a:xfrm flipH="1">
            <a:off x="3725334" y="3200400"/>
            <a:ext cx="2912533" cy="762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 flipH="1" flipV="1">
            <a:off x="3500429" y="4740602"/>
            <a:ext cx="2500329" cy="45719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7147278" y="4495800"/>
            <a:ext cx="2101857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>
                <a:solidFill>
                  <a:srgbClr val="000000"/>
                </a:solidFill>
              </a:rPr>
              <a:t>Elevador del ano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 flipH="1" flipV="1">
            <a:off x="5000627" y="4143380"/>
            <a:ext cx="2179105" cy="58102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H="1" flipV="1">
            <a:off x="3714744" y="4357694"/>
            <a:ext cx="3329523" cy="36670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6715140" y="2571744"/>
            <a:ext cx="1143008" cy="64633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CL" sz="3600">
                <a:solidFill>
                  <a:srgbClr val="000000"/>
                </a:solidFill>
              </a:rPr>
              <a:t>Alta</a:t>
            </a:r>
            <a:endParaRPr lang="es-ES" sz="3600">
              <a:solidFill>
                <a:srgbClr val="000000"/>
              </a:solidFill>
            </a:endParaRP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5500694" y="3643314"/>
            <a:ext cx="2624436" cy="64633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3600" dirty="0">
                <a:solidFill>
                  <a:srgbClr val="000000"/>
                </a:solidFill>
              </a:rPr>
              <a:t>Intermedia</a:t>
            </a:r>
            <a:endParaRPr lang="es-ES" sz="3600" dirty="0">
              <a:solidFill>
                <a:srgbClr val="000000"/>
              </a:solidFill>
            </a:endParaRP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6000760" y="4857760"/>
            <a:ext cx="1175322" cy="64633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3600">
                <a:solidFill>
                  <a:srgbClr val="000000"/>
                </a:solidFill>
              </a:rPr>
              <a:t>Baja</a:t>
            </a:r>
            <a:endParaRPr lang="es-ES" sz="3600">
              <a:solidFill>
                <a:srgbClr val="000000"/>
              </a:solidFill>
            </a:endParaRP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2506133" y="6216650"/>
            <a:ext cx="4544834" cy="64633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3600" dirty="0">
                <a:solidFill>
                  <a:schemeClr val="accent2"/>
                </a:solidFill>
              </a:rPr>
              <a:t>Fístula </a:t>
            </a:r>
            <a:r>
              <a:rPr lang="es-CL" sz="3600" dirty="0" err="1">
                <a:solidFill>
                  <a:schemeClr val="accent2"/>
                </a:solidFill>
              </a:rPr>
              <a:t>Rectoperineal</a:t>
            </a:r>
            <a:endParaRPr lang="es-ES" sz="3600" dirty="0">
              <a:solidFill>
                <a:schemeClr val="accent2"/>
              </a:solidFill>
            </a:endParaRPr>
          </a:p>
        </p:txBody>
      </p:sp>
      <p:pic>
        <p:nvPicPr>
          <p:cNvPr id="13" name="Picture 5" descr="logou"/>
          <p:cNvPicPr>
            <a:picLocks noChangeAspect="1" noChangeArrowheads="1"/>
          </p:cNvPicPr>
          <p:nvPr/>
        </p:nvPicPr>
        <p:blipFill>
          <a:blip r:embed="rId7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29">
            <a:hlinkClick r:id="" action="ppaction://media"/>
            <a:extLst>
              <a:ext uri="{FF2B5EF4-FFF2-40B4-BE49-F238E27FC236}">
                <a16:creationId xmlns:a16="http://schemas.microsoft.com/office/drawing/2014/main" id="{23F37EF8-636B-F74E-8112-0DA55B08D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0179" y="430890"/>
            <a:ext cx="812800" cy="812800"/>
          </a:xfrm>
          <a:prstGeom prst="rect">
            <a:avLst/>
          </a:prstGeom>
        </p:spPr>
      </p:pic>
      <p:pic>
        <p:nvPicPr>
          <p:cNvPr id="3" name="Elementos multimedia en línea 2" descr="29 parte 2">
            <a:hlinkClick r:id="" action="ppaction://media"/>
            <a:extLst>
              <a:ext uri="{FF2B5EF4-FFF2-40B4-BE49-F238E27FC236}">
                <a16:creationId xmlns:a16="http://schemas.microsoft.com/office/drawing/2014/main" id="{0BC56A0D-A221-2740-8C9B-DC05915814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584199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924800" cy="3505200"/>
          </a:xfrm>
        </p:spPr>
        <p:txBody>
          <a:bodyPr>
            <a:normAutofit/>
          </a:bodyPr>
          <a:lstStyle/>
          <a:p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ENTEROCOLITIS NECROTIZANTE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(NEC)</a:t>
            </a:r>
            <a:endParaRPr lang="es-C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1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500063" y="285750"/>
            <a:ext cx="115093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">
            <a:hlinkClick r:id="" action="ppaction://media"/>
            <a:extLst>
              <a:ext uri="{FF2B5EF4-FFF2-40B4-BE49-F238E27FC236}">
                <a16:creationId xmlns:a16="http://schemas.microsoft.com/office/drawing/2014/main" id="{F2B8E36F-31A5-5147-ADF6-D8DD80A8B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4348" y="446241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lum bright="6000"/>
            <a:grayscl/>
            <a:biLevel thresh="50000"/>
          </a:blip>
          <a:srcRect l="23039" t="5556" r="17157" b="5556"/>
          <a:stretch>
            <a:fillRect/>
          </a:stretch>
        </p:blipFill>
        <p:spPr>
          <a:xfrm>
            <a:off x="928662" y="1785926"/>
            <a:ext cx="5158323" cy="4565532"/>
          </a:xfrm>
        </p:spPr>
      </p:pic>
      <p:sp>
        <p:nvSpPr>
          <p:cNvPr id="52229" name="Line 5"/>
          <p:cNvSpPr>
            <a:spLocks noChangeShapeType="1"/>
          </p:cNvSpPr>
          <p:nvPr/>
        </p:nvSpPr>
        <p:spPr bwMode="auto">
          <a:xfrm flipV="1">
            <a:off x="3048000" y="4267200"/>
            <a:ext cx="1083733" cy="22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H="1">
            <a:off x="2641600" y="3276600"/>
            <a:ext cx="2573867" cy="762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6553200" y="4953000"/>
            <a:ext cx="2381240" cy="954107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CL" sz="2800" dirty="0">
                <a:solidFill>
                  <a:schemeClr val="accent2"/>
                </a:solidFill>
              </a:rPr>
              <a:t>Fístula </a:t>
            </a:r>
            <a:r>
              <a:rPr lang="es-CL" sz="2800" dirty="0" err="1">
                <a:solidFill>
                  <a:schemeClr val="accent2"/>
                </a:solidFill>
              </a:rPr>
              <a:t>rectobulbar</a:t>
            </a:r>
            <a:endParaRPr lang="es-ES" sz="2800" dirty="0">
              <a:solidFill>
                <a:schemeClr val="accent2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s-MX" dirty="0"/>
              <a:t>MAR</a:t>
            </a:r>
            <a:endParaRPr lang="es-CL" dirty="0"/>
          </a:p>
        </p:txBody>
      </p:sp>
      <p:pic>
        <p:nvPicPr>
          <p:cNvPr id="8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0">
            <a:hlinkClick r:id="" action="ppaction://media"/>
            <a:extLst>
              <a:ext uri="{FF2B5EF4-FFF2-40B4-BE49-F238E27FC236}">
                <a16:creationId xmlns:a16="http://schemas.microsoft.com/office/drawing/2014/main" id="{0550CC39-BC5B-3442-9BB4-694721D27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9000" y="51396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lum bright="12000" contrast="-12000"/>
            <a:grayscl/>
            <a:biLevel thresh="50000"/>
          </a:blip>
          <a:srcRect l="18137" r="12254"/>
          <a:stretch>
            <a:fillRect/>
          </a:stretch>
        </p:blipFill>
        <p:spPr>
          <a:xfrm>
            <a:off x="642910" y="1428736"/>
            <a:ext cx="5868998" cy="5022916"/>
          </a:xfrm>
          <a:ln w="12700">
            <a:solidFill>
              <a:schemeClr val="tx1"/>
            </a:solidFill>
          </a:ln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6553200" y="5334000"/>
            <a:ext cx="2362199" cy="830997"/>
          </a:xfrm>
          <a:prstGeom prst="rect">
            <a:avLst/>
          </a:prstGeom>
          <a:noFill/>
          <a:ln w="12699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2"/>
                </a:solidFill>
              </a:rPr>
              <a:t>Fistula</a:t>
            </a:r>
          </a:p>
          <a:p>
            <a:r>
              <a:rPr lang="es-CL" sz="2400" dirty="0" err="1">
                <a:solidFill>
                  <a:schemeClr val="accent2"/>
                </a:solidFill>
              </a:rPr>
              <a:t>Rectoprostática</a:t>
            </a:r>
            <a:endParaRPr lang="es-ES" sz="2400" dirty="0">
              <a:solidFill>
                <a:schemeClr val="accent2"/>
              </a:solidFill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es-MX" dirty="0"/>
              <a:t>MAR</a:t>
            </a:r>
            <a:endParaRPr lang="es-CL" dirty="0"/>
          </a:p>
        </p:txBody>
      </p:sp>
      <p:pic>
        <p:nvPicPr>
          <p:cNvPr id="6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1">
            <a:hlinkClick r:id="" action="ppaction://media"/>
            <a:extLst>
              <a:ext uri="{FF2B5EF4-FFF2-40B4-BE49-F238E27FC236}">
                <a16:creationId xmlns:a16="http://schemas.microsoft.com/office/drawing/2014/main" id="{1E436835-3DB2-BF4D-99CD-D8CDF23DA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57885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85728"/>
            <a:ext cx="6908800" cy="1219200"/>
          </a:xfrm>
        </p:spPr>
        <p:txBody>
          <a:bodyPr>
            <a:normAutofit/>
          </a:bodyPr>
          <a:lstStyle/>
          <a:p>
            <a:r>
              <a:rPr lang="es-ES_tradnl" sz="4800" dirty="0"/>
              <a:t>MAR</a:t>
            </a: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lum bright="-6000" contrast="12000"/>
            <a:grayscl/>
            <a:biLevel thresh="50000"/>
          </a:blip>
          <a:srcRect l="20097" r="17157"/>
          <a:stretch>
            <a:fillRect/>
          </a:stretch>
        </p:blipFill>
        <p:spPr>
          <a:xfrm>
            <a:off x="642910" y="1714488"/>
            <a:ext cx="4640355" cy="4405322"/>
          </a:xfrm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5283200" y="4953000"/>
            <a:ext cx="3556000" cy="523220"/>
          </a:xfrm>
          <a:prstGeom prst="rect">
            <a:avLst/>
          </a:prstGeom>
          <a:noFill/>
          <a:ln w="12699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CL" sz="2800" dirty="0">
                <a:solidFill>
                  <a:schemeClr val="accent2"/>
                </a:solidFill>
              </a:rPr>
              <a:t>Fístula </a:t>
            </a:r>
            <a:r>
              <a:rPr lang="es-CL" sz="2800" dirty="0" err="1">
                <a:solidFill>
                  <a:schemeClr val="accent2"/>
                </a:solidFill>
              </a:rPr>
              <a:t>rectovesical</a:t>
            </a:r>
            <a:endParaRPr lang="es-ES" sz="2800" dirty="0">
              <a:solidFill>
                <a:schemeClr val="accent2"/>
              </a:solidFill>
            </a:endParaRPr>
          </a:p>
        </p:txBody>
      </p:sp>
      <p:pic>
        <p:nvPicPr>
          <p:cNvPr id="5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2">
            <a:hlinkClick r:id="" action="ppaction://media"/>
            <a:extLst>
              <a:ext uri="{FF2B5EF4-FFF2-40B4-BE49-F238E27FC236}">
                <a16:creationId xmlns:a16="http://schemas.microsoft.com/office/drawing/2014/main" id="{5388B468-862E-8049-A48A-084C6C2C7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89532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1399032"/>
          </a:xfrm>
        </p:spPr>
        <p:txBody>
          <a:bodyPr/>
          <a:lstStyle/>
          <a:p>
            <a:r>
              <a:rPr lang="es-ES_tradnl" dirty="0"/>
              <a:t>CLASIFICACIÓN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4133" y="1905000"/>
            <a:ext cx="3386667" cy="4114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Estenosis anal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Membrana anal</a:t>
            </a:r>
          </a:p>
          <a:p>
            <a:pPr>
              <a:lnSpc>
                <a:spcPct val="120000"/>
              </a:lnSpc>
            </a:pPr>
            <a:r>
              <a:rPr lang="es-ES_tradnl" dirty="0"/>
              <a:t>Fístula perineal</a:t>
            </a:r>
          </a:p>
          <a:p>
            <a:pPr>
              <a:lnSpc>
                <a:spcPct val="120000"/>
              </a:lnSpc>
              <a:buNone/>
            </a:pPr>
            <a:endParaRPr lang="es-ES_tradnl" dirty="0"/>
          </a:p>
          <a:p>
            <a:pPr>
              <a:lnSpc>
                <a:spcPct val="120000"/>
              </a:lnSpc>
            </a:pPr>
            <a:r>
              <a:rPr lang="es-ES_tradnl" dirty="0"/>
              <a:t>Fístula </a:t>
            </a:r>
            <a:r>
              <a:rPr lang="es-ES_tradnl" dirty="0" err="1"/>
              <a:t>vestibular</a:t>
            </a:r>
            <a:endParaRPr lang="es-ES_tradnl" dirty="0"/>
          </a:p>
          <a:p>
            <a:pPr>
              <a:lnSpc>
                <a:spcPct val="120000"/>
              </a:lnSpc>
            </a:pPr>
            <a:r>
              <a:rPr lang="es-ES_tradnl" dirty="0"/>
              <a:t>Fístula vaginal</a:t>
            </a:r>
          </a:p>
          <a:p>
            <a:pPr>
              <a:lnSpc>
                <a:spcPct val="120000"/>
              </a:lnSpc>
            </a:pPr>
            <a:r>
              <a:rPr lang="es-ES_tradnl" dirty="0"/>
              <a:t>Agenesia </a:t>
            </a:r>
            <a:r>
              <a:rPr lang="es-ES_tradnl" dirty="0" err="1"/>
              <a:t>anorectal</a:t>
            </a:r>
            <a:r>
              <a:rPr lang="es-ES_tradnl" dirty="0"/>
              <a:t> sin fístula</a:t>
            </a:r>
          </a:p>
          <a:p>
            <a:pPr>
              <a:lnSpc>
                <a:spcPct val="120000"/>
              </a:lnSpc>
            </a:pPr>
            <a:r>
              <a:rPr lang="es-ES_tradnl" dirty="0"/>
              <a:t>Atresia rectal</a:t>
            </a:r>
          </a:p>
          <a:p>
            <a:r>
              <a:rPr lang="es-ES_tradnl" dirty="0"/>
              <a:t>Cloaca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657600" y="1371600"/>
            <a:ext cx="1557867" cy="519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699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2800" b="1" dirty="0">
                <a:solidFill>
                  <a:schemeClr val="accent6"/>
                </a:solidFill>
              </a:rPr>
              <a:t>Mujeres</a:t>
            </a:r>
            <a:endParaRPr lang="es-ES_tradnl" dirty="0">
              <a:solidFill>
                <a:schemeClr val="accent6"/>
              </a:solidFill>
            </a:endParaRPr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3857620" y="2071678"/>
            <a:ext cx="203200" cy="1524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6000760" y="1857364"/>
            <a:ext cx="338667" cy="2286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6338424" y="1785926"/>
            <a:ext cx="2805576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dirty="0"/>
              <a:t>No requiere colostomía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4786314" y="2357430"/>
            <a:ext cx="1616583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CL" dirty="0"/>
              <a:t>Bajas</a:t>
            </a:r>
            <a:endParaRPr lang="es-ES" dirty="0"/>
          </a:p>
        </p:txBody>
      </p:sp>
      <p:sp>
        <p:nvSpPr>
          <p:cNvPr id="16402" name="AutoShape 18"/>
          <p:cNvSpPr>
            <a:spLocks/>
          </p:cNvSpPr>
          <p:nvPr/>
        </p:nvSpPr>
        <p:spPr bwMode="auto">
          <a:xfrm>
            <a:off x="3657600" y="3505200"/>
            <a:ext cx="285752" cy="2786082"/>
          </a:xfrm>
          <a:prstGeom prst="rightBrace">
            <a:avLst>
              <a:gd name="adj1" fmla="val 350000"/>
              <a:gd name="adj2" fmla="val 50000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4038600" y="4724400"/>
            <a:ext cx="2276585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dirty="0"/>
              <a:t>Intermedias y altas</a:t>
            </a:r>
            <a:endParaRPr lang="es-ES" dirty="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857620" y="2500306"/>
            <a:ext cx="203200" cy="1524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3857620" y="2928934"/>
            <a:ext cx="203200" cy="1524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sp>
        <p:nvSpPr>
          <p:cNvPr id="14" name="AutoShape 18"/>
          <p:cNvSpPr>
            <a:spLocks/>
          </p:cNvSpPr>
          <p:nvPr/>
        </p:nvSpPr>
        <p:spPr bwMode="auto">
          <a:xfrm>
            <a:off x="4357686" y="2071678"/>
            <a:ext cx="347666" cy="1000132"/>
          </a:xfrm>
          <a:prstGeom prst="rightBrace">
            <a:avLst>
              <a:gd name="adj1" fmla="val 350000"/>
              <a:gd name="adj2" fmla="val 48712"/>
            </a:avLst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CL"/>
          </a:p>
        </p:txBody>
      </p:sp>
      <p:pic>
        <p:nvPicPr>
          <p:cNvPr id="15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3">
            <a:hlinkClick r:id="" action="ppaction://media"/>
            <a:extLst>
              <a:ext uri="{FF2B5EF4-FFF2-40B4-BE49-F238E27FC236}">
                <a16:creationId xmlns:a16="http://schemas.microsoft.com/office/drawing/2014/main" id="{4D3D60C3-45A4-0942-B214-B909F6F43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908800" cy="1219200"/>
          </a:xfrm>
        </p:spPr>
        <p:txBody>
          <a:bodyPr>
            <a:normAutofit/>
          </a:bodyPr>
          <a:lstStyle/>
          <a:p>
            <a:r>
              <a:rPr lang="es-ES_tradnl" sz="4800" dirty="0"/>
              <a:t>MAR</a:t>
            </a:r>
          </a:p>
        </p:txBody>
      </p:sp>
      <p:pic>
        <p:nvPicPr>
          <p:cNvPr id="56327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lum bright="18000"/>
            <a:grayscl/>
            <a:biLevel thresh="50000"/>
          </a:blip>
          <a:srcRect l="15973" t="5556"/>
          <a:stretch>
            <a:fillRect/>
          </a:stretch>
        </p:blipFill>
        <p:spPr>
          <a:xfrm>
            <a:off x="714348" y="1643050"/>
            <a:ext cx="5284077" cy="4860938"/>
          </a:xfrm>
          <a:noFill/>
          <a:ln w="28575" cap="flat">
            <a:solidFill>
              <a:schemeClr val="tx1"/>
            </a:solidFill>
          </a:ln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6019808" y="5105400"/>
            <a:ext cx="3124192" cy="954107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CL" sz="2800" dirty="0">
                <a:solidFill>
                  <a:schemeClr val="accent2"/>
                </a:solidFill>
              </a:rPr>
              <a:t>Fístula </a:t>
            </a:r>
          </a:p>
          <a:p>
            <a:r>
              <a:rPr lang="es-CL" sz="2800" dirty="0" err="1">
                <a:solidFill>
                  <a:schemeClr val="accent2"/>
                </a:solidFill>
              </a:rPr>
              <a:t>Rectoperineal</a:t>
            </a:r>
            <a:endParaRPr lang="es-ES" sz="2800" dirty="0">
              <a:solidFill>
                <a:schemeClr val="accent2"/>
              </a:solidFill>
            </a:endParaRPr>
          </a:p>
        </p:txBody>
      </p:sp>
      <p:pic>
        <p:nvPicPr>
          <p:cNvPr id="5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4">
            <a:hlinkClick r:id="" action="ppaction://media"/>
            <a:extLst>
              <a:ext uri="{FF2B5EF4-FFF2-40B4-BE49-F238E27FC236}">
                <a16:creationId xmlns:a16="http://schemas.microsoft.com/office/drawing/2014/main" id="{14077A8F-6C12-E146-9972-F3EC07A3C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939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6908800" cy="1219200"/>
          </a:xfrm>
        </p:spPr>
        <p:txBody>
          <a:bodyPr>
            <a:normAutofit/>
          </a:bodyPr>
          <a:lstStyle/>
          <a:p>
            <a:r>
              <a:rPr lang="es-ES_tradnl" sz="4800" dirty="0"/>
              <a:t>MAR</a:t>
            </a:r>
          </a:p>
        </p:txBody>
      </p:sp>
      <p:pic>
        <p:nvPicPr>
          <p:cNvPr id="747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lum bright="6000"/>
            <a:grayscl/>
            <a:biLevel thresh="50000"/>
          </a:blip>
          <a:srcRect l="26961" t="5556" r="8333" b="9259"/>
          <a:stretch>
            <a:fillRect/>
          </a:stretch>
        </p:blipFill>
        <p:spPr>
          <a:xfrm>
            <a:off x="500034" y="1785926"/>
            <a:ext cx="5395899" cy="4452948"/>
          </a:xfrm>
          <a:ln w="28575">
            <a:solidFill>
              <a:schemeClr val="tx1"/>
            </a:solidFill>
          </a:ln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172200" y="5181600"/>
            <a:ext cx="2624436" cy="954107"/>
          </a:xfrm>
          <a:prstGeom prst="rect">
            <a:avLst/>
          </a:prstGeom>
          <a:noFill/>
          <a:ln w="12699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2800" dirty="0">
                <a:solidFill>
                  <a:schemeClr val="accent2"/>
                </a:solidFill>
              </a:rPr>
              <a:t>Fístula</a:t>
            </a:r>
          </a:p>
          <a:p>
            <a:r>
              <a:rPr lang="es-CL" sz="2800" dirty="0">
                <a:solidFill>
                  <a:schemeClr val="accent2"/>
                </a:solidFill>
              </a:rPr>
              <a:t> </a:t>
            </a:r>
            <a:r>
              <a:rPr lang="es-CL" sz="2800" dirty="0" err="1">
                <a:solidFill>
                  <a:schemeClr val="accent2"/>
                </a:solidFill>
              </a:rPr>
              <a:t>rectovestibular</a:t>
            </a:r>
            <a:endParaRPr lang="es-ES" sz="2800" dirty="0">
              <a:solidFill>
                <a:schemeClr val="accent2"/>
              </a:solidFill>
            </a:endParaRPr>
          </a:p>
        </p:txBody>
      </p:sp>
      <p:pic>
        <p:nvPicPr>
          <p:cNvPr id="5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5">
            <a:hlinkClick r:id="" action="ppaction://media"/>
            <a:extLst>
              <a:ext uri="{FF2B5EF4-FFF2-40B4-BE49-F238E27FC236}">
                <a16:creationId xmlns:a16="http://schemas.microsoft.com/office/drawing/2014/main" id="{93FBED92-EDE9-E246-8306-17BCD4DF1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2200" y="79141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6908800" cy="1219200"/>
          </a:xfrm>
        </p:spPr>
        <p:txBody>
          <a:bodyPr>
            <a:normAutofit/>
          </a:bodyPr>
          <a:lstStyle/>
          <a:p>
            <a:r>
              <a:rPr lang="es-ES_tradnl" sz="4800" dirty="0"/>
              <a:t>MAR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6500826" y="5072074"/>
            <a:ext cx="1885453" cy="646331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 sz="3600">
                <a:solidFill>
                  <a:srgbClr val="000000"/>
                </a:solidFill>
              </a:rPr>
              <a:t>Cloaca</a:t>
            </a:r>
            <a:endParaRPr lang="es-ES" sz="3600">
              <a:solidFill>
                <a:srgbClr val="000000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785926"/>
            <a:ext cx="4432308" cy="4572008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86512" y="5791200"/>
            <a:ext cx="2857488" cy="523220"/>
          </a:xfrm>
          <a:prstGeom prst="rect">
            <a:avLst/>
          </a:prstGeom>
          <a:noFill/>
          <a:ln w="12699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accent2"/>
                </a:solidFill>
              </a:rPr>
              <a:t>CLOACA</a:t>
            </a:r>
            <a:endParaRPr lang="es-ES" sz="2800" dirty="0">
              <a:solidFill>
                <a:schemeClr val="accent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400800" y="50292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6">
            <a:hlinkClick r:id="" action="ppaction://media"/>
            <a:extLst>
              <a:ext uri="{FF2B5EF4-FFF2-40B4-BE49-F238E27FC236}">
                <a16:creationId xmlns:a16="http://schemas.microsoft.com/office/drawing/2014/main" id="{A5961D02-8972-184D-90A9-D369EE935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4426" y="78399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CLÍNICA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Gluteos</a:t>
            </a:r>
            <a:endParaRPr lang="es-ES" dirty="0"/>
          </a:p>
          <a:p>
            <a:r>
              <a:rPr lang="es-ES" dirty="0"/>
              <a:t>Rafe</a:t>
            </a:r>
          </a:p>
          <a:p>
            <a:r>
              <a:rPr lang="es-ES" dirty="0"/>
              <a:t>Botón anal</a:t>
            </a:r>
          </a:p>
          <a:p>
            <a:r>
              <a:rPr lang="es-ES" dirty="0"/>
              <a:t>Sacro y </a:t>
            </a:r>
            <a:r>
              <a:rPr lang="es-ES" dirty="0" err="1"/>
              <a:t>coccis</a:t>
            </a:r>
            <a:endParaRPr lang="es-ES" dirty="0"/>
          </a:p>
          <a:p>
            <a:r>
              <a:rPr lang="es-ES" dirty="0"/>
              <a:t>Meconio perineal</a:t>
            </a:r>
          </a:p>
          <a:p>
            <a:r>
              <a:rPr lang="es-ES" dirty="0"/>
              <a:t>Trayecto fistuloso</a:t>
            </a:r>
          </a:p>
          <a:p>
            <a:pPr>
              <a:buFont typeface="Monotype Sorts" charset="2"/>
              <a:buNone/>
            </a:pPr>
            <a:r>
              <a:rPr lang="es-ES" dirty="0"/>
              <a:t>		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Monotype Sorts" charset="2"/>
              <a:buNone/>
            </a:pPr>
            <a:r>
              <a:rPr lang="es-E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MAR alta o baja!</a:t>
            </a:r>
          </a:p>
          <a:p>
            <a:endParaRPr lang="es-CL" dirty="0"/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lementos multimedia en línea 4" descr="diapo 37">
            <a:hlinkClick r:id="" action="ppaction://media"/>
            <a:extLst>
              <a:ext uri="{FF2B5EF4-FFF2-40B4-BE49-F238E27FC236}">
                <a16:creationId xmlns:a16="http://schemas.microsoft.com/office/drawing/2014/main" id="{17E168AB-0B71-7542-B577-40644425F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11587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noFill/>
          <a:ln/>
        </p:spPr>
        <p:txBody>
          <a:bodyPr anchor="b">
            <a:noAutofit/>
          </a:bodyPr>
          <a:lstStyle/>
          <a:p>
            <a:br>
              <a:rPr lang="es-ES_tradnl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ES_tradnl" dirty="0"/>
              <a:t>MAR: Diagnóstico</a:t>
            </a:r>
            <a:endParaRPr lang="es-ES_tradnl" i="1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s-ES_tradnl" dirty="0"/>
          </a:p>
          <a:p>
            <a:pPr>
              <a:lnSpc>
                <a:spcPct val="90000"/>
              </a:lnSpc>
            </a:pPr>
            <a:r>
              <a:rPr lang="es-ES_tradnl" dirty="0"/>
              <a:t>Definir conducta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¿Requiere colostomía?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ARSP</a:t>
            </a:r>
          </a:p>
          <a:p>
            <a:pPr>
              <a:lnSpc>
                <a:spcPct val="90000"/>
              </a:lnSpc>
            </a:pPr>
            <a:r>
              <a:rPr lang="es-ES_tradnl" dirty="0"/>
              <a:t>Malformaciones asociadas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Cardiovascular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Genitourinaria</a:t>
            </a:r>
          </a:p>
          <a:p>
            <a:pPr lvl="1">
              <a:lnSpc>
                <a:spcPct val="90000"/>
              </a:lnSpc>
            </a:pPr>
            <a:r>
              <a:rPr lang="es-ES_tradnl" dirty="0" err="1"/>
              <a:t>Gastroniestinal</a:t>
            </a:r>
            <a:endParaRPr lang="es-ES_tradnl" dirty="0"/>
          </a:p>
          <a:p>
            <a:pPr lvl="1">
              <a:lnSpc>
                <a:spcPct val="90000"/>
              </a:lnSpc>
            </a:pPr>
            <a:r>
              <a:rPr lang="es-ES_tradnl" dirty="0"/>
              <a:t>Esqueléticas</a:t>
            </a:r>
          </a:p>
          <a:p>
            <a:pPr>
              <a:lnSpc>
                <a:spcPct val="90000"/>
              </a:lnSpc>
            </a:pPr>
            <a:r>
              <a:rPr lang="es-ES_tradnl" dirty="0"/>
              <a:t>Exploración física 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_tradnl" dirty="0" err="1"/>
              <a:t>Rx.</a:t>
            </a:r>
            <a:r>
              <a:rPr lang="es-ES_tradnl" dirty="0"/>
              <a:t> </a:t>
            </a:r>
            <a:r>
              <a:rPr lang="es-ES_tradnl" dirty="0" err="1"/>
              <a:t>Invertograma</a:t>
            </a:r>
            <a:r>
              <a:rPr lang="es-ES_tradnl" dirty="0"/>
              <a:t>: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A las 24 hrs.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En desuso, rara vez necesario.  </a:t>
            </a:r>
          </a:p>
          <a:p>
            <a:pPr>
              <a:lnSpc>
                <a:spcPct val="90000"/>
              </a:lnSpc>
            </a:pPr>
            <a:r>
              <a:rPr lang="es-ES_tradnl" dirty="0"/>
              <a:t>Eco : anomalías asociadas y perineal</a:t>
            </a:r>
            <a:endParaRPr lang="es-ES_tradnl" i="1" dirty="0"/>
          </a:p>
          <a:p>
            <a:endParaRPr lang="es-CL" dirty="0"/>
          </a:p>
        </p:txBody>
      </p:sp>
      <p:pic>
        <p:nvPicPr>
          <p:cNvPr id="5" name="Picture 1026" descr="C:\fotos2\Mar\FRP2\MVC-007S.JPG"/>
          <p:cNvPicPr>
            <a:picLocks noChangeAspect="1" noChangeArrowheads="1"/>
          </p:cNvPicPr>
          <p:nvPr/>
        </p:nvPicPr>
        <p:blipFill>
          <a:blip r:embed="rId5" cstate="print"/>
          <a:srcRect l="12500" t="5556" r="7292"/>
          <a:stretch>
            <a:fillRect/>
          </a:stretch>
        </p:blipFill>
        <p:spPr bwMode="auto">
          <a:xfrm>
            <a:off x="3810000" y="4388810"/>
            <a:ext cx="2415988" cy="21336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Picture 2" descr="C:\fotos1\MAR\invertogramamal\MVC-001F.JP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l="11458" t="9723" r="5208" b="6944"/>
          <a:stretch>
            <a:fillRect/>
          </a:stretch>
        </p:blipFill>
        <p:spPr bwMode="auto">
          <a:xfrm>
            <a:off x="6553200" y="4525879"/>
            <a:ext cx="2286000" cy="17145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5" descr="logou"/>
          <p:cNvPicPr>
            <a:picLocks noChangeAspect="1" noChangeArrowheads="1"/>
          </p:cNvPicPr>
          <p:nvPr/>
        </p:nvPicPr>
        <p:blipFill>
          <a:blip r:embed="rId7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38">
            <a:hlinkClick r:id="" action="ppaction://media"/>
            <a:extLst>
              <a:ext uri="{FF2B5EF4-FFF2-40B4-BE49-F238E27FC236}">
                <a16:creationId xmlns:a16="http://schemas.microsoft.com/office/drawing/2014/main" id="{23F6A8D3-6CEB-A74D-8118-ABF8F26FC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89893" y="64569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MANEJO INICIAL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es-ES" dirty="0"/>
              <a:t>Régimen cero.</a:t>
            </a:r>
          </a:p>
          <a:p>
            <a:pPr marL="578358" indent="-514350">
              <a:buFont typeface="+mj-lt"/>
              <a:buAutoNum type="arabicPeriod"/>
            </a:pPr>
            <a:r>
              <a:rPr lang="es-ES" dirty="0"/>
              <a:t>No SNG (hasta tomar una decisión                                     a las 16 - 24 hrs de vida).</a:t>
            </a:r>
          </a:p>
          <a:p>
            <a:pPr marL="578358" indent="-514350">
              <a:buFont typeface="+mj-lt"/>
              <a:buAutoNum type="arabicPeriod"/>
            </a:pPr>
            <a:r>
              <a:rPr lang="es-ES" dirty="0"/>
              <a:t>Hidratación parenteral.</a:t>
            </a:r>
          </a:p>
          <a:p>
            <a:pPr marL="578358" indent="-514350">
              <a:buFont typeface="+mj-lt"/>
              <a:buAutoNum type="arabicPeriod"/>
            </a:pPr>
            <a:r>
              <a:rPr lang="es-ES" dirty="0"/>
              <a:t>Antibióticos de amplio espectro.</a:t>
            </a:r>
          </a:p>
          <a:p>
            <a:pPr marL="578358" indent="-514350">
              <a:buFont typeface="+mj-lt"/>
              <a:buAutoNum type="arabicPeriod"/>
            </a:pPr>
            <a:r>
              <a:rPr lang="es-ES" dirty="0"/>
              <a:t>Ecografía abdominal para descartar otras malformaciones.</a:t>
            </a:r>
          </a:p>
          <a:p>
            <a:endParaRPr lang="es-CL" dirty="0"/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lementos multimedia en línea 4" descr="diapo 39">
            <a:hlinkClick r:id="" action="ppaction://media"/>
            <a:extLst>
              <a:ext uri="{FF2B5EF4-FFF2-40B4-BE49-F238E27FC236}">
                <a16:creationId xmlns:a16="http://schemas.microsoft.com/office/drawing/2014/main" id="{0BEDE7FC-E065-9342-AC96-5DE4D8438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305800" cy="114300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accent1"/>
                </a:solidFill>
              </a:rPr>
              <a:t>ENTEROCOLITIS NECROTIZANTE</a:t>
            </a:r>
            <a:endParaRPr lang="es-CL" dirty="0">
              <a:solidFill>
                <a:schemeClr val="accent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4294967295"/>
          </p:nvPr>
        </p:nvSpPr>
        <p:spPr>
          <a:xfrm>
            <a:off x="5102225" y="2514600"/>
            <a:ext cx="4041775" cy="384651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Enfermedad grave de etiología desconocida</a:t>
            </a:r>
          </a:p>
          <a:p>
            <a:r>
              <a:rPr lang="es-ES" dirty="0"/>
              <a:t>Afecta a RN y lactante menor, con mayor incidencia en RNPT</a:t>
            </a:r>
          </a:p>
          <a:p>
            <a:r>
              <a:rPr lang="es-ES" dirty="0"/>
              <a:t>S</a:t>
            </a:r>
            <a:r>
              <a:rPr lang="en-US" dirty="0"/>
              <a:t>e define </a:t>
            </a:r>
            <a:r>
              <a:rPr lang="en-US" dirty="0" err="1"/>
              <a:t>como</a:t>
            </a:r>
            <a:r>
              <a:rPr lang="en-US" dirty="0"/>
              <a:t> necrosis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coagulación</a:t>
            </a:r>
            <a:r>
              <a:rPr lang="en-US" dirty="0"/>
              <a:t> e </a:t>
            </a:r>
            <a:r>
              <a:rPr lang="en-US" dirty="0" err="1"/>
              <a:t>inflamación</a:t>
            </a:r>
            <a:r>
              <a:rPr lang="es-ES" dirty="0"/>
              <a:t> </a:t>
            </a:r>
            <a:r>
              <a:rPr lang="en-US" dirty="0"/>
              <a:t>del </a:t>
            </a:r>
            <a:r>
              <a:rPr lang="en-US" dirty="0" err="1"/>
              <a:t>intestino</a:t>
            </a:r>
            <a:r>
              <a:rPr lang="en-US" dirty="0"/>
              <a:t>,</a:t>
            </a:r>
            <a:r>
              <a:rPr lang="es-ES" dirty="0"/>
              <a:t> con invasión secundaria de la pared desvitalizada.</a:t>
            </a:r>
            <a:endParaRPr lang="en-US" dirty="0"/>
          </a:p>
          <a:p>
            <a:endParaRPr lang="es-CL" dirty="0"/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stb.msn.com/j/1A/1A6D17491DF7642C47DC30551610FAE5.stand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124200"/>
            <a:ext cx="3725282" cy="2438400"/>
          </a:xfrm>
          <a:prstGeom prst="rect">
            <a:avLst/>
          </a:prstGeom>
          <a:noFill/>
        </p:spPr>
      </p:pic>
      <p:pic>
        <p:nvPicPr>
          <p:cNvPr id="3" name="Elementos multimedia en línea 2" descr="diapo 4">
            <a:hlinkClick r:id="" action="ppaction://media"/>
            <a:extLst>
              <a:ext uri="{FF2B5EF4-FFF2-40B4-BE49-F238E27FC236}">
                <a16:creationId xmlns:a16="http://schemas.microsoft.com/office/drawing/2014/main" id="{E796CC99-59D9-CC40-AE2F-4ABCDCD3D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0400" y="571901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851648" cy="4572000"/>
          </a:xfrm>
        </p:spPr>
        <p:txBody>
          <a:bodyPr>
            <a:normAutofit/>
          </a:bodyPr>
          <a:lstStyle/>
          <a:p>
            <a:r>
              <a:rPr lang="es-MX" sz="4800" dirty="0">
                <a:solidFill>
                  <a:schemeClr val="accent3">
                    <a:lumMod val="75000"/>
                  </a:schemeClr>
                </a:solidFill>
              </a:rPr>
              <a:t>DEFECTOS DE PARED ABDOMINAL</a:t>
            </a:r>
            <a:br>
              <a:rPr lang="es-MX" dirty="0"/>
            </a:br>
            <a:r>
              <a:rPr lang="es-MX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ONFALOCELE</a:t>
            </a:r>
            <a:br>
              <a:rPr lang="es-MX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GASTROSQUISIS</a:t>
            </a:r>
            <a:endParaRPr lang="es-CL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500063" y="285750"/>
            <a:ext cx="115093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Elementos multimedia en línea 2" descr="diapo 40">
            <a:hlinkClick r:id="" action="ppaction://media"/>
            <a:extLst>
              <a:ext uri="{FF2B5EF4-FFF2-40B4-BE49-F238E27FC236}">
                <a16:creationId xmlns:a16="http://schemas.microsoft.com/office/drawing/2014/main" id="{C78CD31D-1FCC-A945-9217-282A1C521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31" y="3886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28600"/>
            <a:ext cx="3810000" cy="1162050"/>
          </a:xfrm>
        </p:spPr>
        <p:txBody>
          <a:bodyPr/>
          <a:lstStyle/>
          <a:p>
            <a:r>
              <a:rPr lang="es-MX" sz="3600" dirty="0"/>
              <a:t>GASTROSQUISIS</a:t>
            </a:r>
            <a:endParaRPr lang="es-CL" sz="36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4191000" cy="5181600"/>
          </a:xfrm>
        </p:spPr>
        <p:txBody>
          <a:bodyPr>
            <a:normAutofit fontScale="47500" lnSpcReduction="20000"/>
          </a:bodyPr>
          <a:lstStyle/>
          <a:p>
            <a:pPr>
              <a:buSzPct val="100000"/>
              <a:buFont typeface="Arial" pitchFamily="34" charset="0"/>
              <a:buChar char="•"/>
            </a:pPr>
            <a:r>
              <a:rPr lang="es-MX" sz="4600" dirty="0"/>
              <a:t> Defecto </a:t>
            </a:r>
            <a:r>
              <a:rPr lang="es-MX" sz="4600" dirty="0" err="1"/>
              <a:t>paraumbilical</a:t>
            </a:r>
            <a:r>
              <a:rPr lang="es-MX" sz="4600" dirty="0"/>
              <a:t> derecho en el que las vísceras abdominales protruyen por el lado del ombligo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4600" dirty="0"/>
              <a:t> Siempre al </a:t>
            </a:r>
            <a:r>
              <a:rPr lang="es-MX" sz="4600" b="1" dirty="0"/>
              <a:t>lado derecho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4600" dirty="0"/>
              <a:t> No tiene saco, por lo que el intestino flota libremente en el líquido amniótico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4600" dirty="0"/>
              <a:t> Intestino expuesto a irritantes.  Acartonado (</a:t>
            </a:r>
            <a:r>
              <a:rPr lang="es-MX" sz="4600" dirty="0" err="1"/>
              <a:t>peel</a:t>
            </a:r>
            <a:r>
              <a:rPr lang="es-MX" sz="4600" dirty="0"/>
              <a:t>)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4600" dirty="0"/>
              <a:t>15% de malformaciones asociadas (atresia intestinal)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4600" dirty="0"/>
              <a:t> Etiología: infarto </a:t>
            </a:r>
            <a:r>
              <a:rPr lang="es-MX" sz="4600" dirty="0" err="1"/>
              <a:t>onfalomesentérico</a:t>
            </a:r>
            <a:endParaRPr lang="es-MX" sz="4600" dirty="0"/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4600" dirty="0"/>
              <a:t> Asociación con exposición a drogas (OF) o factores maternos</a:t>
            </a:r>
            <a:endParaRPr lang="es-CL" dirty="0"/>
          </a:p>
        </p:txBody>
      </p:sp>
      <p:pic>
        <p:nvPicPr>
          <p:cNvPr id="6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300DCAD-2676-A344-9E4C-90E6313E1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28124" y="239614"/>
            <a:ext cx="2538062" cy="38407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6C5AA89-DD10-7949-9CE6-BDFD695A0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400" y="3699109"/>
            <a:ext cx="3606800" cy="27051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Elementos multimedia en línea 3" descr="diapo 41">
            <a:hlinkClick r:id="" action="ppaction://media"/>
            <a:extLst>
              <a:ext uri="{FF2B5EF4-FFF2-40B4-BE49-F238E27FC236}">
                <a16:creationId xmlns:a16="http://schemas.microsoft.com/office/drawing/2014/main" id="{1DB65D99-E4FA-A54C-8DCF-68D3C8879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5816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TRATAMIENTO</a:t>
            </a:r>
            <a:endParaRPr lang="es-CL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>
          <a:xfrm>
            <a:off x="457200" y="1920084"/>
            <a:ext cx="4038600" cy="4785515"/>
          </a:xfrm>
        </p:spPr>
        <p:txBody>
          <a:bodyPr>
            <a:normAutofit lnSpcReduction="10000"/>
          </a:bodyPr>
          <a:lstStyle/>
          <a:p>
            <a:r>
              <a:rPr lang="es-MX" dirty="0"/>
              <a:t>Preparación del Parto</a:t>
            </a:r>
          </a:p>
          <a:p>
            <a:r>
              <a:rPr lang="es-MX" dirty="0"/>
              <a:t>Atención Inmediata</a:t>
            </a:r>
          </a:p>
          <a:p>
            <a:pPr lvl="1"/>
            <a:r>
              <a:rPr lang="es-MX" dirty="0"/>
              <a:t>SNG</a:t>
            </a:r>
          </a:p>
          <a:p>
            <a:pPr lvl="1"/>
            <a:r>
              <a:rPr lang="es-MX" dirty="0"/>
              <a:t>Termorregulación</a:t>
            </a:r>
          </a:p>
          <a:p>
            <a:pPr lvl="1"/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Cubrir inmediatamente asas intestinales</a:t>
            </a:r>
          </a:p>
          <a:p>
            <a:pPr lvl="2"/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Silo</a:t>
            </a:r>
          </a:p>
          <a:p>
            <a:r>
              <a:rPr lang="es-MX" dirty="0"/>
              <a:t>Equilibrio </a:t>
            </a:r>
            <a:r>
              <a:rPr lang="es-MX" dirty="0" err="1"/>
              <a:t>hidro</a:t>
            </a:r>
            <a:r>
              <a:rPr lang="es-MX" dirty="0"/>
              <a:t>-electrolítico</a:t>
            </a:r>
          </a:p>
          <a:p>
            <a:r>
              <a:rPr lang="es-MX" dirty="0" err="1"/>
              <a:t>Distress</a:t>
            </a:r>
            <a:r>
              <a:rPr lang="es-MX" dirty="0"/>
              <a:t> Respiratorio</a:t>
            </a:r>
          </a:p>
          <a:p>
            <a:r>
              <a:rPr lang="es-MX" dirty="0" err="1"/>
              <a:t>Antibioprofilaxis</a:t>
            </a:r>
            <a:endParaRPr lang="es-MX" dirty="0"/>
          </a:p>
          <a:p>
            <a:r>
              <a:rPr lang="es-MX" dirty="0"/>
              <a:t>Cirugía</a:t>
            </a:r>
          </a:p>
          <a:p>
            <a:endParaRPr lang="es-CL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s-CL"/>
          </a:p>
        </p:txBody>
      </p:sp>
      <p:pic>
        <p:nvPicPr>
          <p:cNvPr id="100354" name="Picture 2" descr="C:\Users\Chica\Desktop\Cx Pediátrica\HCSBA\gastrosquisis\2007_02_01\IMG_03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438400"/>
            <a:ext cx="4114800" cy="3086100"/>
          </a:xfrm>
          <a:prstGeom prst="rect">
            <a:avLst/>
          </a:prstGeom>
          <a:noFill/>
        </p:spPr>
      </p:pic>
      <p:pic>
        <p:nvPicPr>
          <p:cNvPr id="9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42">
            <a:hlinkClick r:id="" action="ppaction://media"/>
            <a:extLst>
              <a:ext uri="{FF2B5EF4-FFF2-40B4-BE49-F238E27FC236}">
                <a16:creationId xmlns:a16="http://schemas.microsoft.com/office/drawing/2014/main" id="{D6D476CB-B7FF-B14C-B5A4-6C4A3DA16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 sz="quarter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MX" dirty="0"/>
              <a:t>GASTROSQUISIS</a:t>
            </a:r>
            <a:br>
              <a:rPr lang="es-MX" dirty="0"/>
            </a:br>
            <a:r>
              <a:rPr lang="es-MX" dirty="0"/>
              <a:t>Atención Inmediata  </a:t>
            </a:r>
            <a:endParaRPr lang="es-CL" dirty="0"/>
          </a:p>
        </p:txBody>
      </p:sp>
      <p:pic>
        <p:nvPicPr>
          <p:cNvPr id="11" name="10 Marcador de contenido" descr="IMG_0392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762000"/>
            <a:ext cx="2918884" cy="2189163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5" descr="logou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 descr="http://cirujanopediatracancun.com/wp-content/uploads/2010/12/gastrosquisis-posmaduro.bmp"/>
          <p:cNvPicPr>
            <a:picLocks noChangeAspect="1" noChangeArrowheads="1"/>
          </p:cNvPicPr>
          <p:nvPr/>
        </p:nvPicPr>
        <p:blipFill>
          <a:blip r:embed="rId6" cstate="print"/>
          <a:srcRect b="15457"/>
          <a:stretch>
            <a:fillRect/>
          </a:stretch>
        </p:blipFill>
        <p:spPr bwMode="auto">
          <a:xfrm>
            <a:off x="3124200" y="2057400"/>
            <a:ext cx="4203885" cy="265304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6" name="11 Marcador de contenido" descr="IMG_0398.JPG"/>
          <p:cNvPicPr>
            <a:picLocks noGrp="1" noChangeAspect="1"/>
          </p:cNvPicPr>
          <p:nvPr>
            <p:ph sz="quarter" idx="2"/>
          </p:nvPr>
        </p:nvPicPr>
        <p:blipFill>
          <a:blip r:embed="rId7" cstate="print"/>
          <a:stretch>
            <a:fillRect/>
          </a:stretch>
        </p:blipFill>
        <p:spPr>
          <a:xfrm>
            <a:off x="5943600" y="4419600"/>
            <a:ext cx="2918884" cy="2189163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" name="Elementos multimedia en línea 1" descr="diapo 43">
            <a:hlinkClick r:id="" action="ppaction://media"/>
            <a:extLst>
              <a:ext uri="{FF2B5EF4-FFF2-40B4-BE49-F238E27FC236}">
                <a16:creationId xmlns:a16="http://schemas.microsoft.com/office/drawing/2014/main" id="{795A801D-64B2-2343-A4B3-685C49E98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62" name="Picture 2" descr="http://cirujanopediatracancun.com/wp-content/uploads/2010/12/gastrosquisis-silo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971800"/>
            <a:ext cx="4899804" cy="36576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5 Título"/>
          <p:cNvSpPr txBox="1">
            <a:spLocks/>
          </p:cNvSpPr>
          <p:nvPr/>
        </p:nvSpPr>
        <p:spPr>
          <a:xfrm>
            <a:off x="457200" y="8382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GASTROSQUISIS</a:t>
            </a:r>
            <a:br>
              <a:rPr kumimoji="0" lang="es-MX" sz="5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MX" sz="5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Atención Inmediata  </a:t>
            </a:r>
            <a:endParaRPr kumimoji="0" lang="es-CL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64" name="Picture 4" descr="http://3.bp.blogspot.com/_IS6MDBPf3nY/S7FBhzWMitI/AAAAAAAAAGE/FyeWfpnXTx8/s1600/Si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905000"/>
            <a:ext cx="4343400" cy="289107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Elementos multimedia en línea 2" descr="diapo 44">
            <a:hlinkClick r:id="" action="ppaction://media"/>
            <a:extLst>
              <a:ext uri="{FF2B5EF4-FFF2-40B4-BE49-F238E27FC236}">
                <a16:creationId xmlns:a16="http://schemas.microsoft.com/office/drawing/2014/main" id="{7B535516-FFDA-D946-B679-BC357BC1A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545647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8382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MX" dirty="0"/>
              <a:t>GASTROSQUISIS</a:t>
            </a:r>
            <a:br>
              <a:rPr lang="es-MX" dirty="0"/>
            </a:br>
            <a:r>
              <a:rPr lang="es-MX" dirty="0"/>
              <a:t>Cierre Primario  </a:t>
            </a:r>
            <a:endParaRPr lang="es-CL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9D970CB-340C-FC41-8831-496C3DD6189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94780"/>
            <a:ext cx="2895600" cy="3860801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12 Marcador de contenido" descr="IMG_04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609600"/>
            <a:ext cx="3657600" cy="27432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13 Marcador de contenido" descr="IMG_0456.JPG"/>
          <p:cNvPicPr>
            <a:picLocks noChangeAspect="1"/>
          </p:cNvPicPr>
          <p:nvPr/>
        </p:nvPicPr>
        <p:blipFill>
          <a:blip r:embed="rId8" cstate="print"/>
          <a:srcRect r="24475" b="25121"/>
          <a:stretch>
            <a:fillRect/>
          </a:stretch>
        </p:blipFill>
        <p:spPr>
          <a:xfrm>
            <a:off x="1648326" y="3597443"/>
            <a:ext cx="3810000" cy="283307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Elementos multimedia en línea 2" descr="diapo 45">
            <a:hlinkClick r:id="" action="ppaction://media"/>
            <a:extLst>
              <a:ext uri="{FF2B5EF4-FFF2-40B4-BE49-F238E27FC236}">
                <a16:creationId xmlns:a16="http://schemas.microsoft.com/office/drawing/2014/main" id="{EC4A5D49-01B5-9D4E-98C6-FDA7EF6E1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15000" y="1931590"/>
            <a:ext cx="812800" cy="812800"/>
          </a:xfrm>
          <a:prstGeom prst="rect">
            <a:avLst/>
          </a:prstGeom>
        </p:spPr>
      </p:pic>
      <p:pic>
        <p:nvPicPr>
          <p:cNvPr id="4" name="Elementos multimedia en línea 3" descr="diapo 45, 2">
            <a:hlinkClick r:id="" action="ppaction://media"/>
            <a:extLst>
              <a:ext uri="{FF2B5EF4-FFF2-40B4-BE49-F238E27FC236}">
                <a16:creationId xmlns:a16="http://schemas.microsoft.com/office/drawing/2014/main" id="{33BF7CC9-9522-C140-B59B-A92F6EB84C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7832" y="610134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152400"/>
            <a:ext cx="3276600" cy="1162050"/>
          </a:xfrm>
        </p:spPr>
        <p:txBody>
          <a:bodyPr/>
          <a:lstStyle/>
          <a:p>
            <a:r>
              <a:rPr lang="es-MX" sz="3600" dirty="0"/>
              <a:t>ONFALOCELE</a:t>
            </a:r>
            <a:endParaRPr lang="es-CL" sz="36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505200" cy="4876800"/>
          </a:xfrm>
        </p:spPr>
        <p:txBody>
          <a:bodyPr>
            <a:normAutofit lnSpcReduction="10000"/>
          </a:bodyPr>
          <a:lstStyle/>
          <a:p>
            <a:pPr>
              <a:buSzPct val="100000"/>
              <a:buFont typeface="Arial" pitchFamily="34" charset="0"/>
              <a:buChar char="•"/>
            </a:pPr>
            <a:r>
              <a:rPr lang="es-CL" sz="2600" dirty="0"/>
              <a:t> Protrusión del intestino u otros órganos abdominales, a través, o cerca del ombligo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CL" sz="2600" dirty="0"/>
              <a:t> Posee una cubierta o membrana peritoneal (intacta o rota)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2600" dirty="0"/>
              <a:t>Tamaño oscila entre 2-15 </a:t>
            </a:r>
            <a:r>
              <a:rPr lang="es-MX" sz="2600" dirty="0" err="1"/>
              <a:t>cms</a:t>
            </a:r>
            <a:r>
              <a:rPr lang="es-MX" sz="2600" dirty="0"/>
              <a:t> de diámetro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2600" dirty="0"/>
              <a:t> 50-70% malformaciones asociadas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s-MX" sz="2600" dirty="0"/>
              <a:t> Etiología incierta</a:t>
            </a:r>
          </a:p>
          <a:p>
            <a:pPr lvl="1">
              <a:buSzPct val="100000"/>
              <a:buFont typeface="Arial" pitchFamily="34" charset="0"/>
              <a:buChar char="•"/>
            </a:pPr>
            <a:endParaRPr lang="es-MX" sz="2400" dirty="0"/>
          </a:p>
          <a:p>
            <a:pPr>
              <a:buFont typeface="Arial" pitchFamily="34" charset="0"/>
              <a:buChar char="•"/>
            </a:pPr>
            <a:endParaRPr lang="es-CL" sz="2400" dirty="0"/>
          </a:p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876800" y="1676400"/>
            <a:ext cx="3810000" cy="4572000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4098" name="Picture 2" descr="http://www.shands.org/health/graphics/images/es/9030.jpg"/>
          <p:cNvPicPr>
            <a:picLocks noChangeAspect="1" noChangeArrowheads="1"/>
          </p:cNvPicPr>
          <p:nvPr/>
        </p:nvPicPr>
        <p:blipFill>
          <a:blip r:embed="rId4" cstate="print"/>
          <a:srcRect l="12500"/>
          <a:stretch>
            <a:fillRect/>
          </a:stretch>
        </p:blipFill>
        <p:spPr bwMode="auto">
          <a:xfrm>
            <a:off x="4419600" y="4038600"/>
            <a:ext cx="2667000" cy="2438400"/>
          </a:xfrm>
          <a:prstGeom prst="rect">
            <a:avLst/>
          </a:prstGeom>
          <a:noFill/>
        </p:spPr>
      </p:pic>
      <p:pic>
        <p:nvPicPr>
          <p:cNvPr id="4100" name="Picture 4" descr="http://www.monografias.com/trabajos63/intestino-medio-embriologia/intestino-medio-embriologia_image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600200"/>
            <a:ext cx="2057400" cy="2743200"/>
          </a:xfrm>
          <a:prstGeom prst="rect">
            <a:avLst/>
          </a:prstGeom>
          <a:noFill/>
        </p:spPr>
      </p:pic>
      <p:pic>
        <p:nvPicPr>
          <p:cNvPr id="7" name="Picture 5" descr="logou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Elementos multimedia en línea 2" descr="diapo 46">
            <a:hlinkClick r:id="" action="ppaction://media"/>
            <a:extLst>
              <a:ext uri="{FF2B5EF4-FFF2-40B4-BE49-F238E27FC236}">
                <a16:creationId xmlns:a16="http://schemas.microsoft.com/office/drawing/2014/main" id="{925B966F-32CE-7C4E-8EB1-7B019706C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5400" y="22458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7A730-DABD-C14B-A59C-628784BD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Onfalocele </a:t>
            </a: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D1BCA5C1-BA38-BB41-AB98-EED2C406D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95" y="228600"/>
            <a:ext cx="4101000" cy="3075750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3E67BFD-0492-5046-8C71-55F2A3750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5" y="2869291"/>
            <a:ext cx="4368800" cy="32766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Elementos multimedia en línea 2" descr="diapo 47">
            <a:hlinkClick r:id="" action="ppaction://media"/>
            <a:extLst>
              <a:ext uri="{FF2B5EF4-FFF2-40B4-BE49-F238E27FC236}">
                <a16:creationId xmlns:a16="http://schemas.microsoft.com/office/drawing/2014/main" id="{CD7B8104-D74B-8F49-B994-E52047E1B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2395" y="3220181"/>
            <a:ext cx="812800" cy="812800"/>
          </a:xfrm>
          <a:prstGeom prst="rect">
            <a:avLst/>
          </a:prstGeom>
        </p:spPr>
      </p:pic>
      <p:pic>
        <p:nvPicPr>
          <p:cNvPr id="4" name="Elementos multimedia en línea 3" descr="diapo 47">
            <a:hlinkClick r:id="" action="ppaction://media"/>
            <a:extLst>
              <a:ext uri="{FF2B5EF4-FFF2-40B4-BE49-F238E27FC236}">
                <a16:creationId xmlns:a16="http://schemas.microsoft.com/office/drawing/2014/main" id="{D54463F8-FC13-5746-BFBA-912BD93340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3855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4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019800" y="5490411"/>
            <a:ext cx="287378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MX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GRACIAS</a:t>
            </a:r>
          </a:p>
          <a:p>
            <a:pPr algn="r"/>
            <a:r>
              <a:rPr lang="es-MX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dradonoso@u.uchile.cl</a:t>
            </a:r>
            <a:endParaRPr lang="es-CL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 descr="http://www.kitguru.net/wp-content/uploads/2013/08/newborn-baby-bo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676400"/>
            <a:ext cx="7686354" cy="3276600"/>
          </a:xfrm>
          <a:prstGeom prst="rect">
            <a:avLst/>
          </a:prstGeom>
          <a:noFill/>
        </p:spPr>
      </p:pic>
      <p:pic>
        <p:nvPicPr>
          <p:cNvPr id="3" name="Elementos multimedia en línea 2" descr="diapo final">
            <a:hlinkClick r:id="" action="ppaction://media"/>
            <a:extLst>
              <a:ext uri="{FF2B5EF4-FFF2-40B4-BE49-F238E27FC236}">
                <a16:creationId xmlns:a16="http://schemas.microsoft.com/office/drawing/2014/main" id="{B0858265-261A-4540-984B-D859E0499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548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419600"/>
          </a:xfrm>
        </p:spPr>
        <p:txBody>
          <a:bodyPr/>
          <a:lstStyle/>
          <a:p>
            <a:pPr>
              <a:buClr>
                <a:schemeClr val="accent1"/>
              </a:buClr>
              <a:buSzTx/>
            </a:pPr>
            <a:r>
              <a:rPr lang="es-ES_tradnl" sz="2400" dirty="0"/>
              <a:t>Prematuridad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/>
              <a:t>Bajo Peso Nacimiento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/>
              <a:t>Stress (</a:t>
            </a:r>
            <a:r>
              <a:rPr lang="es-MX" sz="2400" dirty="0"/>
              <a:t>SFA, RPM, Placenta previa, RCIU, </a:t>
            </a:r>
            <a:r>
              <a:rPr lang="es-MX" sz="2400" dirty="0" err="1"/>
              <a:t>etc</a:t>
            </a:r>
            <a:r>
              <a:rPr lang="es-MX" sz="2400" dirty="0"/>
              <a:t>)</a:t>
            </a:r>
            <a:endParaRPr lang="es-ES_tradnl" sz="2400" dirty="0"/>
          </a:p>
          <a:p>
            <a:pPr>
              <a:buClr>
                <a:schemeClr val="accent1"/>
              </a:buClr>
              <a:buSzTx/>
            </a:pP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</a:rPr>
              <a:t>Alimentación </a:t>
            </a:r>
            <a:r>
              <a:rPr lang="es-ES_tradnl" sz="2400" dirty="0" err="1">
                <a:solidFill>
                  <a:schemeClr val="accent1">
                    <a:lumMod val="75000"/>
                  </a:schemeClr>
                </a:solidFill>
              </a:rPr>
              <a:t>Enteral</a:t>
            </a:r>
            <a:endParaRPr lang="es-ES_tradnl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1"/>
              </a:buClr>
              <a:buSzTx/>
            </a:pPr>
            <a:r>
              <a:rPr lang="es-ES_tradnl" sz="2400" dirty="0"/>
              <a:t>Tipo de alimentación      </a:t>
            </a:r>
          </a:p>
          <a:p>
            <a:pPr marL="0" indent="0">
              <a:buClr>
                <a:schemeClr val="accent1"/>
              </a:buClr>
              <a:buSzTx/>
              <a:buNone/>
            </a:pPr>
            <a:r>
              <a:rPr lang="es-ES_tradnl" sz="2400" dirty="0"/>
              <a:t>       (&lt; LM)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/>
              <a:t>Cocaína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/>
              <a:t>Colonización </a:t>
            </a:r>
          </a:p>
          <a:p>
            <a:pPr>
              <a:buClr>
                <a:schemeClr val="accent1"/>
              </a:buClr>
              <a:buSzTx/>
            </a:pPr>
            <a:endParaRPr lang="es-ES_tradnl" sz="2400" dirty="0"/>
          </a:p>
          <a:p>
            <a:pPr>
              <a:buClr>
                <a:schemeClr val="accent1"/>
              </a:buClr>
              <a:buSzTx/>
              <a:buFont typeface="Wingdings" pitchFamily="2" charset="2"/>
              <a:buNone/>
            </a:pPr>
            <a:endParaRPr lang="es-ES_tradnl" sz="2400" dirty="0"/>
          </a:p>
          <a:p>
            <a:pPr>
              <a:buClr>
                <a:schemeClr val="accent1"/>
              </a:buClr>
              <a:buSzTx/>
            </a:pPr>
            <a:endParaRPr lang="es-ES_tradnl" sz="2400" dirty="0"/>
          </a:p>
          <a:p>
            <a:pPr>
              <a:buClr>
                <a:schemeClr val="accent1"/>
              </a:buClr>
              <a:buSzTx/>
            </a:pPr>
            <a:endParaRPr lang="es-ES_tradnl" sz="2400" dirty="0"/>
          </a:p>
          <a:p>
            <a:pPr>
              <a:buClr>
                <a:schemeClr val="accent1"/>
              </a:buClr>
              <a:buSzTx/>
              <a:buFont typeface="Wingdings" pitchFamily="2" charset="2"/>
              <a:buNone/>
            </a:pPr>
            <a:endParaRPr lang="es-ES_tradnl" sz="2400" dirty="0"/>
          </a:p>
          <a:p>
            <a:pPr>
              <a:buClr>
                <a:schemeClr val="accent1"/>
              </a:buClr>
              <a:buSzTx/>
            </a:pPr>
            <a:endParaRPr lang="es-ES" sz="2400" dirty="0"/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57400"/>
            <a:ext cx="4038600" cy="4530725"/>
          </a:xfrm>
        </p:spPr>
        <p:txBody>
          <a:bodyPr/>
          <a:lstStyle/>
          <a:p>
            <a:pPr>
              <a:buClr>
                <a:schemeClr val="accent1"/>
              </a:buClr>
              <a:buSzTx/>
            </a:pPr>
            <a:r>
              <a:rPr lang="es-ES_tradnl" sz="2400" dirty="0"/>
              <a:t>Asfixia, 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</a:rPr>
              <a:t>DAP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</a:rPr>
              <a:t>Estados de </a:t>
            </a:r>
            <a:r>
              <a:rPr lang="es-ES_tradnl" sz="2400" dirty="0" err="1">
                <a:solidFill>
                  <a:schemeClr val="accent1">
                    <a:lumMod val="75000"/>
                  </a:schemeClr>
                </a:solidFill>
              </a:rPr>
              <a:t>hiperviscosidad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s-ES_tradnl" sz="2400" dirty="0" err="1">
                <a:solidFill>
                  <a:schemeClr val="accent1">
                    <a:lumMod val="75000"/>
                  </a:schemeClr>
                </a:solidFill>
              </a:rPr>
              <a:t>poliglobulia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 err="1">
                <a:solidFill>
                  <a:schemeClr val="accent1">
                    <a:lumMod val="75000"/>
                  </a:schemeClr>
                </a:solidFill>
              </a:rPr>
              <a:t>Exanguíneotransfusión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 err="1"/>
              <a:t>Intol</a:t>
            </a:r>
            <a:r>
              <a:rPr lang="es-ES_tradnl" sz="2400" dirty="0"/>
              <a:t>. a la alimentación</a:t>
            </a:r>
          </a:p>
          <a:p>
            <a:pPr>
              <a:buClr>
                <a:schemeClr val="accent1"/>
              </a:buClr>
              <a:buSzTx/>
            </a:pP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</a:rPr>
              <a:t>Cardiopatía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s-MX" dirty="0"/>
              <a:t>Factores de riesgo</a:t>
            </a:r>
            <a:endParaRPr lang="es-CL" dirty="0"/>
          </a:p>
        </p:txBody>
      </p:sp>
      <p:pic>
        <p:nvPicPr>
          <p:cNvPr id="6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Elementos multimedia en línea 1" descr="diapo 5">
            <a:hlinkClick r:id="" action="ppaction://media"/>
            <a:extLst>
              <a:ext uri="{FF2B5EF4-FFF2-40B4-BE49-F238E27FC236}">
                <a16:creationId xmlns:a16="http://schemas.microsoft.com/office/drawing/2014/main" id="{3D0DD8D0-1C08-7549-8678-FC75066D3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4876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s-MX" dirty="0"/>
              <a:t>Etiología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86001"/>
            <a:ext cx="4038600" cy="4068924"/>
          </a:xfrm>
        </p:spPr>
        <p:txBody>
          <a:bodyPr>
            <a:normAutofit fontScale="77500" lnSpcReduction="20000"/>
          </a:bodyPr>
          <a:lstStyle/>
          <a:p>
            <a:pPr marL="609600" indent="-609600"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s-ES_tradnl" sz="2400" b="1" i="1" dirty="0">
                <a:solidFill>
                  <a:schemeClr val="accent5"/>
                </a:solidFill>
              </a:rPr>
              <a:t>Desconocida</a:t>
            </a:r>
          </a:p>
          <a:p>
            <a:pPr marL="609600" indent="-609600"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s-ES_tradnl" sz="2400" b="1" i="1" dirty="0">
                <a:solidFill>
                  <a:schemeClr val="accent5"/>
                </a:solidFill>
              </a:rPr>
              <a:t>Multifactorial en huésped predispuesto</a:t>
            </a:r>
          </a:p>
          <a:p>
            <a:pPr marL="609600" indent="-609600"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endParaRPr lang="es-ES_tradnl" sz="2400" b="1" i="1" dirty="0">
              <a:solidFill>
                <a:schemeClr val="accent5"/>
              </a:solidFill>
            </a:endParaRPr>
          </a:p>
          <a:p>
            <a:r>
              <a:rPr lang="es-ES_tradnl" sz="2400" dirty="0"/>
              <a:t>Alteraciones circulatorias:</a:t>
            </a:r>
          </a:p>
          <a:p>
            <a:pPr marL="975360" lvl="1" indent="-609600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  <a:buSzTx/>
            </a:pPr>
            <a:r>
              <a:rPr lang="es-ES_tradnl" sz="2000" dirty="0"/>
              <a:t>Isquemia </a:t>
            </a:r>
          </a:p>
          <a:p>
            <a:pPr marL="975360" lvl="1" indent="-609600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  <a:buSzTx/>
            </a:pPr>
            <a:r>
              <a:rPr lang="es-ES_tradnl" sz="2000" dirty="0" err="1"/>
              <a:t>Hipoperfusión</a:t>
            </a:r>
            <a:r>
              <a:rPr lang="es-ES_tradnl" sz="2000" dirty="0"/>
              <a:t> de la mucosa</a:t>
            </a:r>
            <a:endParaRPr lang="es-ES_tradnl" sz="2200" dirty="0"/>
          </a:p>
          <a:p>
            <a:r>
              <a:rPr lang="es-MX" dirty="0"/>
              <a:t>Infección</a:t>
            </a:r>
          </a:p>
          <a:p>
            <a:pPr marL="975360" lvl="1" indent="-609600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  <a:buSzTx/>
            </a:pPr>
            <a:r>
              <a:rPr lang="es-ES_tradnl" dirty="0" err="1"/>
              <a:t>Sobrecreciemiento</a:t>
            </a:r>
            <a:r>
              <a:rPr lang="es-ES_tradnl" dirty="0"/>
              <a:t> bacteriano</a:t>
            </a:r>
          </a:p>
          <a:p>
            <a:pPr marL="975360" lvl="1" indent="-609600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  <a:buSzTx/>
            </a:pPr>
            <a:r>
              <a:rPr lang="es-ES" dirty="0" err="1"/>
              <a:t>E.Coli</a:t>
            </a:r>
            <a:r>
              <a:rPr lang="es-ES" dirty="0"/>
              <a:t>, </a:t>
            </a:r>
            <a:r>
              <a:rPr lang="es-ES" dirty="0" err="1"/>
              <a:t>Klebsiella</a:t>
            </a:r>
            <a:r>
              <a:rPr lang="es-ES" dirty="0"/>
              <a:t>, </a:t>
            </a:r>
            <a:r>
              <a:rPr lang="es-ES" dirty="0" err="1"/>
              <a:t>Pseudomonas</a:t>
            </a:r>
            <a:r>
              <a:rPr lang="es-ES" dirty="0"/>
              <a:t>, </a:t>
            </a:r>
            <a:r>
              <a:rPr lang="es-ES" dirty="0" err="1"/>
              <a:t>Clostridium</a:t>
            </a:r>
            <a:r>
              <a:rPr lang="es-ES" dirty="0"/>
              <a:t>, Estafilococo y Estreptococo</a:t>
            </a:r>
            <a:endParaRPr lang="es-ES_tradn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4"/>
            <a:ext cx="4038600" cy="4709315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Inmunología</a:t>
            </a:r>
          </a:p>
          <a:p>
            <a:pPr lvl="1"/>
            <a:r>
              <a:rPr lang="es-MX" dirty="0"/>
              <a:t>Déficit de </a:t>
            </a:r>
            <a:r>
              <a:rPr lang="es-MX" dirty="0" err="1"/>
              <a:t>IgA</a:t>
            </a:r>
            <a:endParaRPr lang="es-MX" dirty="0"/>
          </a:p>
          <a:p>
            <a:pPr lvl="1"/>
            <a:r>
              <a:rPr lang="es-MX" dirty="0"/>
              <a:t>Inmadurez sistema defensivo intestinal</a:t>
            </a:r>
          </a:p>
          <a:p>
            <a:r>
              <a:rPr lang="es-ES_tradnl" sz="2800" dirty="0"/>
              <a:t>Alimentación </a:t>
            </a:r>
            <a:r>
              <a:rPr lang="es-ES_tradnl" sz="2800" dirty="0" err="1"/>
              <a:t>enteral</a:t>
            </a:r>
            <a:endParaRPr lang="es-ES_tradnl" sz="2800" dirty="0"/>
          </a:p>
          <a:p>
            <a:pPr lvl="1"/>
            <a:r>
              <a:rPr lang="es-ES_tradnl" dirty="0"/>
              <a:t>Alimentación </a:t>
            </a:r>
            <a:r>
              <a:rPr lang="es-ES_tradnl" dirty="0" err="1"/>
              <a:t>hiperosmolar</a:t>
            </a:r>
            <a:endParaRPr lang="es-ES_tradnl" dirty="0"/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s-ES_tradnl" sz="2800" dirty="0"/>
              <a:t>	    (H de C)   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s-ES_tradnl" sz="2800" dirty="0"/>
              <a:t>        &gt; </a:t>
            </a:r>
            <a:r>
              <a:rPr lang="es-ES_tradnl" sz="2800" dirty="0" err="1"/>
              <a:t>sobrecrecimiento</a:t>
            </a:r>
            <a:r>
              <a:rPr lang="es-ES_tradnl" sz="2800" dirty="0"/>
              <a:t>  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s-ES_tradnl" sz="2800" dirty="0"/>
              <a:t>           bacteriano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Ac. Grasos cadena corta y larga &gt; Permeabilidad </a:t>
            </a:r>
            <a:r>
              <a:rPr lang="es-ES_tradnl" dirty="0" err="1"/>
              <a:t>intravascular</a:t>
            </a:r>
            <a:r>
              <a:rPr lang="es-ES_tradnl" dirty="0"/>
              <a:t>      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LM &lt; ECN</a:t>
            </a:r>
          </a:p>
          <a:p>
            <a:r>
              <a:rPr lang="es-ES_tradnl" sz="2800" dirty="0"/>
              <a:t>Inflamación</a:t>
            </a:r>
          </a:p>
          <a:p>
            <a:pPr lvl="1"/>
            <a:r>
              <a:rPr lang="es-ES_tradnl" dirty="0"/>
              <a:t>Liberación de </a:t>
            </a:r>
            <a:r>
              <a:rPr lang="es-ES_tradnl" dirty="0" err="1"/>
              <a:t>citoquinas</a:t>
            </a:r>
            <a:r>
              <a:rPr lang="es-ES_tradnl" dirty="0"/>
              <a:t> y cascada inflamación</a:t>
            </a:r>
          </a:p>
          <a:p>
            <a:endParaRPr lang="es-CL" dirty="0"/>
          </a:p>
          <a:p>
            <a:endParaRPr lang="es-MX" dirty="0"/>
          </a:p>
        </p:txBody>
      </p:sp>
      <p:pic>
        <p:nvPicPr>
          <p:cNvPr id="5" name="Elementos multimedia en línea 4" descr="diapo 6">
            <a:hlinkClick r:id="" action="ppaction://media"/>
            <a:extLst>
              <a:ext uri="{FF2B5EF4-FFF2-40B4-BE49-F238E27FC236}">
                <a16:creationId xmlns:a16="http://schemas.microsoft.com/office/drawing/2014/main" id="{FA30952A-83BA-5B4E-A6E5-6DA6C8877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5421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Clínica</a:t>
            </a:r>
            <a:br>
              <a:rPr lang="es-MX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4"/>
            <a:ext cx="4038600" cy="4556915"/>
          </a:xfrm>
        </p:spPr>
        <p:txBody>
          <a:bodyPr>
            <a:normAutofit fontScale="92500"/>
          </a:bodyPr>
          <a:lstStyle/>
          <a:p>
            <a:pPr>
              <a:buClr>
                <a:schemeClr val="accent1"/>
              </a:buClr>
              <a:buSzTx/>
            </a:pPr>
            <a:r>
              <a:rPr lang="es-ES_tradnl" dirty="0"/>
              <a:t>RNPT </a:t>
            </a:r>
          </a:p>
          <a:p>
            <a:pPr lvl="1">
              <a:buSzTx/>
            </a:pPr>
            <a:r>
              <a:rPr lang="es-ES_tradnl" dirty="0"/>
              <a:t>+ </a:t>
            </a:r>
            <a:r>
              <a:rPr lang="es-ES_tradnl" dirty="0" err="1"/>
              <a:t>Dist</a:t>
            </a:r>
            <a:r>
              <a:rPr lang="es-ES_tradnl" dirty="0"/>
              <a:t>. </a:t>
            </a:r>
            <a:r>
              <a:rPr lang="es-ES_tradnl" dirty="0" err="1"/>
              <a:t>Abd</a:t>
            </a:r>
            <a:r>
              <a:rPr lang="es-ES_tradnl" dirty="0"/>
              <a:t> </a:t>
            </a:r>
          </a:p>
          <a:p>
            <a:pPr lvl="1">
              <a:buSzTx/>
            </a:pPr>
            <a:r>
              <a:rPr lang="es-ES_tradnl" dirty="0"/>
              <a:t>+ residuo bilioso </a:t>
            </a:r>
          </a:p>
          <a:p>
            <a:pPr lvl="1">
              <a:buSzTx/>
            </a:pPr>
            <a:r>
              <a:rPr lang="es-ES_tradnl" dirty="0"/>
              <a:t>+ Deposiciones </a:t>
            </a:r>
            <a:r>
              <a:rPr lang="es-ES_tradnl" dirty="0" err="1"/>
              <a:t>sang</a:t>
            </a:r>
            <a:r>
              <a:rPr lang="es-ES_tradnl" dirty="0"/>
              <a:t>. </a:t>
            </a:r>
          </a:p>
          <a:p>
            <a:pPr>
              <a:buClr>
                <a:schemeClr val="accent1"/>
              </a:buClr>
              <a:buSzTx/>
            </a:pPr>
            <a:endParaRPr lang="es-ES_tradnl" dirty="0"/>
          </a:p>
          <a:p>
            <a:pPr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s-ES_tradnl" dirty="0"/>
              <a:t>		</a:t>
            </a:r>
            <a:r>
              <a:rPr lang="es-ES_tradnl" dirty="0">
                <a:solidFill>
                  <a:schemeClr val="accent3"/>
                </a:solidFill>
              </a:rPr>
              <a:t>Post alimentación  </a:t>
            </a:r>
          </a:p>
          <a:p>
            <a:pPr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s-ES_tradnl" dirty="0">
                <a:solidFill>
                  <a:schemeClr val="accent3"/>
                </a:solidFill>
              </a:rPr>
              <a:t>           </a:t>
            </a:r>
            <a:r>
              <a:rPr lang="es-ES_tradnl" dirty="0" err="1">
                <a:solidFill>
                  <a:schemeClr val="accent3"/>
                </a:solidFill>
              </a:rPr>
              <a:t>enteral</a:t>
            </a:r>
            <a:endParaRPr lang="es-ES_tradnl" dirty="0">
              <a:solidFill>
                <a:schemeClr val="accent3"/>
              </a:solidFill>
            </a:endParaRPr>
          </a:p>
          <a:p>
            <a:pPr>
              <a:buClr>
                <a:schemeClr val="accent1"/>
              </a:buClr>
              <a:buSzTx/>
              <a:buFont typeface="Wingdings" pitchFamily="2" charset="2"/>
              <a:buNone/>
            </a:pPr>
            <a:endParaRPr lang="es-ES_tradnl" dirty="0">
              <a:solidFill>
                <a:schemeClr val="accent3"/>
              </a:solidFill>
            </a:endParaRPr>
          </a:p>
          <a:p>
            <a:pPr>
              <a:buClr>
                <a:schemeClr val="accent1"/>
              </a:buClr>
              <a:buSzTx/>
            </a:pPr>
            <a:r>
              <a:rPr lang="es-ES_tradnl" dirty="0"/>
              <a:t>Edad media 31 semanas EG</a:t>
            </a:r>
          </a:p>
          <a:p>
            <a:pPr>
              <a:buClr>
                <a:schemeClr val="accent1"/>
              </a:buClr>
              <a:buSzTx/>
            </a:pPr>
            <a:r>
              <a:rPr lang="es-ES_tradnl" dirty="0"/>
              <a:t>3 – 12 días de vida</a:t>
            </a:r>
          </a:p>
          <a:p>
            <a:endParaRPr lang="es-CL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38600" cy="443484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dirty="0"/>
              <a:t>7 –13% RNT +</a:t>
            </a:r>
            <a:r>
              <a:rPr lang="es-ES_tradnl" dirty="0">
                <a:solidFill>
                  <a:schemeClr val="accent3"/>
                </a:solidFill>
              </a:rPr>
              <a:t> Patología asociada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dirty="0"/>
              <a:t>Cocaína 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dirty="0"/>
              <a:t>NEC Temprana y masiva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Tx/>
            </a:pPr>
            <a:r>
              <a:rPr lang="es-ES_tradnl" dirty="0"/>
              <a:t>&lt;1000 grs. – 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  <a:buSzTx/>
              <a:buFontTx/>
              <a:buChar char="•"/>
            </a:pPr>
            <a:r>
              <a:rPr lang="es-ES_tradnl" dirty="0"/>
              <a:t>Dg tardío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  <a:buSzTx/>
              <a:buFontTx/>
              <a:buChar char="•"/>
            </a:pPr>
            <a:r>
              <a:rPr lang="es-ES_tradnl" dirty="0"/>
              <a:t>Compromiso Masivo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  <a:buSzTx/>
              <a:buFontTx/>
              <a:buChar char="•"/>
            </a:pPr>
            <a:r>
              <a:rPr lang="es-ES_tradnl" dirty="0"/>
              <a:t>Mayor cirugía y mortalidad</a:t>
            </a:r>
          </a:p>
          <a:p>
            <a:endParaRPr lang="es-CL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581400" y="3352800"/>
            <a:ext cx="609600" cy="914400"/>
          </a:xfrm>
          <a:prstGeom prst="curvedLeftArrow">
            <a:avLst>
              <a:gd name="adj1" fmla="val 28889"/>
              <a:gd name="adj2" fmla="val 57778"/>
              <a:gd name="adj3" fmla="val 33333"/>
            </a:avLst>
          </a:prstGeom>
          <a:solidFill>
            <a:schemeClr val="accent2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L" dirty="0">
              <a:solidFill>
                <a:schemeClr val="bg2"/>
              </a:solidFill>
            </a:endParaRPr>
          </a:p>
        </p:txBody>
      </p:sp>
      <p:pic>
        <p:nvPicPr>
          <p:cNvPr id="6" name="Picture 5" descr="logou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r="6406"/>
          <a:stretch>
            <a:fillRect/>
          </a:stretch>
        </p:blipFill>
        <p:spPr bwMode="auto">
          <a:xfrm>
            <a:off x="152400" y="228600"/>
            <a:ext cx="304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2" descr="http://www.sccp.org.co/plantilas/Libro%20SCCP/Imagenes/gastro/mar/mar_alta/mar_distension_abdom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91000"/>
            <a:ext cx="4076700" cy="235633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Elementos multimedia en línea 6" descr="diapo 7">
            <a:hlinkClick r:id="" action="ppaction://media"/>
            <a:extLst>
              <a:ext uri="{FF2B5EF4-FFF2-40B4-BE49-F238E27FC236}">
                <a16:creationId xmlns:a16="http://schemas.microsoft.com/office/drawing/2014/main" id="{ED499AE2-C2E9-C046-AFC2-48ACC3E9E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s-MX" dirty="0"/>
            </a:br>
            <a:br>
              <a:rPr lang="es-MX" dirty="0"/>
            </a:br>
            <a:br>
              <a:rPr lang="es-MX" dirty="0"/>
            </a:br>
            <a:r>
              <a:rPr lang="es-MX" dirty="0"/>
              <a:t>Clasificación: Bell (modificada)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_tradnl" dirty="0">
              <a:solidFill>
                <a:schemeClr val="accent3"/>
              </a:solidFill>
            </a:endParaRPr>
          </a:p>
          <a:p>
            <a:pPr lvl="0"/>
            <a:r>
              <a:rPr lang="es-ES_tradnl" dirty="0">
                <a:solidFill>
                  <a:schemeClr val="accent3"/>
                </a:solidFill>
              </a:rPr>
              <a:t>IA</a:t>
            </a:r>
          </a:p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MX" dirty="0">
                <a:solidFill>
                  <a:schemeClr val="accent3"/>
                </a:solidFill>
              </a:rPr>
              <a:t>IB</a:t>
            </a:r>
            <a:endParaRPr lang="es-CL" dirty="0">
              <a:solidFill>
                <a:schemeClr val="accent3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1"/>
            <a:r>
              <a:rPr lang="es-ES_tradnl" sz="1800" dirty="0"/>
              <a:t>Inestabilidad térmica</a:t>
            </a:r>
          </a:p>
          <a:p>
            <a:pPr lvl="1"/>
            <a:r>
              <a:rPr lang="es-ES_tradnl" sz="1800" dirty="0"/>
              <a:t>Apnea</a:t>
            </a:r>
          </a:p>
          <a:p>
            <a:pPr lvl="1"/>
            <a:r>
              <a:rPr lang="es-ES_tradnl" sz="1800" dirty="0"/>
              <a:t>Bradicardia</a:t>
            </a:r>
          </a:p>
          <a:p>
            <a:pPr lvl="1"/>
            <a:r>
              <a:rPr lang="es-ES_tradnl" sz="1800" dirty="0"/>
              <a:t>Distensión abdominal leve</a:t>
            </a:r>
          </a:p>
          <a:p>
            <a:pPr lvl="1"/>
            <a:r>
              <a:rPr lang="es-ES_tradnl" sz="1800" dirty="0"/>
              <a:t>Residuo gástrico</a:t>
            </a:r>
          </a:p>
          <a:p>
            <a:pPr lvl="1"/>
            <a:r>
              <a:rPr lang="es-ES_tradnl" sz="1800" dirty="0"/>
              <a:t>Vómitos</a:t>
            </a:r>
          </a:p>
          <a:p>
            <a:pPr lvl="1"/>
            <a:r>
              <a:rPr lang="es-ES_tradnl" sz="1800" dirty="0" err="1">
                <a:solidFill>
                  <a:schemeClr val="hlink"/>
                </a:solidFill>
              </a:rPr>
              <a:t>Rx</a:t>
            </a:r>
            <a:r>
              <a:rPr lang="es-ES_tradnl" sz="1800" dirty="0">
                <a:solidFill>
                  <a:schemeClr val="hlink"/>
                </a:solidFill>
              </a:rPr>
              <a:t>: Normal, </a:t>
            </a:r>
            <a:r>
              <a:rPr lang="es-ES_tradnl" sz="1800" dirty="0" err="1">
                <a:solidFill>
                  <a:schemeClr val="hlink"/>
                </a:solidFill>
              </a:rPr>
              <a:t>ileo</a:t>
            </a:r>
            <a:r>
              <a:rPr lang="es-ES_tradnl" sz="1800" dirty="0">
                <a:solidFill>
                  <a:schemeClr val="hlink"/>
                </a:solidFill>
              </a:rPr>
              <a:t> moderado</a:t>
            </a:r>
          </a:p>
          <a:p>
            <a:endParaRPr lang="es-CL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s-ES_tradnl" sz="1800" dirty="0">
                <a:solidFill>
                  <a:srgbClr val="FF0000"/>
                </a:solidFill>
              </a:rPr>
              <a:t>Sangrado intestinal.</a:t>
            </a:r>
          </a:p>
          <a:p>
            <a:pPr lvl="1">
              <a:lnSpc>
                <a:spcPct val="90000"/>
              </a:lnSpc>
            </a:pPr>
            <a:r>
              <a:rPr lang="es-ES_tradnl" sz="1800" dirty="0" err="1">
                <a:solidFill>
                  <a:srgbClr val="00B0F0"/>
                </a:solidFill>
              </a:rPr>
              <a:t>Rx</a:t>
            </a:r>
            <a:r>
              <a:rPr lang="es-ES_tradnl" sz="1800" dirty="0">
                <a:solidFill>
                  <a:srgbClr val="00B0F0"/>
                </a:solidFill>
              </a:rPr>
              <a:t>: Normal, </a:t>
            </a:r>
            <a:r>
              <a:rPr lang="es-ES_tradnl" sz="1800" dirty="0" err="1">
                <a:solidFill>
                  <a:srgbClr val="00B0F0"/>
                </a:solidFill>
              </a:rPr>
              <a:t>ileo</a:t>
            </a:r>
            <a:r>
              <a:rPr lang="es-ES_tradnl" sz="1800" dirty="0">
                <a:solidFill>
                  <a:srgbClr val="00B0F0"/>
                </a:solidFill>
              </a:rPr>
              <a:t> moderado</a:t>
            </a:r>
            <a:endParaRPr lang="es-CL" sz="1800" dirty="0"/>
          </a:p>
        </p:txBody>
      </p:sp>
      <p:pic>
        <p:nvPicPr>
          <p:cNvPr id="7" name="Picture 1" descr="C:\Users\Chica\Desktop\Cx Pediátrica\HCSBA\NEC\2007_07_26\IMG_3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810000"/>
            <a:ext cx="2540000" cy="1905000"/>
          </a:xfrm>
          <a:prstGeom prst="rect">
            <a:avLst/>
          </a:prstGeom>
          <a:noFill/>
        </p:spPr>
      </p:pic>
      <p:pic>
        <p:nvPicPr>
          <p:cNvPr id="8" name="Elementos multimedia en línea 7" descr="diapo 8">
            <a:hlinkClick r:id="" action="ppaction://media"/>
            <a:extLst>
              <a:ext uri="{FF2B5EF4-FFF2-40B4-BE49-F238E27FC236}">
                <a16:creationId xmlns:a16="http://schemas.microsoft.com/office/drawing/2014/main" id="{6B07CFBB-4BE7-7747-ADE1-9DBFDDB7B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5105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Clasificación: Bell (modificada)</a:t>
            </a:r>
            <a:endParaRPr lang="es-CL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s-ES_tradnl" sz="2000" b="1" u="sng" dirty="0">
                <a:solidFill>
                  <a:schemeClr val="accent3"/>
                </a:solidFill>
              </a:rPr>
              <a:t>IIA</a:t>
            </a:r>
            <a:r>
              <a:rPr lang="es-ES_tradnl" sz="2000" b="1" dirty="0">
                <a:solidFill>
                  <a:schemeClr val="accent3"/>
                </a:solidFill>
              </a:rPr>
              <a:t>:</a:t>
            </a:r>
            <a:r>
              <a:rPr lang="es-ES_tradnl" sz="2000" dirty="0">
                <a:solidFill>
                  <a:schemeClr val="accent3"/>
                </a:solidFill>
              </a:rPr>
              <a:t> </a:t>
            </a:r>
          </a:p>
          <a:p>
            <a:pPr lvl="1"/>
            <a:r>
              <a:rPr lang="es-ES_tradnl" sz="1800" dirty="0"/>
              <a:t>Sangrado intestinal</a:t>
            </a:r>
          </a:p>
          <a:p>
            <a:pPr lvl="1"/>
            <a:r>
              <a:rPr lang="es-ES_tradnl" sz="1800" dirty="0">
                <a:solidFill>
                  <a:srgbClr val="FF0000"/>
                </a:solidFill>
              </a:rPr>
              <a:t>Ausencia RHA</a:t>
            </a:r>
          </a:p>
          <a:p>
            <a:pPr lvl="1"/>
            <a:r>
              <a:rPr lang="es-ES_tradnl" sz="1800" dirty="0" err="1"/>
              <a:t>Rx</a:t>
            </a:r>
            <a:r>
              <a:rPr lang="es-ES_tradnl" sz="1800" dirty="0"/>
              <a:t>: Dilatación, </a:t>
            </a:r>
            <a:r>
              <a:rPr lang="es-ES_tradnl" sz="1800" dirty="0" err="1"/>
              <a:t>ileo</a:t>
            </a:r>
            <a:r>
              <a:rPr lang="es-ES_tradnl" sz="1800" dirty="0"/>
              <a:t>,</a:t>
            </a:r>
            <a:r>
              <a:rPr lang="es-ES_tradnl" sz="1800" dirty="0">
                <a:solidFill>
                  <a:srgbClr val="FF3300"/>
                </a:solidFill>
              </a:rPr>
              <a:t> </a:t>
            </a:r>
            <a:r>
              <a:rPr lang="es-ES_tradnl" sz="1800" dirty="0">
                <a:solidFill>
                  <a:srgbClr val="FF0000"/>
                </a:solidFill>
              </a:rPr>
              <a:t>neumatosis.</a:t>
            </a:r>
          </a:p>
          <a:p>
            <a:endParaRPr lang="es-CL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Picture 2" descr="C:\Users\Chica\Desktop\Cx Pediátrica\HCSBA\NEC\Copiar (1) de 2007_07_26\IMG_3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905000"/>
            <a:ext cx="2667000" cy="20002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3" descr="C:\Users\Chica\Desktop\Cx Pediátrica\HCSBA\NEC\Benjanin Alfaro\IMG_4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8758" y="4276724"/>
            <a:ext cx="2921000" cy="21907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Picture 1" descr="C:\Users\Chica\Desktop\Cx Pediátrica\HCSBA\NEC\NEC\IMG_0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9211" y="3625138"/>
            <a:ext cx="3759200" cy="28194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4" name="13 Conector recto de flecha"/>
          <p:cNvCxnSpPr/>
          <p:nvPr/>
        </p:nvCxnSpPr>
        <p:spPr>
          <a:xfrm rot="16200000" flipV="1">
            <a:off x="5067300" y="5219700"/>
            <a:ext cx="381000" cy="304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Elementos multimedia en línea 1" descr="diapo 9">
            <a:hlinkClick r:id="" action="ppaction://media"/>
            <a:extLst>
              <a:ext uri="{FF2B5EF4-FFF2-40B4-BE49-F238E27FC236}">
                <a16:creationId xmlns:a16="http://schemas.microsoft.com/office/drawing/2014/main" id="{0B831DD0-A4FC-4542-85DD-3689D0C02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1136</TotalTime>
  <Words>1116</Words>
  <Application>Microsoft Macintosh PowerPoint</Application>
  <PresentationFormat>Presentación en pantalla (4:3)</PresentationFormat>
  <Paragraphs>363</Paragraphs>
  <Slides>48</Slides>
  <Notes>1</Notes>
  <HiddenSlides>0</HiddenSlides>
  <MMClips>53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6" baseType="lpstr">
      <vt:lpstr>Arial</vt:lpstr>
      <vt:lpstr>Calibri</vt:lpstr>
      <vt:lpstr>Monotype Sorts</vt:lpstr>
      <vt:lpstr>Tw Cen MT</vt:lpstr>
      <vt:lpstr>Wingdings</vt:lpstr>
      <vt:lpstr>Wingdings 2</vt:lpstr>
      <vt:lpstr>Flujo</vt:lpstr>
      <vt:lpstr>Imagen de mapa de bits</vt:lpstr>
      <vt:lpstr>PATOLOGÍA QUIRÚRGICA  EN EL RECIEN NACIDO</vt:lpstr>
      <vt:lpstr>CAUSAS</vt:lpstr>
      <vt:lpstr> ENTEROCOLITIS NECROTIZANTE (NEC)</vt:lpstr>
      <vt:lpstr>ENTEROCOLITIS NECROTIZANTE</vt:lpstr>
      <vt:lpstr>Factores de riesgo</vt:lpstr>
      <vt:lpstr>Etiología</vt:lpstr>
      <vt:lpstr>Clínica </vt:lpstr>
      <vt:lpstr>   Clasificación: Bell (modificada)</vt:lpstr>
      <vt:lpstr>Clasificación: Bell (modificada)</vt:lpstr>
      <vt:lpstr>Clasificación: Bell (modificada)</vt:lpstr>
      <vt:lpstr>Clasificación: Bell (modificada)</vt:lpstr>
      <vt:lpstr>NEC: Diagnóstico</vt:lpstr>
      <vt:lpstr>NEC: Tratamiento</vt:lpstr>
      <vt:lpstr>MALFORMACIONES DIGESTIVAS: ATRESIAS DEL TUBO DIGESTIVO</vt:lpstr>
      <vt:lpstr>I. ATRESIA ESÓFAGO</vt:lpstr>
      <vt:lpstr>CLASIFICACIÓN</vt:lpstr>
      <vt:lpstr>DIAGNÓSTICO</vt:lpstr>
      <vt:lpstr>TRATAMIENTO</vt:lpstr>
      <vt:lpstr>II. ATRESIA DUODENAL</vt:lpstr>
      <vt:lpstr>Atresia duodenal</vt:lpstr>
      <vt:lpstr>Atresia Duodenal</vt:lpstr>
      <vt:lpstr>III. ATRESIA YEYUNO-ILEAL</vt:lpstr>
      <vt:lpstr>ATRESIA  YEYUNO-ILEAL</vt:lpstr>
      <vt:lpstr>Atresia Yeyuno-ileal</vt:lpstr>
      <vt:lpstr>IV. ATRESIA DE COLON</vt:lpstr>
      <vt:lpstr>V. MALFORMACION ANO- RECTAL (MAR)</vt:lpstr>
      <vt:lpstr>CLÍNICA</vt:lpstr>
      <vt:lpstr>CLASIFICACIÓN </vt:lpstr>
      <vt:lpstr>MAR</vt:lpstr>
      <vt:lpstr>MAR</vt:lpstr>
      <vt:lpstr>MAR</vt:lpstr>
      <vt:lpstr>MAR</vt:lpstr>
      <vt:lpstr>CLASIFICACIÓN</vt:lpstr>
      <vt:lpstr>MAR</vt:lpstr>
      <vt:lpstr>MAR</vt:lpstr>
      <vt:lpstr>MAR</vt:lpstr>
      <vt:lpstr>CLÍNICA</vt:lpstr>
      <vt:lpstr> MAR: Diagnóstico</vt:lpstr>
      <vt:lpstr>MANEJO INICIAL</vt:lpstr>
      <vt:lpstr>DEFECTOS DE PARED ABDOMINAL ONFALOCELE GASTROSQUISIS</vt:lpstr>
      <vt:lpstr>GASTROSQUISIS</vt:lpstr>
      <vt:lpstr>TRATAMIENTO</vt:lpstr>
      <vt:lpstr>GASTROSQUISIS Atención Inmediata  </vt:lpstr>
      <vt:lpstr>Presentación de PowerPoint</vt:lpstr>
      <vt:lpstr>GASTROSQUISIS Cierre Primario  </vt:lpstr>
      <vt:lpstr>ONFALOCELE</vt:lpstr>
      <vt:lpstr>Onfalocele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ABDOMEN  AGUDO  EN EL RECIEN NACIDO</dc:title>
  <dc:creator>Carolina Donoso</dc:creator>
  <cp:lastModifiedBy>Carola Donoso</cp:lastModifiedBy>
  <cp:revision>161</cp:revision>
  <cp:lastPrinted>2020-06-23T23:00:47Z</cp:lastPrinted>
  <dcterms:created xsi:type="dcterms:W3CDTF">2009-11-20T00:30:07Z</dcterms:created>
  <dcterms:modified xsi:type="dcterms:W3CDTF">2021-01-02T22:50:10Z</dcterms:modified>
</cp:coreProperties>
</file>