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94" r:id="rId10"/>
    <p:sldId id="265" r:id="rId11"/>
    <p:sldId id="266" r:id="rId12"/>
    <p:sldId id="291" r:id="rId13"/>
    <p:sldId id="267" r:id="rId14"/>
    <p:sldId id="268" r:id="rId15"/>
    <p:sldId id="269" r:id="rId16"/>
    <p:sldId id="302" r:id="rId17"/>
    <p:sldId id="270" r:id="rId18"/>
    <p:sldId id="303" r:id="rId19"/>
    <p:sldId id="271" r:id="rId20"/>
    <p:sldId id="272" r:id="rId21"/>
    <p:sldId id="273" r:id="rId22"/>
    <p:sldId id="274" r:id="rId23"/>
    <p:sldId id="275" r:id="rId24"/>
    <p:sldId id="295" r:id="rId25"/>
    <p:sldId id="276" r:id="rId26"/>
    <p:sldId id="277" r:id="rId27"/>
    <p:sldId id="304" r:id="rId28"/>
    <p:sldId id="288" r:id="rId29"/>
    <p:sldId id="278" r:id="rId30"/>
    <p:sldId id="305" r:id="rId31"/>
    <p:sldId id="279" r:id="rId32"/>
    <p:sldId id="286" r:id="rId33"/>
    <p:sldId id="287" r:id="rId34"/>
    <p:sldId id="280" r:id="rId35"/>
    <p:sldId id="285" r:id="rId36"/>
    <p:sldId id="281" r:id="rId37"/>
    <p:sldId id="282" r:id="rId38"/>
    <p:sldId id="283" r:id="rId39"/>
    <p:sldId id="284" r:id="rId40"/>
    <p:sldId id="256" r:id="rId4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0"/>
    <p:restoredTop sz="96012"/>
  </p:normalViewPr>
  <p:slideViewPr>
    <p:cSldViewPr snapToGrid="0" snapToObjects="1">
      <p:cViewPr varScale="1">
        <p:scale>
          <a:sx n="112" d="100"/>
          <a:sy n="112" d="100"/>
        </p:scale>
        <p:origin x="57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ED3EC-38DA-D34B-B827-5691848DD57E}" type="datetimeFigureOut">
              <a:rPr lang="es-CL" smtClean="0"/>
              <a:t>16-05-20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109FEFF7-7514-AC45-84C7-DF2623FF2DC3}" type="slidenum">
              <a:rPr lang="es-CL" smtClean="0"/>
              <a:t>‹Nº›</a:t>
            </a:fld>
            <a:endParaRPr lang="es-CL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44205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ED3EC-38DA-D34B-B827-5691848DD57E}" type="datetimeFigureOut">
              <a:rPr lang="es-CL" smtClean="0"/>
              <a:t>16-05-20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FEFF7-7514-AC45-84C7-DF2623FF2DC3}" type="slidenum">
              <a:rPr lang="es-CL" smtClean="0"/>
              <a:t>‹Nº›</a:t>
            </a:fld>
            <a:endParaRPr lang="es-CL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89138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ED3EC-38DA-D34B-B827-5691848DD57E}" type="datetimeFigureOut">
              <a:rPr lang="es-CL" smtClean="0"/>
              <a:t>16-05-20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FEFF7-7514-AC45-84C7-DF2623FF2DC3}" type="slidenum">
              <a:rPr lang="es-CL" smtClean="0"/>
              <a:t>‹Nº›</a:t>
            </a:fld>
            <a:endParaRPr lang="es-CL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53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ED3EC-38DA-D34B-B827-5691848DD57E}" type="datetimeFigureOut">
              <a:rPr lang="es-CL" smtClean="0"/>
              <a:t>16-05-20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FEFF7-7514-AC45-84C7-DF2623FF2DC3}" type="slidenum">
              <a:rPr lang="es-CL" smtClean="0"/>
              <a:t>‹Nº›</a:t>
            </a:fld>
            <a:endParaRPr lang="es-CL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7409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ED3EC-38DA-D34B-B827-5691848DD57E}" type="datetimeFigureOut">
              <a:rPr lang="es-CL" smtClean="0"/>
              <a:t>16-05-20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FEFF7-7514-AC45-84C7-DF2623FF2DC3}" type="slidenum">
              <a:rPr lang="es-CL" smtClean="0"/>
              <a:t>‹Nº›</a:t>
            </a:fld>
            <a:endParaRPr lang="es-CL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8092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ED3EC-38DA-D34B-B827-5691848DD57E}" type="datetimeFigureOut">
              <a:rPr lang="es-CL" smtClean="0"/>
              <a:t>16-05-20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FEFF7-7514-AC45-84C7-DF2623FF2DC3}" type="slidenum">
              <a:rPr lang="es-CL" smtClean="0"/>
              <a:t>‹Nº›</a:t>
            </a:fld>
            <a:endParaRPr lang="es-CL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317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ED3EC-38DA-D34B-B827-5691848DD57E}" type="datetimeFigureOut">
              <a:rPr lang="es-CL" smtClean="0"/>
              <a:t>16-05-20</a:t>
            </a:fld>
            <a:endParaRPr lang="es-C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FEFF7-7514-AC45-84C7-DF2623FF2DC3}" type="slidenum">
              <a:rPr lang="es-CL" smtClean="0"/>
              <a:t>‹Nº›</a:t>
            </a:fld>
            <a:endParaRPr lang="es-CL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09574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ED3EC-38DA-D34B-B827-5691848DD57E}" type="datetimeFigureOut">
              <a:rPr lang="es-CL" smtClean="0"/>
              <a:t>16-05-20</a:t>
            </a:fld>
            <a:endParaRPr lang="es-C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FEFF7-7514-AC45-84C7-DF2623FF2DC3}" type="slidenum">
              <a:rPr lang="es-CL" smtClean="0"/>
              <a:t>‹Nº›</a:t>
            </a:fld>
            <a:endParaRPr lang="es-CL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16668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ED3EC-38DA-D34B-B827-5691848DD57E}" type="datetimeFigureOut">
              <a:rPr lang="es-CL" smtClean="0"/>
              <a:t>16-05-20</a:t>
            </a:fld>
            <a:endParaRPr lang="es-C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FEFF7-7514-AC45-84C7-DF2623FF2DC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529570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ED3EC-38DA-D34B-B827-5691848DD57E}" type="datetimeFigureOut">
              <a:rPr lang="es-CL" smtClean="0"/>
              <a:t>16-05-20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FEFF7-7514-AC45-84C7-DF2623FF2DC3}" type="slidenum">
              <a:rPr lang="es-CL" smtClean="0"/>
              <a:t>‹Nº›</a:t>
            </a:fld>
            <a:endParaRPr lang="es-CL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76345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81DED3EC-38DA-D34B-B827-5691848DD57E}" type="datetimeFigureOut">
              <a:rPr lang="es-CL" smtClean="0"/>
              <a:t>16-05-20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FEFF7-7514-AC45-84C7-DF2623FF2DC3}" type="slidenum">
              <a:rPr lang="es-CL" smtClean="0"/>
              <a:t>‹Nº›</a:t>
            </a:fld>
            <a:endParaRPr lang="es-CL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71954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DED3EC-38DA-D34B-B827-5691848DD57E}" type="datetimeFigureOut">
              <a:rPr lang="es-CL" smtClean="0"/>
              <a:t>16-05-20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109FEFF7-7514-AC45-84C7-DF2623FF2DC3}" type="slidenum">
              <a:rPr lang="es-CL" smtClean="0"/>
              <a:t>‹Nº›</a:t>
            </a:fld>
            <a:endParaRPr lang="es-CL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8351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image" Target="../media/image2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3.png"/><Relationship Id="rId4" Type="http://schemas.openxmlformats.org/officeDocument/2006/relationships/image" Target="../media/image2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3.png"/><Relationship Id="rId4" Type="http://schemas.openxmlformats.org/officeDocument/2006/relationships/image" Target="../media/image2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3.png"/><Relationship Id="rId5" Type="http://schemas.openxmlformats.org/officeDocument/2006/relationships/image" Target="../media/image2.tiff"/><Relationship Id="rId4" Type="http://schemas.openxmlformats.org/officeDocument/2006/relationships/image" Target="../media/image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3.png"/><Relationship Id="rId4" Type="http://schemas.openxmlformats.org/officeDocument/2006/relationships/image" Target="../media/image2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3.png"/><Relationship Id="rId4" Type="http://schemas.openxmlformats.org/officeDocument/2006/relationships/image" Target="../media/image2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3.png"/><Relationship Id="rId4" Type="http://schemas.openxmlformats.org/officeDocument/2006/relationships/image" Target="../media/image2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3.png"/><Relationship Id="rId5" Type="http://schemas.openxmlformats.org/officeDocument/2006/relationships/image" Target="../media/image2.tiff"/><Relationship Id="rId4" Type="http://schemas.openxmlformats.org/officeDocument/2006/relationships/image" Target="../media/image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3.png"/><Relationship Id="rId4" Type="http://schemas.openxmlformats.org/officeDocument/2006/relationships/image" Target="../media/image2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3.png"/><Relationship Id="rId4" Type="http://schemas.openxmlformats.org/officeDocument/2006/relationships/image" Target="../media/image2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3.png"/><Relationship Id="rId4" Type="http://schemas.openxmlformats.org/officeDocument/2006/relationships/image" Target="../media/image2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image" Target="../media/image2.tif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3.png"/><Relationship Id="rId4" Type="http://schemas.openxmlformats.org/officeDocument/2006/relationships/image" Target="../media/image2.tif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3.png"/><Relationship Id="rId4" Type="http://schemas.openxmlformats.org/officeDocument/2006/relationships/image" Target="../media/image2.tif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3.png"/><Relationship Id="rId4" Type="http://schemas.openxmlformats.org/officeDocument/2006/relationships/image" Target="../media/image2.tif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3.png"/><Relationship Id="rId4" Type="http://schemas.openxmlformats.org/officeDocument/2006/relationships/image" Target="../media/image2.tif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3.png"/><Relationship Id="rId5" Type="http://schemas.openxmlformats.org/officeDocument/2006/relationships/image" Target="../media/image2.tiff"/><Relationship Id="rId4" Type="http://schemas.openxmlformats.org/officeDocument/2006/relationships/image" Target="../media/image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3.png"/><Relationship Id="rId4" Type="http://schemas.openxmlformats.org/officeDocument/2006/relationships/image" Target="../media/image2.tif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3.png"/><Relationship Id="rId4" Type="http://schemas.openxmlformats.org/officeDocument/2006/relationships/image" Target="../media/image2.tif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3.png"/><Relationship Id="rId4" Type="http://schemas.openxmlformats.org/officeDocument/2006/relationships/image" Target="../media/image2.tif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3.png"/><Relationship Id="rId5" Type="http://schemas.openxmlformats.org/officeDocument/2006/relationships/image" Target="../media/image2.tiff"/><Relationship Id="rId4" Type="http://schemas.openxmlformats.org/officeDocument/2006/relationships/image" Target="../media/image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5" Type="http://schemas.openxmlformats.org/officeDocument/2006/relationships/image" Target="../media/image3.png"/><Relationship Id="rId4" Type="http://schemas.openxmlformats.org/officeDocument/2006/relationships/image" Target="../media/image2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png"/><Relationship Id="rId4" Type="http://schemas.openxmlformats.org/officeDocument/2006/relationships/image" Target="../media/image2.tif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5" Type="http://schemas.openxmlformats.org/officeDocument/2006/relationships/image" Target="../media/image3.png"/><Relationship Id="rId4" Type="http://schemas.openxmlformats.org/officeDocument/2006/relationships/image" Target="../media/image2.tif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5" Type="http://schemas.openxmlformats.org/officeDocument/2006/relationships/image" Target="../media/image3.png"/><Relationship Id="rId4" Type="http://schemas.openxmlformats.org/officeDocument/2006/relationships/image" Target="../media/image2.tif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5" Type="http://schemas.openxmlformats.org/officeDocument/2006/relationships/image" Target="../media/image3.png"/><Relationship Id="rId4" Type="http://schemas.openxmlformats.org/officeDocument/2006/relationships/image" Target="../media/image2.tif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6" Type="http://schemas.openxmlformats.org/officeDocument/2006/relationships/image" Target="../media/image3.png"/><Relationship Id="rId5" Type="http://schemas.openxmlformats.org/officeDocument/2006/relationships/image" Target="../media/image2.tiff"/><Relationship Id="rId4" Type="http://schemas.openxmlformats.org/officeDocument/2006/relationships/image" Target="../media/image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5" Type="http://schemas.openxmlformats.org/officeDocument/2006/relationships/image" Target="../media/image3.png"/><Relationship Id="rId4" Type="http://schemas.openxmlformats.org/officeDocument/2006/relationships/image" Target="../media/image2.tif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5" Type="http://schemas.openxmlformats.org/officeDocument/2006/relationships/image" Target="../media/image3.png"/><Relationship Id="rId4" Type="http://schemas.openxmlformats.org/officeDocument/2006/relationships/image" Target="../media/image2.tif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5" Type="http://schemas.openxmlformats.org/officeDocument/2006/relationships/image" Target="../media/image3.png"/><Relationship Id="rId4" Type="http://schemas.openxmlformats.org/officeDocument/2006/relationships/image" Target="../media/image2.tif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5" Type="http://schemas.openxmlformats.org/officeDocument/2006/relationships/image" Target="../media/image3.png"/><Relationship Id="rId4" Type="http://schemas.openxmlformats.org/officeDocument/2006/relationships/image" Target="../media/image2.tif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5" Type="http://schemas.openxmlformats.org/officeDocument/2006/relationships/image" Target="../media/image3.png"/><Relationship Id="rId4" Type="http://schemas.openxmlformats.org/officeDocument/2006/relationships/image" Target="../media/image2.tif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6" Type="http://schemas.openxmlformats.org/officeDocument/2006/relationships/image" Target="../media/image3.png"/><Relationship Id="rId5" Type="http://schemas.openxmlformats.org/officeDocument/2006/relationships/image" Target="../media/image2.tiff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image" Target="../media/image2.tiff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.png"/><Relationship Id="rId4" Type="http://schemas.openxmlformats.org/officeDocument/2006/relationships/image" Target="../media/image2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3.png"/><Relationship Id="rId4" Type="http://schemas.openxmlformats.org/officeDocument/2006/relationships/image" Target="../media/image2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3.png"/><Relationship Id="rId4" Type="http://schemas.openxmlformats.org/officeDocument/2006/relationships/image" Target="../media/image2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3.png"/><Relationship Id="rId4" Type="http://schemas.openxmlformats.org/officeDocument/2006/relationships/image" Target="../media/image2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.png"/><Relationship Id="rId5" Type="http://schemas.openxmlformats.org/officeDocument/2006/relationships/image" Target="../media/image2.tiff"/><Relationship Id="rId4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1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s-CL" b="1" dirty="0">
                <a:solidFill>
                  <a:srgbClr val="002060"/>
                </a:solidFill>
              </a:rPr>
              <a:t>CANCER INFANTIL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 rtlCol="0">
            <a:noAutofit/>
          </a:bodyPr>
          <a:lstStyle/>
          <a:p>
            <a:pPr algn="ctr">
              <a:defRPr/>
            </a:pPr>
            <a:r>
              <a:rPr lang="es-CL" sz="1400" dirty="0">
                <a:solidFill>
                  <a:srgbClr val="002060"/>
                </a:solidFill>
              </a:rPr>
              <a:t>Dr. Felipe Espinoza Chacur</a:t>
            </a:r>
          </a:p>
          <a:p>
            <a:pPr algn="ctr">
              <a:defRPr/>
            </a:pPr>
            <a:r>
              <a:rPr lang="es-CL" sz="1400" dirty="0">
                <a:solidFill>
                  <a:srgbClr val="002060"/>
                </a:solidFill>
              </a:rPr>
              <a:t>Unidad de Hemato-Oncología Infantil.</a:t>
            </a:r>
          </a:p>
          <a:p>
            <a:pPr algn="ctr">
              <a:defRPr/>
            </a:pPr>
            <a:r>
              <a:rPr lang="es-CL" sz="1400" dirty="0">
                <a:solidFill>
                  <a:srgbClr val="002060"/>
                </a:solidFill>
              </a:rPr>
              <a:t>Servicio de Pediatría</a:t>
            </a:r>
          </a:p>
          <a:p>
            <a:pPr algn="ctr">
              <a:defRPr/>
            </a:pPr>
            <a:r>
              <a:rPr lang="es-CL" sz="1400" dirty="0">
                <a:solidFill>
                  <a:srgbClr val="002060"/>
                </a:solidFill>
              </a:rPr>
              <a:t>HCSBA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94B1FC8-6A20-DD42-A7F2-D8770DA739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377190"/>
            <a:ext cx="1981200" cy="1028700"/>
          </a:xfrm>
          <a:prstGeom prst="rect">
            <a:avLst/>
          </a:prstGeom>
        </p:spPr>
      </p:pic>
      <p:pic>
        <p:nvPicPr>
          <p:cNvPr id="4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80948D61-AC07-3448-9DCF-C8CC60E9FB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273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s-CL" dirty="0">
                <a:solidFill>
                  <a:srgbClr val="002060"/>
                </a:solidFill>
              </a:rPr>
              <a:t>Localización.</a:t>
            </a:r>
          </a:p>
        </p:txBody>
      </p:sp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A8E270F3-11E1-E948-84E4-79723A2016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4391" y="2019549"/>
            <a:ext cx="5257952" cy="801943"/>
          </a:xfrm>
        </p:spPr>
        <p:txBody>
          <a:bodyPr/>
          <a:lstStyle/>
          <a:p>
            <a:r>
              <a:rPr lang="es-CL" dirty="0"/>
              <a:t>Anterior		MEDIO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A859A72F-5E46-CF43-9A24-F604E72694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394709" y="2824269"/>
            <a:ext cx="3360421" cy="2644457"/>
          </a:xfrm>
        </p:spPr>
        <p:txBody>
          <a:bodyPr>
            <a:normAutofit fontScale="77500" lnSpcReduction="20000"/>
          </a:bodyPr>
          <a:lstStyle/>
          <a:p>
            <a:r>
              <a:rPr lang="es-CL" dirty="0">
                <a:solidFill>
                  <a:srgbClr val="002060"/>
                </a:solidFill>
              </a:rPr>
              <a:t>Linfomas.</a:t>
            </a:r>
          </a:p>
          <a:p>
            <a:r>
              <a:rPr lang="es-CL" dirty="0">
                <a:solidFill>
                  <a:srgbClr val="002060"/>
                </a:solidFill>
              </a:rPr>
              <a:t>Leucemias T.</a:t>
            </a:r>
          </a:p>
          <a:p>
            <a:r>
              <a:rPr lang="es-CL" dirty="0">
                <a:solidFill>
                  <a:srgbClr val="002060"/>
                </a:solidFill>
              </a:rPr>
              <a:t>Adenopatías infecciosas (ej: TBC).</a:t>
            </a:r>
          </a:p>
          <a:p>
            <a:r>
              <a:rPr lang="es-CL" dirty="0">
                <a:solidFill>
                  <a:srgbClr val="002060"/>
                </a:solidFill>
              </a:rPr>
              <a:t>Quistes pericárdicos.</a:t>
            </a:r>
          </a:p>
          <a:p>
            <a:r>
              <a:rPr lang="es-CL" dirty="0">
                <a:solidFill>
                  <a:srgbClr val="002060"/>
                </a:solidFill>
              </a:rPr>
              <a:t>Quistes broncogénicos.</a:t>
            </a:r>
          </a:p>
          <a:p>
            <a:r>
              <a:rPr lang="es-CL" dirty="0">
                <a:solidFill>
                  <a:srgbClr val="002060"/>
                </a:solidFill>
              </a:rPr>
              <a:t>Lesiones esofágicas.</a:t>
            </a:r>
          </a:p>
          <a:p>
            <a:r>
              <a:rPr lang="es-CL" dirty="0">
                <a:solidFill>
                  <a:srgbClr val="002060"/>
                </a:solidFill>
              </a:rPr>
              <a:t>Hernias del agujero de Morgagni. </a:t>
            </a:r>
          </a:p>
          <a:p>
            <a:endParaRPr lang="es-CL" dirty="0"/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7D57B3C2-66F8-8146-A06C-45ACD4E187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200900" y="2023003"/>
            <a:ext cx="3856614" cy="802237"/>
          </a:xfrm>
        </p:spPr>
        <p:txBody>
          <a:bodyPr/>
          <a:lstStyle/>
          <a:p>
            <a:r>
              <a:rPr lang="es-CL" dirty="0"/>
              <a:t>posterior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8512144-4A83-FC42-8D16-7BAA011520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377190"/>
            <a:ext cx="1981200" cy="1028700"/>
          </a:xfrm>
          <a:prstGeom prst="rect">
            <a:avLst/>
          </a:prstGeom>
        </p:spPr>
      </p:pic>
      <p:sp>
        <p:nvSpPr>
          <p:cNvPr id="9" name="2 Marcador de contenido">
            <a:extLst>
              <a:ext uri="{FF2B5EF4-FFF2-40B4-BE49-F238E27FC236}">
                <a16:creationId xmlns:a16="http://schemas.microsoft.com/office/drawing/2014/main" id="{063F6C0F-06E2-9C48-B0C0-31E308BD8ABD}"/>
              </a:ext>
            </a:extLst>
          </p:cNvPr>
          <p:cNvSpPr txBox="1">
            <a:spLocks/>
          </p:cNvSpPr>
          <p:nvPr/>
        </p:nvSpPr>
        <p:spPr>
          <a:xfrm>
            <a:off x="834391" y="2824269"/>
            <a:ext cx="2560318" cy="26444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s-CL" dirty="0">
                <a:solidFill>
                  <a:srgbClr val="002060"/>
                </a:solidFill>
              </a:rPr>
              <a:t>Tímicos.</a:t>
            </a:r>
          </a:p>
          <a:p>
            <a:r>
              <a:rPr lang="es-CL" dirty="0">
                <a:solidFill>
                  <a:srgbClr val="002060"/>
                </a:solidFill>
              </a:rPr>
              <a:t>Teratomas.</a:t>
            </a:r>
          </a:p>
          <a:p>
            <a:r>
              <a:rPr lang="es-CL" dirty="0">
                <a:solidFill>
                  <a:srgbClr val="002060"/>
                </a:solidFill>
              </a:rPr>
              <a:t>Angiomas.</a:t>
            </a:r>
          </a:p>
          <a:p>
            <a:r>
              <a:rPr lang="es-CL" dirty="0">
                <a:solidFill>
                  <a:srgbClr val="002060"/>
                </a:solidFill>
              </a:rPr>
              <a:t>Lipomas.</a:t>
            </a:r>
          </a:p>
          <a:p>
            <a:r>
              <a:rPr lang="es-CL" dirty="0">
                <a:solidFill>
                  <a:srgbClr val="002060"/>
                </a:solidFill>
              </a:rPr>
              <a:t>Tumores tiroideos. </a:t>
            </a:r>
          </a:p>
          <a:p>
            <a:endParaRPr lang="es-CL" dirty="0"/>
          </a:p>
        </p:txBody>
      </p:sp>
      <p:sp>
        <p:nvSpPr>
          <p:cNvPr id="10" name="2 Marcador de contenido">
            <a:extLst>
              <a:ext uri="{FF2B5EF4-FFF2-40B4-BE49-F238E27FC236}">
                <a16:creationId xmlns:a16="http://schemas.microsoft.com/office/drawing/2014/main" id="{435871B0-3AF3-BC49-AE9D-1EEB1A3A785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200900" y="2820988"/>
            <a:ext cx="3856038" cy="2638425"/>
          </a:xfrm>
        </p:spPr>
        <p:txBody>
          <a:bodyPr>
            <a:normAutofit fontScale="77500" lnSpcReduction="20000"/>
          </a:bodyPr>
          <a:lstStyle/>
          <a:p>
            <a:r>
              <a:rPr lang="es-CL" dirty="0">
                <a:solidFill>
                  <a:srgbClr val="002060"/>
                </a:solidFill>
              </a:rPr>
              <a:t>Tumores </a:t>
            </a:r>
            <a:r>
              <a:rPr lang="es-CL" dirty="0" err="1">
                <a:solidFill>
                  <a:srgbClr val="002060"/>
                </a:solidFill>
              </a:rPr>
              <a:t>neurogénicos</a:t>
            </a:r>
            <a:r>
              <a:rPr lang="es-CL" dirty="0">
                <a:solidFill>
                  <a:srgbClr val="002060"/>
                </a:solidFill>
              </a:rPr>
              <a:t>.</a:t>
            </a:r>
          </a:p>
          <a:p>
            <a:pPr marL="0" indent="0">
              <a:buNone/>
            </a:pPr>
            <a:r>
              <a:rPr lang="es-CL" dirty="0">
                <a:solidFill>
                  <a:srgbClr val="002060"/>
                </a:solidFill>
              </a:rPr>
              <a:t>     - Benignos como el </a:t>
            </a:r>
            <a:r>
              <a:rPr lang="es-CL" dirty="0" err="1">
                <a:solidFill>
                  <a:srgbClr val="002060"/>
                </a:solidFill>
              </a:rPr>
              <a:t>ganglioneuroma</a:t>
            </a:r>
            <a:r>
              <a:rPr lang="es-CL" dirty="0">
                <a:solidFill>
                  <a:srgbClr val="002060"/>
                </a:solidFill>
              </a:rPr>
              <a:t>.</a:t>
            </a:r>
          </a:p>
          <a:p>
            <a:pPr marL="0" indent="0">
              <a:buNone/>
            </a:pPr>
            <a:r>
              <a:rPr lang="es-CL" dirty="0">
                <a:solidFill>
                  <a:srgbClr val="002060"/>
                </a:solidFill>
              </a:rPr>
              <a:t>     - Malignos como el </a:t>
            </a:r>
            <a:r>
              <a:rPr lang="es-CL" dirty="0" err="1">
                <a:solidFill>
                  <a:srgbClr val="002060"/>
                </a:solidFill>
              </a:rPr>
              <a:t>neuroblastoma</a:t>
            </a:r>
            <a:r>
              <a:rPr lang="es-CL" dirty="0">
                <a:solidFill>
                  <a:srgbClr val="002060"/>
                </a:solidFill>
              </a:rPr>
              <a:t>.</a:t>
            </a:r>
          </a:p>
          <a:p>
            <a:r>
              <a:rPr lang="es-CL" dirty="0">
                <a:solidFill>
                  <a:srgbClr val="002060"/>
                </a:solidFill>
              </a:rPr>
              <a:t>Quistes entéricos.</a:t>
            </a:r>
          </a:p>
          <a:p>
            <a:r>
              <a:rPr lang="es-CL" dirty="0">
                <a:solidFill>
                  <a:srgbClr val="002060"/>
                </a:solidFill>
              </a:rPr>
              <a:t>Sarcoma de </a:t>
            </a:r>
            <a:r>
              <a:rPr lang="es-CL" dirty="0" err="1">
                <a:solidFill>
                  <a:srgbClr val="002060"/>
                </a:solidFill>
              </a:rPr>
              <a:t>Ewing</a:t>
            </a:r>
            <a:r>
              <a:rPr lang="es-CL" dirty="0">
                <a:solidFill>
                  <a:srgbClr val="002060"/>
                </a:solidFill>
              </a:rPr>
              <a:t>.</a:t>
            </a:r>
          </a:p>
          <a:p>
            <a:r>
              <a:rPr lang="es-CL" dirty="0" err="1">
                <a:solidFill>
                  <a:srgbClr val="002060"/>
                </a:solidFill>
              </a:rPr>
              <a:t>Rabdomiosarcoma</a:t>
            </a:r>
            <a:r>
              <a:rPr lang="es-CL" dirty="0">
                <a:solidFill>
                  <a:srgbClr val="002060"/>
                </a:solidFill>
              </a:rPr>
              <a:t>.</a:t>
            </a:r>
          </a:p>
        </p:txBody>
      </p:sp>
      <p:pic>
        <p:nvPicPr>
          <p:cNvPr id="8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9EC709B5-E475-684A-A4B1-0AF836054A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445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92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s-CL" dirty="0">
                <a:solidFill>
                  <a:srgbClr val="002060"/>
                </a:solidFill>
              </a:rPr>
              <a:t>Síndrome vena cava superior.</a:t>
            </a:r>
          </a:p>
        </p:txBody>
      </p:sp>
      <p:sp>
        <p:nvSpPr>
          <p:cNvPr id="1536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s-CL" dirty="0">
                <a:solidFill>
                  <a:srgbClr val="002060"/>
                </a:solidFill>
              </a:rPr>
              <a:t>Conjunto de signos y síntomas derivados de la compresión de este vaso. Se conoce como síndrome de mediastino superior cuando a lo anterior se agrega compresión traqueal. En niños, ambos términos son  sinónimos.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3C61F3E-18E8-1B42-8B21-88EAE7C47D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377190"/>
            <a:ext cx="1981200" cy="1028700"/>
          </a:xfrm>
          <a:prstGeom prst="rect">
            <a:avLst/>
          </a:prstGeom>
        </p:spPr>
      </p:pic>
      <p:pic>
        <p:nvPicPr>
          <p:cNvPr id="2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7AD31284-C87C-0346-8F36-B06C9C98D4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028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0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://webdelprofesor.ula.ve/medicina/ivanda/imagenes/piel/sindromevenacav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99301" y="1191761"/>
            <a:ext cx="5593398" cy="4474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5515FE1B-8C96-2147-B907-146637D446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800" y="377190"/>
            <a:ext cx="1981200" cy="1028700"/>
          </a:xfrm>
          <a:prstGeom prst="rect">
            <a:avLst/>
          </a:prstGeom>
        </p:spPr>
      </p:pic>
      <p:pic>
        <p:nvPicPr>
          <p:cNvPr id="2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3E96A6AD-262D-324B-8F69-488A9930EA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275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s-CL" dirty="0">
                <a:solidFill>
                  <a:srgbClr val="002060"/>
                </a:solidFill>
              </a:rPr>
              <a:t>Síntomas.</a:t>
            </a:r>
          </a:p>
        </p:txBody>
      </p:sp>
      <p:sp>
        <p:nvSpPr>
          <p:cNvPr id="17411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s-CL" dirty="0">
                <a:solidFill>
                  <a:srgbClr val="002060"/>
                </a:solidFill>
              </a:rPr>
              <a:t>Tos, disnea, disfonía, ortopnea, dolor torácico. </a:t>
            </a:r>
          </a:p>
          <a:p>
            <a:pPr eaLnBrk="1" hangingPunct="1"/>
            <a:r>
              <a:rPr lang="es-CL" dirty="0">
                <a:solidFill>
                  <a:srgbClr val="002060"/>
                </a:solidFill>
              </a:rPr>
              <a:t>Cefalea, confusión, alteraciones visuales.</a:t>
            </a:r>
          </a:p>
          <a:p>
            <a:pPr eaLnBrk="1" hangingPunct="1"/>
            <a:r>
              <a:rPr lang="es-CL" dirty="0">
                <a:solidFill>
                  <a:srgbClr val="002060"/>
                </a:solidFill>
              </a:rPr>
              <a:t>Se agravan en posición supina o en flexión.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BDC2D06-EA52-DB41-B443-DBEC9EFAC2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377190"/>
            <a:ext cx="1981200" cy="1028700"/>
          </a:xfrm>
          <a:prstGeom prst="rect">
            <a:avLst/>
          </a:prstGeom>
        </p:spPr>
      </p:pic>
      <p:pic>
        <p:nvPicPr>
          <p:cNvPr id="2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13C2E3F4-F22D-BA4B-A1A8-5590395527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885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8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s-CL" dirty="0">
                <a:solidFill>
                  <a:srgbClr val="002060"/>
                </a:solidFill>
              </a:rPr>
              <a:t>Signos.</a:t>
            </a:r>
          </a:p>
        </p:txBody>
      </p:sp>
      <p:sp>
        <p:nvSpPr>
          <p:cNvPr id="18435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s-CL" dirty="0">
                <a:solidFill>
                  <a:srgbClr val="002060"/>
                </a:solidFill>
              </a:rPr>
              <a:t>Edema, plétora y cianosis de cara, cuello y extremidades superiores.</a:t>
            </a:r>
          </a:p>
          <a:p>
            <a:pPr eaLnBrk="1" hangingPunct="1"/>
            <a:r>
              <a:rPr lang="es-CL" dirty="0">
                <a:solidFill>
                  <a:srgbClr val="002060"/>
                </a:solidFill>
              </a:rPr>
              <a:t>Diaforesis, sibilancias, estridor.</a:t>
            </a:r>
          </a:p>
          <a:p>
            <a:pPr eaLnBrk="1" hangingPunct="1"/>
            <a:r>
              <a:rPr lang="es-CL" dirty="0">
                <a:solidFill>
                  <a:srgbClr val="002060"/>
                </a:solidFill>
              </a:rPr>
              <a:t> Circulación colateral.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0D5AE48-6C59-E340-839E-2C800FC08A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377190"/>
            <a:ext cx="1981200" cy="1028700"/>
          </a:xfrm>
          <a:prstGeom prst="rect">
            <a:avLst/>
          </a:prstGeom>
        </p:spPr>
      </p:pic>
      <p:pic>
        <p:nvPicPr>
          <p:cNvPr id="2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B2E8255C-9550-274D-8C98-918AEB712A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826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s-CL" dirty="0">
                <a:solidFill>
                  <a:srgbClr val="002060"/>
                </a:solidFill>
              </a:rPr>
              <a:t>SVCS.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>
              <a:defRPr/>
            </a:pPr>
            <a:r>
              <a:rPr lang="es-CL" dirty="0">
                <a:solidFill>
                  <a:srgbClr val="002060"/>
                </a:solidFill>
              </a:rPr>
              <a:t>Es una </a:t>
            </a:r>
            <a:r>
              <a:rPr lang="es-CL" dirty="0">
                <a:solidFill>
                  <a:srgbClr val="FF0000"/>
                </a:solidFill>
              </a:rPr>
              <a:t>urgencia oncológica </a:t>
            </a:r>
            <a:r>
              <a:rPr lang="es-CL" dirty="0"/>
              <a:t>.</a:t>
            </a:r>
          </a:p>
          <a:p>
            <a:pPr>
              <a:defRPr/>
            </a:pPr>
            <a:r>
              <a:rPr lang="es-CL" dirty="0">
                <a:solidFill>
                  <a:srgbClr val="002060"/>
                </a:solidFill>
              </a:rPr>
              <a:t>Evaluar la función respiratoria y realizar TAC para: - Establecer ubicación</a:t>
            </a:r>
          </a:p>
          <a:p>
            <a:pPr marL="0" indent="0">
              <a:buNone/>
              <a:defRPr/>
            </a:pPr>
            <a:r>
              <a:rPr lang="es-CL" dirty="0">
                <a:solidFill>
                  <a:srgbClr val="002060"/>
                </a:solidFill>
              </a:rPr>
              <a:t>    - Extensión y relación de la masa con la vía aérea y grandes vasos. </a:t>
            </a:r>
          </a:p>
          <a:p>
            <a:pPr>
              <a:defRPr/>
            </a:pPr>
            <a:r>
              <a:rPr lang="es-CL" dirty="0">
                <a:solidFill>
                  <a:srgbClr val="002060"/>
                </a:solidFill>
              </a:rPr>
              <a:t>Debe ser  </a:t>
            </a:r>
            <a:r>
              <a:rPr lang="es-CL" dirty="0">
                <a:solidFill>
                  <a:srgbClr val="FF0000"/>
                </a:solidFill>
              </a:rPr>
              <a:t>derivado a un centro especializado </a:t>
            </a:r>
            <a:r>
              <a:rPr lang="es-CL" dirty="0">
                <a:solidFill>
                  <a:srgbClr val="002060"/>
                </a:solidFill>
              </a:rPr>
              <a:t>para completar su estudio.</a:t>
            </a:r>
          </a:p>
          <a:p>
            <a:pPr>
              <a:defRPr/>
            </a:pPr>
            <a:r>
              <a:rPr lang="es-CL" dirty="0">
                <a:solidFill>
                  <a:srgbClr val="FF0000"/>
                </a:solidFill>
              </a:rPr>
              <a:t>No</a:t>
            </a:r>
            <a:r>
              <a:rPr lang="es-CL" dirty="0"/>
              <a:t> </a:t>
            </a:r>
            <a:r>
              <a:rPr lang="es-CL" dirty="0">
                <a:solidFill>
                  <a:srgbClr val="002060"/>
                </a:solidFill>
              </a:rPr>
              <a:t>debe ser sedado para exámenes o procedimientos sin una  evaluación anestésica adecuada, ya que puede sufrir un colapso irreversible de la vía aérea.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EE9A8EE4-C7E6-564A-9507-D2177D13D0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377190"/>
            <a:ext cx="1981200" cy="1028700"/>
          </a:xfrm>
          <a:prstGeom prst="rect">
            <a:avLst/>
          </a:prstGeom>
        </p:spPr>
      </p:pic>
      <p:pic>
        <p:nvPicPr>
          <p:cNvPr id="2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8BC2C9A7-3097-6047-8B82-D8B77FC202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773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1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s-CL" dirty="0">
                <a:solidFill>
                  <a:srgbClr val="002060"/>
                </a:solidFill>
              </a:rPr>
              <a:t>MASA ABDOMINAL.</a:t>
            </a:r>
          </a:p>
        </p:txBody>
      </p:sp>
      <p:pic>
        <p:nvPicPr>
          <p:cNvPr id="20483" name="3 Marcador de contenido" descr="IMG_0478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3424395" y="2063567"/>
            <a:ext cx="5343209" cy="3989914"/>
          </a:xfr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10747D70-F4B6-C249-B8D2-82B8F05037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800" y="377190"/>
            <a:ext cx="1981200" cy="1028700"/>
          </a:xfrm>
          <a:prstGeom prst="rect">
            <a:avLst/>
          </a:prstGeom>
        </p:spPr>
      </p:pic>
      <p:pic>
        <p:nvPicPr>
          <p:cNvPr id="2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82E6A94A-4B2B-5446-9DDF-79F43A4405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023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s-CL" dirty="0">
                <a:solidFill>
                  <a:srgbClr val="002060"/>
                </a:solidFill>
              </a:rPr>
              <a:t>MASA ABDOMINAL.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>
              <a:defRPr/>
            </a:pPr>
            <a:r>
              <a:rPr lang="es-CL" dirty="0">
                <a:solidFill>
                  <a:srgbClr val="002060"/>
                </a:solidFill>
              </a:rPr>
              <a:t>La mitad de las masas abdominales en la infancia son benignas, pero todos los tumores deben ser estudiados para asegurar el diagnóstico precoz y preciso. 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C0CDB1D-07ED-7F4C-B029-B8A291D26D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377190"/>
            <a:ext cx="1981200" cy="1028700"/>
          </a:xfrm>
          <a:prstGeom prst="rect">
            <a:avLst/>
          </a:prstGeom>
        </p:spPr>
      </p:pic>
      <p:pic>
        <p:nvPicPr>
          <p:cNvPr id="2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8DE4480B-404B-8249-A78D-FC40192E7E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841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5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L" dirty="0">
                <a:solidFill>
                  <a:srgbClr val="002060"/>
                </a:solidFill>
              </a:rPr>
              <a:t>La historia permite orientar el diagnóstico. </a:t>
            </a:r>
          </a:p>
          <a:p>
            <a:r>
              <a:rPr lang="es-CL" dirty="0">
                <a:solidFill>
                  <a:srgbClr val="002060"/>
                </a:solidFill>
              </a:rPr>
              <a:t>La edad da una orientación; los lactantes pequeños tienen mayor frecuencia de masas renales benignas, en tanto niños en edad escolar tienen mayor incidencia de linfomas.</a:t>
            </a:r>
          </a:p>
          <a:p>
            <a:endParaRPr lang="es-CL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DDBE61F-2F40-374A-96CD-F440716882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377190"/>
            <a:ext cx="1981200" cy="1028700"/>
          </a:xfrm>
          <a:prstGeom prst="rect">
            <a:avLst/>
          </a:prstGeom>
        </p:spPr>
      </p:pic>
      <p:pic>
        <p:nvPicPr>
          <p:cNvPr id="5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CAA43933-6DD7-C24B-A05D-8F6EC119B4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100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16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s-CL" dirty="0">
                <a:solidFill>
                  <a:srgbClr val="002060"/>
                </a:solidFill>
              </a:rPr>
              <a:t>Dolor.</a:t>
            </a:r>
          </a:p>
        </p:txBody>
      </p:sp>
      <p:sp>
        <p:nvSpPr>
          <p:cNvPr id="22531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s-CL" dirty="0">
                <a:solidFill>
                  <a:srgbClr val="002060"/>
                </a:solidFill>
              </a:rPr>
              <a:t>En general se manifiesta como un dolor de moderada intensidad, de evolución prolongada producido por distensión, compresión o rechazo de estructuras vecinas. </a:t>
            </a:r>
          </a:p>
          <a:p>
            <a:pPr eaLnBrk="1" hangingPunct="1"/>
            <a:r>
              <a:rPr lang="es-CL" dirty="0">
                <a:solidFill>
                  <a:srgbClr val="002060"/>
                </a:solidFill>
              </a:rPr>
              <a:t>El dolor intenso tipo abdomen agudo, se ve en torsión de quiste ovárico, hemorragia intratumoral, rotura del tumor u obstrucción intestinal por infiltración de éste por linfoma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E3AD98C-C652-1744-9744-4A8F3AD6A2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377190"/>
            <a:ext cx="1981200" cy="1028700"/>
          </a:xfrm>
          <a:prstGeom prst="rect">
            <a:avLst/>
          </a:prstGeom>
        </p:spPr>
      </p:pic>
      <p:pic>
        <p:nvPicPr>
          <p:cNvPr id="2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1C2E1EBD-60E6-724A-9E50-AA4D50EC4B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378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4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s-CL" dirty="0">
                <a:solidFill>
                  <a:srgbClr val="002060"/>
                </a:solidFill>
              </a:rPr>
              <a:t>CHILE.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>
              <a:defRPr/>
            </a:pPr>
            <a:r>
              <a:rPr lang="es-CL" dirty="0">
                <a:solidFill>
                  <a:srgbClr val="002060"/>
                </a:solidFill>
              </a:rPr>
              <a:t>La incidencia estimada es de 12-14 casos de cáncer por 100.000 niños menores de 15 años, </a:t>
            </a:r>
          </a:p>
          <a:p>
            <a:pPr>
              <a:defRPr/>
            </a:pPr>
            <a:r>
              <a:rPr lang="es-CL" dirty="0">
                <a:solidFill>
                  <a:srgbClr val="002060"/>
                </a:solidFill>
              </a:rPr>
              <a:t>550 casos nuevos por año.</a:t>
            </a:r>
          </a:p>
          <a:p>
            <a:pPr>
              <a:defRPr/>
            </a:pPr>
            <a:r>
              <a:rPr lang="es-CL" dirty="0">
                <a:solidFill>
                  <a:srgbClr val="002060"/>
                </a:solidFill>
              </a:rPr>
              <a:t>Segunda causa de muerte en el grupo entre los 5 a 15 años, precedida sólo por accidentes.</a:t>
            </a:r>
          </a:p>
          <a:p>
            <a:pPr>
              <a:defRPr/>
            </a:pPr>
            <a:r>
              <a:rPr lang="es-CL" dirty="0">
                <a:solidFill>
                  <a:srgbClr val="002060"/>
                </a:solidFill>
              </a:rPr>
              <a:t>Con los protocolos actuales de tratamiento, aproximadamente el 70% al 80% de los niños se curan.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5D923E1-A195-144D-99AB-7C6E8A0C30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377190"/>
            <a:ext cx="1981200" cy="1028700"/>
          </a:xfrm>
          <a:prstGeom prst="rect">
            <a:avLst/>
          </a:prstGeom>
        </p:spPr>
      </p:pic>
      <p:pic>
        <p:nvPicPr>
          <p:cNvPr id="2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6638E9A2-AEA0-554B-A9F9-6AB918B014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312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1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CL"/>
          </a:p>
        </p:txBody>
      </p:sp>
      <p:sp>
        <p:nvSpPr>
          <p:cNvPr id="23555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s-CL" dirty="0">
                <a:solidFill>
                  <a:srgbClr val="002060"/>
                </a:solidFill>
              </a:rPr>
              <a:t>Síntomas urinarios como disuria, poliaquiuria, anuria, hematuria.</a:t>
            </a:r>
          </a:p>
          <a:p>
            <a:pPr eaLnBrk="1" hangingPunct="1"/>
            <a:r>
              <a:rPr lang="es-CL" dirty="0">
                <a:solidFill>
                  <a:srgbClr val="002060"/>
                </a:solidFill>
              </a:rPr>
              <a:t>Síntomas gastrointestinales como constipación de comienzo reciente o diarrea (se ve en neuroblastomas por secreción de péptido intestinal vasoactivo). 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E73ADEA-99CE-8844-9A78-23AD0C20FC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377190"/>
            <a:ext cx="1981200" cy="1028700"/>
          </a:xfrm>
          <a:prstGeom prst="rect">
            <a:avLst/>
          </a:prstGeom>
        </p:spPr>
      </p:pic>
      <p:pic>
        <p:nvPicPr>
          <p:cNvPr id="2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38AAF35A-0FEC-3046-B41A-A9B1953E4A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597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2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s-CL" dirty="0">
                <a:solidFill>
                  <a:srgbClr val="002060"/>
                </a:solidFill>
              </a:rPr>
              <a:t>Síndromes asociados.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>
              <a:defRPr/>
            </a:pPr>
            <a:r>
              <a:rPr lang="es-CL" dirty="0">
                <a:solidFill>
                  <a:srgbClr val="002060"/>
                </a:solidFill>
              </a:rPr>
              <a:t>Sind. De Beckwith-Wiedeman (crecimiento acelerado, onfalocele, hernia umbilical, macroglosia, pliegues auriculares) que se asocia con tumor de Wilms y hepatoblastoma. </a:t>
            </a:r>
          </a:p>
          <a:p>
            <a:pPr>
              <a:defRPr/>
            </a:pPr>
            <a:r>
              <a:rPr lang="es-CL" dirty="0">
                <a:solidFill>
                  <a:srgbClr val="002060"/>
                </a:solidFill>
              </a:rPr>
              <a:t>La hemihipertrofia se asocia en un  3%  a tumor de Wilms, por lo que detectarla obliga a buscarlo dirigidamente y controlar al paciente posteriormente, de no pesquisarlo inicialmente.</a:t>
            </a:r>
          </a:p>
          <a:p>
            <a:pPr>
              <a:defRPr/>
            </a:pPr>
            <a:r>
              <a:rPr lang="es-CL" dirty="0">
                <a:solidFill>
                  <a:srgbClr val="002060"/>
                </a:solidFill>
              </a:rPr>
              <a:t>Aniridia y malformaciones genitourinarias como hipospadia y criptorquídea se asocia a tumor de Wilms </a:t>
            </a:r>
          </a:p>
          <a:p>
            <a:pPr>
              <a:defRPr/>
            </a:pPr>
            <a:r>
              <a:rPr lang="es-CL" dirty="0">
                <a:solidFill>
                  <a:srgbClr val="002060"/>
                </a:solidFill>
              </a:rPr>
              <a:t>25% de estos tumores cursan con HTA.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E1C18999-D164-234C-8AE8-2E6A5A3834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377190"/>
            <a:ext cx="1981200" cy="1028700"/>
          </a:xfrm>
          <a:prstGeom prst="rect">
            <a:avLst/>
          </a:prstGeom>
        </p:spPr>
      </p:pic>
      <p:pic>
        <p:nvPicPr>
          <p:cNvPr id="2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979D2B3F-6DC7-5240-B503-899CA36564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610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0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CL"/>
          </a:p>
        </p:txBody>
      </p:sp>
      <p:sp>
        <p:nvSpPr>
          <p:cNvPr id="2560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s-CL" dirty="0">
                <a:solidFill>
                  <a:srgbClr val="002060"/>
                </a:solidFill>
              </a:rPr>
              <a:t>Los nódulos subcutáneos, indoloros, de tinte azulado por infiltración de piel, o la proptosis y equimosis periorbitaria por compromiso óseo de la órbita se asocian a Neuroblastoma.</a:t>
            </a:r>
          </a:p>
          <a:p>
            <a:pPr eaLnBrk="1" hangingPunct="1"/>
            <a:r>
              <a:rPr lang="es-CL" dirty="0">
                <a:solidFill>
                  <a:srgbClr val="002060"/>
                </a:solidFill>
              </a:rPr>
              <a:t>La asociación de masa abdominal y mandibular, es característica del linfoma de Burkit</a:t>
            </a:r>
            <a:r>
              <a:rPr lang="es-CL" dirty="0"/>
              <a:t>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0CA0B2D-3FA6-0648-BC40-F166BEE6D4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377190"/>
            <a:ext cx="1981200" cy="1028700"/>
          </a:xfrm>
          <a:prstGeom prst="rect">
            <a:avLst/>
          </a:prstGeom>
        </p:spPr>
      </p:pic>
      <p:pic>
        <p:nvPicPr>
          <p:cNvPr id="2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A13D6EA4-0B54-DB43-981B-47A9974863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855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4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s-CL" dirty="0">
                <a:solidFill>
                  <a:srgbClr val="002060"/>
                </a:solidFill>
              </a:rPr>
              <a:t>Examen físico.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>
              <a:defRPr/>
            </a:pPr>
            <a:r>
              <a:rPr lang="es-CL" dirty="0">
                <a:solidFill>
                  <a:srgbClr val="002060"/>
                </a:solidFill>
              </a:rPr>
              <a:t>Una masa de hipocondrio derecho puede corresponder a un hepatoblastoma.</a:t>
            </a:r>
          </a:p>
          <a:p>
            <a:pPr>
              <a:defRPr/>
            </a:pPr>
            <a:r>
              <a:rPr lang="es-CL" dirty="0">
                <a:solidFill>
                  <a:srgbClr val="002060"/>
                </a:solidFill>
              </a:rPr>
              <a:t>Una masa de flanco, firme, lisa, que no cruza la línea media y pelotea a un tumor de Wilms. </a:t>
            </a:r>
          </a:p>
          <a:p>
            <a:pPr>
              <a:defRPr/>
            </a:pPr>
            <a:r>
              <a:rPr lang="es-CL" dirty="0">
                <a:solidFill>
                  <a:srgbClr val="002060"/>
                </a:solidFill>
              </a:rPr>
              <a:t>Una masa de flanco, dura, lobular o irregular, que cruza la línea media, fija puede corresponder a un neuroblastoma.</a:t>
            </a:r>
          </a:p>
          <a:p>
            <a:pPr>
              <a:defRPr/>
            </a:pPr>
            <a:r>
              <a:rPr lang="es-CL" dirty="0">
                <a:solidFill>
                  <a:srgbClr val="002060"/>
                </a:solidFill>
              </a:rPr>
              <a:t>Una masa de fosa ilíaca derecha a un tumor ovárico o un linfoma (también puede presentarse como un abdomen agudo).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6C1EDEC-A73F-B545-AE06-6303D9BB69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377190"/>
            <a:ext cx="1981200" cy="1028700"/>
          </a:xfrm>
          <a:prstGeom prst="rect">
            <a:avLst/>
          </a:prstGeom>
        </p:spPr>
      </p:pic>
      <p:pic>
        <p:nvPicPr>
          <p:cNvPr id="2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20DE2E24-48DD-334E-A152-AE1C40FA1F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638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9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CL"/>
          </a:p>
        </p:txBody>
      </p:sp>
      <p:pic>
        <p:nvPicPr>
          <p:cNvPr id="28675" name="3 Marcador de contenido" descr="IMG_0622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3773010" y="2057402"/>
            <a:ext cx="4645979" cy="3469274"/>
          </a:xfr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A61EE11B-44E4-CF49-B54E-DE2A8EE9C2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800" y="377190"/>
            <a:ext cx="1981200" cy="1028700"/>
          </a:xfrm>
          <a:prstGeom prst="rect">
            <a:avLst/>
          </a:prstGeom>
        </p:spPr>
      </p:pic>
      <p:pic>
        <p:nvPicPr>
          <p:cNvPr id="2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50C031C2-B1F7-3B42-BC58-B39E87AA37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896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s-CL" dirty="0">
                <a:solidFill>
                  <a:srgbClr val="002060"/>
                </a:solidFill>
              </a:rPr>
              <a:t>Citopenias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>
              <a:defRPr/>
            </a:pPr>
            <a:r>
              <a:rPr lang="es-CL" dirty="0">
                <a:solidFill>
                  <a:srgbClr val="002060"/>
                </a:solidFill>
              </a:rPr>
              <a:t>La anemia, leucopenia y trombocitopenia se presentan frecuentemente en forma aislada o combinada, al diagnóstico de una leucemia aguda en pediatría.</a:t>
            </a:r>
          </a:p>
          <a:p>
            <a:pPr>
              <a:defRPr/>
            </a:pPr>
            <a:r>
              <a:rPr lang="es-CL" dirty="0">
                <a:solidFill>
                  <a:srgbClr val="002060"/>
                </a:solidFill>
              </a:rPr>
              <a:t>Una leucemia aguda puede presentarse con cifra de leucocitos baja, normal o elevada. </a:t>
            </a:r>
          </a:p>
          <a:p>
            <a:pPr>
              <a:defRPr/>
            </a:pPr>
            <a:r>
              <a:rPr lang="es-CL" dirty="0">
                <a:solidFill>
                  <a:srgbClr val="002060"/>
                </a:solidFill>
              </a:rPr>
              <a:t>La mitad de los niños tiene menos de 10000 leucocitos/mm3 y un 30% no tiene blastos al diagnóstico. 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39D5099-591E-9542-94B0-6AC57606AA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377190"/>
            <a:ext cx="1981200" cy="1028700"/>
          </a:xfrm>
          <a:prstGeom prst="rect">
            <a:avLst/>
          </a:prstGeom>
        </p:spPr>
      </p:pic>
      <p:pic>
        <p:nvPicPr>
          <p:cNvPr id="2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47AD828F-4C62-864B-9C70-DEE5188CB2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962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6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>
              <a:defRPr/>
            </a:pPr>
            <a:r>
              <a:rPr lang="es-CL" dirty="0">
                <a:solidFill>
                  <a:srgbClr val="002060"/>
                </a:solidFill>
              </a:rPr>
              <a:t>La presencia de  neutropenia, recuento absoluto de neutrófilos (RAN) &lt; 1000/mm3, es el hallazgo más orientador de compromiso de médula ósea.</a:t>
            </a:r>
          </a:p>
          <a:p>
            <a:pPr>
              <a:defRPr/>
            </a:pPr>
            <a:r>
              <a:rPr lang="es-CL" dirty="0">
                <a:solidFill>
                  <a:srgbClr val="002060"/>
                </a:solidFill>
              </a:rPr>
              <a:t>El sangramiento manifestado por equimosis, petequias, epistaxis o gingivorragia como primera manifestación de una leucemia se debe generalmente a trombocitopenia, a excepción de la leucemia mieloblástica, especialmente la promielocítica (M3), que además cursa con una CIV.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5363EC6-D4A8-2549-ABDB-69E3A75126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377190"/>
            <a:ext cx="1981200" cy="1028700"/>
          </a:xfrm>
          <a:prstGeom prst="rect">
            <a:avLst/>
          </a:prstGeom>
        </p:spPr>
      </p:pic>
      <p:pic>
        <p:nvPicPr>
          <p:cNvPr id="2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92FAE483-06BB-5D41-BF12-2A8EA778C4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170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9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L" dirty="0">
                <a:solidFill>
                  <a:srgbClr val="002060"/>
                </a:solidFill>
              </a:rPr>
              <a:t>La confirmación del diagnóstico de leucemia aguda se hace con la demostración de más de 25% de </a:t>
            </a:r>
            <a:r>
              <a:rPr lang="es-CL" dirty="0" err="1">
                <a:solidFill>
                  <a:srgbClr val="002060"/>
                </a:solidFill>
              </a:rPr>
              <a:t>blastos</a:t>
            </a:r>
            <a:r>
              <a:rPr lang="es-CL" dirty="0">
                <a:solidFill>
                  <a:srgbClr val="002060"/>
                </a:solidFill>
              </a:rPr>
              <a:t> en el </a:t>
            </a:r>
            <a:r>
              <a:rPr lang="es-CL" dirty="0" err="1">
                <a:solidFill>
                  <a:srgbClr val="002060"/>
                </a:solidFill>
              </a:rPr>
              <a:t>mielograma</a:t>
            </a:r>
            <a:r>
              <a:rPr lang="es-CL" dirty="0">
                <a:solidFill>
                  <a:srgbClr val="002060"/>
                </a:solidFill>
              </a:rPr>
              <a:t>. </a:t>
            </a:r>
          </a:p>
          <a:p>
            <a:r>
              <a:rPr lang="es-CL" dirty="0">
                <a:solidFill>
                  <a:srgbClr val="002060"/>
                </a:solidFill>
              </a:rPr>
              <a:t>Ante la sospecha es preferible  hacer el examen en un centro que pueda realizar los estudios de </a:t>
            </a:r>
            <a:r>
              <a:rPr lang="es-CL" dirty="0" err="1">
                <a:solidFill>
                  <a:srgbClr val="002060"/>
                </a:solidFill>
              </a:rPr>
              <a:t>inmunofenotipo</a:t>
            </a:r>
            <a:r>
              <a:rPr lang="es-CL" dirty="0">
                <a:solidFill>
                  <a:srgbClr val="002060"/>
                </a:solidFill>
              </a:rPr>
              <a:t>, índice de DNA y citogenética, los cuales completan la caracterización del cuadro, fundamental antes de iniciar tratamiento.</a:t>
            </a:r>
          </a:p>
          <a:p>
            <a:endParaRPr lang="es-CL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C939890-9572-D343-919F-1B83056B92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377190"/>
            <a:ext cx="1981200" cy="1028700"/>
          </a:xfrm>
          <a:prstGeom prst="rect">
            <a:avLst/>
          </a:prstGeom>
        </p:spPr>
      </p:pic>
      <p:pic>
        <p:nvPicPr>
          <p:cNvPr id="5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954240CF-0DCC-D24C-A903-D73E431B38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919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8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http://www.down21.org/salud/salud/imagenes/leucemia_fig_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07582" y="675006"/>
            <a:ext cx="5176836" cy="3892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45A7DE8A-EB19-4444-BEEC-0341CD40AA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800" y="377190"/>
            <a:ext cx="1981200" cy="1028700"/>
          </a:xfrm>
          <a:prstGeom prst="rect">
            <a:avLst/>
          </a:prstGeom>
        </p:spPr>
      </p:pic>
      <p:pic>
        <p:nvPicPr>
          <p:cNvPr id="2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9867B7AF-F8AE-7247-86EE-AB88C707D3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365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0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s-CL" dirty="0">
                <a:solidFill>
                  <a:srgbClr val="002060"/>
                </a:solidFill>
              </a:rPr>
              <a:t>Dolores óseos.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>
              <a:defRPr/>
            </a:pPr>
            <a:r>
              <a:rPr lang="es-CL" dirty="0">
                <a:solidFill>
                  <a:srgbClr val="002060"/>
                </a:solidFill>
              </a:rPr>
              <a:t>Los dolores óseos “de crecimiento” de extremidades inferiores son frecuentes en los niños y constituyen la manifestación de un proceso fisiológico, benigno. </a:t>
            </a:r>
          </a:p>
          <a:p>
            <a:pPr>
              <a:defRPr/>
            </a:pPr>
            <a:r>
              <a:rPr lang="es-CL" dirty="0">
                <a:solidFill>
                  <a:srgbClr val="002060"/>
                </a:solidFill>
              </a:rPr>
              <a:t>Existen ciertas condiciones que sin embargo deben hacer sospechar un tumor óseo o infiltración de médula ósea, por lo que la historia dirigida y un examen  físico cuidadoso debe descartarlo. 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6505D20-EBE2-2F48-AEF4-BEEA7EC9D6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377190"/>
            <a:ext cx="1981200" cy="1028700"/>
          </a:xfrm>
          <a:prstGeom prst="rect">
            <a:avLst/>
          </a:prstGeom>
        </p:spPr>
      </p:pic>
      <p:pic>
        <p:nvPicPr>
          <p:cNvPr id="2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767EF3DB-E44D-1146-89D1-80C7D8D751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348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5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algn="r">
              <a:defRPr/>
            </a:pPr>
            <a:r>
              <a:rPr lang="es-CL" dirty="0">
                <a:solidFill>
                  <a:srgbClr val="002060"/>
                </a:solidFill>
              </a:rPr>
              <a:t>Como mejorar estas cifras. (Y además tener  menos secuelas )</a:t>
            </a:r>
          </a:p>
        </p:txBody>
      </p:sp>
      <p:sp>
        <p:nvSpPr>
          <p:cNvPr id="4099" name="2 Marcador de contenido"/>
          <p:cNvSpPr>
            <a:spLocks noGrp="1"/>
          </p:cNvSpPr>
          <p:nvPr>
            <p:ph idx="1"/>
          </p:nvPr>
        </p:nvSpPr>
        <p:spPr>
          <a:xfrm>
            <a:off x="1451579" y="2388870"/>
            <a:ext cx="9603275" cy="3077475"/>
          </a:xfrm>
        </p:spPr>
        <p:txBody>
          <a:bodyPr/>
          <a:lstStyle/>
          <a:p>
            <a:pPr eaLnBrk="1" hangingPunct="1"/>
            <a:r>
              <a:rPr lang="es-CL" dirty="0">
                <a:solidFill>
                  <a:srgbClr val="002060"/>
                </a:solidFill>
              </a:rPr>
              <a:t>Fundamental el diagnóstico precoz. </a:t>
            </a:r>
          </a:p>
          <a:p>
            <a:pPr eaLnBrk="1" hangingPunct="1"/>
            <a:r>
              <a:rPr lang="es-CL" dirty="0">
                <a:solidFill>
                  <a:srgbClr val="002060"/>
                </a:solidFill>
              </a:rPr>
              <a:t>Difícil por la baja frecuencia de esta patología, lo que incide en un bajo índice de sospecha por parte del médico</a:t>
            </a:r>
          </a:p>
          <a:p>
            <a:pPr eaLnBrk="1" hangingPunct="1"/>
            <a:r>
              <a:rPr lang="es-CL" dirty="0">
                <a:solidFill>
                  <a:srgbClr val="002060"/>
                </a:solidFill>
              </a:rPr>
              <a:t>85% de los cánceres infantiles se presentan con signos y síntomas inespecíficos.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F064BCA-E265-C748-826D-6176F7212F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49821" y="4437645"/>
            <a:ext cx="1981200" cy="1028700"/>
          </a:xfrm>
          <a:prstGeom prst="rect">
            <a:avLst/>
          </a:prstGeom>
        </p:spPr>
      </p:pic>
      <p:pic>
        <p:nvPicPr>
          <p:cNvPr id="3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E2552AF7-AEF6-6B4E-A9BA-BB89F97893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100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7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L" dirty="0">
                <a:solidFill>
                  <a:srgbClr val="002060"/>
                </a:solidFill>
              </a:rPr>
              <a:t>Debe hacer  sospechar patología todo dolor óseo asimétrico, persistente, de intensidad creciente.</a:t>
            </a:r>
          </a:p>
          <a:p>
            <a:r>
              <a:rPr lang="es-CL" dirty="0">
                <a:solidFill>
                  <a:srgbClr val="002060"/>
                </a:solidFill>
              </a:rPr>
              <a:t>Al examen pesquisar sensibilidad ósea </a:t>
            </a:r>
            <a:r>
              <a:rPr lang="es-CL" dirty="0" err="1">
                <a:solidFill>
                  <a:srgbClr val="002060"/>
                </a:solidFill>
              </a:rPr>
              <a:t>metafisiaria</a:t>
            </a:r>
            <a:r>
              <a:rPr lang="es-CL" dirty="0">
                <a:solidFill>
                  <a:srgbClr val="002060"/>
                </a:solidFill>
              </a:rPr>
              <a:t> o claudicación, artritis o artralgias asociadas a  síntomas generales,  o dolores óseos desproporcionados en  relación a los hallazgos clínicos. </a:t>
            </a:r>
          </a:p>
          <a:p>
            <a:endParaRPr lang="es-CL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7FE8666-CB84-D943-A8D8-949348138A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377190"/>
            <a:ext cx="1981200" cy="1028700"/>
          </a:xfrm>
          <a:prstGeom prst="rect">
            <a:avLst/>
          </a:prstGeom>
        </p:spPr>
      </p:pic>
      <p:pic>
        <p:nvPicPr>
          <p:cNvPr id="5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AD96ED15-9901-5842-8EA3-F5A776254D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407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32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CL"/>
          </a:p>
        </p:txBody>
      </p:sp>
      <p:sp>
        <p:nvSpPr>
          <p:cNvPr id="33795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s-CL" dirty="0">
                <a:solidFill>
                  <a:srgbClr val="002060"/>
                </a:solidFill>
              </a:rPr>
              <a:t>Todo dolor óseo que se asocie a citopenia debe ser estudiado pensando en procresos proliferativos medulares.</a:t>
            </a:r>
          </a:p>
          <a:p>
            <a:pPr eaLnBrk="1" hangingPunct="1"/>
            <a:endParaRPr lang="es-CL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E9101E93-2D83-F746-A0FF-57BCF77248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377190"/>
            <a:ext cx="1981200" cy="1028700"/>
          </a:xfrm>
          <a:prstGeom prst="rect">
            <a:avLst/>
          </a:prstGeom>
        </p:spPr>
      </p:pic>
      <p:pic>
        <p:nvPicPr>
          <p:cNvPr id="2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B932761B-2C29-D347-8C1A-375E9AC9F5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546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>
              <a:defRPr/>
            </a:pPr>
            <a:r>
              <a:rPr lang="es-CL" dirty="0">
                <a:solidFill>
                  <a:srgbClr val="002060"/>
                </a:solidFill>
              </a:rPr>
              <a:t>Ante la sospecha, se debe solicitar un hemograma y radiografía focalizada. </a:t>
            </a:r>
          </a:p>
          <a:p>
            <a:pPr>
              <a:defRPr/>
            </a:pPr>
            <a:r>
              <a:rPr lang="es-CL" dirty="0">
                <a:solidFill>
                  <a:srgbClr val="002060"/>
                </a:solidFill>
              </a:rPr>
              <a:t>Según los resultados, se planifica el resto del estudio por imágenes y biopsia. </a:t>
            </a:r>
          </a:p>
          <a:p>
            <a:pPr>
              <a:defRPr/>
            </a:pPr>
            <a:r>
              <a:rPr lang="es-CL" dirty="0">
                <a:solidFill>
                  <a:srgbClr val="002060"/>
                </a:solidFill>
              </a:rPr>
              <a:t>Se debe recordar que en tumores óseos  malignos, la técnica adecuada de biopsia permitirá efectuar una cirugía conservadora posteriormente, por lo que debe realizarse en centros especializados.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5DF17EEB-D79F-7E40-8C5E-2652EAE1FC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377190"/>
            <a:ext cx="1981200" cy="1028700"/>
          </a:xfrm>
          <a:prstGeom prst="rect">
            <a:avLst/>
          </a:prstGeom>
        </p:spPr>
      </p:pic>
      <p:pic>
        <p:nvPicPr>
          <p:cNvPr id="2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D8216358-C9CE-E643-BD82-4451F04065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964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0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http://reidhosp.adam.com/graphics/images/es/123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95551" y="620713"/>
            <a:ext cx="7116763" cy="525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29124473-0DC0-9344-8B6F-D32739B8C5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800" y="377190"/>
            <a:ext cx="1981200" cy="1028700"/>
          </a:xfrm>
          <a:prstGeom prst="rect">
            <a:avLst/>
          </a:prstGeom>
        </p:spPr>
      </p:pic>
      <p:pic>
        <p:nvPicPr>
          <p:cNvPr id="2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82742AE6-E8BC-0A46-BC46-98DE42949A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439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8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eaLnBrk="1" hangingPunct="1"/>
            <a:r>
              <a:rPr lang="es-CL" dirty="0">
                <a:solidFill>
                  <a:srgbClr val="002060"/>
                </a:solidFill>
              </a:rPr>
              <a:t>Dolor de espalda</a:t>
            </a:r>
          </a:p>
        </p:txBody>
      </p:sp>
      <p:sp>
        <p:nvSpPr>
          <p:cNvPr id="36867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s-CL" dirty="0">
                <a:solidFill>
                  <a:srgbClr val="002060"/>
                </a:solidFill>
              </a:rPr>
              <a:t>El dolor dorsal o lumbar en niños es frecuentemente interpretado como postural, por el uso de mochilas o secundario al ejercicio; sin embargo en ciertas situaciones clínicas es fundamental descartar la presencia de  tumores vertebrales o paravertebrales con extensión intrarraquídea como el neuroblastoma, sarcoma de Ewing, PNET o rabdomiosarcomas. 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5805ED8-A0FF-1843-B671-4986407C1C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377190"/>
            <a:ext cx="1981200" cy="1028700"/>
          </a:xfrm>
          <a:prstGeom prst="rect">
            <a:avLst/>
          </a:prstGeom>
        </p:spPr>
      </p:pic>
      <p:pic>
        <p:nvPicPr>
          <p:cNvPr id="2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3C72F304-746B-9E47-A752-63FBD31470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224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4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_tradnl" dirty="0"/>
              <a:t>ALERTA</a:t>
            </a:r>
            <a:endParaRPr lang="es-CL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 rtlCol="0">
            <a:normAutofit lnSpcReduction="10000"/>
          </a:bodyPr>
          <a:lstStyle/>
          <a:p>
            <a:pPr>
              <a:defRPr/>
            </a:pPr>
            <a:r>
              <a:rPr lang="es-CL" dirty="0">
                <a:solidFill>
                  <a:srgbClr val="002060"/>
                </a:solidFill>
              </a:rPr>
              <a:t>Menores de siete años.</a:t>
            </a:r>
          </a:p>
          <a:p>
            <a:pPr>
              <a:defRPr/>
            </a:pPr>
            <a:r>
              <a:rPr lang="es-CL" dirty="0">
                <a:solidFill>
                  <a:srgbClr val="002060"/>
                </a:solidFill>
              </a:rPr>
              <a:t>Duración mayor de cuatro semanas.</a:t>
            </a:r>
          </a:p>
          <a:p>
            <a:pPr>
              <a:defRPr/>
            </a:pPr>
            <a:r>
              <a:rPr lang="es-CL" dirty="0">
                <a:solidFill>
                  <a:srgbClr val="002060"/>
                </a:solidFill>
              </a:rPr>
              <a:t>Fiebre. </a:t>
            </a:r>
          </a:p>
          <a:p>
            <a:pPr>
              <a:defRPr/>
            </a:pPr>
            <a:r>
              <a:rPr lang="es-CL" dirty="0">
                <a:solidFill>
                  <a:srgbClr val="002060"/>
                </a:solidFill>
              </a:rPr>
              <a:t>Características  inflamatorias, es decir, de reposo, especialmente nocturno, que obliga a dormir semisentado, que disminuye durante el día con la actividad, hace sospechar patología subyacente.</a:t>
            </a:r>
          </a:p>
          <a:p>
            <a:pPr>
              <a:defRPr/>
            </a:pPr>
            <a:r>
              <a:rPr lang="es-CL" dirty="0">
                <a:solidFill>
                  <a:srgbClr val="002060"/>
                </a:solidFill>
              </a:rPr>
              <a:t>Se debe buscar compromiso neurológico en la historia,  preguntando por debilidad, alteraciones en la sensibilidad, dolor irradiado, dificultad para orinar, constipación. 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949D66F-D053-6941-B991-0082C961BE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377190"/>
            <a:ext cx="1981200" cy="1028700"/>
          </a:xfrm>
          <a:prstGeom prst="rect">
            <a:avLst/>
          </a:prstGeom>
        </p:spPr>
      </p:pic>
      <p:pic>
        <p:nvPicPr>
          <p:cNvPr id="2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94FC9DE0-8148-7248-91BE-59C9D9D1EA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931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5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CL"/>
          </a:p>
        </p:txBody>
      </p:sp>
      <p:sp>
        <p:nvSpPr>
          <p:cNvPr id="38915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s-CL" dirty="0">
                <a:solidFill>
                  <a:srgbClr val="002060"/>
                </a:solidFill>
              </a:rPr>
              <a:t>Al examen  físico se debe buscar signos de déficit, rigidez, escoliosis antálgica, taconeo (dolor intenso gatillado por caída brusca sobre los talones, por ejemplo al saltar) </a:t>
            </a:r>
          </a:p>
          <a:p>
            <a:pPr eaLnBrk="1" hangingPunct="1"/>
            <a:r>
              <a:rPr lang="es-CL" dirty="0">
                <a:solidFill>
                  <a:srgbClr val="002060"/>
                </a:solidFill>
              </a:rPr>
              <a:t>La  RM es el examen que permite óptima visualización de partes blandas, y de compresión medular.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CEA0340-59BD-F548-A1D7-399E3ACC78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377190"/>
            <a:ext cx="1981200" cy="1028700"/>
          </a:xfrm>
          <a:prstGeom prst="rect">
            <a:avLst/>
          </a:prstGeom>
        </p:spPr>
      </p:pic>
      <p:pic>
        <p:nvPicPr>
          <p:cNvPr id="2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8CC782F8-0646-0941-BFB7-7AFBEF16F2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098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7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s-CL" dirty="0"/>
              <a:t>Leucocoria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>
              <a:defRPr/>
            </a:pPr>
            <a:r>
              <a:rPr lang="es-CL" dirty="0">
                <a:solidFill>
                  <a:srgbClr val="002060"/>
                </a:solidFill>
              </a:rPr>
              <a:t>El retinoblastoma es un tumor que ocurre en 1 de 16000 nacidos vivos. </a:t>
            </a:r>
          </a:p>
          <a:p>
            <a:pPr>
              <a:defRPr/>
            </a:pPr>
            <a:r>
              <a:rPr lang="es-CL" dirty="0">
                <a:solidFill>
                  <a:srgbClr val="002060"/>
                </a:solidFill>
              </a:rPr>
              <a:t>La mediana  de  edad al diagnóstico es de 11 meses para pacientes con tumores bilaterales (30% de los casos) y de 23 meses para tumores unilaterales. </a:t>
            </a:r>
          </a:p>
          <a:p>
            <a:pPr>
              <a:defRPr/>
            </a:pPr>
            <a:r>
              <a:rPr lang="es-CL" dirty="0">
                <a:solidFill>
                  <a:srgbClr val="002060"/>
                </a:solidFill>
              </a:rPr>
              <a:t>La mayoría de estos tumores debieran ser pesquisados en controles de salud rutinarios de los lactantes. </a:t>
            </a:r>
          </a:p>
          <a:p>
            <a:pPr>
              <a:defRPr/>
            </a:pPr>
            <a:r>
              <a:rPr lang="es-CL" dirty="0">
                <a:solidFill>
                  <a:srgbClr val="002060"/>
                </a:solidFill>
              </a:rPr>
              <a:t>Los retinoblastomas  detectados precozmente tienen excelente pronóstico y posibilidad de conservar la  visión con el tratamiento oftalmológico  y de quimioterapia adecuado. 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2F394B7-9667-2842-B146-67509F4888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377190"/>
            <a:ext cx="1981200" cy="1028700"/>
          </a:xfrm>
          <a:prstGeom prst="rect">
            <a:avLst/>
          </a:prstGeom>
        </p:spPr>
      </p:pic>
      <p:pic>
        <p:nvPicPr>
          <p:cNvPr id="2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9860EDFF-1764-144A-BFFB-FF5D1FB80F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413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5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CL"/>
          </a:p>
        </p:txBody>
      </p:sp>
      <p:sp>
        <p:nvSpPr>
          <p:cNvPr id="41987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s-CL" dirty="0">
                <a:solidFill>
                  <a:srgbClr val="002060"/>
                </a:solidFill>
              </a:rPr>
              <a:t>El  signo cardinal es la leucocoria, un reflejo blanquecino en la pupila, que se describe como “ojo de gato”.</a:t>
            </a:r>
          </a:p>
          <a:p>
            <a:pPr eaLnBrk="1" hangingPunct="1"/>
            <a:r>
              <a:rPr lang="es-CL" dirty="0">
                <a:solidFill>
                  <a:srgbClr val="002060"/>
                </a:solidFill>
              </a:rPr>
              <a:t>Otros signos frecuentes son el estrabismo y la disminución de la agudeza visual. </a:t>
            </a:r>
          </a:p>
          <a:p>
            <a:pPr eaLnBrk="1" hangingPunct="1"/>
            <a:r>
              <a:rPr lang="es-CL" dirty="0">
                <a:solidFill>
                  <a:srgbClr val="002060"/>
                </a:solidFill>
              </a:rPr>
              <a:t>La proptosis y el dolor ocular se presentan en etapas más avanzadas de la enfermedad.</a:t>
            </a:r>
          </a:p>
          <a:p>
            <a:pPr eaLnBrk="1" hangingPunct="1"/>
            <a:endParaRPr lang="es-CL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064DC6A-8A35-8945-BFD5-A6DF341094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377190"/>
            <a:ext cx="1981200" cy="1028700"/>
          </a:xfrm>
          <a:prstGeom prst="rect">
            <a:avLst/>
          </a:prstGeom>
        </p:spPr>
      </p:pic>
      <p:pic>
        <p:nvPicPr>
          <p:cNvPr id="2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52A9C94E-D2C2-E64A-BB1D-8CDA7C14DA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668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4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http://inctr.ctisinc.com:9000/sites/InCTR/RtbMex/Clinical%20Photographs/estrabismo%20y%20leucocori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51088" y="692150"/>
            <a:ext cx="741680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7F4AAD32-A73D-4C46-81E2-75771D4255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800" y="377190"/>
            <a:ext cx="1981200" cy="1028700"/>
          </a:xfrm>
          <a:prstGeom prst="rect">
            <a:avLst/>
          </a:prstGeom>
        </p:spPr>
      </p:pic>
      <p:pic>
        <p:nvPicPr>
          <p:cNvPr id="2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FE3BFE7A-0167-F740-88F8-027F832497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513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s-CL" dirty="0">
                <a:solidFill>
                  <a:srgbClr val="002060"/>
                </a:solidFill>
              </a:rPr>
              <a:t>Distribución.</a:t>
            </a:r>
          </a:p>
        </p:txBody>
      </p:sp>
      <p:sp>
        <p:nvSpPr>
          <p:cNvPr id="5123" name="2 Marcador de contenido"/>
          <p:cNvSpPr>
            <a:spLocks noGrp="1"/>
          </p:cNvSpPr>
          <p:nvPr>
            <p:ph idx="1"/>
          </p:nvPr>
        </p:nvSpPr>
        <p:spPr>
          <a:xfrm>
            <a:off x="1981200" y="2103120"/>
            <a:ext cx="8229600" cy="4421506"/>
          </a:xfrm>
        </p:spPr>
        <p:txBody>
          <a:bodyPr>
            <a:noAutofit/>
          </a:bodyPr>
          <a:lstStyle/>
          <a:p>
            <a:pPr eaLnBrk="1" hangingPunct="1"/>
            <a:r>
              <a:rPr lang="es-CL" sz="2400" dirty="0">
                <a:solidFill>
                  <a:srgbClr val="002060"/>
                </a:solidFill>
              </a:rPr>
              <a:t>1/3 de los cánceres infantiles son leucemias, (80% son LLA).</a:t>
            </a:r>
          </a:p>
          <a:p>
            <a:pPr eaLnBrk="1" hangingPunct="1"/>
            <a:r>
              <a:rPr lang="es-CL" sz="2400" dirty="0">
                <a:solidFill>
                  <a:srgbClr val="002060"/>
                </a:solidFill>
              </a:rPr>
              <a:t>1/5 de los casos son tumores del SNC. </a:t>
            </a:r>
          </a:p>
          <a:p>
            <a:pPr eaLnBrk="1" hangingPunct="1"/>
            <a:r>
              <a:rPr lang="es-CL" sz="2400" dirty="0">
                <a:solidFill>
                  <a:srgbClr val="002060"/>
                </a:solidFill>
              </a:rPr>
              <a:t>1/3 son tumores sólidos destacando Tu renales (TU de Wilms), neuroblastoma, sarcoma de partes blandas (50% del tipo RMS), Tu óseos, hepatoblastomas y Tu de células germinales. </a:t>
            </a:r>
          </a:p>
          <a:p>
            <a:pPr eaLnBrk="1" hangingPunct="1"/>
            <a:r>
              <a:rPr lang="es-CL" sz="2400" dirty="0">
                <a:solidFill>
                  <a:srgbClr val="002060"/>
                </a:solidFill>
              </a:rPr>
              <a:t>10% de los casos corresponden a linfomas, de los cuales, el  LNH es ligeramente más frecuente que el LH.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21CF282-3CE2-9B45-A109-3948F42B59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377190"/>
            <a:ext cx="1981200" cy="1028700"/>
          </a:xfrm>
          <a:prstGeom prst="rect">
            <a:avLst/>
          </a:prstGeom>
        </p:spPr>
      </p:pic>
      <p:pic>
        <p:nvPicPr>
          <p:cNvPr id="2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F83DB8EC-8865-E640-96CB-58E7880BDF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765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7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88F07FC-6AF2-7F49-BD26-38338C2CC9B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CL" dirty="0">
                <a:solidFill>
                  <a:srgbClr val="002060"/>
                </a:solidFill>
              </a:rPr>
              <a:t>MUCHAS GRACIAS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9053670-12AB-6046-A402-452715407D3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E14450F8-8EC7-2948-A676-2E325039E9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377190"/>
            <a:ext cx="1981200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656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>
              <a:defRPr/>
            </a:pPr>
            <a:r>
              <a:rPr lang="es-CL" dirty="0">
                <a:solidFill>
                  <a:srgbClr val="002060"/>
                </a:solidFill>
              </a:rPr>
              <a:t>Desde 1987, el tratamiento del cáncer  infantil en Chile se efectúa de acuerdo a protocolos nacionales, basados en protocolos internacionales de reconocido éxito, como los del grupo alemán BFM en leucemias y linfomas, o del St Jude Children´s Research Hospital en tumores sólidos. </a:t>
            </a:r>
          </a:p>
          <a:p>
            <a:pPr>
              <a:defRPr/>
            </a:pPr>
            <a:r>
              <a:rPr lang="es-CL" dirty="0">
                <a:solidFill>
                  <a:srgbClr val="002060"/>
                </a:solidFill>
              </a:rPr>
              <a:t>Esto está enmarcado dentro del Programa Nacional de Drogas Antineoplásicas (PINDA) del MINSAL. 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ED88818-48F1-CB42-A50E-B2C3FE6B26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377190"/>
            <a:ext cx="1981200" cy="1028700"/>
          </a:xfrm>
          <a:prstGeom prst="rect">
            <a:avLst/>
          </a:prstGeom>
        </p:spPr>
      </p:pic>
      <p:pic>
        <p:nvPicPr>
          <p:cNvPr id="2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CACA4F2C-45ED-2947-ABA4-DC8C42E815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544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6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s-CL" dirty="0">
                <a:solidFill>
                  <a:srgbClr val="002060"/>
                </a:solidFill>
              </a:rPr>
              <a:t>CEFALEA.</a:t>
            </a:r>
          </a:p>
        </p:txBody>
      </p:sp>
      <p:sp>
        <p:nvSpPr>
          <p:cNvPr id="7171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eaLnBrk="1" hangingPunct="1"/>
            <a:r>
              <a:rPr lang="es-CL" sz="2400" dirty="0">
                <a:solidFill>
                  <a:srgbClr val="002060"/>
                </a:solidFill>
              </a:rPr>
              <a:t>La cefalea es un síntoma muy  común en pediatría, y muy infrecuentemente es causada por un tumor. </a:t>
            </a:r>
          </a:p>
          <a:p>
            <a:pPr eaLnBrk="1" hangingPunct="1"/>
            <a:r>
              <a:rPr lang="es-CL" sz="2400" dirty="0">
                <a:solidFill>
                  <a:srgbClr val="002060"/>
                </a:solidFill>
              </a:rPr>
              <a:t>Siempre es importante descartar una causa tumoral. </a:t>
            </a:r>
          </a:p>
          <a:p>
            <a:pPr eaLnBrk="1" hangingPunct="1"/>
            <a:r>
              <a:rPr lang="es-CL" sz="2400" dirty="0">
                <a:solidFill>
                  <a:srgbClr val="002060"/>
                </a:solidFill>
              </a:rPr>
              <a:t>Los tumores cerebrales frecuentemente se sitúan en lugares donde interfieren la  circulación de LCR, provocando aumento de la PIC.</a:t>
            </a:r>
          </a:p>
          <a:p>
            <a:pPr eaLnBrk="1" hangingPunct="1"/>
            <a:r>
              <a:rPr lang="es-CL" sz="2400" dirty="0">
                <a:solidFill>
                  <a:srgbClr val="002060"/>
                </a:solidFill>
              </a:rPr>
              <a:t> Por tanto, se deben buscar </a:t>
            </a:r>
            <a:r>
              <a:rPr lang="es-CL" sz="2400" dirty="0" err="1">
                <a:solidFill>
                  <a:srgbClr val="002060"/>
                </a:solidFill>
              </a:rPr>
              <a:t>dirigidamente</a:t>
            </a:r>
            <a:r>
              <a:rPr lang="es-CL" sz="2400" dirty="0">
                <a:solidFill>
                  <a:srgbClr val="002060"/>
                </a:solidFill>
              </a:rPr>
              <a:t> con la historia y el examen  físico síntomas y signos que sugieren  la necesidad de completar el estudio con una  TAC o RNM.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2628766-8F2B-CF42-ADF1-FB21129E7D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377190"/>
            <a:ext cx="1981200" cy="1028700"/>
          </a:xfrm>
          <a:prstGeom prst="rect">
            <a:avLst/>
          </a:prstGeom>
        </p:spPr>
      </p:pic>
      <p:pic>
        <p:nvPicPr>
          <p:cNvPr id="2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58F63741-5D44-E847-B9B5-AD5933D629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132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3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s-CL" dirty="0">
                <a:solidFill>
                  <a:srgbClr val="002060"/>
                </a:solidFill>
              </a:rPr>
              <a:t>Sospecha de Tumor de SNC.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 rtlCol="0">
            <a:normAutofit fontScale="92500" lnSpcReduction="10000"/>
          </a:bodyPr>
          <a:lstStyle/>
          <a:p>
            <a:pPr>
              <a:defRPr/>
            </a:pPr>
            <a:r>
              <a:rPr lang="es-CL" dirty="0">
                <a:solidFill>
                  <a:srgbClr val="002060"/>
                </a:solidFill>
              </a:rPr>
              <a:t>Cefalea que cambia su patrón y se hace más frecuente y severa.</a:t>
            </a:r>
          </a:p>
          <a:p>
            <a:pPr>
              <a:defRPr/>
            </a:pPr>
            <a:r>
              <a:rPr lang="es-CL" dirty="0">
                <a:solidFill>
                  <a:srgbClr val="002060"/>
                </a:solidFill>
              </a:rPr>
              <a:t>Matinal recurrente o que despierta al niño repetidamente.</a:t>
            </a:r>
          </a:p>
          <a:p>
            <a:pPr>
              <a:defRPr/>
            </a:pPr>
            <a:r>
              <a:rPr lang="es-CL" dirty="0">
                <a:solidFill>
                  <a:srgbClr val="002060"/>
                </a:solidFill>
              </a:rPr>
              <a:t>En el menor de tres años.</a:t>
            </a:r>
          </a:p>
          <a:p>
            <a:pPr>
              <a:defRPr/>
            </a:pPr>
            <a:r>
              <a:rPr lang="es-CL" dirty="0">
                <a:solidFill>
                  <a:srgbClr val="002060"/>
                </a:solidFill>
              </a:rPr>
              <a:t>Vómito persistente, que aumenta en frecuencia, o está precedido por cefaleas recurrentes.</a:t>
            </a:r>
          </a:p>
          <a:p>
            <a:pPr>
              <a:defRPr/>
            </a:pPr>
            <a:r>
              <a:rPr lang="es-CL" dirty="0">
                <a:solidFill>
                  <a:srgbClr val="002060"/>
                </a:solidFill>
              </a:rPr>
              <a:t>Un 95% de los pacientes con cefalea + tumor cerebral tiene algún tipo de alteración en el examen neurológico.</a:t>
            </a:r>
          </a:p>
          <a:p>
            <a:pPr>
              <a:defRPr/>
            </a:pPr>
            <a:r>
              <a:rPr lang="es-CL" dirty="0">
                <a:solidFill>
                  <a:srgbClr val="002060"/>
                </a:solidFill>
              </a:rPr>
              <a:t>Convulsiones.</a:t>
            </a:r>
          </a:p>
          <a:p>
            <a:pPr>
              <a:defRPr/>
            </a:pPr>
            <a:r>
              <a:rPr lang="es-CL" dirty="0">
                <a:solidFill>
                  <a:srgbClr val="002060"/>
                </a:solidFill>
              </a:rPr>
              <a:t>Antecedente de </a:t>
            </a:r>
            <a:r>
              <a:rPr lang="es-CL" dirty="0" err="1">
                <a:solidFill>
                  <a:srgbClr val="002060"/>
                </a:solidFill>
              </a:rPr>
              <a:t>neurofibromatosis</a:t>
            </a:r>
            <a:r>
              <a:rPr lang="es-CL" dirty="0">
                <a:solidFill>
                  <a:srgbClr val="002060"/>
                </a:solidFill>
              </a:rPr>
              <a:t>, o LLA tratada con </a:t>
            </a:r>
            <a:r>
              <a:rPr lang="es-CL" dirty="0" err="1">
                <a:solidFill>
                  <a:srgbClr val="002060"/>
                </a:solidFill>
              </a:rPr>
              <a:t>Rt</a:t>
            </a:r>
            <a:r>
              <a:rPr lang="es-CL" dirty="0">
                <a:solidFill>
                  <a:srgbClr val="002060"/>
                </a:solidFill>
              </a:rPr>
              <a:t> de Cráneo.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4D119B5-58CF-B446-A186-BDEEFA5EBE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377190"/>
            <a:ext cx="1981200" cy="1028700"/>
          </a:xfrm>
          <a:prstGeom prst="rect">
            <a:avLst/>
          </a:prstGeom>
        </p:spPr>
      </p:pic>
      <p:pic>
        <p:nvPicPr>
          <p:cNvPr id="2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AD58C17C-CBBF-A44C-BFB9-F6C08D34F6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847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0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s-CL" dirty="0">
                <a:solidFill>
                  <a:srgbClr val="002060"/>
                </a:solidFill>
              </a:rPr>
              <a:t>Síntomas.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>
              <a:defRPr/>
            </a:pPr>
            <a:r>
              <a:rPr lang="es-CL" dirty="0">
                <a:solidFill>
                  <a:srgbClr val="002060"/>
                </a:solidFill>
              </a:rPr>
              <a:t>Ataxia.</a:t>
            </a:r>
          </a:p>
          <a:p>
            <a:pPr>
              <a:defRPr/>
            </a:pPr>
            <a:r>
              <a:rPr lang="es-CL" dirty="0">
                <a:solidFill>
                  <a:srgbClr val="002060"/>
                </a:solidFill>
              </a:rPr>
              <a:t>Papiledema.</a:t>
            </a:r>
          </a:p>
          <a:p>
            <a:pPr>
              <a:defRPr/>
            </a:pPr>
            <a:r>
              <a:rPr lang="es-CL" dirty="0">
                <a:solidFill>
                  <a:srgbClr val="002060"/>
                </a:solidFill>
              </a:rPr>
              <a:t>Disminución o pérdida de visión.</a:t>
            </a:r>
          </a:p>
          <a:p>
            <a:pPr>
              <a:defRPr/>
            </a:pPr>
            <a:r>
              <a:rPr lang="es-CL" dirty="0">
                <a:solidFill>
                  <a:srgbClr val="002060"/>
                </a:solidFill>
              </a:rPr>
              <a:t>Talla baja, desaceleración del crecimiento, diabetes insípida.</a:t>
            </a:r>
          </a:p>
          <a:p>
            <a:pPr>
              <a:defRPr/>
            </a:pPr>
            <a:r>
              <a:rPr lang="es-CL" dirty="0">
                <a:solidFill>
                  <a:srgbClr val="002060"/>
                </a:solidFill>
              </a:rPr>
              <a:t>Crecimiento del PC en el lactante.</a:t>
            </a:r>
          </a:p>
          <a:p>
            <a:pPr>
              <a:defRPr/>
            </a:pPr>
            <a:endParaRPr lang="es-CL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18E775C-2A4A-864D-AA79-07F853EAE3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377190"/>
            <a:ext cx="1981200" cy="1028700"/>
          </a:xfrm>
          <a:prstGeom prst="rect">
            <a:avLst/>
          </a:prstGeom>
        </p:spPr>
      </p:pic>
      <p:pic>
        <p:nvPicPr>
          <p:cNvPr id="2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80DA7E98-E6A2-D649-A2B1-AC5FD47322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038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7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s-CL" dirty="0">
                <a:solidFill>
                  <a:srgbClr val="002060"/>
                </a:solidFill>
              </a:rPr>
              <a:t>Masa Mediastínica.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451579" y="2015732"/>
            <a:ext cx="6675151" cy="3450613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es-CL" dirty="0">
                <a:solidFill>
                  <a:srgbClr val="002060"/>
                </a:solidFill>
              </a:rPr>
              <a:t>Puede ser asintomática, o presentarse con síntomas derivados de compresión de órganos adyacentes, por ejemplo el aparato respiratorio con tos y estridor. </a:t>
            </a:r>
          </a:p>
          <a:p>
            <a:pPr>
              <a:defRPr/>
            </a:pPr>
            <a:endParaRPr lang="es-CL" dirty="0">
              <a:solidFill>
                <a:srgbClr val="002060"/>
              </a:solidFill>
            </a:endParaRPr>
          </a:p>
          <a:p>
            <a:pPr>
              <a:defRPr/>
            </a:pPr>
            <a:r>
              <a:rPr lang="es-CL" dirty="0">
                <a:solidFill>
                  <a:srgbClr val="002060"/>
                </a:solidFill>
              </a:rPr>
              <a:t>Las masas mediastínicas pueden deberse a infecciones, malformaciones congénitas o aneurismas, todo tumor mediastínico debe hacer sospechar una neoplasia.</a:t>
            </a:r>
          </a:p>
        </p:txBody>
      </p:sp>
      <p:pic>
        <p:nvPicPr>
          <p:cNvPr id="4" name="Picture 2" descr="http://diagnosticame.com/wp-content/uploads/2009/03/higromaquistico1.jpg">
            <a:extLst>
              <a:ext uri="{FF2B5EF4-FFF2-40B4-BE49-F238E27FC236}">
                <a16:creationId xmlns:a16="http://schemas.microsoft.com/office/drawing/2014/main" id="{6457E70A-374E-E047-A55D-DE9E8EBE90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98230" y="0"/>
            <a:ext cx="3200400" cy="34908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B7060FBD-2465-654A-AECE-2AAB122B5A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800" y="377190"/>
            <a:ext cx="1981200" cy="1028700"/>
          </a:xfrm>
          <a:prstGeom prst="rect">
            <a:avLst/>
          </a:prstGeom>
        </p:spPr>
      </p:pic>
      <p:pic>
        <p:nvPicPr>
          <p:cNvPr id="2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C1988556-E942-7B41-96FC-1945F560EE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759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1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Galería">
  <a:themeElements>
    <a:clrScheme name="Galería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ería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ería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{E06A6F4F-4163-E542-8430-28347F3056F8}tf10001119</Template>
  <TotalTime>1139</TotalTime>
  <Words>1834</Words>
  <Application>Microsoft Macintosh PowerPoint</Application>
  <PresentationFormat>Panorámica</PresentationFormat>
  <Paragraphs>139</Paragraphs>
  <Slides>40</Slides>
  <Notes>0</Notes>
  <HiddenSlides>0</HiddenSlides>
  <MMClips>39</MMClips>
  <ScaleCrop>false</ScaleCrop>
  <HeadingPairs>
    <vt:vector size="6" baseType="variant">
      <vt:variant>
        <vt:lpstr>Fuentes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40</vt:i4>
      </vt:variant>
    </vt:vector>
  </HeadingPairs>
  <TitlesOfParts>
    <vt:vector size="43" baseType="lpstr">
      <vt:lpstr>Arial</vt:lpstr>
      <vt:lpstr>Gill Sans MT</vt:lpstr>
      <vt:lpstr>Galería</vt:lpstr>
      <vt:lpstr>CANCER INFANTIL</vt:lpstr>
      <vt:lpstr>CHILE.</vt:lpstr>
      <vt:lpstr>Como mejorar estas cifras. (Y además tener  menos secuelas )</vt:lpstr>
      <vt:lpstr>Distribución.</vt:lpstr>
      <vt:lpstr>Presentación de PowerPoint</vt:lpstr>
      <vt:lpstr>CEFALEA.</vt:lpstr>
      <vt:lpstr>Sospecha de Tumor de SNC.</vt:lpstr>
      <vt:lpstr>Síntomas.</vt:lpstr>
      <vt:lpstr>Masa Mediastínica.</vt:lpstr>
      <vt:lpstr>Localización.</vt:lpstr>
      <vt:lpstr>Síndrome vena cava superior.</vt:lpstr>
      <vt:lpstr>Presentación de PowerPoint</vt:lpstr>
      <vt:lpstr>Síntomas.</vt:lpstr>
      <vt:lpstr>Signos.</vt:lpstr>
      <vt:lpstr>SVCS.</vt:lpstr>
      <vt:lpstr>MASA ABDOMINAL.</vt:lpstr>
      <vt:lpstr>MASA ABDOMINAL.</vt:lpstr>
      <vt:lpstr>Presentación de PowerPoint</vt:lpstr>
      <vt:lpstr>Dolor.</vt:lpstr>
      <vt:lpstr>Presentación de PowerPoint</vt:lpstr>
      <vt:lpstr>Síndromes asociados.</vt:lpstr>
      <vt:lpstr>Presentación de PowerPoint</vt:lpstr>
      <vt:lpstr>Examen físico.</vt:lpstr>
      <vt:lpstr>Presentación de PowerPoint</vt:lpstr>
      <vt:lpstr>Citopenias</vt:lpstr>
      <vt:lpstr>Presentación de PowerPoint</vt:lpstr>
      <vt:lpstr>Presentación de PowerPoint</vt:lpstr>
      <vt:lpstr>Presentación de PowerPoint</vt:lpstr>
      <vt:lpstr>Dolores óseos.</vt:lpstr>
      <vt:lpstr>Presentación de PowerPoint</vt:lpstr>
      <vt:lpstr>Presentación de PowerPoint</vt:lpstr>
      <vt:lpstr>Presentación de PowerPoint</vt:lpstr>
      <vt:lpstr>Presentación de PowerPoint</vt:lpstr>
      <vt:lpstr>Dolor de espalda</vt:lpstr>
      <vt:lpstr>ALERTA</vt:lpstr>
      <vt:lpstr>Presentación de PowerPoint</vt:lpstr>
      <vt:lpstr>Leucocoria</vt:lpstr>
      <vt:lpstr>Presentación de PowerPoint</vt:lpstr>
      <vt:lpstr>Presentación de PowerPoint</vt:lpstr>
      <vt:lpstr>MUCHAS GRACIAS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CANCER INFANTIL</dc:title>
  <dc:creator>Microsoft Office User</dc:creator>
  <cp:lastModifiedBy>Microsoft Office User</cp:lastModifiedBy>
  <cp:revision>9</cp:revision>
  <dcterms:created xsi:type="dcterms:W3CDTF">2020-05-17T00:47:38Z</dcterms:created>
  <dcterms:modified xsi:type="dcterms:W3CDTF">2020-05-17T19:46:45Z</dcterms:modified>
</cp:coreProperties>
</file>