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4" r:id="rId4"/>
    <p:sldId id="259" r:id="rId5"/>
    <p:sldId id="265" r:id="rId6"/>
    <p:sldId id="260" r:id="rId7"/>
    <p:sldId id="261" r:id="rId8"/>
    <p:sldId id="262" r:id="rId9"/>
    <p:sldId id="266" r:id="rId10"/>
    <p:sldId id="263" r:id="rId11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7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CL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CL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4C5E541-A192-47E2-B0B8-B4703C536B1A}" type="datetimeFigureOut">
              <a:rPr lang="es-CL" smtClean="0"/>
              <a:t>30-06-2021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6D8194-334C-4CDF-9CF3-45AA1408DD3D}" type="slidenum">
              <a:rPr lang="es-CL" smtClean="0"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media" Target="../media/media12.m4a"/><Relationship Id="rId7" Type="http://schemas.openxmlformats.org/officeDocument/2006/relationships/slideLayout" Target="../slideLayouts/slideLayout6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audio" Target="../media/media13.m4a"/><Relationship Id="rId11" Type="http://schemas.openxmlformats.org/officeDocument/2006/relationships/image" Target="../media/image3.png"/><Relationship Id="rId5" Type="http://schemas.microsoft.com/office/2007/relationships/media" Target="../media/media13.m4a"/><Relationship Id="rId10" Type="http://schemas.openxmlformats.org/officeDocument/2006/relationships/image" Target="../media/image12.jpeg"/><Relationship Id="rId4" Type="http://schemas.openxmlformats.org/officeDocument/2006/relationships/audio" Target="../media/media12.m4a"/><Relationship Id="rId9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hyperlink" Target="https://unaguiainfantil.com/los-vomitos-en-bebes/" TargetMode="Externa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microsoft.com/office/2007/relationships/media" Target="../media/media8.m4a"/><Relationship Id="rId7" Type="http://schemas.openxmlformats.org/officeDocument/2006/relationships/image" Target="../media/image8.jpe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7.gif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8.m4a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 anchor="b">
            <a:normAutofit/>
          </a:bodyPr>
          <a:lstStyle/>
          <a:p>
            <a:r>
              <a:rPr lang="es-MX"/>
              <a:t>Estenosis </a:t>
            </a:r>
            <a:br>
              <a:rPr lang="es-MX"/>
            </a:br>
            <a:r>
              <a:rPr lang="es-MX"/>
              <a:t>Hipertrófica </a:t>
            </a:r>
            <a:br>
              <a:rPr lang="es-MX"/>
            </a:br>
            <a:r>
              <a:rPr lang="es-MX"/>
              <a:t>del</a:t>
            </a:r>
            <a:br>
              <a:rPr lang="es-MX"/>
            </a:br>
            <a:r>
              <a:rPr lang="es-MX" err="1"/>
              <a:t>Piloro</a:t>
            </a:r>
            <a:endParaRPr lang="es-CL"/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s-CL" dirty="0"/>
              <a:t>Dra. Carolina Donoso C</a:t>
            </a:r>
            <a:endParaRPr lang="es-CL"/>
          </a:p>
          <a:p>
            <a:pPr>
              <a:lnSpc>
                <a:spcPct val="90000"/>
              </a:lnSpc>
            </a:pPr>
            <a:r>
              <a:rPr lang="es-CL" dirty="0"/>
              <a:t>Cirujano Pediátrico</a:t>
            </a:r>
            <a:endParaRPr lang="es-CL"/>
          </a:p>
          <a:p>
            <a:pPr>
              <a:lnSpc>
                <a:spcPct val="90000"/>
              </a:lnSpc>
            </a:pPr>
            <a:r>
              <a:rPr lang="es-CL" dirty="0"/>
              <a:t>Profesor Asistente </a:t>
            </a:r>
            <a:endParaRPr lang="es-CL"/>
          </a:p>
          <a:p>
            <a:pPr>
              <a:lnSpc>
                <a:spcPct val="90000"/>
              </a:lnSpc>
            </a:pPr>
            <a:r>
              <a:rPr lang="es-CL" dirty="0"/>
              <a:t>U de Chile </a:t>
            </a:r>
            <a:endParaRPr lang="es-CL"/>
          </a:p>
        </p:txBody>
      </p:sp>
      <p:pic>
        <p:nvPicPr>
          <p:cNvPr id="5" name="Picture 5" descr="logou">
            <a:extLst>
              <a:ext uri="{FF2B5EF4-FFF2-40B4-BE49-F238E27FC236}">
                <a16:creationId xmlns:a16="http://schemas.microsoft.com/office/drawing/2014/main" id="{13B2ADA2-C72E-2E42-8075-71D2CF4F5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6000" contrast="6000"/>
          </a:blip>
          <a:srcRect r="6406"/>
          <a:stretch>
            <a:fillRect/>
          </a:stretch>
        </p:blipFill>
        <p:spPr bwMode="auto">
          <a:xfrm>
            <a:off x="8172844" y="381000"/>
            <a:ext cx="570711" cy="85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61E58448-ECEA-458F-BCF4-CA6B8F9359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175106" name="Picture 2" descr="http://telesalud.ucaldas.edu.co/telesalud/sitio_web_postgrado/pautas/gastro/recursos/pilor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457200"/>
            <a:ext cx="3352800" cy="2514600"/>
          </a:xfrm>
          <a:prstGeom prst="rect">
            <a:avLst/>
          </a:prstGeom>
          <a:noFill/>
        </p:spPr>
      </p:pic>
      <p:pic>
        <p:nvPicPr>
          <p:cNvPr id="175108" name="Picture 4" descr="http://telesalud.ucaldas.edu.co/telesalud/sitio_web_postgrado/pautas/gastro/recursos/piloromiotomi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43400" y="609600"/>
            <a:ext cx="4048432" cy="2743200"/>
          </a:xfrm>
          <a:prstGeom prst="rect">
            <a:avLst/>
          </a:prstGeom>
          <a:noFill/>
        </p:spPr>
      </p:pic>
      <p:pic>
        <p:nvPicPr>
          <p:cNvPr id="175110" name="Picture 6" descr="http://i.ytimg.com/vi/6X_foy_sdoo/hqdefaul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95400" y="3048000"/>
            <a:ext cx="4572000" cy="3429001"/>
          </a:xfrm>
          <a:prstGeom prst="rect">
            <a:avLst/>
          </a:prstGeom>
          <a:noFill/>
        </p:spPr>
      </p:pic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3C840934-F6F6-4A2E-B452-E8BB88799F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620610F7-03E8-490E-B70C-0B703099CA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EF1A0BCE-26C6-4F01-BFE6-7F2A086BE04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2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87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 anchor="b">
            <a:normAutofit/>
          </a:bodyPr>
          <a:lstStyle/>
          <a:p>
            <a:pPr>
              <a:defRPr/>
            </a:pPr>
            <a:r>
              <a:rPr lang="es-ES_tradnl"/>
              <a:t>ESTENOSIS HIPERTROFICA</a:t>
            </a:r>
            <a:br>
              <a:rPr lang="es-ES_tradnl"/>
            </a:br>
            <a:r>
              <a:rPr lang="es-ES_tradnl"/>
              <a:t>DEL PILORO</a:t>
            </a:r>
          </a:p>
        </p:txBody>
      </p:sp>
      <p:pic>
        <p:nvPicPr>
          <p:cNvPr id="7" name="Picture 2" descr="http://www.monografias.com/trabajos63/alteraciones-desarrollo-intestino-anterior/alteraciones-desarrollo-intestino-anterior_image00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7200" y="2693504"/>
            <a:ext cx="3657600" cy="2385391"/>
          </a:xfrm>
          <a:prstGeom prst="rect">
            <a:avLst/>
          </a:prstGeom>
          <a:noFill/>
        </p:spPr>
      </p:pic>
      <p:sp>
        <p:nvSpPr>
          <p:cNvPr id="6" name="6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>
            <a:normAutofit/>
          </a:bodyPr>
          <a:lstStyle/>
          <a:p>
            <a:r>
              <a:rPr lang="es-CL"/>
              <a:t>Es la causa más frecuente de cirugía en los lactantes menores de 3 meses, superada solamente por las </a:t>
            </a:r>
            <a:r>
              <a:rPr lang="es-CL" err="1"/>
              <a:t>hernioplastías</a:t>
            </a:r>
            <a:endParaRPr lang="es-CL"/>
          </a:p>
          <a:p>
            <a:r>
              <a:rPr lang="es-MX"/>
              <a:t>Etiología desconocida </a:t>
            </a:r>
          </a:p>
          <a:p>
            <a:r>
              <a:rPr lang="es-MX"/>
              <a:t>Teorías </a:t>
            </a:r>
            <a:r>
              <a:rPr lang="es-MX" err="1"/>
              <a:t>neurohormonales</a:t>
            </a:r>
            <a:r>
              <a:rPr lang="es-MX"/>
              <a:t>, mediadores endocrinos</a:t>
            </a:r>
          </a:p>
          <a:p>
            <a:endParaRPr lang="es-CL"/>
          </a:p>
        </p:txBody>
      </p:sp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69DD29A1-361D-4CD6-812E-41798779F9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8C83FDC0-D03F-4D4E-B99A-39CF16B2B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Estenosis Hipertrófica del Píloro</a:t>
            </a: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BD5296A5-21A6-A644-9C46-DF4DCF65E1B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s-ES_tradnl" sz="2000" dirty="0">
                <a:solidFill>
                  <a:schemeClr val="accent2"/>
                </a:solidFill>
              </a:rPr>
              <a:t>Consiste en la hipertrofia progresiva de la musculatura circular del píloro</a:t>
            </a:r>
          </a:p>
          <a:p>
            <a:r>
              <a:rPr lang="es-ES_tradnl" sz="2000" dirty="0"/>
              <a:t>Frecuencia de 2-3/1000 RN Vivos</a:t>
            </a:r>
          </a:p>
          <a:p>
            <a:r>
              <a:rPr lang="es-ES_tradnl" sz="2000" dirty="0"/>
              <a:t>Relación de sexo es 4:1  h:m</a:t>
            </a:r>
          </a:p>
          <a:p>
            <a:r>
              <a:rPr lang="es-ES_tradnl" sz="2000" dirty="0"/>
              <a:t>Causa más frecuente de vómitos no biliosos en RN y lactantes pequeños</a:t>
            </a:r>
          </a:p>
          <a:p>
            <a:r>
              <a:rPr lang="es-ES_tradnl" sz="2000" dirty="0"/>
              <a:t>15% se observa predisposición familiar</a:t>
            </a:r>
          </a:p>
          <a:p>
            <a:r>
              <a:rPr lang="es-ES_tradnl" sz="2000" dirty="0"/>
              <a:t>Los varones primogénitos se afectan mas frecuente que sus hermanos</a:t>
            </a:r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0F68EC7-28AC-4044-8F13-238F6BB7B6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0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>
            <a:normAutofit/>
          </a:bodyPr>
          <a:lstStyle/>
          <a:p>
            <a:r>
              <a:rPr lang="es-MX" dirty="0"/>
              <a:t>Estenosis Hipertrófica del Píloro</a:t>
            </a:r>
            <a:endParaRPr lang="es-CL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s-ES_tradnl" sz="1900" dirty="0"/>
              <a:t>Clásicamente 2-3 semanas post parto (19-22 días)</a:t>
            </a:r>
          </a:p>
          <a:p>
            <a:pPr>
              <a:lnSpc>
                <a:spcPct val="90000"/>
              </a:lnSpc>
            </a:pPr>
            <a:r>
              <a:rPr lang="es-ES_tradnl" sz="1900" dirty="0"/>
              <a:t>Vómitos en forma progresiva</a:t>
            </a:r>
          </a:p>
          <a:p>
            <a:pPr>
              <a:lnSpc>
                <a:spcPct val="90000"/>
              </a:lnSpc>
            </a:pPr>
            <a:r>
              <a:rPr lang="es-ES_tradnl" sz="1900" dirty="0"/>
              <a:t>Vómitos no biliosos</a:t>
            </a:r>
          </a:p>
          <a:p>
            <a:pPr>
              <a:lnSpc>
                <a:spcPct val="90000"/>
              </a:lnSpc>
            </a:pPr>
            <a:r>
              <a:rPr lang="es-ES_tradnl" sz="1900" dirty="0"/>
              <a:t>En proyectil (parabólico)</a:t>
            </a:r>
          </a:p>
          <a:p>
            <a:pPr>
              <a:lnSpc>
                <a:spcPct val="90000"/>
              </a:lnSpc>
            </a:pPr>
            <a:r>
              <a:rPr lang="es-ES_tradnl" sz="1900" dirty="0"/>
              <a:t>El paciente permanece hambriento después del vomito</a:t>
            </a:r>
          </a:p>
          <a:p>
            <a:pPr>
              <a:lnSpc>
                <a:spcPct val="90000"/>
              </a:lnSpc>
            </a:pPr>
            <a:r>
              <a:rPr lang="es-ES_tradnl" sz="1900" dirty="0"/>
              <a:t>Notoria repercusión sobre el incremento ponderal</a:t>
            </a:r>
          </a:p>
          <a:p>
            <a:pPr>
              <a:lnSpc>
                <a:spcPct val="90000"/>
              </a:lnSpc>
            </a:pPr>
            <a:r>
              <a:rPr lang="es-ES_tradnl" sz="1900" dirty="0"/>
              <a:t>Pueden sufrir rápidamente deshidratación</a:t>
            </a:r>
          </a:p>
          <a:p>
            <a:pPr>
              <a:lnSpc>
                <a:spcPct val="90000"/>
              </a:lnSpc>
            </a:pPr>
            <a:endParaRPr lang="es-CL" sz="1900" dirty="0"/>
          </a:p>
        </p:txBody>
      </p:sp>
      <p:pic>
        <p:nvPicPr>
          <p:cNvPr id="6" name="Marcador de contenido 5" descr="Los Vómitos en bebés ¿qué puede significar? - Por qué ...">
            <a:extLst>
              <a:ext uri="{FF2B5EF4-FFF2-40B4-BE49-F238E27FC236}">
                <a16:creationId xmlns:a16="http://schemas.microsoft.com/office/drawing/2014/main" id="{21F727A9-04B4-AE4E-97B4-ED261EF3543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40885" t="8928" r="2865" b="5358"/>
          <a:stretch/>
        </p:blipFill>
        <p:spPr>
          <a:xfrm>
            <a:off x="5029203" y="2683936"/>
            <a:ext cx="2895598" cy="2573864"/>
          </a:xfrm>
          <a:ln>
            <a:solidFill>
              <a:schemeClr val="accent1"/>
            </a:solidFill>
          </a:ln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386C0A7-C33D-454A-BC91-DCC903D1FD28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</p:spPr>
        <p:txBody>
          <a:bodyPr/>
          <a:lstStyle/>
          <a:p>
            <a:r>
              <a:rPr lang="en-US" dirty="0" err="1"/>
              <a:t>Clínica</a:t>
            </a:r>
            <a:r>
              <a:rPr lang="en-US" dirty="0"/>
              <a:t> </a:t>
            </a:r>
          </a:p>
        </p:txBody>
      </p:sp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479F5B1C-A864-41D7-9E73-822517B02E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315BF4-236C-424F-B4B8-BEB27CDC1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>
            <a:normAutofit/>
          </a:bodyPr>
          <a:lstStyle/>
          <a:p>
            <a:r>
              <a:rPr lang="es-CL" dirty="0"/>
              <a:t>Clínica </a:t>
            </a:r>
          </a:p>
        </p:txBody>
      </p:sp>
      <p:sp>
        <p:nvSpPr>
          <p:cNvPr id="4" name="12 Marcador de contenido">
            <a:extLst>
              <a:ext uri="{FF2B5EF4-FFF2-40B4-BE49-F238E27FC236}">
                <a16:creationId xmlns:a16="http://schemas.microsoft.com/office/drawing/2014/main" id="{483DB5D5-DD55-D040-9DA8-4AB072A28E44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s-MX" sz="2200" dirty="0"/>
              <a:t>Ex físico:</a:t>
            </a:r>
          </a:p>
          <a:p>
            <a:pPr lvl="1">
              <a:lnSpc>
                <a:spcPct val="90000"/>
              </a:lnSpc>
            </a:pPr>
            <a:r>
              <a:rPr lang="es-MX" sz="2200" dirty="0"/>
              <a:t>Afebril</a:t>
            </a:r>
          </a:p>
          <a:p>
            <a:pPr lvl="1">
              <a:lnSpc>
                <a:spcPct val="90000"/>
              </a:lnSpc>
            </a:pPr>
            <a:r>
              <a:rPr lang="es-MX" sz="2200" dirty="0"/>
              <a:t>Enflaquecido</a:t>
            </a:r>
          </a:p>
          <a:p>
            <a:pPr lvl="1">
              <a:lnSpc>
                <a:spcPct val="90000"/>
              </a:lnSpc>
            </a:pPr>
            <a:r>
              <a:rPr lang="es-MX" sz="2200" dirty="0"/>
              <a:t>Deshidratación </a:t>
            </a:r>
          </a:p>
          <a:p>
            <a:pPr lvl="1">
              <a:lnSpc>
                <a:spcPct val="90000"/>
              </a:lnSpc>
            </a:pPr>
            <a:r>
              <a:rPr lang="es-MX" sz="2200" dirty="0"/>
              <a:t>Shock si ha habido retraso de diagnóstico</a:t>
            </a:r>
          </a:p>
          <a:p>
            <a:pPr lvl="1">
              <a:lnSpc>
                <a:spcPct val="90000"/>
              </a:lnSpc>
            </a:pPr>
            <a:r>
              <a:rPr lang="es-MX" sz="2200" dirty="0"/>
              <a:t>Movimientos peristálticos visibles a nivel gástrico </a:t>
            </a:r>
          </a:p>
          <a:p>
            <a:pPr lvl="1">
              <a:lnSpc>
                <a:spcPct val="90000"/>
              </a:lnSpc>
            </a:pPr>
            <a:r>
              <a:rPr lang="es-MX" sz="2200" dirty="0"/>
              <a:t>Palpación de Oliva Pilórica</a:t>
            </a:r>
          </a:p>
          <a:p>
            <a:pPr>
              <a:lnSpc>
                <a:spcPct val="90000"/>
              </a:lnSpc>
            </a:pPr>
            <a:endParaRPr lang="es-CL" sz="2200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6D0FC42-E7A6-4110-A69A-C195843AA4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11F7AFB-BCF1-4D76-856A-295A66A42BC8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</p:spPr>
        <p:txBody>
          <a:bodyPr/>
          <a:lstStyle/>
          <a:p>
            <a:r>
              <a:rPr lang="en-US" dirty="0"/>
              <a:t>Ex </a:t>
            </a:r>
            <a:r>
              <a:rPr lang="en-US" dirty="0" err="1"/>
              <a:t>Físico</a:t>
            </a:r>
            <a:r>
              <a:rPr lang="en-US" dirty="0"/>
              <a:t> </a:t>
            </a:r>
          </a:p>
        </p:txBody>
      </p:sp>
      <p:pic>
        <p:nvPicPr>
          <p:cNvPr id="10" name="Picture 2" descr="http://video.google.com/ThumbnailServer2?app=blogger&amp;contentid=be9aba2f97f531ca&amp;offsetms=5000&amp;itag=w160&amp;sigh=OtJea3bsBaK_Ll5_h4Z9UfPx5sw">
            <a:extLst>
              <a:ext uri="{FF2B5EF4-FFF2-40B4-BE49-F238E27FC236}">
                <a16:creationId xmlns:a16="http://schemas.microsoft.com/office/drawing/2014/main" id="{33207AB6-4356-9B43-A98C-28326800A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5177" y="1981200"/>
            <a:ext cx="3759196" cy="2819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16FE6EF4-EC99-4D63-9E1B-2648DDC491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3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Alteraciones hidro-electrolíticas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914400" y="2057400"/>
            <a:ext cx="6934200" cy="3276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Los vómitos, mantenidos e intensos de contenido gástrico, resulta en una deshidratación con desequilibrio </a:t>
            </a:r>
            <a:r>
              <a:rPr lang="es-MX" dirty="0" err="1">
                <a:solidFill>
                  <a:schemeClr val="tx1"/>
                </a:solidFill>
              </a:rPr>
              <a:t>hidro-electrolitico</a:t>
            </a:r>
            <a:r>
              <a:rPr lang="es-MX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s-MX" dirty="0">
                <a:solidFill>
                  <a:schemeClr val="tx1"/>
                </a:solidFill>
              </a:rPr>
              <a:t>Hay agotamiento de Na, K y </a:t>
            </a:r>
            <a:r>
              <a:rPr lang="es-MX" dirty="0" err="1">
                <a:solidFill>
                  <a:schemeClr val="tx1"/>
                </a:solidFill>
              </a:rPr>
              <a:t>HCl</a:t>
            </a:r>
            <a:r>
              <a:rPr lang="es-MX" dirty="0">
                <a:solidFill>
                  <a:schemeClr val="tx1"/>
                </a:solidFill>
              </a:rPr>
              <a:t> por lo tanto </a:t>
            </a:r>
          </a:p>
          <a:p>
            <a:pPr algn="ctr"/>
            <a:endParaRPr lang="es-MX" dirty="0">
              <a:solidFill>
                <a:schemeClr val="tx1"/>
              </a:solidFill>
            </a:endParaRPr>
          </a:p>
          <a:p>
            <a:pPr algn="ctr"/>
            <a:endParaRPr lang="es-MX" dirty="0">
              <a:solidFill>
                <a:schemeClr val="tx1"/>
              </a:solidFill>
            </a:endParaRPr>
          </a:p>
          <a:p>
            <a:pPr algn="ctr"/>
            <a:endParaRPr lang="es-MX" dirty="0">
              <a:solidFill>
                <a:schemeClr val="tx1"/>
              </a:solidFill>
            </a:endParaRPr>
          </a:p>
          <a:p>
            <a:pPr algn="ctr"/>
            <a:r>
              <a:rPr lang="es-MX" b="1" dirty="0">
                <a:solidFill>
                  <a:schemeClr val="tx1"/>
                </a:solidFill>
              </a:rPr>
              <a:t>Alcalosis Metabólica, </a:t>
            </a:r>
            <a:r>
              <a:rPr lang="es-MX" b="1" dirty="0" err="1">
                <a:solidFill>
                  <a:schemeClr val="tx1"/>
                </a:solidFill>
              </a:rPr>
              <a:t>hipocloremica</a:t>
            </a:r>
            <a:r>
              <a:rPr lang="es-MX" b="1" dirty="0">
                <a:solidFill>
                  <a:schemeClr val="tx1"/>
                </a:solidFill>
              </a:rPr>
              <a:t>, </a:t>
            </a:r>
            <a:r>
              <a:rPr lang="es-MX" b="1" dirty="0" err="1">
                <a:solidFill>
                  <a:schemeClr val="tx1"/>
                </a:solidFill>
              </a:rPr>
              <a:t>hipokalemica</a:t>
            </a:r>
            <a:endParaRPr lang="es-CL" b="1" dirty="0">
              <a:solidFill>
                <a:schemeClr val="tx1"/>
              </a:solidFill>
            </a:endParaRPr>
          </a:p>
        </p:txBody>
      </p:sp>
      <p:sp>
        <p:nvSpPr>
          <p:cNvPr id="9" name="8 Flecha abajo"/>
          <p:cNvSpPr/>
          <p:nvPr/>
        </p:nvSpPr>
        <p:spPr>
          <a:xfrm>
            <a:off x="4191000" y="3886200"/>
            <a:ext cx="457200" cy="609600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5E7A6B2-29E7-409F-BA8F-CD03956F7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7625"/>
          </a:xfrm>
        </p:spPr>
        <p:txBody>
          <a:bodyPr/>
          <a:lstStyle/>
          <a:p>
            <a:r>
              <a:rPr lang="es-MX" dirty="0"/>
              <a:t>IMÁGENES</a:t>
            </a:r>
            <a:endParaRPr lang="es-CL" dirty="0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1"/>
          </p:nvPr>
        </p:nvSpPr>
        <p:spPr>
          <a:xfrm>
            <a:off x="457200" y="1920085"/>
            <a:ext cx="3276600" cy="44348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MX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 Abdominal </a:t>
            </a:r>
          </a:p>
          <a:p>
            <a:r>
              <a:rPr lang="es-MX" dirty="0"/>
              <a:t>No invasivo</a:t>
            </a:r>
          </a:p>
          <a:p>
            <a:r>
              <a:rPr lang="es-MX" dirty="0"/>
              <a:t>Sin irradiación</a:t>
            </a:r>
          </a:p>
          <a:p>
            <a:r>
              <a:rPr lang="es-MX" dirty="0" err="1"/>
              <a:t>Gold</a:t>
            </a:r>
            <a:r>
              <a:rPr lang="es-MX" dirty="0"/>
              <a:t> Standard hoy </a:t>
            </a:r>
          </a:p>
          <a:p>
            <a:r>
              <a:rPr lang="es-MX" dirty="0"/>
              <a:t>Sensibilidad 99,5% Especificidad 100%</a:t>
            </a:r>
          </a:p>
          <a:p>
            <a:r>
              <a:rPr lang="es-ES_tradnl" dirty="0"/>
              <a:t>Medidas</a:t>
            </a:r>
          </a:p>
          <a:p>
            <a:pPr lvl="1"/>
            <a:r>
              <a:rPr lang="es-ES_tradnl" dirty="0"/>
              <a:t>Longitud &gt; 16-17 mm.</a:t>
            </a:r>
          </a:p>
          <a:p>
            <a:pPr lvl="1"/>
            <a:r>
              <a:rPr lang="es-ES_tradnl" dirty="0" err="1"/>
              <a:t>Engrosaminto</a:t>
            </a:r>
            <a:r>
              <a:rPr lang="es-ES_tradnl" dirty="0"/>
              <a:t> de pared de + de 4 mm.</a:t>
            </a:r>
          </a:p>
          <a:p>
            <a:pPr lvl="1"/>
            <a:r>
              <a:rPr lang="es-ES_tradnl" dirty="0"/>
              <a:t>Diámetro &gt; 14 mm</a:t>
            </a:r>
            <a:endParaRPr lang="es-CL" dirty="0"/>
          </a:p>
        </p:txBody>
      </p:sp>
      <p:sp>
        <p:nvSpPr>
          <p:cNvPr id="15" name="14 Marcador de contenido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s-CL" dirty="0"/>
          </a:p>
        </p:txBody>
      </p:sp>
      <p:pic>
        <p:nvPicPr>
          <p:cNvPr id="173058" name="Picture 2" descr="http://www.uchicagokidshospital.org/images/gs/si_036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914401"/>
            <a:ext cx="3600450" cy="2173858"/>
          </a:xfrm>
          <a:prstGeom prst="rect">
            <a:avLst/>
          </a:prstGeom>
          <a:noFill/>
        </p:spPr>
      </p:pic>
      <p:pic>
        <p:nvPicPr>
          <p:cNvPr id="173060" name="Picture 4" descr="http://www.galenusrevista.com/local/cache-vignettes/L220xH195/22-7-f090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3387434"/>
            <a:ext cx="3657600" cy="3241966"/>
          </a:xfrm>
          <a:prstGeom prst="rect">
            <a:avLst/>
          </a:prstGeom>
          <a:noFill/>
        </p:spPr>
      </p:pic>
      <p:pic>
        <p:nvPicPr>
          <p:cNvPr id="173062" name="Picture 6" descr="http://www.monografias.com/trabajos63/alteraciones-desarrollo-intestino-anterior/alteraciones-desarrollo-intestino-anterior_image006.gif"/>
          <p:cNvPicPr>
            <a:picLocks noChangeAspect="1" noChangeArrowheads="1"/>
          </p:cNvPicPr>
          <p:nvPr/>
        </p:nvPicPr>
        <p:blipFill>
          <a:blip r:embed="rId8" cstate="print"/>
          <a:srcRect l="47887"/>
          <a:stretch>
            <a:fillRect/>
          </a:stretch>
        </p:blipFill>
        <p:spPr bwMode="auto">
          <a:xfrm>
            <a:off x="3505200" y="4876800"/>
            <a:ext cx="1455174" cy="1676400"/>
          </a:xfrm>
          <a:prstGeom prst="rect">
            <a:avLst/>
          </a:prstGeom>
          <a:noFill/>
        </p:spPr>
      </p:pic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322DD087-DCF3-451D-992C-38F0177061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0A1EEA5E-C123-49AE-B283-E192CDA0346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63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TRATAMIENTO 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Hospitalizar</a:t>
            </a:r>
          </a:p>
          <a:p>
            <a:r>
              <a:rPr lang="es-MX" dirty="0"/>
              <a:t>Reg. 0</a:t>
            </a:r>
          </a:p>
          <a:p>
            <a:r>
              <a:rPr lang="es-MX" dirty="0"/>
              <a:t>SNG a </a:t>
            </a:r>
            <a:r>
              <a:rPr lang="es-MX" dirty="0" err="1"/>
              <a:t>caida</a:t>
            </a:r>
            <a:r>
              <a:rPr lang="es-MX" dirty="0"/>
              <a:t> libre</a:t>
            </a:r>
          </a:p>
          <a:p>
            <a:r>
              <a:rPr lang="es-MX" dirty="0" err="1"/>
              <a:t>Compensacion</a:t>
            </a:r>
            <a:r>
              <a:rPr lang="es-MX" dirty="0"/>
              <a:t> de </a:t>
            </a:r>
            <a:r>
              <a:rPr lang="es-MX" dirty="0" err="1"/>
              <a:t>deshidratacion</a:t>
            </a:r>
            <a:r>
              <a:rPr lang="es-MX" dirty="0"/>
              <a:t> y equilibrio </a:t>
            </a:r>
            <a:r>
              <a:rPr lang="es-MX" dirty="0" err="1"/>
              <a:t>hidro-electrolitica</a:t>
            </a:r>
            <a:endParaRPr lang="es-MX" dirty="0"/>
          </a:p>
          <a:p>
            <a:endParaRPr lang="es-MX" dirty="0"/>
          </a:p>
          <a:p>
            <a:pPr>
              <a:buNone/>
            </a:pPr>
            <a:endParaRPr lang="es-MX" dirty="0"/>
          </a:p>
          <a:p>
            <a:r>
              <a:rPr lang="es-MX" dirty="0"/>
              <a:t>NO es Urgencia Quirúrgica, es urgencia relativa. </a:t>
            </a:r>
          </a:p>
        </p:txBody>
      </p:sp>
      <p:sp>
        <p:nvSpPr>
          <p:cNvPr id="5" name="4 Flecha abajo"/>
          <p:cNvSpPr/>
          <p:nvPr/>
        </p:nvSpPr>
        <p:spPr>
          <a:xfrm>
            <a:off x="4343400" y="3886200"/>
            <a:ext cx="4572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9526B369-3F5B-4026-8D90-6B976E82AD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88F536D0-4769-F146-81F4-CE198B36A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Tratamiento Quirúrgico 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B4F4D65-05A0-1646-955F-60D7A37D4EC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CL" dirty="0"/>
          </a:p>
          <a:p>
            <a:r>
              <a:rPr lang="es-CL" dirty="0"/>
              <a:t>Pilorotomía de </a:t>
            </a:r>
            <a:r>
              <a:rPr lang="es-MX" dirty="0"/>
              <a:t>Fredet Ramsted</a:t>
            </a:r>
            <a:r>
              <a:rPr lang="es-CL" dirty="0"/>
              <a:t> </a:t>
            </a:r>
          </a:p>
          <a:p>
            <a:pPr lvl="1"/>
            <a:r>
              <a:rPr lang="es-CL" dirty="0"/>
              <a:t>Abierta</a:t>
            </a:r>
          </a:p>
          <a:p>
            <a:pPr lvl="1"/>
            <a:r>
              <a:rPr lang="es-CL" dirty="0"/>
              <a:t>Laparoscópica</a:t>
            </a:r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1270E9B9-3E48-42AF-A706-1BA24B8695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6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279</Words>
  <Application>Microsoft Office PowerPoint</Application>
  <PresentationFormat>Presentación en pantalla (4:3)</PresentationFormat>
  <Paragraphs>64</Paragraphs>
  <Slides>10</Slides>
  <Notes>0</Notes>
  <HiddenSlides>0</HiddenSlides>
  <MMClips>13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Century Schoolbook</vt:lpstr>
      <vt:lpstr>Wingdings</vt:lpstr>
      <vt:lpstr>Wingdings 2</vt:lpstr>
      <vt:lpstr>Mirador</vt:lpstr>
      <vt:lpstr>Estenosis  Hipertrófica  del Piloro</vt:lpstr>
      <vt:lpstr>ESTENOSIS HIPERTROFICA DEL PILORO</vt:lpstr>
      <vt:lpstr>Estenosis Hipertrófica del Píloro</vt:lpstr>
      <vt:lpstr>Estenosis Hipertrófica del Píloro</vt:lpstr>
      <vt:lpstr>Clínica </vt:lpstr>
      <vt:lpstr>Alteraciones hidro-electrolíticas</vt:lpstr>
      <vt:lpstr>IMÁGENES</vt:lpstr>
      <vt:lpstr>TRATAMIENTO </vt:lpstr>
      <vt:lpstr>Tratamiento Quirúrgico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Estenosis  Hipertrófica  del Piloro</dc:title>
  <dc:creator>Carola Donoso</dc:creator>
  <cp:lastModifiedBy>AIDA RAYEN SOLIS ÑANCUCHEO</cp:lastModifiedBy>
  <cp:revision>7</cp:revision>
  <dcterms:created xsi:type="dcterms:W3CDTF">2021-06-16T03:45:34Z</dcterms:created>
  <dcterms:modified xsi:type="dcterms:W3CDTF">2021-06-30T15:43:06Z</dcterms:modified>
</cp:coreProperties>
</file>