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8" r:id="rId2"/>
    <p:sldId id="259" r:id="rId3"/>
    <p:sldId id="279" r:id="rId4"/>
    <p:sldId id="260" r:id="rId5"/>
    <p:sldId id="263" r:id="rId6"/>
    <p:sldId id="278" r:id="rId7"/>
    <p:sldId id="280" r:id="rId8"/>
    <p:sldId id="281" r:id="rId9"/>
    <p:sldId id="282" r:id="rId10"/>
    <p:sldId id="283" r:id="rId11"/>
    <p:sldId id="284" r:id="rId12"/>
    <p:sldId id="285" r:id="rId13"/>
    <p:sldId id="275" r:id="rId14"/>
    <p:sldId id="261" r:id="rId15"/>
    <p:sldId id="286" r:id="rId16"/>
    <p:sldId id="262" r:id="rId17"/>
    <p:sldId id="266" r:id="rId18"/>
    <p:sldId id="267" r:id="rId19"/>
    <p:sldId id="287" r:id="rId20"/>
    <p:sldId id="272" r:id="rId21"/>
    <p:sldId id="269" r:id="rId22"/>
    <p:sldId id="273" r:id="rId23"/>
    <p:sldId id="274" r:id="rId24"/>
    <p:sldId id="276" r:id="rId25"/>
    <p:sldId id="288" r:id="rId2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018"/>
  </p:normalViewPr>
  <p:slideViewPr>
    <p:cSldViewPr snapToGrid="0" snapToObjects="1">
      <p:cViewPr varScale="1">
        <p:scale>
          <a:sx n="112" d="100"/>
          <a:sy n="112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C1FD2-2D04-BB4D-95A7-F9F92ED95A26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F0838-DB27-224B-907B-467F2156267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087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Marcador de imagen de diapositiva">
            <a:extLst>
              <a:ext uri="{FF2B5EF4-FFF2-40B4-BE49-F238E27FC236}">
                <a16:creationId xmlns:a16="http://schemas.microsoft.com/office/drawing/2014/main" id="{BB863DFD-EC21-5847-AC4D-AAB25D73FC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2 Marcador de notas">
            <a:extLst>
              <a:ext uri="{FF2B5EF4-FFF2-40B4-BE49-F238E27FC236}">
                <a16:creationId xmlns:a16="http://schemas.microsoft.com/office/drawing/2014/main" id="{0DC3B0D0-FC50-A249-A7A2-030367EA93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L" altLang="es-CL"/>
          </a:p>
        </p:txBody>
      </p:sp>
      <p:sp>
        <p:nvSpPr>
          <p:cNvPr id="31748" name="3 Marcador de número de diapositiva">
            <a:extLst>
              <a:ext uri="{FF2B5EF4-FFF2-40B4-BE49-F238E27FC236}">
                <a16:creationId xmlns:a16="http://schemas.microsoft.com/office/drawing/2014/main" id="{9FFEB870-42BA-B14D-8E7C-94C32D3939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F7F00B9-5CBA-804B-BBA2-EA29AA2A9490}" type="slidenum">
              <a:rPr lang="es-CL" altLang="es-CL" sz="1200"/>
              <a:pPr eaLnBrk="1" hangingPunct="1"/>
              <a:t>4</a:t>
            </a:fld>
            <a:endParaRPr lang="es-CL" altLang="es-CL" sz="1200"/>
          </a:p>
        </p:txBody>
      </p:sp>
    </p:spTree>
    <p:extLst>
      <p:ext uri="{BB962C8B-B14F-4D97-AF65-F5344CB8AC3E}">
        <p14:creationId xmlns:p14="http://schemas.microsoft.com/office/powerpoint/2010/main" val="137813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16E98F-AC78-A445-A482-3900F468E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AF3F2E-766E-7F49-9E99-FF7DFEEB0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785BF9-8B92-0A47-9721-9387AE04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4B081-565B-D341-B8DE-0E0540AFA44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0D79F9-3D6B-974D-908B-EA0A2A651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6CDEE-0BEF-4C49-9F76-13969E995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475-763D-FC4D-B236-F4F7BB89F6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7623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43B53F-FED4-FB49-AD8E-490A73CC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FA8D41-BB1C-FB4B-ABFB-F184E0A61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AAF46D-E154-A04F-AD93-9752D381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4B081-565B-D341-B8DE-0E0540AFA44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52B3AE-04D9-6C4D-A957-2F8124D3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A89A30-E672-3744-9EDC-79F4FE10E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475-763D-FC4D-B236-F4F7BB89F6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9216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1B4F471-24D9-0647-8051-40E13C71A0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93E739-EC57-6F44-BA73-1ADDCCF0D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05887A-E7AA-DC45-8B87-1F560DDC3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4B081-565B-D341-B8DE-0E0540AFA44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40D14D-5270-3444-AAA6-DD96ED26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651DB0-2D1F-084C-9F8C-E4248F9BD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475-763D-FC4D-B236-F4F7BB89F6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4877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2400" y="8382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1422400" y="2101850"/>
            <a:ext cx="10363200" cy="4114800"/>
          </a:xfrm>
        </p:spPr>
        <p:txBody>
          <a:bodyPr/>
          <a:lstStyle/>
          <a:p>
            <a:pPr lvl="0"/>
            <a:endParaRPr lang="es-CL" noProof="0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6CDB194-E4F6-7A42-9C99-6A65A87CF1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94951FD-0112-3042-91C9-A18DAAFEDF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E8C34FB-DD16-A047-9B5D-18EA079B4D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43263-87BA-9247-B8B1-EA66C56E78AB}" type="slidenum">
              <a:rPr lang="es-ES" altLang="es-CL"/>
              <a:pPr/>
              <a:t>‹Nº›</a:t>
            </a:fld>
            <a:endParaRPr lang="es-ES" altLang="es-CL" sz="1400"/>
          </a:p>
        </p:txBody>
      </p:sp>
    </p:spTree>
    <p:extLst>
      <p:ext uri="{BB962C8B-B14F-4D97-AF65-F5344CB8AC3E}">
        <p14:creationId xmlns:p14="http://schemas.microsoft.com/office/powerpoint/2010/main" val="77648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1A5094-A7DB-934E-8DD5-5E3CCA0D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FB3019-F345-FA44-A837-E10F01C50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ACEBA9-EE24-EE44-AA7D-5007A207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4B081-565B-D341-B8DE-0E0540AFA44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F49DA-917F-694D-90AF-5A7FC6F43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B18D1B-3839-7A45-BF46-958B7032F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475-763D-FC4D-B236-F4F7BB89F6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0133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AA70F-BC8E-2445-9133-215130E04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6EC13C-0CAA-2A4F-90B1-F26FBB7D5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639148-5F32-BD4C-8AB9-B6C69449F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4B081-565B-D341-B8DE-0E0540AFA44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548E94-D4B6-584F-BAB7-CCC21430A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7295DE-9BDC-204B-8DA3-3C0411DF7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475-763D-FC4D-B236-F4F7BB89F6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940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716A6A-DAA9-5047-A1D6-FB1A88DC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371EDF-BAFE-9347-AE36-4A8A0DF85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FFF44E-6CA3-2949-BC37-59B9EDB14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C00462-E6DB-654A-A2F0-948E3707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4B081-565B-D341-B8DE-0E0540AFA44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292B9A-F4A1-2D46-9951-67713C2E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90692F-6A5C-FE44-B973-9805D577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475-763D-FC4D-B236-F4F7BB89F6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2756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F9EADB-D638-9247-9A9C-3DC37F270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C5132F-3103-0E4E-B582-E9EE380E6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AA133E-9033-8E44-9B31-F589F224F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68E0B64-C21B-FD43-9D23-1FED371CE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FE115F-BEDE-DC4F-82C2-81734408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070233E-281E-C547-BB51-7CBB3B4F4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4B081-565B-D341-B8DE-0E0540AFA44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24806BF-B8E4-1045-A381-763987C51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ADF26B3-DDAB-8E4C-A667-44578677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475-763D-FC4D-B236-F4F7BB89F6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6460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2F37FA-BFCD-9241-AEBC-F1D3DC9B1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67DE326-6898-844B-9C6B-9243147A0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4B081-565B-D341-B8DE-0E0540AFA44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1D91972-1A70-7E46-97B5-B2546243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C71C44E-2A6A-1848-8424-99EDC5C5A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475-763D-FC4D-B236-F4F7BB89F6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264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2457200-BE67-B641-9EE2-8F6E1280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4B081-565B-D341-B8DE-0E0540AFA44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FE9B66A-659A-E84D-8464-CB6C0DFE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240B06-79AE-8644-BE2E-67DAF0E1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475-763D-FC4D-B236-F4F7BB89F6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065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E11AE8-ED2E-7A42-B2E5-22694C643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BB76A2-2903-C344-AB18-B9DA89424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B8C284-0867-AB40-B619-5AD90C443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EC5791-DD21-094E-8D4C-528F96845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4B081-565B-D341-B8DE-0E0540AFA44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346AC0-EE56-D64A-AF1D-E2C5ED430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7FAF8A-B782-4F44-B24A-212240937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475-763D-FC4D-B236-F4F7BB89F6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8243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793CD-950D-804F-99B9-956A327F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3074B77-EBD9-1247-9DEB-3891188BC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828529-296C-0748-B94B-CA1FAD087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444B90-AF9C-FD4B-A29B-09EDA3C00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4B081-565B-D341-B8DE-0E0540AFA44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FD7804-6769-024B-9F1E-6C348A4A5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C7CE26-B13A-CD4C-9C4A-A418702D8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475-763D-FC4D-B236-F4F7BB89F6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2648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BF79295-6150-9E41-91F8-9D6F528BA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D210FE-B7DB-F844-AFBC-A81243210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C8D99B-79C0-1D44-B3C2-608BE6C83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4B081-565B-D341-B8DE-0E0540AFA44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71907F-7A74-1A46-9CF6-9BF335C8C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719EA7-933B-A440-AB47-516BBBECA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BC475-763D-FC4D-B236-F4F7BB89F6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04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tif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3FCE27C-CACA-B342-B7B9-6E293CE706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0" y="3048001"/>
            <a:ext cx="7772400" cy="14319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MX" altLang="es-CL">
                <a:latin typeface="Comic Sans MS" panose="030F0902030302020204" pitchFamily="66" charset="0"/>
              </a:rPr>
              <a:t>ADENOPATIAS EN EL NIÑO</a:t>
            </a:r>
            <a:endParaRPr lang="es-ES" altLang="es-CL">
              <a:latin typeface="Comic Sans MS" panose="030F0902030302020204" pitchFamily="66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365B0B3-9559-644B-B4B6-A1EBAE09BCA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75276" y="5105400"/>
            <a:ext cx="5292725" cy="1752600"/>
          </a:xfrm>
        </p:spPr>
        <p:txBody>
          <a:bodyPr/>
          <a:lstStyle/>
          <a:p>
            <a:pPr eaLnBrk="1" hangingPunct="1"/>
            <a:r>
              <a:rPr lang="es-ES_tradnl" altLang="es-CL"/>
              <a:t>Dr. Felipe Espinoza Chacur.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96DF225-4F94-A444-BE32-4774441C2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82909CE-163D-8144-889C-E35C8480D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7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89" name="Group 37">
            <a:extLst>
              <a:ext uri="{FF2B5EF4-FFF2-40B4-BE49-F238E27FC236}">
                <a16:creationId xmlns:a16="http://schemas.microsoft.com/office/drawing/2014/main" id="{67B026BF-D392-9A4C-A171-25FAB0C65E98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653597262"/>
              </p:ext>
            </p:extLst>
          </p:nvPr>
        </p:nvGraphicFramePr>
        <p:xfrm>
          <a:off x="2649539" y="721043"/>
          <a:ext cx="8302625" cy="5607050"/>
        </p:xfrm>
        <a:graphic>
          <a:graphicData uri="http://schemas.openxmlformats.org/drawingml/2006/table">
            <a:tbl>
              <a:tblPr/>
              <a:tblGrid>
                <a:gridCol w="418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Epitrocleares: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Mano y brazo (lado cubital)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Infecciones locales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Linfomas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Sarcoidosis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Inguinales: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Genitales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Periné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Región glútea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Canal anal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Extremidad inferior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Infecciones locales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Linfomas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Metástasis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Linfogranuloma venéreo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Chancroide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Peste bubónica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Poplíteos: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Rodilla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Pierna y pie (parte lateral)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Infecciones locales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Linfomas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CB0149E6-4070-F043-AFE7-8FA4B1C26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94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C6BAE89-BC63-0C44-9DFF-2CF2D08728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457200"/>
            <a:ext cx="7772400" cy="762000"/>
          </a:xfrm>
        </p:spPr>
        <p:txBody>
          <a:bodyPr/>
          <a:lstStyle/>
          <a:p>
            <a:pPr algn="ctr" eaLnBrk="1" hangingPunct="1"/>
            <a:r>
              <a:rPr lang="es-MX" altLang="es-CL" dirty="0">
                <a:latin typeface="Comic Sans MS" panose="030F0902030302020204" pitchFamily="66" charset="0"/>
              </a:rPr>
              <a:t>ANAMNESIS</a:t>
            </a:r>
            <a:endParaRPr lang="es-ES" altLang="es-CL" dirty="0">
              <a:latin typeface="Comic Sans MS" panose="030F0902030302020204" pitchFamily="66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7D3B0DF-1B39-6F4B-878D-FD37E26D4B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897380"/>
            <a:ext cx="8763000" cy="450342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s-CL" dirty="0"/>
              <a:t> </a:t>
            </a:r>
            <a:r>
              <a:rPr lang="es-ES" altLang="es-CL" dirty="0">
                <a:latin typeface="Comic Sans MS" panose="030F0902030302020204" pitchFamily="66" charset="0"/>
              </a:rPr>
              <a:t>Edad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CL" dirty="0">
                <a:latin typeface="Comic Sans MS" panose="030F0902030302020204" pitchFamily="66" charset="0"/>
              </a:rPr>
              <a:t> Ubicación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CL" dirty="0">
                <a:latin typeface="Comic Sans MS" panose="030F0902030302020204" pitchFamily="66" charset="0"/>
              </a:rPr>
              <a:t> Tiempo de evolución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CL" dirty="0">
                <a:latin typeface="Comic Sans MS" panose="030F0902030302020204" pitchFamily="66" charset="0"/>
              </a:rPr>
              <a:t> Características clínicas: tamaño, dolor,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altLang="es-CL" dirty="0">
                <a:latin typeface="Comic Sans MS" panose="030F0902030302020204" pitchFamily="66" charset="0"/>
              </a:rPr>
              <a:t>    consistencia.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CL" dirty="0">
                <a:latin typeface="Comic Sans MS" panose="030F0902030302020204" pitchFamily="66" charset="0"/>
              </a:rPr>
              <a:t>Síntomas asociados: fiebre, </a:t>
            </a:r>
            <a:r>
              <a:rPr lang="es-ES" altLang="es-CL" dirty="0" err="1">
                <a:latin typeface="Comic Sans MS" panose="030F0902030302020204" pitchFamily="66" charset="0"/>
              </a:rPr>
              <a:t>odinofagia</a:t>
            </a:r>
            <a:r>
              <a:rPr lang="es-ES" altLang="es-CL" dirty="0">
                <a:latin typeface="Comic Sans MS" panose="030F0902030302020204" pitchFamily="66" charset="0"/>
              </a:rPr>
              <a:t>, síntomas respiratorios, exantema, dolor abdominal.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CL" dirty="0">
                <a:latin typeface="Comic Sans MS" panose="030F0902030302020204" pitchFamily="66" charset="0"/>
              </a:rPr>
              <a:t>Otros antecedentes: uso de medicamentos, contacto con gatos, consumo de leche no pasteurizada (</a:t>
            </a:r>
            <a:r>
              <a:rPr lang="es-ES" altLang="es-CL" dirty="0" err="1">
                <a:latin typeface="Comic Sans MS" panose="030F0902030302020204" pitchFamily="66" charset="0"/>
              </a:rPr>
              <a:t>brucella</a:t>
            </a:r>
            <a:r>
              <a:rPr lang="es-ES" altLang="es-CL" dirty="0">
                <a:latin typeface="Comic Sans MS" panose="030F0902030302020204" pitchFamily="66" charset="0"/>
              </a:rPr>
              <a:t>), vacunación.</a:t>
            </a:r>
          </a:p>
          <a:p>
            <a:pPr eaLnBrk="1" hangingPunct="1">
              <a:lnSpc>
                <a:spcPct val="80000"/>
              </a:lnSpc>
            </a:pPr>
            <a:endParaRPr lang="es-ES" altLang="es-CL" dirty="0">
              <a:latin typeface="Comic Sans MS" panose="030F0902030302020204" pitchFamily="66" charset="0"/>
            </a:endParaRP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06EB3E0-1ED7-0548-B937-9B25A5DBE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3C2A0E0-020F-534F-B838-32596AE5D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5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D6BD400A-80A8-8147-B505-7358B865B4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03400" y="480060"/>
            <a:ext cx="7772400" cy="762000"/>
          </a:xfrm>
        </p:spPr>
        <p:txBody>
          <a:bodyPr/>
          <a:lstStyle/>
          <a:p>
            <a:pPr algn="ctr" eaLnBrk="1" hangingPunct="1"/>
            <a:r>
              <a:rPr lang="es-MX" altLang="es-CL" dirty="0">
                <a:latin typeface="Comic Sans MS" panose="030F0902030302020204" pitchFamily="66" charset="0"/>
              </a:rPr>
              <a:t>EXAMEN FÍSICO</a:t>
            </a:r>
            <a:endParaRPr lang="es-ES" altLang="es-CL" dirty="0">
              <a:latin typeface="Comic Sans MS" panose="030F0902030302020204" pitchFamily="66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CDB6827-974B-FD44-A601-1BF238285C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2970" y="1405890"/>
            <a:ext cx="10149840" cy="545211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s-CL" dirty="0">
                <a:latin typeface="Comic Sans MS" panose="030F0902030302020204" pitchFamily="66" charset="0"/>
              </a:rPr>
              <a:t>Precisar tamaño, localización, sensibilidad, consistencia, signos inflamatorios, supuración, fijación a planos superficiales o profundos.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CL" dirty="0">
                <a:latin typeface="Comic Sans MS" panose="030F0902030302020204" pitchFamily="66" charset="0"/>
              </a:rPr>
              <a:t>Determinar si son localizadas o generalizadas (dos o más regiones ganglionares no contiguas).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CL" dirty="0">
                <a:latin typeface="Comic Sans MS" panose="030F0902030302020204" pitchFamily="66" charset="0"/>
              </a:rPr>
              <a:t>En la piel : palidez, signos de hemorragia o síndrome </a:t>
            </a:r>
            <a:r>
              <a:rPr lang="es-ES" altLang="es-CL" dirty="0" err="1">
                <a:latin typeface="Comic Sans MS" panose="030F0902030302020204" pitchFamily="66" charset="0"/>
              </a:rPr>
              <a:t>purpúrico</a:t>
            </a:r>
            <a:r>
              <a:rPr lang="es-ES" altLang="es-CL" dirty="0">
                <a:latin typeface="Comic Sans MS" panose="030F0902030302020204" pitchFamily="66" charset="0"/>
              </a:rPr>
              <a:t>, exantema o lesiones supuradas cercanas al aumento de volumen ganglionar.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CL" dirty="0" err="1">
                <a:latin typeface="Comic Sans MS" panose="030F0902030302020204" pitchFamily="66" charset="0"/>
              </a:rPr>
              <a:t>Hepatoesplenomegalia</a:t>
            </a:r>
            <a:r>
              <a:rPr lang="es-ES" altLang="es-CL" dirty="0">
                <a:latin typeface="Comic Sans MS" panose="030F0902030302020204" pitchFamily="66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CL" dirty="0">
                <a:latin typeface="Comic Sans MS" panose="030F0902030302020204" pitchFamily="66" charset="0"/>
              </a:rPr>
              <a:t>Examen bucal en búsqueda de caries o lesiones ulceradas; nasal para descartar obstrucción o descarga; </a:t>
            </a:r>
            <a:r>
              <a:rPr lang="es-ES" altLang="es-CL" dirty="0" err="1">
                <a:latin typeface="Comic Sans MS" panose="030F0902030302020204" pitchFamily="66" charset="0"/>
              </a:rPr>
              <a:t>ótico</a:t>
            </a:r>
            <a:r>
              <a:rPr lang="es-ES" altLang="es-CL" dirty="0">
                <a:latin typeface="Comic Sans MS" panose="030F0902030302020204" pitchFamily="66" charset="0"/>
              </a:rPr>
              <a:t>, observando supuración o inflamación y faríngeo en búsqueda de úlceras o </a:t>
            </a:r>
            <a:r>
              <a:rPr lang="es-MX" altLang="es-CL" dirty="0">
                <a:latin typeface="Comic Sans MS" panose="030F0902030302020204" pitchFamily="66" charset="0"/>
              </a:rPr>
              <a:t>Inflamación.</a:t>
            </a:r>
            <a:endParaRPr lang="es-ES" altLang="es-CL" dirty="0">
              <a:latin typeface="Comic Sans MS" panose="030F0902030302020204" pitchFamily="66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altLang="es-CL" dirty="0">
              <a:latin typeface="Comic Sans MS" panose="030F0902030302020204" pitchFamily="66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altLang="es-CL" sz="1800" dirty="0"/>
          </a:p>
          <a:p>
            <a:pPr eaLnBrk="1" hangingPunct="1">
              <a:lnSpc>
                <a:spcPct val="80000"/>
              </a:lnSpc>
            </a:pPr>
            <a:endParaRPr lang="es-ES" altLang="es-CL" sz="1800" dirty="0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1D9FA9E-A366-E348-AD88-B8A6FC822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5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5A195E7B-7DA0-634A-B299-BC7C7557EF8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540385"/>
            <a:ext cx="6465570" cy="812800"/>
          </a:xfrm>
        </p:spPr>
        <p:txBody>
          <a:bodyPr>
            <a:normAutofit fontScale="90000"/>
          </a:bodyPr>
          <a:lstStyle/>
          <a:p>
            <a:pPr algn="r" eaLnBrk="1" hangingPunct="1"/>
            <a:br>
              <a:rPr lang="es-MX" altLang="es-CL" sz="3200" dirty="0">
                <a:latin typeface="Comic Sans MS" panose="030F0902030302020204" pitchFamily="66" charset="0"/>
              </a:rPr>
            </a:br>
            <a:r>
              <a:rPr lang="es-MX" altLang="es-CL" sz="3200" dirty="0">
                <a:latin typeface="Comic Sans MS" panose="030F0902030302020204" pitchFamily="66" charset="0"/>
              </a:rPr>
              <a:t>Masas no linfáticas cervicales:</a:t>
            </a:r>
            <a:br>
              <a:rPr lang="es-MX" altLang="es-CL" sz="3200" dirty="0">
                <a:latin typeface="Comic Sans MS" panose="030F0902030302020204" pitchFamily="66" charset="0"/>
              </a:rPr>
            </a:br>
            <a:endParaRPr lang="es-ES" altLang="es-CL" sz="3200" dirty="0">
              <a:latin typeface="Comic Sans MS" panose="030F0902030302020204" pitchFamily="66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FD593DA-5654-1D44-AFF9-67A6D2204601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0" y="1794510"/>
            <a:ext cx="4978400" cy="4834890"/>
          </a:xfrm>
        </p:spPr>
        <p:txBody>
          <a:bodyPr/>
          <a:lstStyle/>
          <a:p>
            <a:pPr eaLnBrk="1" hangingPunct="1"/>
            <a:r>
              <a:rPr lang="es-MX" altLang="es-CL" dirty="0">
                <a:latin typeface="Comic Sans MS" panose="030F0902030302020204" pitchFamily="66" charset="0"/>
              </a:rPr>
              <a:t>Quiste tirogloso (línea media ,móvil con deglución)</a:t>
            </a:r>
          </a:p>
          <a:p>
            <a:pPr eaLnBrk="1" hangingPunct="1"/>
            <a:r>
              <a:rPr lang="es-MX" altLang="es-CL" dirty="0">
                <a:latin typeface="Comic Sans MS" panose="030F0902030302020204" pitchFamily="66" charset="0"/>
              </a:rPr>
              <a:t>Quistes branquiales (lateral,    fístula)</a:t>
            </a:r>
          </a:p>
          <a:p>
            <a:pPr eaLnBrk="1" hangingPunct="1"/>
            <a:r>
              <a:rPr lang="es-MX" altLang="es-CL" dirty="0">
                <a:latin typeface="Comic Sans MS" panose="030F0902030302020204" pitchFamily="66" charset="0"/>
              </a:rPr>
              <a:t> Hemangiomas o linfangiomas profundos.</a:t>
            </a:r>
          </a:p>
          <a:p>
            <a:pPr eaLnBrk="1" hangingPunct="1"/>
            <a:r>
              <a:rPr lang="es-MX" altLang="es-CL" dirty="0">
                <a:latin typeface="Comic Sans MS" panose="030F0902030302020204" pitchFamily="66" charset="0"/>
              </a:rPr>
              <a:t>Lipomas (lento crecimiento).</a:t>
            </a:r>
            <a:endParaRPr lang="es-ES" altLang="es-CL" dirty="0">
              <a:latin typeface="Comic Sans MS" panose="030F0902030302020204" pitchFamily="66" charset="0"/>
            </a:endParaRPr>
          </a:p>
        </p:txBody>
      </p:sp>
      <p:pic>
        <p:nvPicPr>
          <p:cNvPr id="15364" name="Picture 7" descr="NodCerv4">
            <a:extLst>
              <a:ext uri="{FF2B5EF4-FFF2-40B4-BE49-F238E27FC236}">
                <a16:creationId xmlns:a16="http://schemas.microsoft.com/office/drawing/2014/main" id="{26652136-E7C7-F540-BA4A-9578CE55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3905250"/>
            <a:ext cx="25923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Cerv1">
            <a:extLst>
              <a:ext uri="{FF2B5EF4-FFF2-40B4-BE49-F238E27FC236}">
                <a16:creationId xmlns:a16="http://schemas.microsoft.com/office/drawing/2014/main" id="{2512DFE6-E844-E349-874D-FF38A196C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045" y="358775"/>
            <a:ext cx="28575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063E3B2-8EEC-7645-A8EE-468BB034F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18803E8-5824-4A44-A261-A6E07CCEA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5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>
            <a:extLst>
              <a:ext uri="{FF2B5EF4-FFF2-40B4-BE49-F238E27FC236}">
                <a16:creationId xmlns:a16="http://schemas.microsoft.com/office/drawing/2014/main" id="{DB899787-8AA3-D544-925D-0B3C4A47A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81001"/>
            <a:ext cx="7772400" cy="1311275"/>
          </a:xfrm>
        </p:spPr>
        <p:txBody>
          <a:bodyPr/>
          <a:lstStyle/>
          <a:p>
            <a:pPr algn="ctr" eaLnBrk="1" hangingPunct="1"/>
            <a:r>
              <a:rPr lang="es-MX" altLang="es-CL" sz="4000">
                <a:latin typeface="Comic Sans MS" panose="030F0902030302020204" pitchFamily="66" charset="0"/>
              </a:rPr>
              <a:t>Etiología Linfoadenopatias Generalizadas</a:t>
            </a:r>
            <a:endParaRPr lang="es-ES" altLang="es-CL" sz="4000">
              <a:latin typeface="Comic Sans MS" panose="030F0902030302020204" pitchFamily="66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B0C9C7A-8ABD-0B4D-9ACB-743B3C71E8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981200"/>
            <a:ext cx="83820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s-CL" sz="2400" b="1" dirty="0">
                <a:latin typeface="Comic Sans MS" panose="030F0902030302020204" pitchFamily="66" charset="0"/>
              </a:rPr>
              <a:t>Infecciosas 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altLang="es-CL" sz="2400" dirty="0">
                <a:latin typeface="Comic Sans MS" panose="030F0902030302020204" pitchFamily="66" charset="0"/>
              </a:rPr>
              <a:t>                        MNI, CMV, Rubéola, Sarampión, VIH, Brucelosis, TBC, Toxoplasmosis, Histoplasmosis.</a:t>
            </a:r>
          </a:p>
          <a:p>
            <a:pPr eaLnBrk="1" hangingPunct="1">
              <a:lnSpc>
                <a:spcPct val="80000"/>
              </a:lnSpc>
            </a:pPr>
            <a:endParaRPr lang="es-ES" altLang="es-CL" sz="2400" b="1" dirty="0">
              <a:latin typeface="Comic Sans MS" panose="030F0902030302020204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s-ES" altLang="es-CL" sz="2400" b="1" dirty="0">
                <a:latin typeface="Comic Sans MS" panose="030F0902030302020204" pitchFamily="66" charset="0"/>
              </a:rPr>
              <a:t>Neoplásicas 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altLang="es-CL" sz="2400" dirty="0">
                <a:latin typeface="Comic Sans MS" panose="030F0902030302020204" pitchFamily="66" charset="0"/>
              </a:rPr>
              <a:t>                          Leucemia, Linfoma, </a:t>
            </a:r>
            <a:r>
              <a:rPr lang="es-ES" altLang="es-CL" sz="2400" dirty="0" err="1">
                <a:latin typeface="Comic Sans MS" panose="030F0902030302020204" pitchFamily="66" charset="0"/>
              </a:rPr>
              <a:t>Histiocitosis</a:t>
            </a:r>
            <a:r>
              <a:rPr lang="es-ES" altLang="es-CL" sz="2400" dirty="0">
                <a:latin typeface="Comic Sans MS" panose="030F0902030302020204" pitchFamily="66" charset="0"/>
              </a:rPr>
              <a:t>, </a:t>
            </a:r>
            <a:r>
              <a:rPr lang="es-ES" altLang="es-CL" sz="2400" dirty="0" err="1">
                <a:latin typeface="Comic Sans MS" panose="030F0902030302020204" pitchFamily="66" charset="0"/>
              </a:rPr>
              <a:t>Neuroblastoma</a:t>
            </a:r>
            <a:r>
              <a:rPr lang="es-ES" altLang="es-CL" sz="2400" dirty="0">
                <a:latin typeface="Comic Sans MS" panose="030F0902030302020204" pitchFamily="66" charset="0"/>
              </a:rPr>
              <a:t>, </a:t>
            </a:r>
            <a:r>
              <a:rPr lang="es-ES" altLang="es-CL" sz="2400" dirty="0" err="1">
                <a:latin typeface="Comic Sans MS" panose="030F0902030302020204" pitchFamily="66" charset="0"/>
              </a:rPr>
              <a:t>Sd</a:t>
            </a:r>
            <a:r>
              <a:rPr lang="es-ES" altLang="es-CL" sz="2400" dirty="0">
                <a:latin typeface="Comic Sans MS" panose="030F0902030302020204" pitchFamily="66" charset="0"/>
              </a:rPr>
              <a:t> </a:t>
            </a:r>
            <a:r>
              <a:rPr lang="es-ES" altLang="es-CL" sz="2400" dirty="0" err="1">
                <a:latin typeface="Comic Sans MS" panose="030F0902030302020204" pitchFamily="66" charset="0"/>
              </a:rPr>
              <a:t>linfoproliferativos</a:t>
            </a:r>
            <a:r>
              <a:rPr lang="es-ES" altLang="es-CL" sz="2400" dirty="0">
                <a:latin typeface="Comic Sans MS" panose="030F0902030302020204" pitchFamily="66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es-ES" altLang="es-CL" sz="2400" b="1" dirty="0">
              <a:latin typeface="Comic Sans MS" panose="030F0902030302020204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s-ES" altLang="es-CL" sz="2400" b="1" dirty="0">
                <a:latin typeface="Comic Sans MS" panose="030F0902030302020204" pitchFamily="66" charset="0"/>
              </a:rPr>
              <a:t>Inmunes 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altLang="es-CL" sz="2400" dirty="0">
                <a:latin typeface="Comic Sans MS" panose="030F0902030302020204" pitchFamily="66" charset="0"/>
              </a:rPr>
              <a:t>                     Artritis </a:t>
            </a:r>
            <a:r>
              <a:rPr lang="es-ES" altLang="es-CL" sz="2400" dirty="0" err="1">
                <a:latin typeface="Comic Sans MS" panose="030F0902030302020204" pitchFamily="66" charset="0"/>
              </a:rPr>
              <a:t>reumatoidea</a:t>
            </a:r>
            <a:r>
              <a:rPr lang="es-ES" altLang="es-CL" sz="2400" dirty="0">
                <a:latin typeface="Comic Sans MS" panose="030F0902030302020204" pitchFamily="66" charset="0"/>
              </a:rPr>
              <a:t>, Lupus.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39D412B-425D-544B-9811-1B243210B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22447D-03DF-644B-B647-6FE02D7A2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1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>
            <a:extLst>
              <a:ext uri="{FF2B5EF4-FFF2-40B4-BE49-F238E27FC236}">
                <a16:creationId xmlns:a16="http://schemas.microsoft.com/office/drawing/2014/main" id="{2D87235F-D4DA-8B45-A917-3AC245011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altLang="es-CL"/>
          </a:p>
        </p:txBody>
      </p:sp>
      <p:sp>
        <p:nvSpPr>
          <p:cNvPr id="17411" name="2 Marcador de contenido">
            <a:extLst>
              <a:ext uri="{FF2B5EF4-FFF2-40B4-BE49-F238E27FC236}">
                <a16:creationId xmlns:a16="http://schemas.microsoft.com/office/drawing/2014/main" id="{9E463B93-B2C1-0440-9429-ECF78AEBC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s-CL" sz="2400" dirty="0">
                <a:latin typeface="Comic Sans MS" panose="030F0902030302020204" pitchFamily="66" charset="0"/>
              </a:rPr>
              <a:t>Medicamentos :                            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s-ES" altLang="es-CL" sz="2400" dirty="0">
                <a:latin typeface="Comic Sans MS" panose="030F0902030302020204" pitchFamily="66" charset="0"/>
              </a:rPr>
              <a:t>	 Anticonvulsivantes (</a:t>
            </a:r>
            <a:r>
              <a:rPr lang="es-ES" altLang="es-CL" sz="2400" dirty="0" err="1">
                <a:latin typeface="Comic Sans MS" panose="030F0902030302020204" pitchFamily="66" charset="0"/>
              </a:rPr>
              <a:t>carbamazepina</a:t>
            </a:r>
            <a:r>
              <a:rPr lang="es-ES" altLang="es-CL" sz="2400" dirty="0">
                <a:latin typeface="Comic Sans MS" panose="030F0902030302020204" pitchFamily="66" charset="0"/>
              </a:rPr>
              <a:t>, </a:t>
            </a:r>
            <a:r>
              <a:rPr lang="es-ES" altLang="es-CL" sz="2400" dirty="0" err="1">
                <a:latin typeface="Comic Sans MS" panose="030F0902030302020204" pitchFamily="66" charset="0"/>
              </a:rPr>
              <a:t>difenilhidramina</a:t>
            </a:r>
            <a:r>
              <a:rPr lang="es-ES" altLang="es-CL" sz="2400" dirty="0">
                <a:latin typeface="Comic Sans MS" panose="030F0902030302020204" pitchFamily="66" charset="0"/>
              </a:rPr>
              <a:t>), cefalosporinas, PAS, </a:t>
            </a:r>
            <a:r>
              <a:rPr lang="es-ES" altLang="es-CL" sz="2400" dirty="0" err="1">
                <a:latin typeface="Comic Sans MS" panose="030F0902030302020204" pitchFamily="66" charset="0"/>
              </a:rPr>
              <a:t>fenilbutazona</a:t>
            </a:r>
            <a:r>
              <a:rPr lang="es-ES" altLang="es-CL" sz="2400" dirty="0">
                <a:latin typeface="Comic Sans MS" panose="030F0902030302020204" pitchFamily="66" charset="0"/>
              </a:rPr>
              <a:t>, </a:t>
            </a:r>
            <a:r>
              <a:rPr lang="es-ES" altLang="es-CL" sz="2400" dirty="0" err="1">
                <a:latin typeface="Comic Sans MS" panose="030F0902030302020204" pitchFamily="66" charset="0"/>
              </a:rPr>
              <a:t>primidona</a:t>
            </a:r>
            <a:r>
              <a:rPr lang="es-ES" altLang="es-CL" sz="2400" dirty="0">
                <a:latin typeface="Comic Sans MS" panose="030F0902030302020204" pitchFamily="66" charset="0"/>
              </a:rPr>
              <a:t>, </a:t>
            </a:r>
            <a:r>
              <a:rPr lang="es-ES" altLang="es-CL" sz="2400" dirty="0" err="1">
                <a:latin typeface="Comic Sans MS" panose="030F0902030302020204" pitchFamily="66" charset="0"/>
              </a:rPr>
              <a:t>pirimetamina</a:t>
            </a:r>
            <a:r>
              <a:rPr lang="es-ES" altLang="es-CL" sz="2400" dirty="0">
                <a:latin typeface="Comic Sans MS" panose="030F0902030302020204" pitchFamily="66" charset="0"/>
              </a:rPr>
              <a:t>, sales de oro,  </a:t>
            </a:r>
            <a:r>
              <a:rPr lang="es-ES" altLang="es-CL" sz="2400" dirty="0" err="1">
                <a:latin typeface="Comic Sans MS" panose="030F0902030302020204" pitchFamily="66" charset="0"/>
              </a:rPr>
              <a:t>sulfas</a:t>
            </a:r>
            <a:r>
              <a:rPr lang="es-ES" altLang="es-CL" sz="2400" dirty="0">
                <a:latin typeface="Comic Sans MS" panose="030F0902030302020204" pitchFamily="66" charset="0"/>
              </a:rPr>
              <a:t>, </a:t>
            </a:r>
            <a:r>
              <a:rPr lang="es-ES" altLang="es-CL" sz="2400" dirty="0" err="1">
                <a:latin typeface="Comic Sans MS" panose="030F0902030302020204" pitchFamily="66" charset="0"/>
              </a:rPr>
              <a:t>alopurinol</a:t>
            </a:r>
            <a:r>
              <a:rPr lang="es-ES" altLang="es-CL" sz="2400" dirty="0">
                <a:latin typeface="Comic Sans MS" panose="030F0902030302020204" pitchFamily="66" charset="0"/>
              </a:rPr>
              <a:t>, </a:t>
            </a:r>
            <a:r>
              <a:rPr lang="es-ES" altLang="es-CL" sz="2400" dirty="0" err="1">
                <a:latin typeface="Comic Sans MS" panose="030F0902030302020204" pitchFamily="66" charset="0"/>
              </a:rPr>
              <a:t>atenolol</a:t>
            </a:r>
            <a:r>
              <a:rPr lang="es-ES" altLang="es-CL" sz="2400" dirty="0">
                <a:latin typeface="Comic Sans MS" panose="030F0902030302020204" pitchFamily="66" charset="0"/>
              </a:rPr>
              <a:t>, </a:t>
            </a:r>
            <a:r>
              <a:rPr lang="es-ES" altLang="es-CL" sz="2400" dirty="0" err="1">
                <a:latin typeface="Comic Sans MS" panose="030F0902030302020204" pitchFamily="66" charset="0"/>
              </a:rPr>
              <a:t>hidantoinatos</a:t>
            </a:r>
            <a:r>
              <a:rPr lang="es-ES" altLang="es-CL" sz="2400" dirty="0">
                <a:latin typeface="Comic Sans MS" panose="030F0902030302020204" pitchFamily="66" charset="0"/>
              </a:rPr>
              <a:t> etc.</a:t>
            </a:r>
          </a:p>
          <a:p>
            <a:pPr eaLnBrk="1" hangingPunct="1">
              <a:lnSpc>
                <a:spcPct val="80000"/>
              </a:lnSpc>
            </a:pPr>
            <a:endParaRPr lang="es-ES" altLang="es-CL" sz="2400" dirty="0">
              <a:latin typeface="Comic Sans MS" panose="030F0902030302020204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s-ES" altLang="es-CL" sz="2400" dirty="0">
                <a:latin typeface="Comic Sans MS" panose="030F0902030302020204" pitchFamily="66" charset="0"/>
              </a:rPr>
              <a:t>Otras : Enfermedad del suero, Enfermedades de depósito.</a:t>
            </a:r>
          </a:p>
          <a:p>
            <a:endParaRPr lang="es-CL" altLang="es-CL" dirty="0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FD0BE61-6EE1-C54A-9FE5-5D69F00B2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2A988AC-81F1-D649-9EBD-5C2AB0616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2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>
            <a:extLst>
              <a:ext uri="{FF2B5EF4-FFF2-40B4-BE49-F238E27FC236}">
                <a16:creationId xmlns:a16="http://schemas.microsoft.com/office/drawing/2014/main" id="{1F8F124E-810C-3048-999D-392932039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altLang="es-CL" dirty="0" err="1">
                <a:latin typeface="Comic Sans MS" panose="030F0902030302020204" pitchFamily="66" charset="0"/>
              </a:rPr>
              <a:t>Mononucleosis</a:t>
            </a:r>
            <a:r>
              <a:rPr lang="es-ES" altLang="es-CL" dirty="0">
                <a:latin typeface="Comic Sans MS" panose="030F0902030302020204" pitchFamily="66" charset="0"/>
              </a:rPr>
              <a:t> infecciosa </a:t>
            </a:r>
            <a:endParaRPr lang="es-CL" altLang="es-CL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D221924-EA16-224A-AFAD-A0E8C85CB5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altLang="es-CL" sz="2400">
                <a:latin typeface="Comic Sans MS" panose="030F0902030302020204" pitchFamily="66" charset="0"/>
              </a:rPr>
              <a:t>Se caracteriza por 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altLang="es-CL" sz="2400">
                <a:latin typeface="Comic Sans MS" panose="030F0902030302020204" pitchFamily="66" charset="0"/>
              </a:rPr>
              <a:t>   ganglios cervicales, occipitales, retroauriculares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altLang="es-CL" sz="2400">
                <a:latin typeface="Comic Sans MS" panose="030F0902030302020204" pitchFamily="66" charset="0"/>
              </a:rPr>
              <a:t>   bilaterales, grandes, sensibles, sin cambio de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altLang="es-CL" sz="2400">
                <a:latin typeface="Comic Sans MS" panose="030F0902030302020204" pitchFamily="66" charset="0"/>
              </a:rPr>
              <a:t>   coloración de la piel. 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s-CL" sz="2400">
                <a:latin typeface="Comic Sans MS" panose="030F0902030302020204" pitchFamily="66" charset="0"/>
              </a:rPr>
              <a:t>Generalmente tiene un cuadro febril, rash cutáneo, inyección conjuntival, enrojecimiento faríngeo o exudado amigdaliano,     hepatoesplenomegalia y serología positiva para</a:t>
            </a:r>
            <a:r>
              <a:rPr lang="es-MX" altLang="es-CL" sz="2400"/>
              <a:t>   </a:t>
            </a:r>
            <a:r>
              <a:rPr lang="es-MX" altLang="es-CL" sz="2400">
                <a:latin typeface="Comic Sans MS" panose="030F0902030302020204" pitchFamily="66" charset="0"/>
              </a:rPr>
              <a:t>EBV.</a:t>
            </a:r>
            <a:endParaRPr lang="es-ES" altLang="es-CL" sz="2400">
              <a:latin typeface="Comic Sans MS" panose="030F09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s-ES" altLang="es-CL" sz="2400">
              <a:latin typeface="Comic Sans MS" panose="030F0902030302020204" pitchFamily="66" charset="0"/>
            </a:endParaRP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727CA33-2E1A-104A-96C1-3D56C1148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D14383F-5CE3-7046-999A-18D07E691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>
            <a:extLst>
              <a:ext uri="{FF2B5EF4-FFF2-40B4-BE49-F238E27FC236}">
                <a16:creationId xmlns:a16="http://schemas.microsoft.com/office/drawing/2014/main" id="{C1CDE4F2-507A-B748-82D2-9507ECC69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988" y="476250"/>
            <a:ext cx="7772400" cy="1143000"/>
          </a:xfrm>
        </p:spPr>
        <p:txBody>
          <a:bodyPr/>
          <a:lstStyle/>
          <a:p>
            <a:r>
              <a:rPr lang="es-ES" altLang="es-CL">
                <a:latin typeface="Comic Sans MS" panose="030F0902030302020204" pitchFamily="66" charset="0"/>
              </a:rPr>
              <a:t>Enfermedad de Kawasaki </a:t>
            </a:r>
            <a:endParaRPr lang="es-CL" altLang="es-CL"/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83922F4D-32B1-C445-882F-A5B80544DB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66988" y="1700213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es-CL" sz="2400" dirty="0">
                <a:latin typeface="Comic Sans MS" pitchFamily="66" charset="0"/>
              </a:rPr>
              <a:t>Las adenopatías son sensibles  y se acompaña de otros signos como son: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s-ES" altLang="es-CL" sz="2400" dirty="0">
                <a:latin typeface="Comic Sans MS" pitchFamily="66" charset="0"/>
              </a:rPr>
              <a:t>Fiebre de más de cinco días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s-ES" altLang="es-CL" sz="2400" dirty="0">
                <a:latin typeface="Comic Sans MS" pitchFamily="66" charset="0"/>
              </a:rPr>
              <a:t>Rash cutáneo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s-ES" altLang="es-CL" sz="2400" dirty="0">
                <a:latin typeface="Comic Sans MS" pitchFamily="66" charset="0"/>
              </a:rPr>
              <a:t>Eritema y edema palmoplantar.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s-ES" altLang="es-CL" sz="2400" dirty="0">
                <a:latin typeface="Comic Sans MS" pitchFamily="66" charset="0"/>
              </a:rPr>
              <a:t>Inyección conjuntival 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s-ES" altLang="es-CL" sz="2400" dirty="0">
                <a:latin typeface="Comic Sans MS" pitchFamily="66" charset="0"/>
              </a:rPr>
              <a:t>Enrojecimiento de los labios.                   </a:t>
            </a:r>
          </a:p>
          <a:p>
            <a:pPr eaLnBrk="1" hangingPunct="1">
              <a:defRPr/>
            </a:pPr>
            <a:r>
              <a:rPr lang="es-ES" altLang="es-CL" sz="2400" dirty="0">
                <a:latin typeface="Comic Sans MS" pitchFamily="66" charset="0"/>
              </a:rPr>
              <a:t>Puede existir trombocitosis, VHS elevada, </a:t>
            </a:r>
            <a:r>
              <a:rPr lang="es-ES" altLang="es-CL" sz="2400" dirty="0" err="1">
                <a:latin typeface="Comic Sans MS" pitchFamily="66" charset="0"/>
              </a:rPr>
              <a:t>BCGitis</a:t>
            </a:r>
            <a:r>
              <a:rPr lang="es-ES" altLang="es-CL" sz="2400" dirty="0">
                <a:latin typeface="Comic Sans MS" pitchFamily="66" charset="0"/>
              </a:rPr>
              <a:t> y se debe descartar el compromiso coronario .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EB70536-199C-C649-BB12-264ACB44D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14E01F4-09C6-6246-9DFD-AB0F69701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6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03261B44-7249-254C-B825-387CF511FE9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135188" y="476251"/>
            <a:ext cx="8229600" cy="48863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altLang="es-CL" sz="1800">
              <a:latin typeface="Comic Sans MS" panose="030F0902030302020204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s-ES" altLang="es-CL" sz="1800">
              <a:latin typeface="Comic Sans MS" panose="030F0902030302020204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s-ES" altLang="es-CL" sz="1800">
              <a:latin typeface="Comic Sans MS" panose="030F0902030302020204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s-ES" altLang="es-CL">
                <a:latin typeface="Comic Sans MS" panose="030F0902030302020204" pitchFamily="66" charset="0"/>
              </a:rPr>
              <a:t>Supraclaviculares: especialmente derecha relacionada con lesiones mediastínicas o pulmonares , probablemente neoplásicas,   realizar estudio histológico.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altLang="es-CL">
              <a:latin typeface="Comic Sans MS" panose="030F0902030302020204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s-ES" altLang="es-CL">
                <a:latin typeface="Comic Sans MS" panose="030F0902030302020204" pitchFamily="66" charset="0"/>
              </a:rPr>
              <a:t>Axilares: generalmente reactivas a adenitis BCG (RN), infecciones de las extremidades superiores  y enfermedad por arañazo de gato.</a:t>
            </a:r>
          </a:p>
          <a:p>
            <a:pPr eaLnBrk="1" hangingPunct="1">
              <a:lnSpc>
                <a:spcPct val="80000"/>
              </a:lnSpc>
            </a:pPr>
            <a:endParaRPr lang="es-ES" altLang="es-CL">
              <a:latin typeface="Comic Sans MS" panose="030F0902030302020204" pitchFamily="66" charset="0"/>
            </a:endParaRP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813806D-D234-D045-A1D7-B7A863A2F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41BC2C4-D08B-1640-84A5-74273E858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4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BA12DCFA-AD06-A24B-967B-E39DD6E6E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s-ES" altLang="es-CL" dirty="0" err="1">
                <a:latin typeface="Comic Sans MS" panose="030F0902030302020204" pitchFamily="66" charset="0"/>
              </a:rPr>
              <a:t>Mediastínicas</a:t>
            </a:r>
            <a:r>
              <a:rPr lang="es-ES" altLang="es-CL" dirty="0">
                <a:latin typeface="Comic Sans MS" panose="030F0902030302020204" pitchFamily="66" charset="0"/>
              </a:rPr>
              <a:t>:</a:t>
            </a:r>
            <a:endParaRPr lang="es-ES_tradnl" altLang="es-CL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DA922015-05DA-FF4D-AF68-D046C401B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MX" altLang="es-CL" sz="2400" dirty="0">
                <a:latin typeface="Comic Sans MS" panose="030F0902030302020204" pitchFamily="66" charset="0"/>
              </a:rPr>
              <a:t>Detección radiológica, signos sospechosos : existencia de ganglios supraclaviculares, signos compresión de distintas estructuras intratorácicas (estridor respiratorio, tos, voz bitonal, disfagia, etc.).</a:t>
            </a:r>
          </a:p>
          <a:p>
            <a:pPr eaLnBrk="1" hangingPunct="1">
              <a:lnSpc>
                <a:spcPct val="80000"/>
              </a:lnSpc>
            </a:pPr>
            <a:r>
              <a:rPr lang="es-MX" altLang="es-CL" sz="2400" dirty="0">
                <a:latin typeface="Comic Sans MS" panose="030F0902030302020204" pitchFamily="66" charset="0"/>
              </a:rPr>
              <a:t>Los linfomas de Hodgkin suelen dar adenopatías que a diferencia de la tuberculosis y de otros procesos inflamatorios crónicos, no se acompañan de calcificaciónes.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CL" sz="2400" dirty="0">
                <a:latin typeface="Comic Sans MS" panose="030F0902030302020204" pitchFamily="66" charset="0"/>
              </a:rPr>
              <a:t>Procesos malignos;  lesiones de mediastino anterior corresponden a linfoma de </a:t>
            </a:r>
            <a:r>
              <a:rPr lang="es-ES" altLang="es-CL" sz="2400" dirty="0" err="1">
                <a:latin typeface="Comic Sans MS" panose="030F0902030302020204" pitchFamily="66" charset="0"/>
              </a:rPr>
              <a:t>Hodgkin</a:t>
            </a:r>
            <a:r>
              <a:rPr lang="es-ES" altLang="es-CL" sz="2400" dirty="0">
                <a:latin typeface="Comic Sans MS" panose="030F0902030302020204" pitchFamily="66" charset="0"/>
              </a:rPr>
              <a:t> , no </a:t>
            </a:r>
            <a:r>
              <a:rPr lang="es-ES" altLang="es-CL" sz="2400" dirty="0" err="1">
                <a:latin typeface="Comic Sans MS" panose="030F0902030302020204" pitchFamily="66" charset="0"/>
              </a:rPr>
              <a:t>Hodgkin</a:t>
            </a:r>
            <a:r>
              <a:rPr lang="es-ES" altLang="es-CL" sz="2400" dirty="0">
                <a:latin typeface="Comic Sans MS" panose="030F0902030302020204" pitchFamily="66" charset="0"/>
              </a:rPr>
              <a:t> o leucemia. Las lesiones de mediastino posterior orientan al diagnóstico de </a:t>
            </a:r>
            <a:r>
              <a:rPr lang="es-ES" altLang="es-CL" sz="2400" dirty="0" err="1">
                <a:latin typeface="Comic Sans MS" panose="030F0902030302020204" pitchFamily="66" charset="0"/>
              </a:rPr>
              <a:t>neuroblastoma</a:t>
            </a:r>
            <a:r>
              <a:rPr lang="es-ES" altLang="es-CL" sz="2400" dirty="0">
                <a:latin typeface="Comic Sans MS" panose="030F0902030302020204" pitchFamily="66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es-ES" altLang="es-CL" sz="2400" dirty="0">
              <a:latin typeface="Comic Sans MS" panose="030F09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s-ES" altLang="es-CL" dirty="0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6A945FD3-6AAD-6345-B54A-DBA59CD35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8D140FF-9B90-184C-BEA2-545C41F22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5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998FDC8-C25D-B143-BA35-B2AEFC769E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1580" y="548482"/>
            <a:ext cx="9704070" cy="6080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MX" altLang="es-CL" dirty="0">
                <a:latin typeface="Comic Sans MS" panose="030F0902030302020204" pitchFamily="66" charset="0"/>
              </a:rPr>
              <a:t>ADENOPATIA</a:t>
            </a:r>
            <a:endParaRPr lang="es-ES" altLang="es-CL" dirty="0">
              <a:latin typeface="Comic Sans MS" panose="030F0902030302020204" pitchFamily="66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B62E249-8049-F04D-B674-80EA0389CA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1580" y="1981200"/>
            <a:ext cx="9704070" cy="457200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120000"/>
              </a:lnSpc>
            </a:pPr>
            <a:r>
              <a:rPr lang="es-ES" altLang="es-CL" sz="8000" dirty="0">
                <a:latin typeface="Comic Sans MS" panose="030F0902030302020204" pitchFamily="66" charset="0"/>
              </a:rPr>
              <a:t>Aumento de volumen ganglionar mayor de 2cm de diámetro , acompañado o no de </a:t>
            </a:r>
            <a:r>
              <a:rPr lang="es-ES" altLang="es-CL" sz="8000" dirty="0" err="1">
                <a:latin typeface="Comic Sans MS" panose="030F0902030302020204" pitchFamily="66" charset="0"/>
              </a:rPr>
              <a:t>signología</a:t>
            </a:r>
            <a:r>
              <a:rPr lang="es-ES" altLang="es-CL" sz="8000" dirty="0">
                <a:latin typeface="Comic Sans MS" panose="030F0902030302020204" pitchFamily="66" charset="0"/>
              </a:rPr>
              <a:t> inflamatoria y cuya etiología es multifactorial .</a:t>
            </a:r>
          </a:p>
          <a:p>
            <a:pPr eaLnBrk="1" hangingPunct="1">
              <a:lnSpc>
                <a:spcPct val="120000"/>
              </a:lnSpc>
            </a:pPr>
            <a:r>
              <a:rPr lang="es-ES" altLang="es-CL" sz="8000" dirty="0">
                <a:latin typeface="Comic Sans MS" panose="030F0902030302020204" pitchFamily="66" charset="0"/>
              </a:rPr>
              <a:t>Mecanismos: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s-ES" altLang="es-CL" sz="8000" dirty="0">
                <a:latin typeface="Comic Sans MS" panose="030F0902030302020204" pitchFamily="66" charset="0"/>
              </a:rPr>
              <a:t>    1) ESTIMULACIÓN ANTIGÉNICA repetida que lleva a hiperplasia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s-ES" altLang="es-CL" sz="8000" dirty="0">
                <a:latin typeface="Comic Sans MS" panose="030F0902030302020204" pitchFamily="66" charset="0"/>
              </a:rPr>
              <a:t>     folicular linfoide.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s-ES" altLang="es-CL" sz="8000" dirty="0">
                <a:latin typeface="Comic Sans MS" panose="030F0902030302020204" pitchFamily="66" charset="0"/>
              </a:rPr>
              <a:t>	</a:t>
            </a:r>
            <a:r>
              <a:rPr lang="es-MX" altLang="es-CL" sz="8000" dirty="0">
                <a:latin typeface="Comic Sans MS" panose="030F0902030302020204" pitchFamily="66" charset="0"/>
              </a:rPr>
              <a:t>2)INVASION por :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s-ES" altLang="es-CL" sz="8000" dirty="0">
                <a:latin typeface="Comic Sans MS" panose="030F0902030302020204" pitchFamily="66" charset="0"/>
              </a:rPr>
              <a:t>     a) </a:t>
            </a:r>
            <a:r>
              <a:rPr lang="es-ES" altLang="es-CL" sz="8000" dirty="0" err="1">
                <a:latin typeface="Comic Sans MS" panose="030F0902030302020204" pitchFamily="66" charset="0"/>
              </a:rPr>
              <a:t>Histiocitos</a:t>
            </a:r>
            <a:r>
              <a:rPr lang="es-ES" altLang="es-CL" sz="8000" dirty="0" err="1"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s-ES" altLang="es-CL" sz="8000" dirty="0" err="1">
                <a:latin typeface="Comic Sans MS" panose="030F0902030302020204" pitchFamily="66" charset="0"/>
              </a:rPr>
              <a:t>histiocitosis</a:t>
            </a:r>
            <a:r>
              <a:rPr lang="es-ES" altLang="es-CL" sz="8000" dirty="0">
                <a:latin typeface="Comic Sans MS" panose="030F0902030302020204" pitchFamily="66" charset="0"/>
              </a:rPr>
              <a:t> de Langerhans y en las 	enfermedades 	de depósito.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s-ES" altLang="es-CL" sz="8000" dirty="0">
                <a:latin typeface="Comic Sans MS" panose="030F0902030302020204" pitchFamily="66" charset="0"/>
              </a:rPr>
              <a:t>	 b) </a:t>
            </a:r>
            <a:r>
              <a:rPr lang="es-ES" altLang="es-CL" sz="8000" dirty="0" err="1">
                <a:latin typeface="Comic Sans MS" panose="030F0902030302020204" pitchFamily="66" charset="0"/>
              </a:rPr>
              <a:t>Polimorfonucleares</a:t>
            </a:r>
            <a:r>
              <a:rPr lang="es-ES" altLang="es-CL" sz="8000" dirty="0">
                <a:latin typeface="Comic Sans MS" panose="030F0902030302020204" pitchFamily="66" charset="0"/>
              </a:rPr>
              <a:t> en las adenitis infecciosas.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s-ES" altLang="es-CL" sz="8000" dirty="0">
                <a:latin typeface="Comic Sans MS" panose="030F0902030302020204" pitchFamily="66" charset="0"/>
              </a:rPr>
              <a:t>	c) Células tumorales en las leucemias y </a:t>
            </a:r>
            <a:r>
              <a:rPr lang="es-MX" altLang="es-CL" sz="8000" dirty="0">
                <a:latin typeface="Comic Sans MS" panose="030F0902030302020204" pitchFamily="66" charset="0"/>
              </a:rPr>
              <a:t>tumores sólidos.</a:t>
            </a:r>
            <a:endParaRPr lang="es-ES" altLang="es-CL" sz="8000" dirty="0">
              <a:latin typeface="Comic Sans MS" panose="030F0902030302020204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s-ES" altLang="es-CL" sz="2000" dirty="0">
              <a:latin typeface="Comic Sans MS" panose="030F0902030302020204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s-ES" altLang="es-CL" sz="2000" dirty="0">
              <a:latin typeface="Comic Sans MS" panose="030F0902030302020204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s-ES" altLang="es-CL" sz="2000" dirty="0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42EBADE-A5C0-B442-99B1-6070C5D44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166B123-F21F-2145-8B0F-6E6E20777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0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FAC64DB-298F-3E47-B191-7F55128C06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935038"/>
            <a:ext cx="7772400" cy="10461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MX" altLang="es-CL" sz="4000">
                <a:latin typeface="Comic Sans MS" panose="030F0902030302020204" pitchFamily="66" charset="0"/>
              </a:rPr>
              <a:t>Estudio Adenopatias Generalizadas</a:t>
            </a:r>
            <a:endParaRPr lang="es-ES" altLang="es-CL" sz="4000">
              <a:latin typeface="Comic Sans MS" panose="030F0902030302020204" pitchFamily="66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AB117D1-E31F-3948-B975-CDA3E7E909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Times New Roman" panose="02020603050405020304" pitchFamily="18" charset="0"/>
              <a:buAutoNum type="arabicPeriod"/>
            </a:pPr>
            <a:r>
              <a:rPr lang="es-ES" altLang="es-CL" dirty="0">
                <a:latin typeface="Comic Sans MS" panose="030F0902030302020204" pitchFamily="66" charset="0"/>
              </a:rPr>
              <a:t>Descartar con anamnesis causas reversibles tales como la ingesta de anticonvulsivantes, síntomas sugerentes de enfermedades infecciosas o inmunes. </a:t>
            </a:r>
          </a:p>
          <a:p>
            <a:pPr marL="514350" indent="-514350">
              <a:buFont typeface="Times New Roman" panose="02020603050405020304" pitchFamily="18" charset="0"/>
              <a:buAutoNum type="arabicPeriod"/>
            </a:pPr>
            <a:r>
              <a:rPr lang="es-ES" altLang="es-CL" dirty="0">
                <a:latin typeface="Comic Sans MS" panose="030F0902030302020204" pitchFamily="66" charset="0"/>
              </a:rPr>
              <a:t>Examen físico detallado. </a:t>
            </a:r>
          </a:p>
          <a:p>
            <a:pPr marL="514350" indent="-514350">
              <a:buFont typeface="Times New Roman" panose="02020603050405020304" pitchFamily="18" charset="0"/>
              <a:buAutoNum type="arabicPeriod"/>
            </a:pPr>
            <a:r>
              <a:rPr lang="es-ES" altLang="es-CL" dirty="0">
                <a:latin typeface="Comic Sans MS" panose="030F0902030302020204" pitchFamily="66" charset="0"/>
              </a:rPr>
              <a:t>Laboratorio e imágenes.</a:t>
            </a:r>
          </a:p>
          <a:p>
            <a:pPr marL="514350" indent="-514350">
              <a:buFont typeface="Times New Roman" panose="02020603050405020304" pitchFamily="18" charset="0"/>
              <a:buAutoNum type="arabicPeriod"/>
            </a:pPr>
            <a:r>
              <a:rPr lang="es-ES" altLang="es-CL" dirty="0">
                <a:latin typeface="Comic Sans MS" panose="030F0902030302020204" pitchFamily="66" charset="0"/>
              </a:rPr>
              <a:t>Biopsia ganglionar (ya que mayoría de las veces sólo hay signos inflamatorios inespecíficos).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6F9C185-75DE-3B41-BCA2-21ADA3F9F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84E8838-74C9-D54F-8315-4BF1A31CA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1D66396F-5114-8A43-8DE2-F49DED2695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916114"/>
            <a:ext cx="8820150" cy="49418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s-CL">
                <a:latin typeface="Comic Sans MS" panose="030F0902030302020204" pitchFamily="66" charset="0"/>
              </a:rPr>
              <a:t>Crecimiento ganglionar después de 3 semanas de estudio sin diagnóstico etiológico.      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CL">
                <a:latin typeface="Comic Sans MS" panose="030F0902030302020204" pitchFamily="66" charset="0"/>
              </a:rPr>
              <a:t>No disminución de tamaño después de seguimiento de 4 a 6 semanas. 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CL">
                <a:latin typeface="Comic Sans MS" panose="030F0902030302020204" pitchFamily="66" charset="0"/>
              </a:rPr>
              <a:t>Falta de regresión a tamaño considerado normal para la edad y localización en 10 a 12 semanas.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CL">
                <a:latin typeface="Comic Sans MS" panose="030F0902030302020204" pitchFamily="66" charset="0"/>
              </a:rPr>
              <a:t>Rx tórax anormal (adenopatías mediastinicas). 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CL">
                <a:latin typeface="Comic Sans MS" panose="030F0902030302020204" pitchFamily="66" charset="0"/>
              </a:rPr>
              <a:t>Localización cervical baja o supraclavicular, mediastino.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CL">
                <a:latin typeface="Comic Sans MS" panose="030F0902030302020204" pitchFamily="66" charset="0"/>
              </a:rPr>
              <a:t>Adenopatía dura, adherida a planos profundos.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CL">
                <a:latin typeface="Comic Sans MS" panose="030F0902030302020204" pitchFamily="66" charset="0"/>
              </a:rPr>
              <a:t>Fiebre persistente .  </a:t>
            </a:r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id="{145E8938-91D2-7148-A7E7-2B4F8F8DAF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789673"/>
            <a:ext cx="7772400" cy="646331"/>
          </a:xfrm>
          <a:noFill/>
        </p:spPr>
        <p:txBody>
          <a:bodyPr>
            <a:spAutoFit/>
          </a:bodyPr>
          <a:lstStyle/>
          <a:p>
            <a:pPr algn="ctr" eaLnBrk="1" hangingPunct="1"/>
            <a:r>
              <a:rPr lang="es-ES" altLang="es-CL" sz="4000">
                <a:latin typeface="Comic Sans MS" panose="030F0902030302020204" pitchFamily="66" charset="0"/>
              </a:rPr>
              <a:t>INDICACIONES BIOPSIA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B6CEE4B-47EF-1942-8CA6-040BC08CC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D05EA08-34D9-1947-AFF2-AEFD9EAFE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1BC1B0B7-0D66-7E4C-B6BB-64EA21BE03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96875"/>
            <a:ext cx="9144000" cy="812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MX" altLang="es-CL" sz="4000" b="1" dirty="0">
                <a:latin typeface="Comic Sans MS" panose="030F0902030302020204" pitchFamily="66" charset="0"/>
              </a:rPr>
              <a:t>Estudio Y Manejo Adenopatías Localizadas</a:t>
            </a:r>
            <a:endParaRPr lang="es-ES" altLang="es-CL" sz="4000" b="1" dirty="0">
              <a:latin typeface="Comic Sans MS" panose="030F0902030302020204" pitchFamily="66" charset="0"/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1B805EB8-0C73-4945-8666-B840EC4CD35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52600" y="1143000"/>
            <a:ext cx="89154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s-ES" altLang="es-CL" sz="2000" dirty="0">
              <a:latin typeface="Comic Sans MS" panose="030F09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ES" altLang="es-CL" dirty="0">
                <a:latin typeface="Comic Sans MS" panose="030F0902030302020204" pitchFamily="66" charset="0"/>
              </a:rPr>
              <a:t>Adenopatías  etiología infecciosa  bacteriana  indicar </a:t>
            </a:r>
            <a:r>
              <a:rPr lang="es-ES" altLang="es-CL" dirty="0" err="1">
                <a:latin typeface="Comic Sans MS" panose="030F0902030302020204" pitchFamily="66" charset="0"/>
              </a:rPr>
              <a:t>betalactámicos</a:t>
            </a:r>
            <a:r>
              <a:rPr lang="es-ES" altLang="es-CL" dirty="0">
                <a:latin typeface="Comic Sans MS" panose="030F0902030302020204" pitchFamily="66" charset="0"/>
              </a:rPr>
              <a:t> (amoxicilina 50 mg/K/día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altLang="es-CL" dirty="0">
                <a:latin typeface="Comic Sans MS" panose="030F0902030302020204" pitchFamily="66" charset="0"/>
              </a:rPr>
              <a:t>    10-14 días) </a:t>
            </a:r>
            <a:r>
              <a:rPr lang="es-ES" altLang="es-CL" dirty="0"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s-ES" altLang="es-CL" dirty="0">
                <a:latin typeface="Comic Sans MS" panose="030F0902030302020204" pitchFamily="66" charset="0"/>
              </a:rPr>
              <a:t>regresión considerable del aumento de volumen y de la sintomatología inflamatoria. 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s-CL" dirty="0">
                <a:latin typeface="Comic Sans MS" panose="030F0902030302020204" pitchFamily="66" charset="0"/>
              </a:rPr>
              <a:t>Si no hay respuesta,  estudiar de acuerdo a la clínica : hemograma completo, VHS, PCR , radiografía de tórax AP y lateral, ecografía de partes blandas, PPD, serología  (EBV,CMV, VIH, </a:t>
            </a:r>
            <a:r>
              <a:rPr lang="es-ES" altLang="es-CL" dirty="0" err="1">
                <a:latin typeface="Comic Sans MS" panose="030F0902030302020204" pitchFamily="66" charset="0"/>
              </a:rPr>
              <a:t>Bartonella</a:t>
            </a:r>
            <a:r>
              <a:rPr lang="es-ES" altLang="es-CL" dirty="0">
                <a:latin typeface="Comic Sans MS" panose="030F0902030302020204" pitchFamily="66" charset="0"/>
              </a:rPr>
              <a:t>), etc.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s-CL" dirty="0">
                <a:latin typeface="Comic Sans MS" panose="030F0902030302020204" pitchFamily="66" charset="0"/>
              </a:rPr>
              <a:t>Punción </a:t>
            </a:r>
            <a:r>
              <a:rPr lang="es-ES" altLang="es-CL" dirty="0" err="1">
                <a:latin typeface="Comic Sans MS" panose="030F0902030302020204" pitchFamily="66" charset="0"/>
              </a:rPr>
              <a:t>aspirativa</a:t>
            </a:r>
            <a:r>
              <a:rPr lang="es-ES" altLang="es-CL" dirty="0">
                <a:latin typeface="Comic Sans MS" panose="030F0902030302020204" pitchFamily="66" charset="0"/>
              </a:rPr>
              <a:t> (</a:t>
            </a:r>
            <a:r>
              <a:rPr lang="es-ES" altLang="es-CL" dirty="0" err="1">
                <a:latin typeface="Comic Sans MS" panose="030F0902030302020204" pitchFamily="66" charset="0"/>
              </a:rPr>
              <a:t>adenograma</a:t>
            </a:r>
            <a:r>
              <a:rPr lang="es-ES" altLang="es-CL" dirty="0">
                <a:latin typeface="Comic Sans MS" panose="030F0902030302020204" pitchFamily="66" charset="0"/>
              </a:rPr>
              <a:t>).</a:t>
            </a:r>
          </a:p>
          <a:p>
            <a:pPr eaLnBrk="1" hangingPunct="1">
              <a:lnSpc>
                <a:spcPct val="90000"/>
              </a:lnSpc>
            </a:pPr>
            <a:endParaRPr lang="es-ES" altLang="es-CL" dirty="0">
              <a:latin typeface="Comic Sans MS" panose="030F0902030302020204" pitchFamily="66" charset="0"/>
            </a:endParaRP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8BC9B72-0152-A246-AEE6-D9C18E8D0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65C94F-60A6-4E40-8D1B-71FC58AA0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2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0086979E-7C79-6E48-BD15-7230CA29EB9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2560320"/>
            <a:ext cx="8229600" cy="2657794"/>
          </a:xfrm>
        </p:spPr>
        <p:txBody>
          <a:bodyPr/>
          <a:lstStyle/>
          <a:p>
            <a:pPr eaLnBrk="1" hangingPunct="1">
              <a:defRPr/>
            </a:pPr>
            <a:r>
              <a:rPr lang="es-ES" dirty="0">
                <a:latin typeface="Comic Sans MS" pitchFamily="66" charset="0"/>
              </a:rPr>
              <a:t>Adenitis ARAÑAZO DE GATO  macrólido (eritromicina 30-50 mg/K/día o claritromicina 15 mg/K/día) o cotrimoxazol  7 mg/K/día por 14 días.</a:t>
            </a:r>
          </a:p>
          <a:p>
            <a:pPr marL="0" indent="0">
              <a:buNone/>
              <a:defRPr/>
            </a:pPr>
            <a:endParaRPr lang="es-ES" dirty="0">
              <a:latin typeface="Comic Sans MS" pitchFamily="66" charset="0"/>
            </a:endParaRPr>
          </a:p>
          <a:p>
            <a:pPr eaLnBrk="1" hangingPunct="1">
              <a:defRPr/>
            </a:pPr>
            <a:endParaRPr lang="es-ES" dirty="0"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s-ES" dirty="0">
              <a:latin typeface="Comic Sans MS" pitchFamily="66" charset="0"/>
            </a:endParaRP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B2290D9-3E7F-F74F-8383-2E6881B72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2079C68-B66F-0745-B754-08AADB93B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7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5CDCE697-33B5-3448-9CFC-7C3E16C2F1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16200" y="548680"/>
            <a:ext cx="7772400" cy="1143000"/>
          </a:xfrm>
        </p:spPr>
        <p:txBody>
          <a:bodyPr/>
          <a:lstStyle/>
          <a:p>
            <a:pPr algn="ctr" eaLnBrk="1" hangingPunct="1"/>
            <a:r>
              <a:rPr lang="es-MX" altLang="es-CL" sz="3600" b="1" u="sng" dirty="0">
                <a:latin typeface="Comic Sans MS" panose="030F0902030302020204" pitchFamily="66" charset="0"/>
              </a:rPr>
              <a:t>CRITERIOS DE DERIVACION</a:t>
            </a:r>
            <a:endParaRPr lang="es-ES" altLang="es-CL" sz="3600" b="1" u="sng" dirty="0">
              <a:latin typeface="Comic Sans MS" panose="030F0902030302020204" pitchFamily="66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F9BBE43-2509-EE46-9CB4-7752C253D5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981200"/>
            <a:ext cx="8382000" cy="4114800"/>
          </a:xfrm>
        </p:spPr>
        <p:txBody>
          <a:bodyPr/>
          <a:lstStyle/>
          <a:p>
            <a:pPr eaLnBrk="1" hangingPunct="1"/>
            <a:r>
              <a:rPr lang="es-MX" altLang="es-CL" sz="3600" dirty="0">
                <a:latin typeface="Comic Sans MS" panose="030F0902030302020204" pitchFamily="66" charset="0"/>
              </a:rPr>
              <a:t>HEPATOESPLENOMEGALIA</a:t>
            </a:r>
          </a:p>
          <a:p>
            <a:pPr eaLnBrk="1" hangingPunct="1"/>
            <a:endParaRPr lang="es-MX" altLang="es-CL" sz="3600" dirty="0">
              <a:latin typeface="Comic Sans MS" panose="030F0902030302020204" pitchFamily="66" charset="0"/>
            </a:endParaRPr>
          </a:p>
          <a:p>
            <a:pPr eaLnBrk="1" hangingPunct="1"/>
            <a:r>
              <a:rPr lang="es-MX" altLang="es-CL" sz="3600" dirty="0">
                <a:latin typeface="Comic Sans MS" panose="030F0902030302020204" pitchFamily="66" charset="0"/>
              </a:rPr>
              <a:t>ADENOPATIAS GENERALIZADAS</a:t>
            </a:r>
          </a:p>
          <a:p>
            <a:pPr eaLnBrk="1" hangingPunct="1"/>
            <a:endParaRPr lang="es-MX" altLang="es-CL" sz="3600" dirty="0">
              <a:latin typeface="Comic Sans MS" panose="030F0902030302020204" pitchFamily="66" charset="0"/>
            </a:endParaRPr>
          </a:p>
          <a:p>
            <a:pPr eaLnBrk="1" hangingPunct="1"/>
            <a:r>
              <a:rPr lang="es-MX" altLang="es-CL" sz="3600" dirty="0">
                <a:latin typeface="Comic Sans MS" panose="030F0902030302020204" pitchFamily="66" charset="0"/>
              </a:rPr>
              <a:t>SOSPECHA ETIOLOGIA MALIGNA</a:t>
            </a:r>
            <a:endParaRPr lang="es-ES" altLang="es-CL" sz="3600" dirty="0">
              <a:latin typeface="Comic Sans MS" panose="030F0902030302020204" pitchFamily="66" charset="0"/>
            </a:endParaRP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33C0F2A-01BC-3C4C-A310-660895879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3F0B745-92C9-204A-843A-858571125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1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96A1B48-B694-9A4D-AA55-2EE6B521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MUCHAS GRACIAS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24B8A8-E4C8-9F45-8252-7D5938535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9E1D54-45BB-CA46-9979-FD3C11BE3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81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3897ECB7-AD19-A945-BC9B-9D179FB6E7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" altLang="es-CL">
                <a:latin typeface="Comic Sans MS" panose="030F0902030302020204" pitchFamily="66" charset="0"/>
              </a:rPr>
              <a:t>La masa de tejido linfoide sufre un proceso de hiperplasia fisiológica continua hasta los 10-12 años;</a:t>
            </a:r>
          </a:p>
          <a:p>
            <a:pPr eaLnBrk="1" hangingPunct="1"/>
            <a:r>
              <a:rPr lang="es-ES" altLang="es-CL">
                <a:latin typeface="Comic Sans MS" panose="030F0902030302020204" pitchFamily="66" charset="0"/>
              </a:rPr>
              <a:t>En el niño existe una mayor respuesta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altLang="es-CL">
                <a:latin typeface="Comic Sans MS" panose="030F0902030302020204" pitchFamily="66" charset="0"/>
              </a:rPr>
              <a:t>   a estímulos antigénicos que en el adulto;</a:t>
            </a:r>
          </a:p>
          <a:p>
            <a:pPr eaLnBrk="1" hangingPunct="1"/>
            <a:r>
              <a:rPr lang="es-ES" altLang="es-CL">
                <a:latin typeface="Comic Sans MS" panose="030F0902030302020204" pitchFamily="66" charset="0"/>
              </a:rPr>
              <a:t>La frecuencia de infecciones es mayor a esta edad.</a:t>
            </a:r>
          </a:p>
          <a:p>
            <a:pPr eaLnBrk="1" hangingPunct="1"/>
            <a:endParaRPr lang="es-ES" altLang="es-CL">
              <a:latin typeface="Comic Sans MS" panose="030F0902030302020204" pitchFamily="66" charset="0"/>
            </a:endParaRP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FE0DBAA-0565-1944-A604-A09DE95E0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64BEFC9-EE5F-804C-8AAB-6C222899C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5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>
            <a:extLst>
              <a:ext uri="{FF2B5EF4-FFF2-40B4-BE49-F238E27FC236}">
                <a16:creationId xmlns:a16="http://schemas.microsoft.com/office/drawing/2014/main" id="{0A2561DB-396B-5444-A35D-57DDB0F5716A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6489" y="771525"/>
            <a:ext cx="3889375" cy="5314950"/>
          </a:xfrm>
          <a:noFill/>
        </p:spPr>
      </p:pic>
      <p:pic>
        <p:nvPicPr>
          <p:cNvPr id="6147" name="Picture 7">
            <a:extLst>
              <a:ext uri="{FF2B5EF4-FFF2-40B4-BE49-F238E27FC236}">
                <a16:creationId xmlns:a16="http://schemas.microsoft.com/office/drawing/2014/main" id="{9E453DA2-1980-A342-8CD5-F9E9A3EDD0F5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6726" y="908051"/>
            <a:ext cx="3332163" cy="4219575"/>
          </a:xfrm>
          <a:noFill/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436EB65-2EAD-EB46-8AF3-B40AED415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AE7E1C2-F5F5-1841-BCA7-FF8CE3FF28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3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F866E12-8041-644F-9C4F-1A5899340A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27960" y="681037"/>
            <a:ext cx="7772400" cy="5603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MX" altLang="es-CL" sz="4000" dirty="0">
                <a:latin typeface="Comic Sans MS" panose="030F0902030302020204" pitchFamily="66" charset="0"/>
              </a:rPr>
              <a:t>SOSPECHA DE PATOLOGIA</a:t>
            </a:r>
            <a:endParaRPr lang="es-ES" altLang="es-CL" sz="4000" dirty="0">
              <a:latin typeface="Comic Sans MS" panose="030F0902030302020204" pitchFamily="66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FF2D212-82C4-B647-A75C-48B87F8515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MX" altLang="es-CL">
                <a:latin typeface="Comic Sans MS" panose="030F0902030302020204" pitchFamily="66" charset="0"/>
              </a:rPr>
              <a:t>Antecedentes de crecimiento progresivo ganglionar.</a:t>
            </a:r>
          </a:p>
          <a:p>
            <a:pPr eaLnBrk="1" hangingPunct="1">
              <a:lnSpc>
                <a:spcPct val="80000"/>
              </a:lnSpc>
            </a:pPr>
            <a:r>
              <a:rPr lang="es-MX" altLang="es-CL">
                <a:latin typeface="Comic Sans MS" panose="030F0902030302020204" pitchFamily="66" charset="0"/>
              </a:rPr>
              <a:t>Tamaño ganglionar mayor de 2 cm de diámetro.</a:t>
            </a:r>
          </a:p>
          <a:p>
            <a:pPr eaLnBrk="1" hangingPunct="1">
              <a:lnSpc>
                <a:spcPct val="80000"/>
              </a:lnSpc>
            </a:pPr>
            <a:r>
              <a:rPr lang="es-MX" altLang="es-CL">
                <a:latin typeface="Comic Sans MS" panose="030F0902030302020204" pitchFamily="66" charset="0"/>
              </a:rPr>
              <a:t>Supraclaviculares, mediastínicos, abdominales o generalizados.</a:t>
            </a:r>
          </a:p>
          <a:p>
            <a:pPr eaLnBrk="1" hangingPunct="1">
              <a:lnSpc>
                <a:spcPct val="80000"/>
              </a:lnSpc>
            </a:pPr>
            <a:r>
              <a:rPr lang="es-MX" altLang="es-CL">
                <a:latin typeface="Comic Sans MS" panose="030F0902030302020204" pitchFamily="66" charset="0"/>
              </a:rPr>
              <a:t>Se acompañan de síntomas inflamatorios, supurativos o que se palpan duros, adheridos o confluentes en paquetes ganglionares.</a:t>
            </a:r>
          </a:p>
          <a:p>
            <a:pPr eaLnBrk="1" hangingPunct="1">
              <a:lnSpc>
                <a:spcPct val="80000"/>
              </a:lnSpc>
            </a:pPr>
            <a:r>
              <a:rPr lang="es-MX" altLang="es-CL">
                <a:latin typeface="Comic Sans MS" panose="030F0902030302020204" pitchFamily="66" charset="0"/>
              </a:rPr>
              <a:t>En RN.</a:t>
            </a:r>
            <a:endParaRPr lang="es-ES" altLang="es-CL">
              <a:latin typeface="Comic Sans MS" panose="030F0902030302020204" pitchFamily="66" charset="0"/>
            </a:endParaRP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7BB381B-1BB1-9641-8C09-BE859AB0D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C3B9941-D0EE-9649-9612-BA38F1018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1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Figura 1- Adenomegalia en región anterior del tórax. Nótese apósito cubriendo ganglio fistulizado">
            <a:extLst>
              <a:ext uri="{FF2B5EF4-FFF2-40B4-BE49-F238E27FC236}">
                <a16:creationId xmlns:a16="http://schemas.microsoft.com/office/drawing/2014/main" id="{2F162C76-4172-9745-AF62-281DA8EE0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689350"/>
            <a:ext cx="51133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9" descr="Image8">
            <a:extLst>
              <a:ext uri="{FF2B5EF4-FFF2-40B4-BE49-F238E27FC236}">
                <a16:creationId xmlns:a16="http://schemas.microsoft.com/office/drawing/2014/main" id="{AEA86ED6-E3E4-DC48-B11F-51057A60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2656"/>
            <a:ext cx="3715072" cy="305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3" descr="Cerv4">
            <a:extLst>
              <a:ext uri="{FF2B5EF4-FFF2-40B4-BE49-F238E27FC236}">
                <a16:creationId xmlns:a16="http://schemas.microsoft.com/office/drawing/2014/main" id="{B8F13B91-127C-CB44-8B35-18C11FD2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1"/>
            <a:ext cx="28575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1DD827D-5E47-E54D-BD7F-A2C1B25E5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A1B5042-023C-C64F-BA3E-874F8F6D3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5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4EDE9F11-6E08-0D40-B4A2-2DB2BF670D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381000"/>
            <a:ext cx="8770620" cy="641350"/>
          </a:xfrm>
        </p:spPr>
        <p:txBody>
          <a:bodyPr/>
          <a:lstStyle/>
          <a:p>
            <a:pPr algn="r" eaLnBrk="1" hangingPunct="1"/>
            <a:r>
              <a:rPr lang="es-MX" altLang="es-CL" sz="3600">
                <a:latin typeface="Comic Sans MS" panose="030F0902030302020204" pitchFamily="66" charset="0"/>
              </a:rPr>
              <a:t>Causas de Adenomegalias Localizadas</a:t>
            </a:r>
            <a:endParaRPr lang="es-ES" altLang="es-CL" sz="3600">
              <a:latin typeface="Comic Sans MS" panose="030F0902030302020204" pitchFamily="66" charset="0"/>
            </a:endParaRPr>
          </a:p>
        </p:txBody>
      </p:sp>
      <p:graphicFrame>
        <p:nvGraphicFramePr>
          <p:cNvPr id="42037" name="Group 53">
            <a:extLst>
              <a:ext uri="{FF2B5EF4-FFF2-40B4-BE49-F238E27FC236}">
                <a16:creationId xmlns:a16="http://schemas.microsoft.com/office/drawing/2014/main" id="{F134FA37-2FD1-E146-92B0-2B24E2469FB4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298186127"/>
              </p:ext>
            </p:extLst>
          </p:nvPr>
        </p:nvGraphicFramePr>
        <p:xfrm>
          <a:off x="2392362" y="1022350"/>
          <a:ext cx="9071928" cy="5858907"/>
        </p:xfrm>
        <a:graphic>
          <a:graphicData uri="http://schemas.openxmlformats.org/drawingml/2006/table">
            <a:tbl>
              <a:tblPr/>
              <a:tblGrid>
                <a:gridCol w="4535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5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8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MX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Grupo Ganglionar Y Región De Drenaje</a:t>
                      </a: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1430" marR="9143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MX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Causas Posibles</a:t>
                      </a: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1430" marR="9143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1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Occipitales: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Cuero cabelludo (parte posterior)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Nuca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1430" marR="9143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Infecciones locales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Dermatitis seborreica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Pediculosis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Linfomas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1430" marR="9143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Pre auriculares y parotídeos: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Globo ocular (parte lateral)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Conjuntivas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Piel de zona temporal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Pabellón auricular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Conducto auditivo externo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Labio superior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Mejilla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Parótida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1430" marR="9143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•Infecciones locales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Enfermedad de Chagas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Linfomas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Metástasis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ADV. 3 (fiebre faringoconjuntival)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y 8 (queratoconjuntivitis epidémica)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Conjuntivitis de inclusión neonatal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1430" marR="9143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4507F6C-A8DE-C24D-B4A4-DC975B9D4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2843987-C3C8-2244-8AF1-2593AFFD2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5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86" name="Group 54">
            <a:extLst>
              <a:ext uri="{FF2B5EF4-FFF2-40B4-BE49-F238E27FC236}">
                <a16:creationId xmlns:a16="http://schemas.microsoft.com/office/drawing/2014/main" id="{3C106ACB-14DF-E847-AB06-10296995042C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472738952"/>
              </p:ext>
            </p:extLst>
          </p:nvPr>
        </p:nvGraphicFramePr>
        <p:xfrm>
          <a:off x="2546668" y="502920"/>
          <a:ext cx="8229600" cy="6035675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69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Grupo Ganglionar Y Región De Drenaje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Causas Posibles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Submaxilares Y Submentonianos: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Mucosa De Labios Y Boca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Dientes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Submaxilar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Sublingual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Cervicales Superficiales: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Oído Externo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Parótida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Infecciones Bacterianas (Estreptococo, Estafilococo,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Neumococo)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Infecciones Respiratorias Altas Virales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Infecciones Locales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Tuberculosis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Linfomas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Metástasis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Micobacterias Atípicas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Actinomicosis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Enfermedad Por Arañazo De Gato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29F558A3-FF48-F74B-86B0-6827AE347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18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34" name="Group 30">
            <a:extLst>
              <a:ext uri="{FF2B5EF4-FFF2-40B4-BE49-F238E27FC236}">
                <a16:creationId xmlns:a16="http://schemas.microsoft.com/office/drawing/2014/main" id="{48B6627F-446D-E54E-864F-3EDF705848A2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467067140"/>
              </p:ext>
            </p:extLst>
          </p:nvPr>
        </p:nvGraphicFramePr>
        <p:xfrm>
          <a:off x="2906395" y="0"/>
          <a:ext cx="8229600" cy="6949456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64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Cervicales Profundos Superiores: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Lengua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Cervicales Profundos Inferiores,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Escalenos Y Supraclaviculares: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Cuello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Brazo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Pared Torácica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Pulmones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Mediastino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7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Axilares: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Brazo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Mama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Pared Torácica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Abdomen (Pared Lateral)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Vacunas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Infecciones Locales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Linfomas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Metástasis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Tuberculosis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• Enfermedad Por Arañazo De Gato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86DAC67A-DD4B-1947-8CDE-DA3EE1DF4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767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1230</Words>
  <Application>Microsoft Macintosh PowerPoint</Application>
  <PresentationFormat>Panorámica</PresentationFormat>
  <Paragraphs>198</Paragraphs>
  <Slides>25</Slides>
  <Notes>1</Notes>
  <HiddenSlides>0</HiddenSlides>
  <MMClips>21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Times New Roman</vt:lpstr>
      <vt:lpstr>Wingdings</vt:lpstr>
      <vt:lpstr>Tema de Office</vt:lpstr>
      <vt:lpstr>ADENOPATIAS EN EL NIÑO</vt:lpstr>
      <vt:lpstr>ADENOPATIA</vt:lpstr>
      <vt:lpstr>Presentación de PowerPoint</vt:lpstr>
      <vt:lpstr>Presentación de PowerPoint</vt:lpstr>
      <vt:lpstr>SOSPECHA DE PATOLOGIA</vt:lpstr>
      <vt:lpstr>Presentación de PowerPoint</vt:lpstr>
      <vt:lpstr>Causas de Adenomegalias Localizadas</vt:lpstr>
      <vt:lpstr>Presentación de PowerPoint</vt:lpstr>
      <vt:lpstr>Presentación de PowerPoint</vt:lpstr>
      <vt:lpstr>Presentación de PowerPoint</vt:lpstr>
      <vt:lpstr>ANAMNESIS</vt:lpstr>
      <vt:lpstr>EXAMEN FÍSICO</vt:lpstr>
      <vt:lpstr> Masas no linfáticas cervicales: </vt:lpstr>
      <vt:lpstr>Etiología Linfoadenopatias Generalizadas</vt:lpstr>
      <vt:lpstr>Presentación de PowerPoint</vt:lpstr>
      <vt:lpstr>Mononucleosis infecciosa </vt:lpstr>
      <vt:lpstr>Enfermedad de Kawasaki </vt:lpstr>
      <vt:lpstr>Presentación de PowerPoint</vt:lpstr>
      <vt:lpstr>Mediastínicas:</vt:lpstr>
      <vt:lpstr>Estudio Adenopatias Generalizadas</vt:lpstr>
      <vt:lpstr>INDICACIONES BIOPSIA</vt:lpstr>
      <vt:lpstr>Estudio Y Manejo Adenopatías Localizadas</vt:lpstr>
      <vt:lpstr>Presentación de PowerPoint</vt:lpstr>
      <vt:lpstr>CRITERIOS DE DERIVACION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ADENOPATIAS EN EL NIÑO</dc:title>
  <dc:creator>Microsoft Office User</dc:creator>
  <cp:lastModifiedBy>Microsoft Office User</cp:lastModifiedBy>
  <cp:revision>3</cp:revision>
  <dcterms:created xsi:type="dcterms:W3CDTF">2020-05-17T00:19:18Z</dcterms:created>
  <dcterms:modified xsi:type="dcterms:W3CDTF">2020-05-17T00:43:11Z</dcterms:modified>
</cp:coreProperties>
</file>