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hkB0S25eOrQDXeDzLouYukKntV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A23047-C0AF-45E1-802C-9CC8F740AA87}">
  <a:tblStyle styleId="{8EA23047-C0AF-45E1-802C-9CC8F740AA87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fill>
          <a:solidFill>
            <a:srgbClr val="CBE2F5"/>
          </a:solidFill>
        </a:fill>
      </a:tcStyle>
    </a:band1H>
    <a:band2H>
      <a:tcTxStyle/>
    </a:band2H>
    <a:band1V>
      <a:tcTxStyle/>
      <a:tcStyle>
        <a:fill>
          <a:solidFill>
            <a:srgbClr val="CBE2F5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5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CenturyGothic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3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3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1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8" name="Google Shape;18;p13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" name="Google Shape;19;p13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" name="Google Shape;20;p13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1" name="Google Shape;21;p13"/>
          <p:cNvSpPr txBox="1"/>
          <p:nvPr>
            <p:ph type="ctrTitle"/>
          </p:nvPr>
        </p:nvSpPr>
        <p:spPr>
          <a:xfrm>
            <a:off x="1171281" y="1568447"/>
            <a:ext cx="680144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b="0" sz="54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subTitle"/>
          </p:nvPr>
        </p:nvSpPr>
        <p:spPr>
          <a:xfrm>
            <a:off x="1171575" y="3511547"/>
            <a:ext cx="6803136" cy="342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10" type="dt"/>
          </p:nvPr>
        </p:nvSpPr>
        <p:spPr>
          <a:xfrm>
            <a:off x="3989070" y="1005942"/>
            <a:ext cx="1165860" cy="395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7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1090422" y="3908295"/>
            <a:ext cx="4429125" cy="171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6455190" y="3909060"/>
            <a:ext cx="1583911" cy="171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idx="10" type="dt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3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3"/>
          <p:cNvSpPr txBox="1"/>
          <p:nvPr>
            <p:ph type="title"/>
          </p:nvPr>
        </p:nvSpPr>
        <p:spPr>
          <a:xfrm>
            <a:off x="6972300" y="455544"/>
            <a:ext cx="1823085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entury Gothic"/>
              <a:buNone/>
              <a:defRPr b="0" sz="21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" type="body"/>
          </p:nvPr>
        </p:nvSpPr>
        <p:spPr>
          <a:xfrm>
            <a:off x="514350" y="457200"/>
            <a:ext cx="58293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5275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5275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indent="-295275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indent="-295275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indent="-295275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indent="-295275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indent="-295275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/>
        </p:txBody>
      </p:sp>
      <p:sp>
        <p:nvSpPr>
          <p:cNvPr id="88" name="Google Shape;88;p23"/>
          <p:cNvSpPr txBox="1"/>
          <p:nvPr>
            <p:ph idx="2" type="body"/>
          </p:nvPr>
        </p:nvSpPr>
        <p:spPr>
          <a:xfrm>
            <a:off x="6972300" y="1714500"/>
            <a:ext cx="1823085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7795258" y="4667252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92" name="Google Shape;92;p23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4"/>
          <p:cNvSpPr txBox="1"/>
          <p:nvPr>
            <p:ph type="title"/>
          </p:nvPr>
        </p:nvSpPr>
        <p:spPr>
          <a:xfrm>
            <a:off x="6972300" y="452628"/>
            <a:ext cx="1824228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entury Gothic"/>
              <a:buNone/>
              <a:defRPr b="0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/>
          <p:nvPr>
            <p:ph idx="2" type="pic"/>
          </p:nvPr>
        </p:nvSpPr>
        <p:spPr>
          <a:xfrm>
            <a:off x="171449" y="178308"/>
            <a:ext cx="6398514" cy="4786884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aramond"/>
              <a:buNone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6972300" y="1714500"/>
            <a:ext cx="1824228" cy="2626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98" name="Google Shape;98;p24"/>
          <p:cNvSpPr txBox="1"/>
          <p:nvPr>
            <p:ph idx="10" type="dt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1" type="ftr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7797546" y="4670298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01" name="Google Shape;101;p24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 rot="5400000">
            <a:off x="3097530" y="-720090"/>
            <a:ext cx="294894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0" type="dt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1" type="ftr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 rot="5400000">
            <a:off x="5657850" y="1657350"/>
            <a:ext cx="394335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 rot="5400000">
            <a:off x="1685925" y="-485775"/>
            <a:ext cx="3943350" cy="60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0" type="dt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1" type="ftr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2" type="sldNum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0" type="dt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1" type="ftr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802386" y="1555751"/>
            <a:ext cx="356616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  <a:defRPr b="0" sz="1425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25"/>
              <a:buNone/>
              <a:defRPr b="1" sz="1425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802386" y="2066924"/>
            <a:ext cx="356616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5275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5275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indent="-295275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indent="-295275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indent="-295275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indent="-295275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indent="-295275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/>
        </p:txBody>
      </p:sp>
      <p:sp>
        <p:nvSpPr>
          <p:cNvPr id="39" name="Google Shape;39;p16"/>
          <p:cNvSpPr txBox="1"/>
          <p:nvPr>
            <p:ph idx="3" type="body"/>
          </p:nvPr>
        </p:nvSpPr>
        <p:spPr>
          <a:xfrm>
            <a:off x="4780026" y="1555751"/>
            <a:ext cx="356616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  <a:defRPr b="0" sz="1425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25"/>
              <a:buNone/>
              <a:defRPr b="1" sz="1425"/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16"/>
          <p:cNvSpPr txBox="1"/>
          <p:nvPr>
            <p:ph idx="4" type="body"/>
          </p:nvPr>
        </p:nvSpPr>
        <p:spPr>
          <a:xfrm>
            <a:off x="4780026" y="2067436"/>
            <a:ext cx="356616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5275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5275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indent="-295275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indent="-295275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indent="-295275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indent="-295275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indent="-295275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Gothic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>
  <p:cSld name="Encabezado de sección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0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0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0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20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64" name="Google Shape;64;p20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" name="Google Shape;65;p20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" name="Google Shape;66;p20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7" name="Google Shape;67;p20"/>
          <p:cNvSpPr txBox="1"/>
          <p:nvPr>
            <p:ph type="title"/>
          </p:nvPr>
        </p:nvSpPr>
        <p:spPr>
          <a:xfrm>
            <a:off x="1172717" y="1570732"/>
            <a:ext cx="6803136" cy="19408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1172718" y="3511547"/>
            <a:ext cx="680313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3991356" y="1008377"/>
            <a:ext cx="1165860" cy="3977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7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1090165" y="3908295"/>
            <a:ext cx="4430268" cy="171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453378" y="3908295"/>
            <a:ext cx="1584198" cy="171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>
            <a:off x="800100" y="1577340"/>
            <a:ext cx="3566160" cy="2811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5275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5275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indent="-295275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indent="-295275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indent="-295275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indent="-295275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indent="-295275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/>
        </p:txBody>
      </p:sp>
      <p:sp>
        <p:nvSpPr>
          <p:cNvPr id="75" name="Google Shape;75;p21"/>
          <p:cNvSpPr txBox="1"/>
          <p:nvPr>
            <p:ph idx="2" type="body"/>
          </p:nvPr>
        </p:nvSpPr>
        <p:spPr>
          <a:xfrm>
            <a:off x="4777740" y="1577340"/>
            <a:ext cx="3566160" cy="2811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indent="-3048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5275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indent="-295275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indent="-295275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indent="-295275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indent="-295275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indent="-295275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indent="-295275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/>
        </p:txBody>
      </p:sp>
      <p:sp>
        <p:nvSpPr>
          <p:cNvPr id="76" name="Google Shape;76;p21"/>
          <p:cNvSpPr txBox="1"/>
          <p:nvPr>
            <p:ph idx="10" type="dt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1" type="ftr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2"/>
          <p:cNvSpPr txBox="1"/>
          <p:nvPr>
            <p:ph idx="1" type="body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262626"/>
              </a:buClr>
              <a:buSzPts val="1350"/>
              <a:buFont typeface="Garamond"/>
              <a:buChar char="◦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5275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5275" lvl="5" marL="27432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5275" lvl="6" marL="3200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5275" lvl="7" marL="3657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0" type="dt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1" type="ftr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2" type="sldNum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b="0" i="0" sz="75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/>
          <p:nvPr>
            <p:ph type="ctrTitle"/>
          </p:nvPr>
        </p:nvSpPr>
        <p:spPr>
          <a:xfrm>
            <a:off x="1171281" y="1568447"/>
            <a:ext cx="680144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s-CL"/>
              <a:t>WELCOME TO STARTER</a:t>
            </a:r>
            <a:endParaRPr/>
          </a:p>
        </p:txBody>
      </p:sp>
      <p:sp>
        <p:nvSpPr>
          <p:cNvPr id="119" name="Google Shape;119;p1"/>
          <p:cNvSpPr txBox="1"/>
          <p:nvPr>
            <p:ph idx="1" type="subTitle"/>
          </p:nvPr>
        </p:nvSpPr>
        <p:spPr>
          <a:xfrm>
            <a:off x="1171575" y="3511547"/>
            <a:ext cx="6803136" cy="342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Teacher: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/>
          <p:nvPr>
            <p:ph type="title"/>
          </p:nvPr>
        </p:nvSpPr>
        <p:spPr>
          <a:xfrm>
            <a:off x="800100" y="481946"/>
            <a:ext cx="7543800" cy="568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s-CL"/>
              <a:t>Student´s tasks</a:t>
            </a:r>
            <a:endParaRPr/>
          </a:p>
        </p:txBody>
      </p:sp>
      <p:sp>
        <p:nvSpPr>
          <p:cNvPr id="181" name="Google Shape;181;p10"/>
          <p:cNvSpPr txBox="1"/>
          <p:nvPr>
            <p:ph idx="1" type="body"/>
          </p:nvPr>
        </p:nvSpPr>
        <p:spPr>
          <a:xfrm>
            <a:off x="800100" y="1050878"/>
            <a:ext cx="7543800" cy="347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-102870" lvl="0" marL="1371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s-CL" sz="2400"/>
              <a:t> Student´s Activity: Practicar Spelling. Va audio con el alphabet, para estudiar en casa.</a:t>
            </a:r>
            <a:endParaRPr/>
          </a:p>
          <a:p>
            <a:pPr indent="-10287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2400"/>
              <a:t>Study classroom vocabulary.</a:t>
            </a:r>
            <a:endParaRPr/>
          </a:p>
          <a:p>
            <a:pPr indent="-10287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2400"/>
              <a:t>Study Jobs and professions</a:t>
            </a:r>
            <a:endParaRPr sz="2400"/>
          </a:p>
          <a:p>
            <a:pPr indent="-10287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2400"/>
              <a:t>Study grammar capsule: Indefinite article: a/an.</a:t>
            </a:r>
            <a:endParaRPr/>
          </a:p>
          <a:p>
            <a:pPr indent="-1905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  <a:p>
            <a:pPr indent="-9779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b="1" lang="es-CL" sz="2800"/>
              <a:t>Hacer primer  Participation assessment acumulativo. Diagnostic Input, estará disponible desde mañana lunes en ícono “Tests”(u-cursos)y el plazo es hasta el domingo 2 de mayo. Tiempo 45 minutos. Un solo intento. No usar celulares.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  <a:p>
            <a:pPr indent="-1905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  <a:p>
            <a:pPr indent="-1905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  <a:p>
            <a:pPr indent="-1905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/>
          <p:nvPr>
            <p:ph type="title"/>
          </p:nvPr>
        </p:nvSpPr>
        <p:spPr>
          <a:xfrm>
            <a:off x="1925242" y="770335"/>
            <a:ext cx="5268515" cy="289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b="1" lang="es-CL"/>
              <a:t>               </a:t>
            </a:r>
            <a:r>
              <a:rPr b="1" lang="es-CL" sz="1500"/>
              <a:t>PERSONAL PRONOUNS + BE</a:t>
            </a:r>
            <a:endParaRPr/>
          </a:p>
        </p:txBody>
      </p:sp>
      <p:graphicFrame>
        <p:nvGraphicFramePr>
          <p:cNvPr id="187" name="Google Shape;187;p11"/>
          <p:cNvGraphicFramePr/>
          <p:nvPr/>
        </p:nvGraphicFramePr>
        <p:xfrm>
          <a:off x="1925241" y="13940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{8EA23047-C0AF-45E1-802C-9CC8F740AA87}</a:tableStyleId>
              </a:tblPr>
              <a:tblGrid>
                <a:gridCol w="1676725"/>
                <a:gridCol w="1676725"/>
                <a:gridCol w="1676725"/>
              </a:tblGrid>
              <a:tr h="21405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900" u="none" cap="none" strike="noStrike"/>
                        <a:t>number</a:t>
                      </a:r>
                      <a:endParaRPr sz="900"/>
                    </a:p>
                  </a:txBody>
                  <a:tcPr marT="22675" marB="22675" marR="45375" marL="45375" anchor="b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900"/>
                        <a:t>personal pronouns</a:t>
                      </a:r>
                      <a:endParaRPr/>
                    </a:p>
                  </a:txBody>
                  <a:tcPr marT="22675" marB="22675" marR="45375" marL="45375" anchor="ctr"/>
                </a:tc>
                <a:tc hMerge="1"/>
              </a:tr>
              <a:tr h="214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900"/>
                        <a:t>subject</a:t>
                      </a:r>
                      <a:endParaRPr b="1" sz="900"/>
                    </a:p>
                  </a:txBody>
                  <a:tcPr marT="22675" marB="22675" marR="45375" marL="45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22675" marB="22675" marR="45375" marL="45375" anchor="ctr"/>
                </a:tc>
              </a:tr>
              <a:tr h="374900">
                <a:tc rowSpan="5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900"/>
                        <a:t>singular</a:t>
                      </a:r>
                      <a:endParaRPr/>
                    </a:p>
                  </a:txBody>
                  <a:tcPr marT="22675" marB="22675" marR="45375" marL="45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500"/>
                        <a:t>I</a:t>
                      </a:r>
                      <a:endParaRPr/>
                    </a:p>
                  </a:txBody>
                  <a:tcPr marT="22675" marB="22675" marR="45375" marL="45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/>
                        <a:t>AM/ ‘M NOT</a:t>
                      </a:r>
                      <a:endParaRPr/>
                    </a:p>
                  </a:txBody>
                  <a:tcPr marT="22675" marB="22675" marR="45375" marL="45375" anchor="ctr"/>
                </a:tc>
              </a:tr>
              <a:tr h="3749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500"/>
                        <a:t>you</a:t>
                      </a:r>
                      <a:endParaRPr b="1" sz="1500"/>
                    </a:p>
                  </a:txBody>
                  <a:tcPr marT="22675" marB="22675" marR="45375" marL="45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/>
                        <a:t>ARE/ AREN’T</a:t>
                      </a:r>
                      <a:endParaRPr/>
                    </a:p>
                  </a:txBody>
                  <a:tcPr marT="22675" marB="22675" marR="45375" marL="45375" anchor="ctr"/>
                </a:tc>
              </a:tr>
              <a:tr h="256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500"/>
                        <a:t>he</a:t>
                      </a:r>
                      <a:endParaRPr/>
                    </a:p>
                  </a:txBody>
                  <a:tcPr marT="22675" marB="22675" marR="45375" marL="45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/>
                        <a:t>IS/ ISN’T</a:t>
                      </a:r>
                      <a:endParaRPr/>
                    </a:p>
                  </a:txBody>
                  <a:tcPr marT="22675" marB="22675" marR="45375" marL="45375" anchor="ctr"/>
                </a:tc>
              </a:tr>
              <a:tr h="256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500"/>
                        <a:t>she</a:t>
                      </a:r>
                      <a:endParaRPr b="1" sz="1500"/>
                    </a:p>
                  </a:txBody>
                  <a:tcPr marT="22675" marB="22675" marR="45375" marL="45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/>
                        <a:t>IS/ ISN’T</a:t>
                      </a:r>
                      <a:endParaRPr/>
                    </a:p>
                  </a:txBody>
                  <a:tcPr marT="22675" marB="22675" marR="45375" marL="45375" anchor="ctr"/>
                </a:tc>
              </a:tr>
              <a:tr h="256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500"/>
                        <a:t>it</a:t>
                      </a:r>
                      <a:endParaRPr b="1" sz="1500"/>
                    </a:p>
                  </a:txBody>
                  <a:tcPr marT="22675" marB="22675" marR="45375" marL="45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/>
                        <a:t>IS/ISN’T</a:t>
                      </a:r>
                      <a:endParaRPr/>
                    </a:p>
                  </a:txBody>
                  <a:tcPr marT="22675" marB="22675" marR="45375" marL="45375" anchor="ctr"/>
                </a:tc>
              </a:tr>
              <a:tr h="374900"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900"/>
                        <a:t>plural</a:t>
                      </a:r>
                      <a:endParaRPr/>
                    </a:p>
                  </a:txBody>
                  <a:tcPr marT="22675" marB="22675" marR="45375" marL="45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500"/>
                        <a:t>we</a:t>
                      </a:r>
                      <a:endParaRPr b="1" sz="1500"/>
                    </a:p>
                  </a:txBody>
                  <a:tcPr marT="22675" marB="22675" marR="45375" marL="45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/>
                        <a:t>ARE/AREN’T</a:t>
                      </a:r>
                      <a:endParaRPr/>
                    </a:p>
                  </a:txBody>
                  <a:tcPr marT="22675" marB="22675" marR="45375" marL="45375" anchor="ctr"/>
                </a:tc>
              </a:tr>
              <a:tr h="3749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500"/>
                        <a:t>you</a:t>
                      </a:r>
                      <a:endParaRPr b="1" sz="1500"/>
                    </a:p>
                  </a:txBody>
                  <a:tcPr marT="22675" marB="22675" marR="45375" marL="45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/>
                        <a:t>ARE/AREN’T</a:t>
                      </a:r>
                      <a:endParaRPr/>
                    </a:p>
                  </a:txBody>
                  <a:tcPr marT="22675" marB="22675" marR="45375" marL="45375" anchor="ctr"/>
                </a:tc>
              </a:tr>
              <a:tr h="535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500"/>
                        <a:t>they</a:t>
                      </a:r>
                      <a:endParaRPr b="1" sz="1500"/>
                    </a:p>
                  </a:txBody>
                  <a:tcPr marT="22675" marB="22675" marR="45375" marL="45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/>
                        <a:t>ARE/AREN’T</a:t>
                      </a:r>
                      <a:endParaRPr/>
                    </a:p>
                  </a:txBody>
                  <a:tcPr marT="22675" marB="22675" marR="45375" marL="453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311700" y="2931457"/>
            <a:ext cx="8581288" cy="16584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br>
              <a:rPr lang="es-CL"/>
            </a:br>
            <a:br>
              <a:rPr lang="es-CL"/>
            </a:br>
            <a:br>
              <a:rPr lang="es-CL"/>
            </a:br>
            <a:r>
              <a:rPr lang="es-CL">
                <a:solidFill>
                  <a:srgbClr val="1C6294"/>
                </a:solidFill>
              </a:rPr>
              <a:t>STARTER 2021 – 1</a:t>
            </a:r>
            <a:br>
              <a:rPr lang="es-CL">
                <a:solidFill>
                  <a:srgbClr val="1C6294"/>
                </a:solidFill>
              </a:rPr>
            </a:br>
            <a:br>
              <a:rPr lang="es-CL"/>
            </a:br>
            <a:r>
              <a:rPr lang="es-CL">
                <a:solidFill>
                  <a:srgbClr val="0E637B"/>
                </a:solidFill>
              </a:rPr>
              <a:t>Unit 1 </a:t>
            </a:r>
            <a:br>
              <a:rPr lang="es-CL">
                <a:solidFill>
                  <a:srgbClr val="0E637B"/>
                </a:solidFill>
              </a:rPr>
            </a:br>
            <a:r>
              <a:rPr lang="es-CL">
                <a:solidFill>
                  <a:srgbClr val="0E637B"/>
                </a:solidFill>
              </a:rPr>
              <a:t>INTRODUCING YOURSELF</a:t>
            </a:r>
            <a:br>
              <a:rPr lang="es-CL">
                <a:solidFill>
                  <a:srgbClr val="0E637B"/>
                </a:solidFill>
              </a:rPr>
            </a:br>
            <a:r>
              <a:rPr lang="es-CL">
                <a:solidFill>
                  <a:srgbClr val="0E637B"/>
                </a:solidFill>
              </a:rPr>
              <a:t>                </a:t>
            </a:r>
            <a:br>
              <a:rPr lang="es-CL"/>
            </a:br>
            <a:br>
              <a:rPr lang="es-CL"/>
            </a:br>
            <a:br>
              <a:rPr lang="es-CL"/>
            </a:br>
            <a:br>
              <a:rPr lang="es-CL"/>
            </a:br>
            <a:br>
              <a:rPr lang="es-CL"/>
            </a:br>
            <a:br>
              <a:rPr lang="es-CL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>
            <p:ph type="title"/>
          </p:nvPr>
        </p:nvSpPr>
        <p:spPr>
          <a:xfrm>
            <a:off x="800100" y="481946"/>
            <a:ext cx="7543800" cy="91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s-CL"/>
              <a:t>Evaluation breakdown: Ver en programa Starter</a:t>
            </a:r>
            <a:endParaRPr/>
          </a:p>
        </p:txBody>
      </p:sp>
      <p:graphicFrame>
        <p:nvGraphicFramePr>
          <p:cNvPr id="130" name="Google Shape;130;p3"/>
          <p:cNvGraphicFramePr/>
          <p:nvPr/>
        </p:nvGraphicFramePr>
        <p:xfrm>
          <a:off x="800100" y="1597819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{8EA23047-C0AF-45E1-802C-9CC8F740AA87}</a:tableStyleId>
              </a:tblPr>
              <a:tblGrid>
                <a:gridCol w="1269800"/>
                <a:gridCol w="2082900"/>
                <a:gridCol w="4035850"/>
              </a:tblGrid>
              <a:tr h="399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TEST 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TYPE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PERCENTAGE OF FINAL MARK%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257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1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2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3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4.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5.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6.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Review online quiz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Online quizzes (3 quizzes)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Online Integrated quiz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Video activity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Final written test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Participation assessment (Homework and class participation)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5%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1</a:t>
                      </a:r>
                      <a:r>
                        <a:rPr lang="es-CL" sz="1100"/>
                        <a:t>8</a:t>
                      </a:r>
                      <a:r>
                        <a:rPr lang="es-CL" sz="1100" u="none" cap="none" strike="noStrike"/>
                        <a:t>% (</a:t>
                      </a:r>
                      <a:r>
                        <a:rPr lang="es-CL" sz="1100"/>
                        <a:t>6</a:t>
                      </a:r>
                      <a:r>
                        <a:rPr lang="es-CL" sz="1100" u="none" cap="none" strike="noStrike"/>
                        <a:t>% each one)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2</a:t>
                      </a:r>
                      <a:r>
                        <a:rPr lang="es-CL" sz="1100"/>
                        <a:t>0</a:t>
                      </a:r>
                      <a:r>
                        <a:rPr lang="es-CL" sz="1100" u="none" cap="none" strike="noStrike"/>
                        <a:t>%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20%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30%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cap="none" strike="noStrike"/>
                        <a:t> 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/>
                        <a:t>12</a:t>
                      </a:r>
                      <a:r>
                        <a:rPr lang="es-CL" sz="1100" u="none" cap="none" strike="noStrike"/>
                        <a:t>%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31" name="Google Shape;131;p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311700" y="286603"/>
            <a:ext cx="8520600" cy="4585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1" lang="es-CL"/>
              <a:t>INSTRUCTIONS:</a:t>
            </a:r>
            <a:br>
              <a:rPr lang="es-CL"/>
            </a:br>
            <a:r>
              <a:rPr lang="es-CL" sz="2800"/>
              <a:t>Estimados alumnos el objetivo de esta sesión es:</a:t>
            </a:r>
            <a:br>
              <a:rPr lang="es-CL" sz="2800"/>
            </a:br>
            <a:r>
              <a:rPr lang="es-CL" sz="2800"/>
              <a:t>-Study: Language vocabulary. Booklet.p.1</a:t>
            </a:r>
            <a:br>
              <a:rPr lang="es-CL" sz="2800"/>
            </a:br>
            <a:r>
              <a:rPr lang="es-CL" sz="2800"/>
              <a:t>-Study: Alphabet</a:t>
            </a:r>
            <a:br>
              <a:rPr lang="es-CL" sz="2800"/>
            </a:br>
            <a:r>
              <a:rPr lang="es-CL" sz="2800"/>
              <a:t>-Study: Jobs/ professions</a:t>
            </a:r>
            <a:br>
              <a:rPr lang="es-CL" sz="2800"/>
            </a:br>
            <a:r>
              <a:rPr lang="es-CL" sz="2800"/>
              <a:t>-</a:t>
            </a:r>
            <a:r>
              <a:rPr b="1" lang="es-CL" sz="2800"/>
              <a:t>Participation assessment: Diagnostic Input: </a:t>
            </a:r>
            <a:r>
              <a:rPr b="1" lang="es-CL" sz="2000"/>
              <a:t>(Evaluaciones acumulativas se e</a:t>
            </a:r>
            <a:r>
              <a:rPr b="1" lang="es-CL" sz="1800"/>
              <a:t>ntregan hasta los días domingo a las 11:59)Y se les indicará en cada caso la forma de entrega.</a:t>
            </a:r>
            <a:br>
              <a:rPr b="1" lang="es-CL" sz="1800"/>
            </a:br>
            <a:endParaRPr b="1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type="title"/>
          </p:nvPr>
        </p:nvSpPr>
        <p:spPr>
          <a:xfrm>
            <a:off x="800100" y="481946"/>
            <a:ext cx="7543800" cy="473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s-CL"/>
              <a:t>STUDY:Classroom Language.(Booklet p. 1)</a:t>
            </a:r>
            <a:endParaRPr/>
          </a:p>
        </p:txBody>
      </p:sp>
      <p:sp>
        <p:nvSpPr>
          <p:cNvPr id="142" name="Google Shape;142;p5"/>
          <p:cNvSpPr txBox="1"/>
          <p:nvPr>
            <p:ph idx="1" type="body"/>
          </p:nvPr>
        </p:nvSpPr>
        <p:spPr>
          <a:xfrm>
            <a:off x="800100" y="955343"/>
            <a:ext cx="7784342" cy="3570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37160" lvl="0" marL="1371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b="1" lang="es-CL" sz="1400">
                <a:latin typeface="Arial"/>
                <a:ea typeface="Arial"/>
                <a:cs typeface="Arial"/>
                <a:sym typeface="Arial"/>
              </a:rPr>
              <a:t>A.  </a:t>
            </a:r>
            <a:r>
              <a:rPr lang="es-CL" sz="1400" u="sng">
                <a:latin typeface="Arial"/>
                <a:ea typeface="Arial"/>
                <a:cs typeface="Arial"/>
                <a:sym typeface="Arial"/>
              </a:rPr>
              <a:t>Expressions used by the</a:t>
            </a:r>
            <a:r>
              <a:rPr b="1" lang="es-CL" sz="1400" u="sng">
                <a:latin typeface="Arial"/>
                <a:ea typeface="Arial"/>
                <a:cs typeface="Arial"/>
                <a:sym typeface="Arial"/>
              </a:rPr>
              <a:t> student</a:t>
            </a:r>
            <a:r>
              <a:rPr b="1" lang="es-CL" sz="1400">
                <a:latin typeface="Arial"/>
                <a:ea typeface="Arial"/>
                <a:cs typeface="Arial"/>
                <a:sym typeface="Arial"/>
              </a:rPr>
              <a:t>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b="1" lang="es-CL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¿Cómo se dice ______(en inglés)?		 =   How do you say ______ (in English)?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¿Cómo se escribe/deletrea </a:t>
            </a:r>
            <a:r>
              <a:rPr lang="es-CL" sz="1400" u="sng">
                <a:latin typeface="Arial"/>
                <a:ea typeface="Arial"/>
                <a:cs typeface="Arial"/>
                <a:sym typeface="Arial"/>
              </a:rPr>
              <a:t>(sonido)?</a:t>
            </a:r>
            <a:r>
              <a:rPr lang="es-CL" sz="1400">
                <a:latin typeface="Arial"/>
                <a:ea typeface="Arial"/>
                <a:cs typeface="Arial"/>
                <a:sym typeface="Arial"/>
              </a:rPr>
              <a:t>	 =   How do you spell _________?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¿Cómo se pronuncia esta/esa palabra?	 =   How do you pronounce this/that word?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¿Qué significa xxx ?			 =   What’s the meaning of xxx? [míning]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Perdón, ¿Me puede repetir?	                    =   Pardon. Could you repeat, please?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Lo siento, no entiendo.			 =   Sorry, I don't understand. </a:t>
            </a:r>
            <a:endParaRPr/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¿Me podría explicar _________?		 =   Could you explain __________?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[kudllu    ikspléin]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¿Puede hablar más lento, por favor?  	 =   Could you speak more slowly, please?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[kudllu    spíik     mor  slouli, plíis]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No sé.				 =   I don't know.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Disculpe, .... (para atraer la atención)	 =   Excuse me, ...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Señor / Señora (para dirigirse al profesor/a)  = Sir [ser] / Madam [mádam]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37160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400"/>
              <a:t> </a:t>
            </a:r>
            <a:endParaRPr sz="1400"/>
          </a:p>
          <a:p>
            <a:pPr indent="-70739" lvl="0" marL="13716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390906" y="104931"/>
            <a:ext cx="7952994" cy="1405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br>
              <a:rPr lang="es-CL"/>
            </a:br>
            <a:endParaRPr/>
          </a:p>
        </p:txBody>
      </p:sp>
      <p:sp>
        <p:nvSpPr>
          <p:cNvPr id="148" name="Google Shape;148;p6"/>
          <p:cNvSpPr txBox="1"/>
          <p:nvPr>
            <p:ph idx="1" type="body"/>
          </p:nvPr>
        </p:nvSpPr>
        <p:spPr>
          <a:xfrm flipH="1" rot="10800000">
            <a:off x="802386" y="1510032"/>
            <a:ext cx="3566160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49" name="Google Shape;149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23" y="269824"/>
            <a:ext cx="4302177" cy="467693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>
            <p:ph idx="3" type="body"/>
          </p:nvPr>
        </p:nvSpPr>
        <p:spPr>
          <a:xfrm>
            <a:off x="4780026" y="134778"/>
            <a:ext cx="3566160" cy="734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2800">
                <a:solidFill>
                  <a:srgbClr val="0E637B"/>
                </a:solidFill>
              </a:rPr>
              <a:t>SPELLING</a:t>
            </a:r>
            <a:endParaRPr sz="2800">
              <a:solidFill>
                <a:srgbClr val="0E637B"/>
              </a:solidFill>
            </a:endParaRPr>
          </a:p>
        </p:txBody>
      </p:sp>
      <p:sp>
        <p:nvSpPr>
          <p:cNvPr id="151" name="Google Shape;151;p6"/>
          <p:cNvSpPr txBox="1"/>
          <p:nvPr>
            <p:ph idx="4" type="body"/>
          </p:nvPr>
        </p:nvSpPr>
        <p:spPr>
          <a:xfrm>
            <a:off x="4780026" y="734518"/>
            <a:ext cx="3566160" cy="4212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CL" sz="2400"/>
              <a:t>A:  What´s your name?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2400"/>
              <a:t>B:   Alex Anwandter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2400"/>
              <a:t>A:  </a:t>
            </a:r>
            <a:r>
              <a:rPr b="1" lang="es-CL" sz="2400"/>
              <a:t>How do you spell </a:t>
            </a:r>
            <a:r>
              <a:rPr lang="es-CL" sz="2400"/>
              <a:t>your last name</a:t>
            </a:r>
            <a:r>
              <a:rPr b="1" lang="es-CL" sz="2400"/>
              <a:t>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2400"/>
              <a:t>B: A–N-W-A-N-D-T-E-R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2400"/>
              <a:t>A. What´s your name?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2400"/>
              <a:t>B:   Adam Levine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2400"/>
              <a:t>A:  </a:t>
            </a:r>
            <a:r>
              <a:rPr b="1" lang="es-CL" sz="2400"/>
              <a:t>How do you spell </a:t>
            </a:r>
            <a:r>
              <a:rPr lang="es-CL" sz="2400"/>
              <a:t>your last name</a:t>
            </a:r>
            <a:r>
              <a:rPr b="1" lang="es-CL" sz="2400"/>
              <a:t>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2400"/>
              <a:t>B:  L-E-V-I-N-E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0434" y="1665668"/>
            <a:ext cx="4330247" cy="319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>
            <p:ph type="title"/>
          </p:nvPr>
        </p:nvSpPr>
        <p:spPr>
          <a:xfrm>
            <a:off x="311700" y="170329"/>
            <a:ext cx="8520600" cy="6983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es-CL"/>
              <a:t>                   </a:t>
            </a:r>
            <a:r>
              <a:rPr lang="es-CL">
                <a:solidFill>
                  <a:srgbClr val="0E637B"/>
                </a:solidFill>
              </a:rPr>
              <a:t>Introducing yourself</a:t>
            </a:r>
            <a:br>
              <a:rPr lang="es-CL">
                <a:solidFill>
                  <a:srgbClr val="0E637B"/>
                </a:solidFill>
              </a:rPr>
            </a:br>
            <a:endParaRPr>
              <a:solidFill>
                <a:srgbClr val="0E637B"/>
              </a:solidFill>
            </a:endParaRPr>
          </a:p>
        </p:txBody>
      </p:sp>
      <p:sp>
        <p:nvSpPr>
          <p:cNvPr id="158" name="Google Shape;158;p7"/>
          <p:cNvSpPr txBox="1"/>
          <p:nvPr>
            <p:ph idx="1" type="body"/>
          </p:nvPr>
        </p:nvSpPr>
        <p:spPr>
          <a:xfrm>
            <a:off x="311700" y="868693"/>
            <a:ext cx="8520600" cy="3296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CL"/>
              <a:t>Who is she?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CL"/>
              <a:t>What is her profession/job?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265499" y="897889"/>
            <a:ext cx="4045200" cy="11554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entury Gothic"/>
              <a:buNone/>
            </a:pPr>
            <a:r>
              <a:rPr lang="es-CL" sz="3600"/>
              <a:t>Professions and occupations</a:t>
            </a:r>
            <a:endParaRPr sz="3600"/>
          </a:p>
        </p:txBody>
      </p:sp>
      <p:sp>
        <p:nvSpPr>
          <p:cNvPr id="164" name="Google Shape;164;p8"/>
          <p:cNvSpPr txBox="1"/>
          <p:nvPr>
            <p:ph idx="1" type="subTitle"/>
          </p:nvPr>
        </p:nvSpPr>
        <p:spPr>
          <a:xfrm>
            <a:off x="106878" y="2571750"/>
            <a:ext cx="4428610" cy="25973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7160" lvl="0" marL="13716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-CL"/>
              <a:t>Pay attention..!!</a:t>
            </a:r>
            <a:endParaRPr/>
          </a:p>
          <a:p>
            <a:pPr indent="-137160" lvl="0" marL="13716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-CL"/>
              <a:t> </a:t>
            </a:r>
            <a:endParaRPr/>
          </a:p>
          <a:p>
            <a:pPr indent="-137160" lvl="0" marL="13716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-CL"/>
              <a:t>I am </a:t>
            </a:r>
            <a:r>
              <a:rPr lang="es-CL">
                <a:solidFill>
                  <a:srgbClr val="FF0000"/>
                </a:solidFill>
              </a:rPr>
              <a:t>A</a:t>
            </a:r>
            <a:r>
              <a:rPr lang="es-CL"/>
              <a:t> </a:t>
            </a:r>
            <a:r>
              <a:rPr lang="es-CL">
                <a:solidFill>
                  <a:srgbClr val="FF0000"/>
                </a:solidFill>
              </a:rPr>
              <a:t>t</a:t>
            </a:r>
            <a:r>
              <a:rPr lang="es-CL"/>
              <a:t>eacher</a:t>
            </a:r>
            <a:endParaRPr/>
          </a:p>
          <a:p>
            <a:pPr indent="-137160" lvl="0" marL="13716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-CL"/>
              <a:t>    I am </a:t>
            </a:r>
            <a:r>
              <a:rPr lang="es-CL">
                <a:solidFill>
                  <a:srgbClr val="FF0000"/>
                </a:solidFill>
              </a:rPr>
              <a:t>An</a:t>
            </a:r>
            <a:r>
              <a:rPr lang="es-CL"/>
              <a:t> </a:t>
            </a:r>
            <a:r>
              <a:rPr lang="es-CL">
                <a:solidFill>
                  <a:srgbClr val="FF0000"/>
                </a:solidFill>
              </a:rPr>
              <a:t>a</a:t>
            </a:r>
            <a:r>
              <a:rPr lang="es-CL"/>
              <a:t>rchitect</a:t>
            </a:r>
            <a:endParaRPr/>
          </a:p>
          <a:p>
            <a:pPr indent="-137160" lvl="0" marL="13716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800"/>
          </a:p>
          <a:p>
            <a:pPr indent="-137160" lvl="0" marL="13716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s-CL" sz="1800"/>
              <a:t>Check Grammar Capsule. (page 2)</a:t>
            </a:r>
            <a:endParaRPr sz="1800"/>
          </a:p>
          <a:p>
            <a:pPr indent="-137160" lvl="0" marL="13716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65" name="Google Shape;165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1021278" y="2885704"/>
            <a:ext cx="45719" cy="45719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645084" y="2741112"/>
            <a:ext cx="376194" cy="405544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chemeClr val="accent1"/>
          </a:solidFill>
          <a:ln cap="flat" cmpd="sng" w="1270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4034" y="266700"/>
            <a:ext cx="4112466" cy="47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>
            <p:ph type="title"/>
          </p:nvPr>
        </p:nvSpPr>
        <p:spPr>
          <a:xfrm>
            <a:off x="800100" y="481946"/>
            <a:ext cx="7543800" cy="787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s-CL"/>
              <a:t>Grammar: Indefinite article a-an.p.2</a:t>
            </a:r>
            <a:endParaRPr/>
          </a:p>
        </p:txBody>
      </p:sp>
      <p:graphicFrame>
        <p:nvGraphicFramePr>
          <p:cNvPr id="174" name="Google Shape;174;p9"/>
          <p:cNvGraphicFramePr/>
          <p:nvPr/>
        </p:nvGraphicFramePr>
        <p:xfrm>
          <a:off x="1036320" y="140208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{8EA23047-C0AF-45E1-802C-9CC8F740AA87}</a:tableStyleId>
              </a:tblPr>
              <a:tblGrid>
                <a:gridCol w="3520450"/>
                <a:gridCol w="3520450"/>
              </a:tblGrid>
              <a:tr h="626000">
                <a:tc grid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cap="none" strike="noStrike"/>
                        <a:t>                                          Indefinite article a-an 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</a:tr>
              <a:tr h="20867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u="none" cap="none" strike="noStrike"/>
                        <a:t>a  (used before a consonant sound)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u="none" cap="none" strike="noStrike"/>
                        <a:t>Ex.  A  </a:t>
                      </a:r>
                      <a:r>
                        <a:rPr lang="es-CL" sz="1000" u="sng" cap="none" strike="noStrike"/>
                        <a:t>c</a:t>
                      </a:r>
                      <a:r>
                        <a:rPr lang="es-CL" sz="1000" u="none" cap="none" strike="noStrike"/>
                        <a:t>ar 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u="none" cap="none" strike="noStrike"/>
                        <a:t>       A  </a:t>
                      </a:r>
                      <a:r>
                        <a:rPr lang="es-CL" sz="1000" u="sng" cap="none" strike="noStrike"/>
                        <a:t>u</a:t>
                      </a:r>
                      <a:r>
                        <a:rPr lang="es-CL" sz="1000" u="none" cap="none" strike="noStrike"/>
                        <a:t>niversity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u="none" cap="none" strike="noStrike"/>
                        <a:t>an (used before a vowel sound)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u="none" cap="none" strike="noStrike"/>
                        <a:t>Ex. An  </a:t>
                      </a:r>
                      <a:r>
                        <a:rPr lang="es-CL" sz="1000" u="sng" cap="none" strike="noStrike"/>
                        <a:t>a</a:t>
                      </a:r>
                      <a:r>
                        <a:rPr lang="es-CL" sz="1000" u="none" cap="none" strike="noStrike"/>
                        <a:t>pple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u="none" cap="none" strike="noStrike"/>
                        <a:t>      An  </a:t>
                      </a:r>
                      <a:r>
                        <a:rPr lang="es-CL" sz="1000" u="sng" cap="none" strike="noStrike"/>
                        <a:t>h</a:t>
                      </a:r>
                      <a:r>
                        <a:rPr lang="es-CL" sz="1000" u="none" cap="none" strike="noStrike"/>
                        <a:t>our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75" name="Google Shape;175;p9"/>
          <p:cNvSpPr/>
          <p:nvPr/>
        </p:nvSpPr>
        <p:spPr>
          <a:xfrm>
            <a:off x="-1047625" y="-48399"/>
            <a:ext cx="111908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1" lang="es-C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capsule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Laura</dc:creator>
</cp:coreProperties>
</file>