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353" r:id="rId11"/>
    <p:sldId id="267" r:id="rId12"/>
    <p:sldId id="268" r:id="rId13"/>
    <p:sldId id="281" r:id="rId14"/>
    <p:sldId id="269" r:id="rId15"/>
    <p:sldId id="352" r:id="rId16"/>
    <p:sldId id="271" r:id="rId17"/>
    <p:sldId id="273" r:id="rId18"/>
    <p:sldId id="274" r:id="rId19"/>
    <p:sldId id="275" r:id="rId20"/>
    <p:sldId id="276" r:id="rId21"/>
    <p:sldId id="277" r:id="rId22"/>
    <p:sldId id="270" r:id="rId23"/>
    <p:sldId id="272" r:id="rId24"/>
    <p:sldId id="279" r:id="rId25"/>
    <p:sldId id="282" r:id="rId26"/>
    <p:sldId id="278" r:id="rId2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Constantia" panose="02030602050306030303" pitchFamily="18" charset="0"/>
      <p:regular r:id="rId33"/>
      <p:bold r:id="rId34"/>
      <p:italic r:id="rId35"/>
      <p:boldItalic r:id="rId36"/>
    </p:embeddedFont>
    <p:embeddedFont>
      <p:font typeface="Garamond" panose="02020404030301010803" pitchFamily="18" charset="0"/>
      <p:regular r:id="rId37"/>
      <p:bold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qsFl/l6vNNxqSPB7wgoOhM9yo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F0D14E-59A9-4445-8427-A0C21BCEF853}">
  <a:tblStyle styleId="{E9F0D14E-59A9-4445-8427-A0C21BCEF8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82CED49-422F-4842-9A10-017318AF261F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5"/>
          </a:solidFill>
        </a:fill>
      </a:tcStyle>
    </a:wholeTbl>
    <a:band1H>
      <a:tcTxStyle/>
      <a:tcStyle>
        <a:tcBdr/>
        <a:fill>
          <a:solidFill>
            <a:srgbClr val="CBD8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8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8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170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8666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5462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7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7"/>
          <p:cNvSpPr/>
          <p:nvPr/>
        </p:nvSpPr>
        <p:spPr>
          <a:xfrm>
            <a:off x="1085851" y="1058711"/>
            <a:ext cx="6972300" cy="3026078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7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7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18" name="Google Shape;18;p27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19;p27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27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1" name="Google Shape;21;p27"/>
          <p:cNvSpPr txBox="1">
            <a:spLocks noGrp="1"/>
          </p:cNvSpPr>
          <p:nvPr>
            <p:ph type="ctrTitle"/>
          </p:nvPr>
        </p:nvSpPr>
        <p:spPr>
          <a:xfrm>
            <a:off x="1171281" y="1568447"/>
            <a:ext cx="680144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 b="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ubTitle" idx="1"/>
          </p:nvPr>
        </p:nvSpPr>
        <p:spPr>
          <a:xfrm>
            <a:off x="1171575" y="3511547"/>
            <a:ext cx="6803136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dt" idx="10"/>
          </p:nvPr>
        </p:nvSpPr>
        <p:spPr>
          <a:xfrm>
            <a:off x="3989070" y="1005942"/>
            <a:ext cx="1165860" cy="39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7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ftr" idx="11"/>
          </p:nvPr>
        </p:nvSpPr>
        <p:spPr>
          <a:xfrm>
            <a:off x="1090422" y="3908295"/>
            <a:ext cx="4429125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sldNum" idx="12"/>
          </p:nvPr>
        </p:nvSpPr>
        <p:spPr>
          <a:xfrm>
            <a:off x="6455190" y="3909060"/>
            <a:ext cx="1583911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7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6972300" y="452628"/>
            <a:ext cx="1824228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entury Gothic"/>
              <a:buNone/>
              <a:defRPr sz="2100"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>
            <a:spLocks noGrp="1"/>
          </p:cNvSpPr>
          <p:nvPr>
            <p:ph type="pic" idx="2"/>
          </p:nvPr>
        </p:nvSpPr>
        <p:spPr>
          <a:xfrm>
            <a:off x="171449" y="178308"/>
            <a:ext cx="6398514" cy="4786884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aramond"/>
              <a:buNone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body" idx="1"/>
          </p:nvPr>
        </p:nvSpPr>
        <p:spPr>
          <a:xfrm>
            <a:off x="6972300" y="1714500"/>
            <a:ext cx="1824228" cy="262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dt" idx="10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ftr" idx="11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7"/>
          <p:cNvSpPr txBox="1">
            <a:spLocks noGrp="1"/>
          </p:cNvSpPr>
          <p:nvPr>
            <p:ph type="sldNum" idx="12"/>
          </p:nvPr>
        </p:nvSpPr>
        <p:spPr>
          <a:xfrm>
            <a:off x="7797546" y="4670298"/>
            <a:ext cx="109728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96" name="Google Shape;96;p37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8"/>
          <p:cNvSpPr txBox="1"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body" idx="1"/>
          </p:nvPr>
        </p:nvSpPr>
        <p:spPr>
          <a:xfrm rot="5400000">
            <a:off x="3097530" y="-720090"/>
            <a:ext cx="294894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dt" idx="10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8"/>
          <p:cNvSpPr txBox="1">
            <a:spLocks noGrp="1"/>
          </p:cNvSpPr>
          <p:nvPr>
            <p:ph type="ftr" idx="11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8"/>
          <p:cNvSpPr txBox="1">
            <a:spLocks noGrp="1"/>
          </p:cNvSpPr>
          <p:nvPr>
            <p:ph type="sldNum" idx="12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9"/>
          <p:cNvSpPr txBox="1">
            <a:spLocks noGrp="1"/>
          </p:cNvSpPr>
          <p:nvPr>
            <p:ph type="title"/>
          </p:nvPr>
        </p:nvSpPr>
        <p:spPr>
          <a:xfrm rot="5400000">
            <a:off x="5657850" y="1657350"/>
            <a:ext cx="3943350" cy="177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9"/>
          <p:cNvSpPr txBox="1">
            <a:spLocks noGrp="1"/>
          </p:cNvSpPr>
          <p:nvPr>
            <p:ph type="body" idx="1"/>
          </p:nvPr>
        </p:nvSpPr>
        <p:spPr>
          <a:xfrm rot="5400000">
            <a:off x="1685925" y="-485775"/>
            <a:ext cx="3943350" cy="60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dt" idx="10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ftr" idx="11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sldNum" idx="12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800100" y="1577340"/>
            <a:ext cx="7543800" cy="294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dt" idx="10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ftr" idx="11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sldNum" idx="12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 txBox="1"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1"/>
          </p:nvPr>
        </p:nvSpPr>
        <p:spPr>
          <a:xfrm>
            <a:off x="802386" y="1555751"/>
            <a:ext cx="356616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None/>
              <a:defRPr sz="1425" b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25"/>
              <a:buNone/>
              <a:defRPr sz="1425" b="1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2"/>
          </p:nvPr>
        </p:nvSpPr>
        <p:spPr>
          <a:xfrm>
            <a:off x="802386" y="2066924"/>
            <a:ext cx="356616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50"/>
              <a:buChar char="◦"/>
              <a:defRPr sz="135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3pPr>
            <a:lvl4pPr marL="1828800" lvl="3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4pPr>
            <a:lvl5pPr marL="2286000" lvl="4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5pPr>
            <a:lvl6pPr marL="2743200" lvl="5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6pPr>
            <a:lvl7pPr marL="3200400" lvl="6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7pPr>
            <a:lvl8pPr marL="3657600" lvl="7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8pPr>
            <a:lvl9pPr marL="4114800" lvl="8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3"/>
          </p:nvPr>
        </p:nvSpPr>
        <p:spPr>
          <a:xfrm>
            <a:off x="4780026" y="1555751"/>
            <a:ext cx="356616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None/>
              <a:defRPr sz="1425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25"/>
              <a:buNone/>
              <a:defRPr sz="1425" b="1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4"/>
          </p:nvPr>
        </p:nvSpPr>
        <p:spPr>
          <a:xfrm>
            <a:off x="4780026" y="2067436"/>
            <a:ext cx="356616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50"/>
              <a:buChar char="◦"/>
              <a:defRPr sz="135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3pPr>
            <a:lvl4pPr marL="1828800" lvl="3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4pPr>
            <a:lvl5pPr marL="2286000" lvl="4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5pPr>
            <a:lvl6pPr marL="2743200" lvl="5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6pPr>
            <a:lvl7pPr marL="3200400" lvl="6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7pPr>
            <a:lvl8pPr marL="3657600" lvl="7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8pPr>
            <a:lvl9pPr marL="4114800" lvl="8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 txBox="1"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1"/>
          </p:nvPr>
        </p:nvSpPr>
        <p:spPr>
          <a:xfrm>
            <a:off x="800100" y="1577340"/>
            <a:ext cx="3566160" cy="281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50"/>
              <a:buChar char="◦"/>
              <a:defRPr sz="135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3pPr>
            <a:lvl4pPr marL="1828800" lvl="3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4pPr>
            <a:lvl5pPr marL="2286000" lvl="4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5pPr>
            <a:lvl6pPr marL="2743200" lvl="5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6pPr>
            <a:lvl7pPr marL="3200400" lvl="6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7pPr>
            <a:lvl8pPr marL="3657600" lvl="7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8pPr>
            <a:lvl9pPr marL="4114800" lvl="8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2"/>
          </p:nvPr>
        </p:nvSpPr>
        <p:spPr>
          <a:xfrm>
            <a:off x="4777740" y="1577340"/>
            <a:ext cx="3566160" cy="281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50"/>
              <a:buChar char="◦"/>
              <a:defRPr sz="135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3pPr>
            <a:lvl4pPr marL="1828800" lvl="3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4pPr>
            <a:lvl5pPr marL="2286000" lvl="4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5pPr>
            <a:lvl6pPr marL="2743200" lvl="5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6pPr>
            <a:lvl7pPr marL="3200400" lvl="6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7pPr>
            <a:lvl8pPr marL="3657600" lvl="7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8pPr>
            <a:lvl9pPr marL="4114800" lvl="8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dt" idx="10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ftr" idx="11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sldNum" idx="12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>
  <p:cSld name="Encabezado de sección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3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3"/>
          <p:cNvSpPr/>
          <p:nvPr/>
        </p:nvSpPr>
        <p:spPr>
          <a:xfrm>
            <a:off x="1085850" y="1058711"/>
            <a:ext cx="6972300" cy="3026078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3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33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61" name="Google Shape;61;p33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" name="Google Shape;62;p33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" name="Google Shape;63;p33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4" name="Google Shape;64;p33"/>
          <p:cNvSpPr txBox="1">
            <a:spLocks noGrp="1"/>
          </p:cNvSpPr>
          <p:nvPr>
            <p:ph type="title"/>
          </p:nvPr>
        </p:nvSpPr>
        <p:spPr>
          <a:xfrm>
            <a:off x="1172717" y="1570732"/>
            <a:ext cx="6803136" cy="194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1"/>
          </p:nvPr>
        </p:nvSpPr>
        <p:spPr>
          <a:xfrm>
            <a:off x="1172718" y="3511547"/>
            <a:ext cx="6803136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dt" idx="10"/>
          </p:nvPr>
        </p:nvSpPr>
        <p:spPr>
          <a:xfrm>
            <a:off x="3991356" y="1008377"/>
            <a:ext cx="1165860" cy="39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7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ftr" idx="11"/>
          </p:nvPr>
        </p:nvSpPr>
        <p:spPr>
          <a:xfrm>
            <a:off x="1090165" y="3908295"/>
            <a:ext cx="4430268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sldNum" idx="12"/>
          </p:nvPr>
        </p:nvSpPr>
        <p:spPr>
          <a:xfrm>
            <a:off x="6453378" y="3908295"/>
            <a:ext cx="1584198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/>
          <p:nvPr/>
        </p:nvSpPr>
        <p:spPr>
          <a:xfrm>
            <a:off x="184147" y="178308"/>
            <a:ext cx="6398514" cy="478688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6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title"/>
          </p:nvPr>
        </p:nvSpPr>
        <p:spPr>
          <a:xfrm>
            <a:off x="6972300" y="455544"/>
            <a:ext cx="1823085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entury Gothic"/>
              <a:buNone/>
              <a:defRPr sz="2100" b="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body" idx="1"/>
          </p:nvPr>
        </p:nvSpPr>
        <p:spPr>
          <a:xfrm>
            <a:off x="514350" y="457200"/>
            <a:ext cx="5829300" cy="4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50"/>
              <a:buChar char="◦"/>
              <a:defRPr sz="1350"/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3pPr>
            <a:lvl4pPr marL="1828800" lvl="3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4pPr>
            <a:lvl5pPr marL="2286000" lvl="4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5pPr>
            <a:lvl6pPr marL="2743200" lvl="5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6pPr>
            <a:lvl7pPr marL="3200400" lvl="6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7pPr>
            <a:lvl8pPr marL="3657600" lvl="7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8pPr>
            <a:lvl9pPr marL="4114800" lvl="8" indent="-2952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50"/>
              <a:buChar char="◦"/>
              <a:defRPr sz="1050"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body" idx="2"/>
          </p:nvPr>
        </p:nvSpPr>
        <p:spPr>
          <a:xfrm>
            <a:off x="6972300" y="1714500"/>
            <a:ext cx="1823085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dt" idx="10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6"/>
          <p:cNvSpPr txBox="1">
            <a:spLocks noGrp="1"/>
          </p:cNvSpPr>
          <p:nvPr>
            <p:ph type="ftr" idx="11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sldNum" idx="12"/>
          </p:nvPr>
        </p:nvSpPr>
        <p:spPr>
          <a:xfrm>
            <a:off x="7795258" y="4667252"/>
            <a:ext cx="109728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87" name="Google Shape;87;p36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176022" y="178308"/>
            <a:ext cx="8791956" cy="478688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body" idx="1"/>
          </p:nvPr>
        </p:nvSpPr>
        <p:spPr>
          <a:xfrm>
            <a:off x="800100" y="1577340"/>
            <a:ext cx="7543800" cy="294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4325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262626"/>
              </a:buClr>
              <a:buSzPts val="1350"/>
              <a:buFont typeface="Garamond"/>
              <a:buChar char="◦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Garamond"/>
              <a:buChar char="◦"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Garamond"/>
              <a:buChar char="◦"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Garamond"/>
              <a:buChar char="◦"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Garamond"/>
              <a:buChar char="◦"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Garamond"/>
              <a:buChar char="◦"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Garamond"/>
              <a:buChar char="◦"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Garamond"/>
              <a:buChar char="◦"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dt" idx="10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ftr" idx="11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sldNum" idx="12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share/duplicate-of-present-simple-of-verb-to-be/506abc7a-4911-4669-9bed-4f69f3ec4d28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C6bmDuHsW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>
            <a:spLocks noGrp="1"/>
          </p:cNvSpPr>
          <p:nvPr>
            <p:ph type="ctrTitle"/>
          </p:nvPr>
        </p:nvSpPr>
        <p:spPr>
          <a:xfrm>
            <a:off x="1171281" y="1568447"/>
            <a:ext cx="680144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es-CL" dirty="0"/>
              <a:t>WELCOME TO STARTER</a:t>
            </a:r>
            <a:br>
              <a:rPr lang="es-CL" dirty="0"/>
            </a:br>
            <a:r>
              <a:rPr lang="es-CL" dirty="0">
                <a:solidFill>
                  <a:srgbClr val="0070C0"/>
                </a:solidFill>
              </a:rPr>
              <a:t>Zoom sesión.W4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800100" y="481946"/>
            <a:ext cx="75438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375"/>
              <a:buFont typeface="Twentieth Century"/>
              <a:buNone/>
            </a:pPr>
            <a:endParaRPr sz="3375"/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217714" y="66475"/>
            <a:ext cx="8708571" cy="510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68580" lvl="0" indent="-6858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12"/>
              <a:buChar char=" "/>
            </a:pPr>
            <a:r>
              <a:rPr lang="es-CL" sz="412"/>
              <a:t> </a:t>
            </a:r>
            <a:endParaRPr sz="412"/>
          </a:p>
          <a:p>
            <a:pPr marL="0" lvl="0" indent="0" algn="l" rtl="0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200"/>
              <a:buNone/>
            </a:pPr>
            <a:r>
              <a:rPr lang="es-CL" sz="1200">
                <a:latin typeface="Arial"/>
                <a:ea typeface="Arial"/>
                <a:cs typeface="Arial"/>
                <a:sym typeface="Arial"/>
              </a:rPr>
              <a:t>1.___</a:t>
            </a:r>
            <a:r>
              <a:rPr lang="es-CL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s-CL" sz="1200">
                <a:latin typeface="Arial"/>
                <a:ea typeface="Arial"/>
                <a:cs typeface="Arial"/>
                <a:sym typeface="Arial"/>
              </a:rPr>
              <a:t>_______ A heart specialist. 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200"/>
              <a:buNone/>
            </a:pPr>
            <a:r>
              <a:rPr lang="es-CL" sz="1200">
                <a:latin typeface="Arial"/>
                <a:ea typeface="Arial"/>
                <a:cs typeface="Arial"/>
                <a:sym typeface="Arial"/>
              </a:rPr>
              <a:t>2.__</a:t>
            </a:r>
            <a:r>
              <a:rPr lang="es-CL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_g</a:t>
            </a:r>
            <a:r>
              <a:rPr lang="es-CL" sz="1200">
                <a:latin typeface="Arial"/>
                <a:ea typeface="Arial"/>
                <a:cs typeface="Arial"/>
                <a:sym typeface="Arial"/>
              </a:rPr>
              <a:t>_______ A worker trained with special skills, taking radiographs.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200"/>
              <a:buNone/>
            </a:pPr>
            <a:r>
              <a:rPr lang="es-CL" sz="1200">
                <a:latin typeface="Arial"/>
                <a:ea typeface="Arial"/>
                <a:cs typeface="Arial"/>
                <a:sym typeface="Arial"/>
              </a:rPr>
              <a:t>3.__</a:t>
            </a:r>
            <a:r>
              <a:rPr lang="es-CL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_f</a:t>
            </a:r>
            <a:r>
              <a:rPr lang="es-CL" sz="1200">
                <a:latin typeface="Arial"/>
                <a:ea typeface="Arial"/>
                <a:cs typeface="Arial"/>
                <a:sym typeface="Arial"/>
              </a:rPr>
              <a:t>_______ The work of a GP (= doctor) who treats the people who live in the local area and treats injuries and diseases that do not need a hospital visit.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200"/>
              <a:buNone/>
            </a:pPr>
            <a:r>
              <a:rPr lang="es-CL" sz="1200">
                <a:latin typeface="Arial"/>
                <a:ea typeface="Arial"/>
                <a:cs typeface="Arial"/>
                <a:sym typeface="Arial"/>
              </a:rPr>
              <a:t>4.___</a:t>
            </a:r>
            <a:r>
              <a:rPr lang="es-CL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j_______ </a:t>
            </a:r>
            <a:r>
              <a:rPr lang="es-CL" sz="1200">
                <a:latin typeface="Arial"/>
                <a:ea typeface="Arial"/>
                <a:cs typeface="Arial"/>
                <a:sym typeface="Arial"/>
              </a:rPr>
              <a:t>A doctor who is specially trained to perform medical operations.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200"/>
              <a:buNone/>
            </a:pPr>
            <a:r>
              <a:rPr lang="es-CL" sz="1200">
                <a:latin typeface="Arial"/>
                <a:ea typeface="Arial"/>
                <a:cs typeface="Arial"/>
                <a:sym typeface="Arial"/>
              </a:rPr>
              <a:t>5.____</a:t>
            </a:r>
            <a:r>
              <a:rPr lang="es-CL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s-CL" sz="1200">
                <a:latin typeface="Arial"/>
                <a:ea typeface="Arial"/>
                <a:cs typeface="Arial"/>
                <a:sym typeface="Arial"/>
              </a:rPr>
              <a:t>______ A doctor who gives anesthetic to people in hospital.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200"/>
              <a:buNone/>
            </a:pPr>
            <a:r>
              <a:rPr lang="es-CL" sz="1200">
                <a:latin typeface="Arial"/>
                <a:ea typeface="Arial"/>
                <a:cs typeface="Arial"/>
                <a:sym typeface="Arial"/>
              </a:rPr>
              <a:t>6.___</a:t>
            </a:r>
            <a:r>
              <a:rPr lang="es-CL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_a</a:t>
            </a:r>
            <a:r>
              <a:rPr lang="es-CL" sz="1200">
                <a:latin typeface="Arial"/>
                <a:ea typeface="Arial"/>
                <a:cs typeface="Arial"/>
                <a:sym typeface="Arial"/>
              </a:rPr>
              <a:t>______ A person who specializes in radiology.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200"/>
              <a:buNone/>
            </a:pPr>
            <a:r>
              <a:rPr lang="es-CL" sz="1200">
                <a:latin typeface="Arial"/>
                <a:ea typeface="Arial"/>
                <a:cs typeface="Arial"/>
                <a:sym typeface="Arial"/>
              </a:rPr>
              <a:t>7.____</a:t>
            </a:r>
            <a:r>
              <a:rPr lang="es-CL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_i</a:t>
            </a:r>
            <a:r>
              <a:rPr lang="es-CL" sz="1200">
                <a:latin typeface="Arial"/>
                <a:ea typeface="Arial"/>
                <a:cs typeface="Arial"/>
                <a:sym typeface="Arial"/>
              </a:rPr>
              <a:t>____ A professional who treats mentally or physically ill people by using therapeutic exercise, and physical modalities( massage).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200"/>
              <a:buNone/>
            </a:pPr>
            <a:r>
              <a:rPr lang="es-CL" sz="1200">
                <a:latin typeface="Arial"/>
                <a:ea typeface="Arial"/>
                <a:cs typeface="Arial"/>
                <a:sym typeface="Arial"/>
              </a:rPr>
              <a:t>8.____</a:t>
            </a:r>
            <a:r>
              <a:rPr lang="es-CL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_b</a:t>
            </a:r>
            <a:r>
              <a:rPr lang="es-CL" sz="1200">
                <a:latin typeface="Arial"/>
                <a:ea typeface="Arial"/>
                <a:cs typeface="Arial"/>
                <a:sym typeface="Arial"/>
              </a:rPr>
              <a:t>____ A doctor who specializes in the care and treatment of old people who are ill.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200"/>
              <a:buNone/>
            </a:pPr>
            <a:r>
              <a:rPr lang="es-CL" sz="1200">
                <a:latin typeface="Arial"/>
                <a:ea typeface="Arial"/>
                <a:cs typeface="Arial"/>
                <a:sym typeface="Arial"/>
              </a:rPr>
              <a:t>9.____</a:t>
            </a:r>
            <a:r>
              <a:rPr lang="es-CL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_e</a:t>
            </a:r>
            <a:r>
              <a:rPr lang="es-CL" sz="1200">
                <a:latin typeface="Arial"/>
                <a:ea typeface="Arial"/>
                <a:cs typeface="Arial"/>
                <a:sym typeface="Arial"/>
              </a:rPr>
              <a:t>_____ A person, usually a woman, who is trained to help women when they are giving birth.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200"/>
              <a:buNone/>
            </a:pPr>
            <a:r>
              <a:rPr lang="es-CL" sz="1200">
                <a:latin typeface="Arial"/>
                <a:ea typeface="Arial"/>
                <a:cs typeface="Arial"/>
                <a:sym typeface="Arial"/>
              </a:rPr>
              <a:t>10.__</a:t>
            </a:r>
            <a:r>
              <a:rPr lang="es-CL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_l_______ </a:t>
            </a:r>
            <a:r>
              <a:rPr lang="es-CL" sz="1200">
                <a:latin typeface="Arial"/>
                <a:ea typeface="Arial"/>
                <a:cs typeface="Arial"/>
                <a:sym typeface="Arial"/>
              </a:rPr>
              <a:t>A person who advises on matters of food and its impact on health.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200"/>
              <a:buNone/>
            </a:pPr>
            <a:r>
              <a:rPr lang="es-CL" sz="1200">
                <a:latin typeface="Arial"/>
                <a:ea typeface="Arial"/>
                <a:cs typeface="Arial"/>
                <a:sym typeface="Arial"/>
              </a:rPr>
              <a:t>11.____</a:t>
            </a:r>
            <a:r>
              <a:rPr lang="es-CL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d______ </a:t>
            </a:r>
            <a:r>
              <a:rPr lang="es-CL" sz="1200">
                <a:latin typeface="Arial"/>
                <a:ea typeface="Arial"/>
                <a:cs typeface="Arial"/>
                <a:sym typeface="Arial"/>
              </a:rPr>
              <a:t>A doctor who has special training in medical care for children.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200"/>
              <a:buNone/>
            </a:pPr>
            <a:r>
              <a:rPr lang="es-CL" sz="1200">
                <a:latin typeface="Arial"/>
                <a:ea typeface="Arial"/>
                <a:cs typeface="Arial"/>
                <a:sym typeface="Arial"/>
              </a:rPr>
              <a:t>12.___</a:t>
            </a:r>
            <a:r>
              <a:rPr lang="es-CL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_o</a:t>
            </a:r>
            <a:r>
              <a:rPr lang="es-CL" sz="1200">
                <a:latin typeface="Arial"/>
                <a:ea typeface="Arial"/>
                <a:cs typeface="Arial"/>
                <a:sym typeface="Arial"/>
              </a:rPr>
              <a:t>______ An allied health professional who performs technical and scientific functions in medical laboratories.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200"/>
              <a:buNone/>
            </a:pPr>
            <a:r>
              <a:rPr lang="es-CL" sz="1200">
                <a:latin typeface="Arial"/>
                <a:ea typeface="Arial"/>
                <a:cs typeface="Arial"/>
                <a:sym typeface="Arial"/>
              </a:rPr>
              <a:t>13.____</a:t>
            </a:r>
            <a:r>
              <a:rPr lang="es-CL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_m</a:t>
            </a:r>
            <a:r>
              <a:rPr lang="es-CL" sz="1200">
                <a:latin typeface="Arial"/>
                <a:ea typeface="Arial"/>
                <a:cs typeface="Arial"/>
                <a:sym typeface="Arial"/>
              </a:rPr>
              <a:t>_____ A professional that works with patients to help them achieve a satisfied state in life through the use of “purposeful activity or interventions” designed to achieve functional outcomes.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200"/>
              <a:buNone/>
            </a:pPr>
            <a:r>
              <a:rPr lang="es-CL" sz="1200">
                <a:latin typeface="Arial"/>
                <a:ea typeface="Arial"/>
                <a:cs typeface="Arial"/>
                <a:sym typeface="Arial"/>
              </a:rPr>
              <a:t>14___</a:t>
            </a:r>
            <a:r>
              <a:rPr lang="es-CL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_k</a:t>
            </a:r>
            <a:r>
              <a:rPr lang="es-CL" sz="1200">
                <a:latin typeface="Arial"/>
                <a:ea typeface="Arial"/>
                <a:cs typeface="Arial"/>
                <a:sym typeface="Arial"/>
              </a:rPr>
              <a:t>______ A professional who focuses on the care of individuals, families, and communities so they may attain, maintain, or recover optimal health and quality of life from conception to death.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200"/>
              <a:buNone/>
            </a:pPr>
            <a:r>
              <a:rPr lang="es-CL" sz="1200">
                <a:latin typeface="Arial"/>
                <a:ea typeface="Arial"/>
                <a:cs typeface="Arial"/>
                <a:sym typeface="Arial"/>
              </a:rPr>
              <a:t>15.___</a:t>
            </a:r>
            <a:r>
              <a:rPr lang="es-CL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_n</a:t>
            </a:r>
            <a:r>
              <a:rPr lang="es-CL" sz="1200">
                <a:latin typeface="Arial"/>
                <a:ea typeface="Arial"/>
                <a:cs typeface="Arial"/>
                <a:sym typeface="Arial"/>
              </a:rPr>
              <a:t>_____  A professional who specializes in communication disorders.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68580" lvl="0" indent="-76200" algn="l" rtl="0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200"/>
              <a:buChar char=" "/>
            </a:pPr>
            <a:r>
              <a:rPr lang="es-CL" sz="1200">
                <a:latin typeface="Arial"/>
                <a:ea typeface="Arial"/>
                <a:cs typeface="Arial"/>
                <a:sym typeface="Arial"/>
              </a:rPr>
              <a:t>                                    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68580" lvl="0" indent="0" algn="l" rtl="0">
              <a:lnSpc>
                <a:spcPct val="70000"/>
              </a:lnSpc>
              <a:spcBef>
                <a:spcPts val="1050"/>
              </a:spcBef>
              <a:spcAft>
                <a:spcPts val="0"/>
              </a:spcAft>
              <a:buSzPts val="14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800100" y="-328171"/>
            <a:ext cx="7546086" cy="100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Gothic"/>
              <a:buNone/>
            </a:pPr>
            <a:br>
              <a:rPr lang="es-CL" sz="2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s-CL" sz="2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s-CL" sz="2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CL" sz="28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Review: </a:t>
            </a:r>
            <a:r>
              <a:rPr lang="es-CL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Dialogue example: Oral practice</a:t>
            </a:r>
            <a:br>
              <a:rPr lang="es-CL" sz="2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CL" sz="2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First day at the</a:t>
            </a:r>
            <a:br>
              <a:rPr lang="es-CL" sz="2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CL" sz="2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University</a:t>
            </a:r>
            <a:endParaRPr sz="2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13"/>
          <p:cNvSpPr txBox="1">
            <a:spLocks noGrp="1"/>
          </p:cNvSpPr>
          <p:nvPr>
            <p:ph type="body" idx="1"/>
          </p:nvPr>
        </p:nvSpPr>
        <p:spPr>
          <a:xfrm>
            <a:off x="406400" y="1116012"/>
            <a:ext cx="2867842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None/>
            </a:pPr>
            <a:endParaRPr/>
          </a:p>
        </p:txBody>
      </p:sp>
      <p:pic>
        <p:nvPicPr>
          <p:cNvPr id="185" name="Google Shape;185;p1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4862" y="1596072"/>
            <a:ext cx="2659380" cy="316615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3"/>
          <p:cNvSpPr txBox="1">
            <a:spLocks noGrp="1"/>
          </p:cNvSpPr>
          <p:nvPr>
            <p:ph type="body" idx="3"/>
          </p:nvPr>
        </p:nvSpPr>
        <p:spPr>
          <a:xfrm rot="10800000" flipH="1">
            <a:off x="4780026" y="2035810"/>
            <a:ext cx="356616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body" idx="4"/>
          </p:nvPr>
        </p:nvSpPr>
        <p:spPr>
          <a:xfrm>
            <a:off x="3999937" y="676274"/>
            <a:ext cx="4884420" cy="421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-CL" dirty="0"/>
              <a:t>Catalina:   </a:t>
            </a:r>
            <a:r>
              <a:rPr lang="es-CL" dirty="0" err="1"/>
              <a:t>Hello</a:t>
            </a:r>
            <a:r>
              <a:rPr lang="es-CL" dirty="0"/>
              <a:t>, Are </a:t>
            </a:r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Tom´s</a:t>
            </a:r>
            <a:r>
              <a:rPr lang="es-CL" dirty="0"/>
              <a:t> </a:t>
            </a:r>
            <a:r>
              <a:rPr lang="es-CL" b="1" dirty="0" err="1"/>
              <a:t>brother</a:t>
            </a:r>
            <a:r>
              <a:rPr lang="es-CL" b="1" dirty="0"/>
              <a:t> </a:t>
            </a:r>
            <a:r>
              <a:rPr lang="es-CL" dirty="0"/>
              <a:t>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None/>
            </a:pPr>
            <a:r>
              <a:rPr lang="es-CL" dirty="0"/>
              <a:t>Steven:    No, I am </a:t>
            </a:r>
            <a:r>
              <a:rPr lang="es-CL" dirty="0" err="1"/>
              <a:t>not</a:t>
            </a:r>
            <a:r>
              <a:rPr lang="es-CL" dirty="0"/>
              <a:t>. </a:t>
            </a:r>
            <a:r>
              <a:rPr lang="es-CL" dirty="0" err="1"/>
              <a:t>My</a:t>
            </a:r>
            <a:r>
              <a:rPr lang="es-CL" dirty="0"/>
              <a:t> </a:t>
            </a:r>
            <a:r>
              <a:rPr lang="es-CL" dirty="0" err="1"/>
              <a:t>name</a:t>
            </a:r>
            <a:r>
              <a:rPr lang="es-CL" dirty="0"/>
              <a:t> </a:t>
            </a:r>
            <a:r>
              <a:rPr lang="es-CL" dirty="0" err="1"/>
              <a:t>is</a:t>
            </a:r>
            <a:r>
              <a:rPr lang="es-CL" dirty="0"/>
              <a:t>…….. </a:t>
            </a:r>
            <a:r>
              <a:rPr lang="es-CL" dirty="0" err="1"/>
              <a:t>Nice</a:t>
            </a:r>
            <a:r>
              <a:rPr lang="es-CL" dirty="0"/>
              <a:t> </a:t>
            </a:r>
            <a:r>
              <a:rPr lang="es-CL" dirty="0" err="1"/>
              <a:t>to</a:t>
            </a:r>
            <a:r>
              <a:rPr lang="es-CL" dirty="0"/>
              <a:t> </a:t>
            </a:r>
            <a:r>
              <a:rPr lang="es-CL" dirty="0" err="1"/>
              <a:t>meet</a:t>
            </a:r>
            <a:r>
              <a:rPr lang="es-CL" dirty="0"/>
              <a:t> </a:t>
            </a:r>
            <a:r>
              <a:rPr lang="es-CL" dirty="0" err="1"/>
              <a:t>you</a:t>
            </a:r>
            <a:r>
              <a:rPr lang="es-CL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None/>
            </a:pPr>
            <a:r>
              <a:rPr lang="es-CL" dirty="0"/>
              <a:t>Catalina: </a:t>
            </a:r>
            <a:r>
              <a:rPr lang="es-CL" dirty="0" err="1"/>
              <a:t>Nice</a:t>
            </a:r>
            <a:r>
              <a:rPr lang="es-CL" dirty="0"/>
              <a:t> </a:t>
            </a:r>
            <a:r>
              <a:rPr lang="es-CL" dirty="0" err="1"/>
              <a:t>to</a:t>
            </a:r>
            <a:r>
              <a:rPr lang="es-CL" dirty="0"/>
              <a:t> </a:t>
            </a:r>
            <a:r>
              <a:rPr lang="es-CL" dirty="0" err="1"/>
              <a:t>meet</a:t>
            </a:r>
            <a:r>
              <a:rPr lang="es-CL" dirty="0"/>
              <a:t> </a:t>
            </a:r>
            <a:r>
              <a:rPr lang="es-CL" dirty="0" err="1"/>
              <a:t>you</a:t>
            </a:r>
            <a:r>
              <a:rPr lang="es-CL" dirty="0"/>
              <a:t>, </a:t>
            </a:r>
            <a:r>
              <a:rPr lang="es-CL" dirty="0" err="1"/>
              <a:t>too</a:t>
            </a:r>
            <a:r>
              <a:rPr lang="es-CL" dirty="0"/>
              <a:t>. </a:t>
            </a:r>
            <a:r>
              <a:rPr lang="es-CL" b="1" dirty="0" err="1"/>
              <a:t>Where</a:t>
            </a:r>
            <a:r>
              <a:rPr lang="es-CL" dirty="0"/>
              <a:t> are </a:t>
            </a:r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from</a:t>
            </a:r>
            <a:r>
              <a:rPr lang="es-CL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None/>
            </a:pPr>
            <a:r>
              <a:rPr lang="es-CL" dirty="0"/>
              <a:t>Steven: I am </a:t>
            </a:r>
            <a:r>
              <a:rPr lang="es-CL" dirty="0" err="1"/>
              <a:t>from</a:t>
            </a:r>
            <a:r>
              <a:rPr lang="es-CL" dirty="0"/>
              <a:t> </a:t>
            </a:r>
            <a:r>
              <a:rPr lang="es-CL" dirty="0" err="1"/>
              <a:t>Canada</a:t>
            </a:r>
            <a:r>
              <a:rPr lang="es-CL" dirty="0"/>
              <a:t>.  Are </a:t>
            </a:r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Chinese</a:t>
            </a:r>
            <a:r>
              <a:rPr lang="es-CL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None/>
            </a:pPr>
            <a:r>
              <a:rPr lang="es-CL" dirty="0"/>
              <a:t>Catalina: No, I am </a:t>
            </a:r>
            <a:r>
              <a:rPr lang="es-CL" dirty="0" err="1"/>
              <a:t>not</a:t>
            </a:r>
            <a:r>
              <a:rPr lang="es-CL" dirty="0"/>
              <a:t>, I am  </a:t>
            </a:r>
            <a:r>
              <a:rPr lang="es-CL" dirty="0" err="1"/>
              <a:t>Chilean</a:t>
            </a:r>
            <a:r>
              <a:rPr lang="es-CL" dirty="0"/>
              <a:t>. Are </a:t>
            </a:r>
            <a:r>
              <a:rPr lang="es-CL" dirty="0" err="1"/>
              <a:t>you</a:t>
            </a:r>
            <a:r>
              <a:rPr lang="es-CL" dirty="0"/>
              <a:t> a </a:t>
            </a:r>
            <a:r>
              <a:rPr lang="es-CL" dirty="0" err="1"/>
              <a:t>student</a:t>
            </a:r>
            <a:r>
              <a:rPr lang="es-CL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None/>
            </a:pPr>
            <a:r>
              <a:rPr lang="es-CL" dirty="0"/>
              <a:t>Steven: Yes,……………... …..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None/>
            </a:pPr>
            <a:r>
              <a:rPr lang="es-CL" dirty="0"/>
              <a:t>Catalina:  </a:t>
            </a:r>
            <a:r>
              <a:rPr lang="es-CL" b="1" dirty="0" err="1"/>
              <a:t>How</a:t>
            </a:r>
            <a:r>
              <a:rPr lang="es-CL" b="1" dirty="0"/>
              <a:t> </a:t>
            </a:r>
            <a:r>
              <a:rPr lang="es-CL" b="1" dirty="0" err="1"/>
              <a:t>old</a:t>
            </a:r>
            <a:r>
              <a:rPr lang="es-CL" b="1" dirty="0"/>
              <a:t> </a:t>
            </a:r>
            <a:r>
              <a:rPr lang="es-CL" dirty="0"/>
              <a:t>are </a:t>
            </a:r>
            <a:r>
              <a:rPr lang="es-CL" dirty="0" err="1"/>
              <a:t>you</a:t>
            </a:r>
            <a:r>
              <a:rPr lang="es-CL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None/>
            </a:pPr>
            <a:r>
              <a:rPr lang="es-CL" dirty="0"/>
              <a:t>Steven: I am ………………</a:t>
            </a:r>
            <a:r>
              <a:rPr lang="es-CL" dirty="0" err="1"/>
              <a:t>years</a:t>
            </a:r>
            <a:r>
              <a:rPr lang="es-CL" dirty="0"/>
              <a:t> </a:t>
            </a:r>
            <a:r>
              <a:rPr lang="es-CL" dirty="0" err="1"/>
              <a:t>old</a:t>
            </a:r>
            <a:r>
              <a:rPr lang="es-CL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None/>
            </a:pPr>
            <a:r>
              <a:rPr lang="es-CL" dirty="0"/>
              <a:t>Catalina: Oh, </a:t>
            </a:r>
            <a:r>
              <a:rPr lang="es-CL" b="1" dirty="0" err="1"/>
              <a:t>What</a:t>
            </a:r>
            <a:r>
              <a:rPr lang="es-CL" b="1" dirty="0"/>
              <a:t> time </a:t>
            </a:r>
            <a:r>
              <a:rPr lang="es-CL" dirty="0" err="1"/>
              <a:t>is</a:t>
            </a:r>
            <a:r>
              <a:rPr lang="es-CL" dirty="0"/>
              <a:t> </a:t>
            </a:r>
            <a:r>
              <a:rPr lang="es-CL" dirty="0" err="1"/>
              <a:t>it</a:t>
            </a:r>
            <a:r>
              <a:rPr lang="es-CL" dirty="0"/>
              <a:t>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None/>
            </a:pPr>
            <a:r>
              <a:rPr lang="es-CL" dirty="0"/>
              <a:t>Steven: </a:t>
            </a:r>
            <a:r>
              <a:rPr lang="es-CL" dirty="0" err="1"/>
              <a:t>It</a:t>
            </a:r>
            <a:r>
              <a:rPr lang="es-CL" dirty="0"/>
              <a:t> </a:t>
            </a:r>
            <a:r>
              <a:rPr lang="es-CL" dirty="0" err="1"/>
              <a:t>is</a:t>
            </a:r>
            <a:r>
              <a:rPr lang="es-CL" dirty="0"/>
              <a:t> ………………………...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None/>
            </a:pPr>
            <a:r>
              <a:rPr lang="es-CL" dirty="0"/>
              <a:t>Catalina: Oh..!  I am late!. </a:t>
            </a:r>
            <a:r>
              <a:rPr lang="es-CL" dirty="0" err="1"/>
              <a:t>See</a:t>
            </a:r>
            <a:r>
              <a:rPr lang="es-CL" dirty="0"/>
              <a:t> </a:t>
            </a:r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later</a:t>
            </a:r>
            <a:r>
              <a:rPr lang="es-CL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None/>
            </a:pPr>
            <a:r>
              <a:rPr lang="es-CL" dirty="0"/>
              <a:t>Steven: </a:t>
            </a:r>
            <a:r>
              <a:rPr lang="es-CL" dirty="0" err="1"/>
              <a:t>Bye</a:t>
            </a:r>
            <a:r>
              <a:rPr lang="es-CL" dirty="0"/>
              <a:t>, ……………. </a:t>
            </a:r>
            <a:r>
              <a:rPr lang="es-CL" dirty="0" err="1"/>
              <a:t>See</a:t>
            </a:r>
            <a:r>
              <a:rPr lang="es-CL" dirty="0"/>
              <a:t> </a:t>
            </a:r>
            <a:r>
              <a:rPr lang="es-CL" dirty="0" err="1"/>
              <a:t>you</a:t>
            </a:r>
            <a:r>
              <a:rPr lang="es-CL" dirty="0"/>
              <a:t> son, </a:t>
            </a:r>
            <a:r>
              <a:rPr lang="es-CL" dirty="0" err="1"/>
              <a:t>because</a:t>
            </a:r>
            <a:r>
              <a:rPr lang="es-CL" dirty="0"/>
              <a:t> I am </a:t>
            </a:r>
            <a:r>
              <a:rPr lang="es-CL" dirty="0" err="1"/>
              <a:t>going</a:t>
            </a:r>
            <a:r>
              <a:rPr lang="es-CL" dirty="0"/>
              <a:t> </a:t>
            </a:r>
            <a:r>
              <a:rPr lang="es-CL" dirty="0" err="1"/>
              <a:t>to</a:t>
            </a:r>
            <a:r>
              <a:rPr lang="es-CL" dirty="0"/>
              <a:t> </a:t>
            </a:r>
            <a:r>
              <a:rPr lang="es-CL" dirty="0" err="1"/>
              <a:t>my</a:t>
            </a:r>
            <a:r>
              <a:rPr lang="es-CL" dirty="0"/>
              <a:t> </a:t>
            </a:r>
            <a:r>
              <a:rPr lang="es-CL" b="1" dirty="0" err="1"/>
              <a:t>grandmother</a:t>
            </a:r>
            <a:r>
              <a:rPr lang="es-CL" dirty="0" err="1"/>
              <a:t>´s</a:t>
            </a:r>
            <a:r>
              <a:rPr lang="es-CL" dirty="0"/>
              <a:t> </a:t>
            </a:r>
            <a:r>
              <a:rPr lang="es-CL" dirty="0" err="1"/>
              <a:t>house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5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5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5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5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5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>
            <a:spLocks noGrp="1"/>
          </p:cNvSpPr>
          <p:nvPr>
            <p:ph type="title"/>
          </p:nvPr>
        </p:nvSpPr>
        <p:spPr>
          <a:xfrm>
            <a:off x="800100" y="481946"/>
            <a:ext cx="7543800" cy="76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None/>
            </a:pPr>
            <a:r>
              <a:rPr lang="es-CL" b="1">
                <a:latin typeface="Arial"/>
                <a:ea typeface="Arial"/>
                <a:cs typeface="Arial"/>
                <a:sym typeface="Arial"/>
              </a:rPr>
              <a:t>Family members: Complete the box(Self study). New content.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4"/>
          <p:cNvSpPr txBox="1">
            <a:spLocks noGrp="1"/>
          </p:cNvSpPr>
          <p:nvPr>
            <p:ph type="body" idx="1"/>
          </p:nvPr>
        </p:nvSpPr>
        <p:spPr>
          <a:xfrm>
            <a:off x="802386" y="1349829"/>
            <a:ext cx="3566160" cy="36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2800">
                <a:latin typeface="Arial"/>
                <a:ea typeface="Arial"/>
                <a:cs typeface="Arial"/>
                <a:sym typeface="Arial"/>
              </a:rPr>
              <a:t>Male 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2"/>
          </p:nvPr>
        </p:nvSpPr>
        <p:spPr>
          <a:xfrm>
            <a:off x="390906" y="1712686"/>
            <a:ext cx="3745665" cy="3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" lvl="0" indent="-1371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s-CL" sz="1600">
                <a:latin typeface="Arial"/>
                <a:ea typeface="Arial"/>
                <a:cs typeface="Arial"/>
                <a:sym typeface="Arial"/>
              </a:rPr>
              <a:t>1.Grand father </a:t>
            </a:r>
            <a:endParaRPr/>
          </a:p>
          <a:p>
            <a:pPr marL="137160" lvl="0" indent="-137160" algn="l" rtl="0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SzPts val="1600"/>
              <a:buChar char="◦"/>
            </a:pPr>
            <a:r>
              <a:rPr lang="es-CL" sz="1600">
                <a:latin typeface="Arial"/>
                <a:ea typeface="Arial"/>
                <a:cs typeface="Arial"/>
                <a:sym typeface="Arial"/>
              </a:rPr>
              <a:t>2.…………………..</a:t>
            </a:r>
            <a:endParaRPr/>
          </a:p>
          <a:p>
            <a:pPr marL="137160" lvl="0" indent="-137160" algn="l" rtl="0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SzPts val="1600"/>
              <a:buChar char="◦"/>
            </a:pPr>
            <a:r>
              <a:rPr lang="es-CL" sz="1600">
                <a:latin typeface="Arial"/>
                <a:ea typeface="Arial"/>
                <a:cs typeface="Arial"/>
                <a:sym typeface="Arial"/>
              </a:rPr>
              <a:t>3.Husband</a:t>
            </a:r>
            <a:endParaRPr/>
          </a:p>
          <a:p>
            <a:pPr marL="137160" lvl="0" indent="-137160" algn="l" rtl="0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SzPts val="1600"/>
              <a:buChar char="◦"/>
            </a:pPr>
            <a:r>
              <a:rPr lang="es-CL" sz="1600">
                <a:latin typeface="Arial"/>
                <a:ea typeface="Arial"/>
                <a:cs typeface="Arial"/>
                <a:sym typeface="Arial"/>
              </a:rPr>
              <a:t>4…………………..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SzPts val="1600"/>
              <a:buChar char="◦"/>
            </a:pPr>
            <a:r>
              <a:rPr lang="es-CL" sz="1600">
                <a:latin typeface="Arial"/>
                <a:ea typeface="Arial"/>
                <a:cs typeface="Arial"/>
                <a:sym typeface="Arial"/>
              </a:rPr>
              <a:t>5. Son</a:t>
            </a:r>
            <a:endParaRPr/>
          </a:p>
          <a:p>
            <a:pPr marL="137160" lvl="0" indent="-137160" algn="l" rtl="0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SzPts val="1600"/>
              <a:buChar char="◦"/>
            </a:pPr>
            <a:r>
              <a:rPr lang="es-CL" sz="1600">
                <a:latin typeface="Arial"/>
                <a:ea typeface="Arial"/>
                <a:cs typeface="Arial"/>
                <a:sym typeface="Arial"/>
              </a:rPr>
              <a:t>6. ………………….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137160" lvl="0" indent="-355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3"/>
          </p:nvPr>
        </p:nvSpPr>
        <p:spPr>
          <a:xfrm>
            <a:off x="4368546" y="1248229"/>
            <a:ext cx="3566160" cy="46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CL" sz="2800">
                <a:latin typeface="Arial"/>
                <a:ea typeface="Arial"/>
                <a:cs typeface="Arial"/>
                <a:sym typeface="Arial"/>
              </a:rPr>
              <a:t>Female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4"/>
          </p:nvPr>
        </p:nvSpPr>
        <p:spPr>
          <a:xfrm>
            <a:off x="4368546" y="1712686"/>
            <a:ext cx="3977640" cy="328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CL" sz="1600">
                <a:latin typeface="Arial"/>
                <a:ea typeface="Arial"/>
                <a:cs typeface="Arial"/>
                <a:sym typeface="Arial"/>
              </a:rPr>
              <a:t>1.…..................................................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SzPts val="1600"/>
              <a:buNone/>
            </a:pPr>
            <a:r>
              <a:rPr lang="es-CL" sz="1600">
                <a:latin typeface="Arial"/>
                <a:ea typeface="Arial"/>
                <a:cs typeface="Arial"/>
                <a:sym typeface="Arial"/>
              </a:rPr>
              <a:t>2.Mother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SzPts val="1600"/>
              <a:buNone/>
            </a:pPr>
            <a:r>
              <a:rPr lang="es-CL" sz="1600">
                <a:latin typeface="Arial"/>
                <a:ea typeface="Arial"/>
                <a:cs typeface="Arial"/>
                <a:sym typeface="Arial"/>
              </a:rPr>
              <a:t>3.……………………………………..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SzPts val="1600"/>
              <a:buNone/>
            </a:pPr>
            <a:r>
              <a:rPr lang="es-CL" sz="1600">
                <a:latin typeface="Arial"/>
                <a:ea typeface="Arial"/>
                <a:cs typeface="Arial"/>
                <a:sym typeface="Arial"/>
              </a:rPr>
              <a:t>4 Sister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SzPts val="1600"/>
              <a:buNone/>
            </a:pPr>
            <a:r>
              <a:rPr lang="es-CL" sz="1600">
                <a:latin typeface="Arial"/>
                <a:ea typeface="Arial"/>
                <a:cs typeface="Arial"/>
                <a:sym typeface="Arial"/>
              </a:rPr>
              <a:t>6. ……………………………………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SzPts val="1600"/>
              <a:buNone/>
            </a:pPr>
            <a:r>
              <a:rPr lang="es-CL" sz="1600">
                <a:latin typeface="Arial"/>
                <a:ea typeface="Arial"/>
                <a:cs typeface="Arial"/>
                <a:sym typeface="Arial"/>
              </a:rPr>
              <a:t>7 Aunt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3A6AB-DDF2-414A-A24F-3AE4C26B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29" y="112678"/>
            <a:ext cx="7543800" cy="1028700"/>
          </a:xfrm>
        </p:spPr>
        <p:txBody>
          <a:bodyPr/>
          <a:lstStyle/>
          <a:p>
            <a:r>
              <a:rPr lang="es-CL" dirty="0"/>
              <a:t>Irregular </a:t>
            </a:r>
            <a:r>
              <a:rPr lang="es-CL" dirty="0" err="1"/>
              <a:t>nouns</a:t>
            </a:r>
            <a:r>
              <a:rPr lang="es-CL" dirty="0"/>
              <a:t>: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4105A2D-240C-4ED6-B4F6-8EC68738C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158" y="1120503"/>
            <a:ext cx="3566160" cy="480060"/>
          </a:xfrm>
        </p:spPr>
        <p:txBody>
          <a:bodyPr>
            <a:normAutofit/>
          </a:bodyPr>
          <a:lstStyle/>
          <a:p>
            <a:endParaRPr lang="es-CL" sz="2400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C9F2793-FFF1-4EF3-B7E2-4EC3171616C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E401E3B-ADF1-4938-86D5-51DCC5D98487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s-CL" dirty="0" err="1"/>
              <a:t>Examples</a:t>
            </a:r>
            <a:r>
              <a:rPr lang="es-CL" dirty="0"/>
              <a:t>: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4775D634-EF59-4640-9438-A9FB438C1138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s-CL" dirty="0"/>
              <a:t>A </a:t>
            </a:r>
            <a:r>
              <a:rPr lang="es-CL" dirty="0" err="1"/>
              <a:t>person</a:t>
            </a:r>
            <a:r>
              <a:rPr lang="es-CL" dirty="0"/>
              <a:t> </a:t>
            </a:r>
            <a:r>
              <a:rPr lang="es-CL" dirty="0" err="1"/>
              <a:t>is</a:t>
            </a:r>
            <a:r>
              <a:rPr lang="es-CL" dirty="0"/>
              <a:t> </a:t>
            </a:r>
            <a:r>
              <a:rPr lang="es-CL" dirty="0" err="1"/>
              <a:t>sick</a:t>
            </a:r>
            <a:endParaRPr lang="es-CL" dirty="0"/>
          </a:p>
          <a:p>
            <a:r>
              <a:rPr lang="es-CL" dirty="0" err="1"/>
              <a:t>Children</a:t>
            </a:r>
            <a:r>
              <a:rPr lang="es-CL" dirty="0"/>
              <a:t> are </a:t>
            </a:r>
            <a:r>
              <a:rPr lang="es-CL" dirty="0" err="1"/>
              <a:t>happy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C0F049-2A72-4C8F-9071-9B905399A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12" y="1859956"/>
            <a:ext cx="3780107" cy="298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89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>
            <a:spLocks noGrp="1"/>
          </p:cNvSpPr>
          <p:nvPr>
            <p:ph type="title"/>
          </p:nvPr>
        </p:nvSpPr>
        <p:spPr>
          <a:xfrm>
            <a:off x="1485900" y="195486"/>
            <a:ext cx="6172200" cy="91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s-CL" sz="3300" b="1"/>
              <a:t>Review</a:t>
            </a:r>
            <a:r>
              <a:rPr lang="es-CL" sz="3300"/>
              <a:t>:Examples using possessive adjectives</a:t>
            </a:r>
            <a:endParaRPr sz="3300"/>
          </a:p>
        </p:txBody>
      </p:sp>
      <p:pic>
        <p:nvPicPr>
          <p:cNvPr id="202" name="Google Shape;202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01670" y="1329612"/>
            <a:ext cx="5886654" cy="381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44A6869-1446-42F7-BFA4-24A4A5C46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482" y="4747989"/>
            <a:ext cx="428625" cy="2000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8BEF346-2E14-4F7C-AE9A-D661BFEF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12" y="453191"/>
            <a:ext cx="2604590" cy="743336"/>
          </a:xfrm>
        </p:spPr>
        <p:txBody>
          <a:bodyPr>
            <a:normAutofit fontScale="90000"/>
          </a:bodyPr>
          <a:lstStyle/>
          <a:p>
            <a:r>
              <a:rPr lang="es-CL" dirty="0"/>
              <a:t>Oral </a:t>
            </a:r>
            <a:r>
              <a:rPr lang="es-CL" dirty="0" err="1"/>
              <a:t>activity</a:t>
            </a:r>
            <a:endParaRPr lang="es-CL" dirty="0"/>
          </a:p>
        </p:txBody>
      </p:sp>
      <p:pic>
        <p:nvPicPr>
          <p:cNvPr id="2050" name="Picture 2" descr="Ejercicio interactivo de Possessive adjectives">
            <a:extLst>
              <a:ext uri="{FF2B5EF4-FFF2-40B4-BE49-F238E27FC236}">
                <a16:creationId xmlns:a16="http://schemas.microsoft.com/office/drawing/2014/main" id="{C51F3E0D-A28E-4F5C-A9D3-C48ADDB0F7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622" y="183872"/>
            <a:ext cx="5552357" cy="50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43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title"/>
          </p:nvPr>
        </p:nvSpPr>
        <p:spPr>
          <a:xfrm>
            <a:off x="304800" y="181695"/>
            <a:ext cx="7965282" cy="51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s-CL" sz="2800" b="1"/>
              <a:t>Review:</a:t>
            </a:r>
            <a:br>
              <a:rPr lang="es-CL" sz="2800" b="1"/>
            </a:br>
            <a:r>
              <a:rPr lang="es-CL" sz="2800" b="1"/>
              <a:t> </a:t>
            </a:r>
            <a:r>
              <a:rPr lang="es-CL" sz="2800" b="1">
                <a:solidFill>
                  <a:srgbClr val="FF0000"/>
                </a:solidFill>
              </a:rPr>
              <a:t>Answer key</a:t>
            </a:r>
            <a:r>
              <a:rPr lang="es-CL" sz="2800" b="1"/>
              <a:t>:Personal Information(self-study)</a:t>
            </a:r>
            <a:endParaRPr sz="2800" b="1"/>
          </a:p>
        </p:txBody>
      </p:sp>
      <p:sp>
        <p:nvSpPr>
          <p:cNvPr id="214" name="Google Shape;214;p17"/>
          <p:cNvSpPr txBox="1">
            <a:spLocks noGrp="1"/>
          </p:cNvSpPr>
          <p:nvPr>
            <p:ph type="body" idx="2"/>
          </p:nvPr>
        </p:nvSpPr>
        <p:spPr>
          <a:xfrm>
            <a:off x="304800" y="2320119"/>
            <a:ext cx="4193382" cy="2585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37160" lvl="0" indent="-1371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◦"/>
            </a:pPr>
            <a:r>
              <a:rPr lang="es-CL" sz="1700">
                <a:latin typeface="Arial"/>
                <a:ea typeface="Arial"/>
                <a:cs typeface="Arial"/>
                <a:sym typeface="Arial"/>
              </a:rPr>
              <a:t>What is her name?</a:t>
            </a:r>
            <a:endParaRPr/>
          </a:p>
          <a:p>
            <a:pPr marL="137160" lvl="0" indent="-137191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Her name is Ema W.</a:t>
            </a:r>
            <a:endParaRPr/>
          </a:p>
          <a:p>
            <a:pPr marL="137160" lvl="0" indent="-137191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700">
                <a:latin typeface="Arial"/>
                <a:ea typeface="Arial"/>
                <a:cs typeface="Arial"/>
                <a:sym typeface="Arial"/>
              </a:rPr>
              <a:t>Where is she from?</a:t>
            </a:r>
            <a:endParaRPr/>
          </a:p>
          <a:p>
            <a:pPr marL="137160" lvl="0" indent="-137191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7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She is from  England</a:t>
            </a:r>
            <a:endParaRPr sz="1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" lvl="0" indent="-137191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700">
                <a:latin typeface="Arial"/>
                <a:ea typeface="Arial"/>
                <a:cs typeface="Arial"/>
                <a:sym typeface="Arial"/>
              </a:rPr>
              <a:t>What is her nationality?</a:t>
            </a:r>
            <a:endParaRPr/>
          </a:p>
          <a:p>
            <a:pPr marL="137160" lvl="0" indent="-137191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7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She is British</a:t>
            </a:r>
            <a:endParaRPr/>
          </a:p>
          <a:p>
            <a:pPr marL="137160" lvl="0" indent="-137191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700">
                <a:latin typeface="Arial"/>
                <a:ea typeface="Arial"/>
                <a:cs typeface="Arial"/>
                <a:sym typeface="Arial"/>
              </a:rPr>
              <a:t>How old is she?</a:t>
            </a:r>
            <a:endParaRPr/>
          </a:p>
          <a:p>
            <a:pPr marL="137160" lvl="0" indent="-137191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17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She is 30 years old</a:t>
            </a:r>
            <a:endParaRPr sz="1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" lvl="0" indent="-5791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body" idx="4"/>
          </p:nvPr>
        </p:nvSpPr>
        <p:spPr>
          <a:xfrm>
            <a:off x="4629150" y="2175568"/>
            <a:ext cx="3887391" cy="273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" lvl="0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◦"/>
            </a:pPr>
            <a:r>
              <a:rPr lang="es-CL" sz="1600">
                <a:latin typeface="Arial"/>
                <a:ea typeface="Arial"/>
                <a:cs typeface="Arial"/>
                <a:sym typeface="Arial"/>
              </a:rPr>
              <a:t>What is his name?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600"/>
              <a:buChar char="◦"/>
            </a:pPr>
            <a:r>
              <a:rPr lang="es-CL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His name is Robert Downey Junior</a:t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600"/>
              <a:buChar char="◦"/>
            </a:pPr>
            <a:r>
              <a:rPr lang="es-CL" sz="1600">
                <a:latin typeface="Arial"/>
                <a:ea typeface="Arial"/>
                <a:cs typeface="Arial"/>
                <a:sym typeface="Arial"/>
              </a:rPr>
              <a:t>Where is he from?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600"/>
              <a:buChar char="◦"/>
            </a:pPr>
            <a:r>
              <a:rPr lang="es-CL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 is from The USA.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600"/>
              <a:buChar char="◦"/>
            </a:pPr>
            <a:r>
              <a:rPr lang="es-CL" sz="1600">
                <a:latin typeface="Arial"/>
                <a:ea typeface="Arial"/>
                <a:cs typeface="Arial"/>
                <a:sym typeface="Arial"/>
              </a:rPr>
              <a:t>What is his nationality?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600"/>
              <a:buChar char="◦"/>
            </a:pPr>
            <a:r>
              <a:rPr lang="es-CL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 is American.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600"/>
              <a:buChar char="◦"/>
            </a:pPr>
            <a:r>
              <a:rPr lang="es-CL" sz="1600">
                <a:latin typeface="Arial"/>
                <a:ea typeface="Arial"/>
                <a:cs typeface="Arial"/>
                <a:sym typeface="Arial"/>
              </a:rPr>
              <a:t>How old is he?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600"/>
              <a:buChar char="◦"/>
            </a:pPr>
            <a:r>
              <a:rPr lang="es-CL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 is 55 years old.</a:t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403" y="1003964"/>
            <a:ext cx="2143125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7" descr="Emma Watson se enamoró des este actor de Harry Potter durante el ..."/>
          <p:cNvSpPr txBox="1">
            <a:spLocks noGrp="1"/>
          </p:cNvSpPr>
          <p:nvPr>
            <p:ph type="body" idx="1"/>
          </p:nvPr>
        </p:nvSpPr>
        <p:spPr>
          <a:xfrm>
            <a:off x="629842" y="928914"/>
            <a:ext cx="3868340" cy="1159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None/>
            </a:pPr>
            <a:endParaRPr/>
          </a:p>
        </p:txBody>
      </p:sp>
      <p:pic>
        <p:nvPicPr>
          <p:cNvPr id="218" name="Google Shape;2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0547" y="954248"/>
            <a:ext cx="2143125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7" descr="Avengers Endgame: ¿cómo funciona la física cuántica con la que ..."/>
          <p:cNvSpPr txBox="1">
            <a:spLocks noGrp="1"/>
          </p:cNvSpPr>
          <p:nvPr>
            <p:ph type="body" idx="3"/>
          </p:nvPr>
        </p:nvSpPr>
        <p:spPr>
          <a:xfrm>
            <a:off x="4629150" y="954248"/>
            <a:ext cx="3887391" cy="129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5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 txBox="1">
            <a:spLocks noGrp="1"/>
          </p:cNvSpPr>
          <p:nvPr>
            <p:ph type="title"/>
          </p:nvPr>
        </p:nvSpPr>
        <p:spPr>
          <a:xfrm>
            <a:off x="522514" y="530506"/>
            <a:ext cx="8144209" cy="881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33333"/>
              <a:buFont typeface="Century Gothic"/>
              <a:buNone/>
            </a:pPr>
            <a:r>
              <a:rPr lang="es-CL" b="1" dirty="0" err="1">
                <a:solidFill>
                  <a:schemeClr val="dk2"/>
                </a:solidFill>
              </a:rPr>
              <a:t>Question</a:t>
            </a:r>
            <a:r>
              <a:rPr lang="es-CL" b="1" dirty="0">
                <a:solidFill>
                  <a:schemeClr val="dk2"/>
                </a:solidFill>
              </a:rPr>
              <a:t> </a:t>
            </a:r>
            <a:r>
              <a:rPr lang="es-CL" b="1" dirty="0" err="1">
                <a:solidFill>
                  <a:schemeClr val="dk2"/>
                </a:solidFill>
              </a:rPr>
              <a:t>Words:Oral</a:t>
            </a:r>
            <a:r>
              <a:rPr lang="es-CL" b="1" dirty="0">
                <a:solidFill>
                  <a:schemeClr val="dk2"/>
                </a:solidFill>
              </a:rPr>
              <a:t> </a:t>
            </a:r>
            <a:r>
              <a:rPr lang="es-CL" b="1" dirty="0" err="1">
                <a:solidFill>
                  <a:schemeClr val="dk2"/>
                </a:solidFill>
              </a:rPr>
              <a:t>review</a:t>
            </a:r>
            <a:endParaRPr sz="2700" dirty="0"/>
          </a:p>
        </p:txBody>
      </p:sp>
      <p:sp>
        <p:nvSpPr>
          <p:cNvPr id="238" name="Google Shape;238;p19"/>
          <p:cNvSpPr txBox="1">
            <a:spLocks noGrp="1"/>
          </p:cNvSpPr>
          <p:nvPr>
            <p:ph type="body" idx="1"/>
          </p:nvPr>
        </p:nvSpPr>
        <p:spPr>
          <a:xfrm>
            <a:off x="800100" y="1577340"/>
            <a:ext cx="3566160" cy="281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endParaRPr/>
          </a:p>
          <a:p>
            <a:pPr marL="137160" lvl="0" indent="-51435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50"/>
              <a:buNone/>
            </a:pPr>
            <a:endParaRPr/>
          </a:p>
          <a:p>
            <a:pPr marL="137160" lvl="0" indent="-51435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graphicFrame>
        <p:nvGraphicFramePr>
          <p:cNvPr id="239" name="Google Shape;239;p19"/>
          <p:cNvGraphicFramePr/>
          <p:nvPr/>
        </p:nvGraphicFramePr>
        <p:xfrm>
          <a:off x="1139252" y="1558978"/>
          <a:ext cx="7204650" cy="3417800"/>
        </p:xfrm>
        <a:graphic>
          <a:graphicData uri="http://schemas.openxmlformats.org/drawingml/2006/table">
            <a:tbl>
              <a:tblPr firstRow="1" bandRow="1">
                <a:noFill/>
                <a:tableStyleId>{A82CED49-422F-4842-9A10-017318AF261F}</a:tableStyleId>
              </a:tblPr>
              <a:tblGrid>
                <a:gridCol w="720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350"/>
                        <a:t>  WHAT</a:t>
                      </a:r>
                      <a:endParaRPr sz="135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350"/>
                        <a:t> WHERE</a:t>
                      </a:r>
                      <a:endParaRPr sz="135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350"/>
                        <a:t>  WHEN</a:t>
                      </a:r>
                      <a:endParaRPr sz="135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350"/>
                        <a:t>  WHO</a:t>
                      </a:r>
                      <a:endParaRPr sz="135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350"/>
                        <a:t>  HOW</a:t>
                      </a:r>
                      <a:endParaRPr sz="135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350"/>
                        <a:t>  HOW OLD</a:t>
                      </a:r>
                      <a:endParaRPr sz="135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350"/>
                        <a:t>  WHAT TIME</a:t>
                      </a:r>
                      <a:endParaRPr sz="135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"/>
          <p:cNvSpPr txBox="1">
            <a:spLocks noGrp="1"/>
          </p:cNvSpPr>
          <p:nvPr>
            <p:ph type="title"/>
          </p:nvPr>
        </p:nvSpPr>
        <p:spPr>
          <a:xfrm>
            <a:off x="800100" y="481946"/>
            <a:ext cx="7543800" cy="638865"/>
          </a:xfrm>
          <a:prstGeom prst="rect">
            <a:avLst/>
          </a:prstGeom>
          <a:gradFill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ct val="100000"/>
              <a:buFont typeface="Century Gothic"/>
              <a:buNone/>
            </a:pPr>
            <a:r>
              <a:rPr lang="es-CL" sz="3000" dirty="0">
                <a:solidFill>
                  <a:srgbClr val="660033"/>
                </a:solidFill>
              </a:rPr>
              <a:t>Complete </a:t>
            </a:r>
            <a:r>
              <a:rPr lang="es-CL" sz="3000" dirty="0" err="1">
                <a:solidFill>
                  <a:srgbClr val="660033"/>
                </a:solidFill>
              </a:rPr>
              <a:t>the</a:t>
            </a:r>
            <a:r>
              <a:rPr lang="es-CL" sz="3000" dirty="0">
                <a:solidFill>
                  <a:srgbClr val="660033"/>
                </a:solidFill>
              </a:rPr>
              <a:t> </a:t>
            </a:r>
            <a:r>
              <a:rPr lang="es-CL" sz="3000" dirty="0" err="1">
                <a:solidFill>
                  <a:srgbClr val="660033"/>
                </a:solidFill>
              </a:rPr>
              <a:t>following</a:t>
            </a:r>
            <a:r>
              <a:rPr lang="es-CL" sz="3000" dirty="0">
                <a:solidFill>
                  <a:srgbClr val="660033"/>
                </a:solidFill>
              </a:rPr>
              <a:t> </a:t>
            </a:r>
            <a:r>
              <a:rPr lang="es-CL" sz="3000" dirty="0" err="1">
                <a:solidFill>
                  <a:srgbClr val="660033"/>
                </a:solidFill>
              </a:rPr>
              <a:t>sentences</a:t>
            </a:r>
            <a:br>
              <a:rPr lang="es-CL" sz="3000" dirty="0">
                <a:solidFill>
                  <a:srgbClr val="660033"/>
                </a:solidFill>
              </a:rPr>
            </a:br>
            <a:r>
              <a:rPr lang="es-CL" sz="3000" dirty="0" err="1">
                <a:solidFill>
                  <a:srgbClr val="660033"/>
                </a:solidFill>
              </a:rPr>
              <a:t>with</a:t>
            </a:r>
            <a:r>
              <a:rPr lang="es-CL" sz="3000" dirty="0">
                <a:solidFill>
                  <a:srgbClr val="660033"/>
                </a:solidFill>
              </a:rPr>
              <a:t> WH.</a:t>
            </a:r>
            <a:r>
              <a:rPr lang="es-CL" sz="3000" dirty="0"/>
              <a:t>   Oral </a:t>
            </a:r>
            <a:r>
              <a:rPr lang="es-CL" sz="3000" dirty="0" err="1"/>
              <a:t>review</a:t>
            </a:r>
            <a:r>
              <a:rPr lang="es-CL" sz="3000" dirty="0"/>
              <a:t> </a:t>
            </a:r>
            <a:r>
              <a:rPr lang="es-CL" sz="3000" dirty="0" err="1"/>
              <a:t>practice</a:t>
            </a:r>
            <a:endParaRPr sz="3000" dirty="0"/>
          </a:p>
        </p:txBody>
      </p:sp>
      <p:sp>
        <p:nvSpPr>
          <p:cNvPr id="245" name="Google Shape;245;p20"/>
          <p:cNvSpPr txBox="1">
            <a:spLocks noGrp="1"/>
          </p:cNvSpPr>
          <p:nvPr>
            <p:ph type="body" idx="1"/>
          </p:nvPr>
        </p:nvSpPr>
        <p:spPr>
          <a:xfrm>
            <a:off x="518615" y="1583140"/>
            <a:ext cx="7825285" cy="294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-CL" sz="1400" dirty="0"/>
              <a:t>1______  </a:t>
            </a:r>
            <a:r>
              <a:rPr lang="es-CL" sz="1400" dirty="0" err="1"/>
              <a:t>old</a:t>
            </a:r>
            <a:r>
              <a:rPr lang="es-CL" sz="1400" dirty="0"/>
              <a:t> are </a:t>
            </a:r>
            <a:r>
              <a:rPr lang="es-CL" sz="1400" dirty="0" err="1"/>
              <a:t>you</a:t>
            </a:r>
            <a:r>
              <a:rPr lang="es-CL" sz="1400" dirty="0"/>
              <a:t> ? (</a:t>
            </a:r>
            <a:r>
              <a:rPr lang="es-CL" sz="1400" dirty="0" err="1"/>
              <a:t>age</a:t>
            </a:r>
            <a:r>
              <a:rPr lang="es-CL" sz="1400" dirty="0"/>
              <a:t>)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None/>
            </a:pPr>
            <a:r>
              <a:rPr lang="es-CL" sz="1400" dirty="0"/>
              <a:t>2.______    </a:t>
            </a:r>
            <a:r>
              <a:rPr lang="es-CL" sz="1400" dirty="0" err="1"/>
              <a:t>is</a:t>
            </a:r>
            <a:r>
              <a:rPr lang="es-CL" sz="1400" dirty="0"/>
              <a:t> </a:t>
            </a:r>
            <a:r>
              <a:rPr lang="es-CL" sz="1400" dirty="0" err="1"/>
              <a:t>your</a:t>
            </a:r>
            <a:r>
              <a:rPr lang="es-CL" sz="1400" dirty="0"/>
              <a:t> </a:t>
            </a:r>
            <a:r>
              <a:rPr lang="es-CL" sz="1400" dirty="0" err="1"/>
              <a:t>name</a:t>
            </a:r>
            <a:r>
              <a:rPr lang="es-CL" sz="1400" dirty="0"/>
              <a:t> ?(</a:t>
            </a:r>
            <a:r>
              <a:rPr lang="es-CL" sz="1400" dirty="0" err="1"/>
              <a:t>things</a:t>
            </a:r>
            <a:r>
              <a:rPr lang="es-CL" sz="1400" dirty="0"/>
              <a:t>)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None/>
            </a:pPr>
            <a:r>
              <a:rPr lang="es-CL" sz="1400" dirty="0"/>
              <a:t>3______   are </a:t>
            </a:r>
            <a:r>
              <a:rPr lang="es-CL" sz="1400" dirty="0" err="1"/>
              <a:t>you</a:t>
            </a:r>
            <a:r>
              <a:rPr lang="es-CL" sz="1400" dirty="0"/>
              <a:t> </a:t>
            </a:r>
            <a:r>
              <a:rPr lang="es-CL" sz="1400" dirty="0" err="1"/>
              <a:t>from</a:t>
            </a:r>
            <a:r>
              <a:rPr lang="es-CL" sz="1400" dirty="0"/>
              <a:t> ? (place)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None/>
            </a:pPr>
            <a:r>
              <a:rPr lang="es-CL" sz="1400" dirty="0"/>
              <a:t>4.______  are </a:t>
            </a:r>
            <a:r>
              <a:rPr lang="es-CL" sz="1400" dirty="0" err="1"/>
              <a:t>your</a:t>
            </a:r>
            <a:r>
              <a:rPr lang="es-CL" sz="1400" dirty="0"/>
              <a:t> hobbies ?(</a:t>
            </a:r>
            <a:r>
              <a:rPr lang="es-CL" sz="1400" dirty="0" err="1"/>
              <a:t>things</a:t>
            </a:r>
            <a:r>
              <a:rPr lang="es-CL" sz="1400" dirty="0"/>
              <a:t>)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None/>
            </a:pPr>
            <a:r>
              <a:rPr lang="es-CL" sz="1400" dirty="0"/>
              <a:t>5______  </a:t>
            </a:r>
            <a:r>
              <a:rPr lang="es-CL" sz="1400" dirty="0" err="1"/>
              <a:t>is</a:t>
            </a:r>
            <a:r>
              <a:rPr lang="es-CL" sz="1400" dirty="0"/>
              <a:t> </a:t>
            </a:r>
            <a:r>
              <a:rPr lang="es-CL" sz="1400" dirty="0" err="1"/>
              <a:t>your</a:t>
            </a:r>
            <a:r>
              <a:rPr lang="es-CL" sz="1400" dirty="0"/>
              <a:t>  </a:t>
            </a:r>
            <a:r>
              <a:rPr lang="es-CL" sz="1400" dirty="0" err="1"/>
              <a:t>birthday</a:t>
            </a:r>
            <a:r>
              <a:rPr lang="es-CL" sz="1400" dirty="0"/>
              <a:t> ? (time)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None/>
            </a:pPr>
            <a:r>
              <a:rPr lang="es-CL" sz="1400" dirty="0"/>
              <a:t>6._______  </a:t>
            </a:r>
            <a:r>
              <a:rPr lang="es-CL" sz="1400" dirty="0" err="1"/>
              <a:t>is</a:t>
            </a:r>
            <a:r>
              <a:rPr lang="es-CL" sz="1400" dirty="0"/>
              <a:t> </a:t>
            </a:r>
            <a:r>
              <a:rPr lang="es-CL" sz="1400" dirty="0" err="1"/>
              <a:t>your</a:t>
            </a:r>
            <a:r>
              <a:rPr lang="es-CL" sz="1400" dirty="0"/>
              <a:t> </a:t>
            </a:r>
            <a:r>
              <a:rPr lang="es-CL" sz="1400" dirty="0" err="1"/>
              <a:t>favourite</a:t>
            </a:r>
            <a:r>
              <a:rPr lang="es-CL" sz="1400" dirty="0"/>
              <a:t> </a:t>
            </a:r>
            <a:r>
              <a:rPr lang="es-CL" sz="1400" dirty="0" err="1"/>
              <a:t>singer</a:t>
            </a:r>
            <a:r>
              <a:rPr lang="es-CL" sz="1400" dirty="0"/>
              <a:t> ? (</a:t>
            </a:r>
            <a:r>
              <a:rPr lang="es-CL" sz="1400" dirty="0" err="1"/>
              <a:t>person</a:t>
            </a:r>
            <a:r>
              <a:rPr lang="es-CL" sz="1400" dirty="0"/>
              <a:t>)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None/>
            </a:pPr>
            <a:r>
              <a:rPr lang="es-CL" sz="1400" dirty="0"/>
              <a:t>7_______  </a:t>
            </a:r>
            <a:r>
              <a:rPr lang="es-CL" sz="1400" dirty="0" err="1"/>
              <a:t>is</a:t>
            </a:r>
            <a:r>
              <a:rPr lang="es-CL" sz="1400" dirty="0"/>
              <a:t> </a:t>
            </a:r>
            <a:r>
              <a:rPr lang="es-CL" sz="1400" dirty="0" err="1"/>
              <a:t>your</a:t>
            </a:r>
            <a:r>
              <a:rPr lang="es-CL" sz="1400" dirty="0"/>
              <a:t> </a:t>
            </a:r>
            <a:r>
              <a:rPr lang="es-CL" sz="1400" dirty="0" err="1"/>
              <a:t>favourite</a:t>
            </a:r>
            <a:r>
              <a:rPr lang="es-CL" sz="1400" dirty="0"/>
              <a:t> band ?(</a:t>
            </a:r>
            <a:r>
              <a:rPr lang="es-CL" sz="1400" dirty="0" err="1"/>
              <a:t>things</a:t>
            </a:r>
            <a:r>
              <a:rPr lang="es-CL" sz="1400" dirty="0"/>
              <a:t>)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None/>
            </a:pPr>
            <a:r>
              <a:rPr lang="es-CL" sz="1400" dirty="0"/>
              <a:t>8._______  are </a:t>
            </a:r>
            <a:r>
              <a:rPr lang="es-CL" sz="1400" dirty="0" err="1"/>
              <a:t>you</a:t>
            </a:r>
            <a:r>
              <a:rPr lang="es-CL" sz="1400" dirty="0"/>
              <a:t> </a:t>
            </a:r>
            <a:r>
              <a:rPr lang="es-CL" sz="1400" dirty="0" err="1"/>
              <a:t>interested</a:t>
            </a:r>
            <a:r>
              <a:rPr lang="es-CL" sz="1400" dirty="0"/>
              <a:t> in ? (</a:t>
            </a:r>
            <a:r>
              <a:rPr lang="es-CL" sz="1400" dirty="0" err="1"/>
              <a:t>things</a:t>
            </a:r>
            <a:r>
              <a:rPr lang="es-CL" sz="1400" dirty="0"/>
              <a:t>)</a:t>
            </a:r>
            <a:endParaRPr sz="1400" dirty="0"/>
          </a:p>
        </p:txBody>
      </p:sp>
      <p:sp>
        <p:nvSpPr>
          <p:cNvPr id="246" name="Google Shape;246;p20"/>
          <p:cNvSpPr txBox="1"/>
          <p:nvPr/>
        </p:nvSpPr>
        <p:spPr>
          <a:xfrm>
            <a:off x="642004" y="1537404"/>
            <a:ext cx="684611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500"/>
              <a:buFont typeface="Arial"/>
              <a:buNone/>
            </a:pPr>
            <a:r>
              <a:rPr lang="es-CL" sz="1500" b="1" i="0" u="none" strike="noStrike" cap="none" dirty="0">
                <a:solidFill>
                  <a:srgbClr val="FF0066"/>
                </a:solidFill>
                <a:latin typeface="Constantia"/>
                <a:ea typeface="Constantia"/>
                <a:cs typeface="Constantia"/>
                <a:sym typeface="Constantia"/>
              </a:rPr>
              <a:t>HOW</a:t>
            </a:r>
            <a:endParaRPr dirty="0"/>
          </a:p>
        </p:txBody>
      </p:sp>
      <p:sp>
        <p:nvSpPr>
          <p:cNvPr id="247" name="Google Shape;247;p20"/>
          <p:cNvSpPr txBox="1"/>
          <p:nvPr/>
        </p:nvSpPr>
        <p:spPr>
          <a:xfrm>
            <a:off x="729449" y="1819122"/>
            <a:ext cx="899605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500"/>
              <a:buFont typeface="Arial"/>
              <a:buNone/>
            </a:pPr>
            <a:r>
              <a:rPr lang="es-CL" sz="1500" b="1" i="0" u="none" strike="noStrike" cap="none" dirty="0">
                <a:solidFill>
                  <a:srgbClr val="FF0066"/>
                </a:solidFill>
                <a:latin typeface="Constantia"/>
                <a:ea typeface="Constantia"/>
                <a:cs typeface="Constantia"/>
                <a:sym typeface="Constantia"/>
              </a:rPr>
              <a:t>WHAT</a:t>
            </a:r>
            <a:endParaRPr dirty="0"/>
          </a:p>
        </p:txBody>
      </p:sp>
      <p:sp>
        <p:nvSpPr>
          <p:cNvPr id="248" name="Google Shape;248;p20"/>
          <p:cNvSpPr txBox="1"/>
          <p:nvPr/>
        </p:nvSpPr>
        <p:spPr>
          <a:xfrm>
            <a:off x="518615" y="2137998"/>
            <a:ext cx="89960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500"/>
              <a:buFont typeface="Arial"/>
              <a:buNone/>
            </a:pPr>
            <a:r>
              <a:rPr lang="es-CL" sz="1500" b="1" i="0" u="none" strike="noStrike" cap="none">
                <a:solidFill>
                  <a:srgbClr val="FF0066"/>
                </a:solidFill>
                <a:latin typeface="Constantia"/>
                <a:ea typeface="Constantia"/>
                <a:cs typeface="Constantia"/>
                <a:sym typeface="Constantia"/>
              </a:rPr>
              <a:t>WHERE</a:t>
            </a:r>
            <a:endParaRPr/>
          </a:p>
        </p:txBody>
      </p:sp>
      <p:sp>
        <p:nvSpPr>
          <p:cNvPr id="249" name="Google Shape;249;p20"/>
          <p:cNvSpPr txBox="1"/>
          <p:nvPr/>
        </p:nvSpPr>
        <p:spPr>
          <a:xfrm>
            <a:off x="642004" y="2461123"/>
            <a:ext cx="99564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500"/>
              <a:buFont typeface="Arial"/>
              <a:buNone/>
            </a:pPr>
            <a:r>
              <a:rPr lang="es-CL" sz="1500" b="1" i="0" u="none" strike="noStrike" cap="none" dirty="0">
                <a:solidFill>
                  <a:srgbClr val="FF0066"/>
                </a:solidFill>
                <a:latin typeface="Constantia"/>
                <a:ea typeface="Constantia"/>
                <a:cs typeface="Constantia"/>
                <a:sym typeface="Constantia"/>
              </a:rPr>
              <a:t>WHAT</a:t>
            </a:r>
            <a:endParaRPr sz="1500" b="1" i="0" u="none" strike="noStrike" cap="none" dirty="0">
              <a:solidFill>
                <a:srgbClr val="FF0066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0" name="Google Shape;250;p20"/>
          <p:cNvSpPr txBox="1"/>
          <p:nvPr/>
        </p:nvSpPr>
        <p:spPr>
          <a:xfrm>
            <a:off x="623165" y="2813721"/>
            <a:ext cx="79380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500"/>
              <a:buFont typeface="Arial"/>
              <a:buNone/>
            </a:pPr>
            <a:r>
              <a:rPr lang="es-CL" sz="1500" b="1" i="0" u="none" strike="noStrike" cap="none">
                <a:solidFill>
                  <a:srgbClr val="FF0066"/>
                </a:solidFill>
                <a:latin typeface="Constantia"/>
                <a:ea typeface="Constantia"/>
                <a:cs typeface="Constantia"/>
                <a:sym typeface="Constantia"/>
              </a:rPr>
              <a:t>WHEN</a:t>
            </a:r>
            <a:endParaRPr/>
          </a:p>
        </p:txBody>
      </p:sp>
      <p:sp>
        <p:nvSpPr>
          <p:cNvPr id="251" name="Google Shape;251;p20"/>
          <p:cNvSpPr txBox="1"/>
          <p:nvPr/>
        </p:nvSpPr>
        <p:spPr>
          <a:xfrm>
            <a:off x="725757" y="3060568"/>
            <a:ext cx="69121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500"/>
              <a:buFont typeface="Arial"/>
              <a:buNone/>
            </a:pPr>
            <a:r>
              <a:rPr lang="es-CL" sz="1500" b="1" i="0" u="none" strike="noStrike" cap="none" dirty="0">
                <a:solidFill>
                  <a:srgbClr val="FF0066"/>
                </a:solidFill>
                <a:latin typeface="Constantia"/>
                <a:ea typeface="Constantia"/>
                <a:cs typeface="Constantia"/>
                <a:sym typeface="Constantia"/>
              </a:rPr>
              <a:t>WHO</a:t>
            </a:r>
            <a:endParaRPr dirty="0"/>
          </a:p>
        </p:txBody>
      </p:sp>
      <p:sp>
        <p:nvSpPr>
          <p:cNvPr id="252" name="Google Shape;252;p20"/>
          <p:cNvSpPr txBox="1"/>
          <p:nvPr/>
        </p:nvSpPr>
        <p:spPr>
          <a:xfrm>
            <a:off x="684285" y="3339146"/>
            <a:ext cx="808521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500"/>
              <a:buFont typeface="Arial"/>
              <a:buNone/>
            </a:pPr>
            <a:r>
              <a:rPr lang="es-CL" sz="1500" b="1" i="0" u="none" strike="noStrike" cap="none" dirty="0">
                <a:solidFill>
                  <a:srgbClr val="FF0066"/>
                </a:solidFill>
                <a:latin typeface="Constantia"/>
                <a:ea typeface="Constantia"/>
                <a:cs typeface="Constantia"/>
                <a:sym typeface="Constantia"/>
              </a:rPr>
              <a:t>WHAT</a:t>
            </a:r>
            <a:endParaRPr dirty="0"/>
          </a:p>
        </p:txBody>
      </p:sp>
      <p:sp>
        <p:nvSpPr>
          <p:cNvPr id="253" name="Google Shape;253;p20"/>
          <p:cNvSpPr txBox="1"/>
          <p:nvPr/>
        </p:nvSpPr>
        <p:spPr>
          <a:xfrm>
            <a:off x="684285" y="3659570"/>
            <a:ext cx="808521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500"/>
              <a:buFont typeface="Arial"/>
              <a:buNone/>
            </a:pPr>
            <a:r>
              <a:rPr lang="es-CL" sz="1500" b="1" i="0" u="none" strike="noStrike" cap="none" dirty="0">
                <a:solidFill>
                  <a:srgbClr val="FF0066"/>
                </a:solidFill>
                <a:latin typeface="Constantia"/>
                <a:ea typeface="Constantia"/>
                <a:cs typeface="Constantia"/>
                <a:sym typeface="Constantia"/>
              </a:rPr>
              <a:t>WHAT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 txBox="1"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Gothic"/>
              <a:buNone/>
            </a:pPr>
            <a:r>
              <a:rPr lang="es-CL" b="1">
                <a:solidFill>
                  <a:srgbClr val="FF0000"/>
                </a:solidFill>
              </a:rPr>
              <a:t>Answer key </a:t>
            </a:r>
            <a:r>
              <a:rPr lang="es-CL"/>
              <a:t>to questions.</a:t>
            </a:r>
            <a:endParaRPr/>
          </a:p>
        </p:txBody>
      </p:sp>
      <p:sp>
        <p:nvSpPr>
          <p:cNvPr id="259" name="Google Shape;259;p21"/>
          <p:cNvSpPr txBox="1">
            <a:spLocks noGrp="1"/>
          </p:cNvSpPr>
          <p:nvPr>
            <p:ph type="body" idx="1"/>
          </p:nvPr>
        </p:nvSpPr>
        <p:spPr>
          <a:xfrm>
            <a:off x="767686" y="1358976"/>
            <a:ext cx="7995313" cy="322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" lvl="0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s-CL" sz="1800" b="1"/>
              <a:t>1. I am ………………years old</a:t>
            </a:r>
            <a:endParaRPr sz="1800" b="1"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Char char="◦"/>
            </a:pPr>
            <a:r>
              <a:rPr lang="es-CL" sz="1800" b="1"/>
              <a:t>2. My name is ………………./ I am……………………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Char char="◦"/>
            </a:pPr>
            <a:r>
              <a:rPr lang="es-CL" sz="1800" b="1"/>
              <a:t>3. I am from…………………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Char char="◦"/>
            </a:pPr>
            <a:r>
              <a:rPr lang="es-CL" sz="1800" b="1"/>
              <a:t>4.My hobbies are………………………/My hobby is ………………….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Char char="◦"/>
            </a:pPr>
            <a:r>
              <a:rPr lang="es-CL" sz="1800" b="1"/>
              <a:t>5. My birthday is </a:t>
            </a:r>
            <a:r>
              <a:rPr lang="es-CL" sz="1800" b="1" u="sng"/>
              <a:t>on August 12th</a:t>
            </a:r>
            <a:r>
              <a:rPr lang="es-CL" sz="1800" b="1"/>
              <a:t>/ it is on </a:t>
            </a:r>
            <a:r>
              <a:rPr lang="es-CL" sz="1800" b="1" u="sng"/>
              <a:t>August 12th</a:t>
            </a:r>
            <a:r>
              <a:rPr lang="es-CL" sz="1800" b="1"/>
              <a:t>/ it is </a:t>
            </a:r>
            <a:r>
              <a:rPr lang="es-CL" sz="1800" b="1" u="sng"/>
              <a:t>in August.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Char char="◦"/>
            </a:pPr>
            <a:r>
              <a:rPr lang="es-CL" sz="1800" b="1"/>
              <a:t>6. My favorite Singer is …………………..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Char char="◦"/>
            </a:pPr>
            <a:r>
              <a:rPr lang="es-CL" sz="1800" b="1"/>
              <a:t>7. I am insterested in ……………..(for example: music)</a:t>
            </a:r>
            <a:endParaRPr/>
          </a:p>
          <a:p>
            <a:pPr marL="137160" lvl="0" indent="-228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None/>
            </a:pPr>
            <a:endParaRPr sz="1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 txBox="1">
            <a:spLocks noGrp="1"/>
          </p:cNvSpPr>
          <p:nvPr>
            <p:ph type="title"/>
          </p:nvPr>
        </p:nvSpPr>
        <p:spPr>
          <a:xfrm>
            <a:off x="311700" y="3342807"/>
            <a:ext cx="8581288" cy="124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br>
              <a:rPr lang="es-CL" dirty="0"/>
            </a:br>
            <a:br>
              <a:rPr lang="es-CL" dirty="0"/>
            </a:br>
            <a:r>
              <a:rPr lang="es-CL" dirty="0">
                <a:solidFill>
                  <a:srgbClr val="1C6294"/>
                </a:solidFill>
              </a:rPr>
              <a:t>STARTER 2021 – 1</a:t>
            </a:r>
            <a:br>
              <a:rPr lang="es-CL" dirty="0">
                <a:solidFill>
                  <a:srgbClr val="1C6294"/>
                </a:solidFill>
              </a:rPr>
            </a:br>
            <a:br>
              <a:rPr lang="es-CL" dirty="0"/>
            </a:br>
            <a:r>
              <a:rPr lang="es-CL" dirty="0" err="1">
                <a:solidFill>
                  <a:srgbClr val="0E637B"/>
                </a:solidFill>
              </a:rPr>
              <a:t>Unit</a:t>
            </a:r>
            <a:r>
              <a:rPr lang="es-CL" dirty="0">
                <a:solidFill>
                  <a:srgbClr val="0E637B"/>
                </a:solidFill>
              </a:rPr>
              <a:t> 1 and </a:t>
            </a:r>
            <a:r>
              <a:rPr lang="es-CL" dirty="0" err="1">
                <a:solidFill>
                  <a:srgbClr val="0E637B"/>
                </a:solidFill>
              </a:rPr>
              <a:t>Unit</a:t>
            </a:r>
            <a:r>
              <a:rPr lang="es-CL" dirty="0">
                <a:solidFill>
                  <a:srgbClr val="0E637B"/>
                </a:solidFill>
              </a:rPr>
              <a:t> 2</a:t>
            </a:r>
            <a:br>
              <a:rPr lang="es-CL" dirty="0">
                <a:solidFill>
                  <a:srgbClr val="0E637B"/>
                </a:solidFill>
              </a:rPr>
            </a:br>
            <a:r>
              <a:rPr lang="es-CL" dirty="0">
                <a:solidFill>
                  <a:srgbClr val="0E637B"/>
                </a:solidFill>
              </a:rPr>
              <a:t>INTRODUCING YOURSELF</a:t>
            </a:r>
            <a:br>
              <a:rPr lang="es-CL" dirty="0">
                <a:solidFill>
                  <a:srgbClr val="0E637B"/>
                </a:solidFill>
              </a:rPr>
            </a:br>
            <a:r>
              <a:rPr lang="es-CL" dirty="0">
                <a:solidFill>
                  <a:schemeClr val="dk1"/>
                </a:solidFill>
              </a:rPr>
              <a:t>Semana 4 10.5- 14.5</a:t>
            </a:r>
            <a:br>
              <a:rPr lang="es-CL" dirty="0">
                <a:solidFill>
                  <a:schemeClr val="dk1"/>
                </a:solidFill>
              </a:rPr>
            </a:br>
            <a:r>
              <a:rPr lang="es-CL" dirty="0" err="1">
                <a:solidFill>
                  <a:schemeClr val="dk1"/>
                </a:solidFill>
              </a:rPr>
              <a:t>Session</a:t>
            </a:r>
            <a:r>
              <a:rPr lang="es-CL" dirty="0">
                <a:solidFill>
                  <a:schemeClr val="dk1"/>
                </a:solidFill>
              </a:rPr>
              <a:t> 1: Zoom</a:t>
            </a:r>
            <a:r>
              <a:rPr lang="es-CL" dirty="0">
                <a:solidFill>
                  <a:srgbClr val="0E637B"/>
                </a:solidFill>
              </a:rPr>
              <a:t>                </a:t>
            </a: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 txBox="1">
            <a:spLocks noGrp="1"/>
          </p:cNvSpPr>
          <p:nvPr>
            <p:ph type="title"/>
          </p:nvPr>
        </p:nvSpPr>
        <p:spPr>
          <a:xfrm>
            <a:off x="172386" y="171550"/>
            <a:ext cx="8070945" cy="1101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6129"/>
              <a:buFont typeface="Century Gothic"/>
              <a:buNone/>
            </a:pPr>
            <a:r>
              <a:rPr lang="es-CL" sz="2400" b="1" dirty="0" err="1"/>
              <a:t>Create</a:t>
            </a:r>
            <a:r>
              <a:rPr lang="es-CL" sz="2400" b="1" dirty="0"/>
              <a:t> </a:t>
            </a:r>
            <a:r>
              <a:rPr lang="es-CL" sz="2400" b="1" dirty="0" err="1"/>
              <a:t>questions</a:t>
            </a:r>
            <a:r>
              <a:rPr lang="es-CL" sz="2400" b="1" dirty="0"/>
              <a:t> </a:t>
            </a:r>
            <a:r>
              <a:rPr lang="es-CL" sz="2400" b="1" dirty="0" err="1"/>
              <a:t>according</a:t>
            </a:r>
            <a:r>
              <a:rPr lang="es-CL" sz="2400" b="1" dirty="0"/>
              <a:t> </a:t>
            </a:r>
            <a:r>
              <a:rPr lang="es-CL" sz="2400" b="1" dirty="0" err="1"/>
              <a:t>to</a:t>
            </a:r>
            <a:r>
              <a:rPr lang="es-CL" sz="2400" b="1" dirty="0"/>
              <a:t> </a:t>
            </a:r>
            <a:r>
              <a:rPr lang="es-CL" sz="2400" b="1" dirty="0" err="1"/>
              <a:t>the</a:t>
            </a:r>
            <a:r>
              <a:rPr lang="es-CL" sz="2400" b="1" dirty="0"/>
              <a:t> </a:t>
            </a:r>
            <a:r>
              <a:rPr lang="es-CL" sz="2400" b="1" dirty="0" err="1"/>
              <a:t>answers</a:t>
            </a:r>
            <a:r>
              <a:rPr lang="es-CL" sz="2400" b="1" dirty="0"/>
              <a:t>. </a:t>
            </a:r>
            <a:r>
              <a:rPr lang="es-CL" sz="2400" b="1" dirty="0">
                <a:solidFill>
                  <a:srgbClr val="0070C0"/>
                </a:solidFill>
              </a:rPr>
              <a:t>Oral </a:t>
            </a:r>
            <a:r>
              <a:rPr lang="es-CL" sz="2400" b="1" dirty="0" err="1">
                <a:solidFill>
                  <a:srgbClr val="0070C0"/>
                </a:solidFill>
              </a:rPr>
              <a:t>activity</a:t>
            </a: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265" name="Google Shape;265;p22"/>
          <p:cNvSpPr txBox="1">
            <a:spLocks noGrp="1"/>
          </p:cNvSpPr>
          <p:nvPr>
            <p:ph type="body" idx="1"/>
          </p:nvPr>
        </p:nvSpPr>
        <p:spPr>
          <a:xfrm>
            <a:off x="338854" y="1038764"/>
            <a:ext cx="7979758" cy="403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137160" lvl="0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296"/>
              <a:buChar char="◦"/>
            </a:pPr>
            <a:r>
              <a:rPr lang="es-CL" sz="5600" b="1" dirty="0">
                <a:latin typeface="+mj-lt"/>
              </a:rPr>
              <a:t>III. </a:t>
            </a:r>
            <a:r>
              <a:rPr lang="es-CL" sz="5600" b="1" dirty="0" err="1">
                <a:latin typeface="+mj-lt"/>
              </a:rPr>
              <a:t>Create</a:t>
            </a:r>
            <a:r>
              <a:rPr lang="es-CL" sz="5600" b="1" dirty="0">
                <a:latin typeface="+mj-lt"/>
              </a:rPr>
              <a:t> </a:t>
            </a:r>
            <a:r>
              <a:rPr lang="es-CL" sz="5600" b="1" dirty="0" err="1">
                <a:latin typeface="+mj-lt"/>
              </a:rPr>
              <a:t>questions</a:t>
            </a:r>
            <a:r>
              <a:rPr lang="es-CL" sz="5600" b="1" dirty="0">
                <a:latin typeface="+mj-lt"/>
              </a:rPr>
              <a:t> </a:t>
            </a:r>
            <a:r>
              <a:rPr lang="es-CL" sz="5600" b="1" dirty="0" err="1">
                <a:latin typeface="+mj-lt"/>
              </a:rPr>
              <a:t>according</a:t>
            </a:r>
            <a:r>
              <a:rPr lang="es-CL" sz="5600" b="1" dirty="0">
                <a:latin typeface="+mj-lt"/>
              </a:rPr>
              <a:t> </a:t>
            </a:r>
            <a:r>
              <a:rPr lang="es-CL" sz="5600" b="1" dirty="0" err="1">
                <a:latin typeface="+mj-lt"/>
              </a:rPr>
              <a:t>to</a:t>
            </a:r>
            <a:r>
              <a:rPr lang="es-CL" sz="5600" b="1" dirty="0">
                <a:latin typeface="+mj-lt"/>
              </a:rPr>
              <a:t> </a:t>
            </a:r>
            <a:r>
              <a:rPr lang="es-CL" sz="5600" b="1" dirty="0" err="1">
                <a:latin typeface="+mj-lt"/>
              </a:rPr>
              <a:t>the</a:t>
            </a:r>
            <a:r>
              <a:rPr lang="es-CL" sz="5600" b="1" dirty="0">
                <a:latin typeface="+mj-lt"/>
              </a:rPr>
              <a:t> </a:t>
            </a:r>
            <a:r>
              <a:rPr lang="es-CL" sz="5600" b="1" dirty="0" err="1">
                <a:latin typeface="+mj-lt"/>
              </a:rPr>
              <a:t>answers</a:t>
            </a:r>
            <a:r>
              <a:rPr lang="es-CL" sz="5600" dirty="0">
                <a:latin typeface="+mj-lt"/>
              </a:rPr>
              <a:t>. </a:t>
            </a:r>
            <a:endParaRPr sz="5600" dirty="0">
              <a:latin typeface="+mj-lt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96296"/>
              <a:buChar char="◦"/>
            </a:pPr>
            <a:r>
              <a:rPr lang="es-CL" sz="5600" dirty="0">
                <a:latin typeface="+mj-lt"/>
              </a:rPr>
              <a:t>      1.____________________________?		1._______________________?</a:t>
            </a:r>
            <a:endParaRPr sz="5600" dirty="0">
              <a:latin typeface="+mj-lt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96296"/>
              <a:buChar char="◦"/>
            </a:pPr>
            <a:r>
              <a:rPr lang="es-CL" sz="5600" dirty="0">
                <a:latin typeface="+mj-lt"/>
              </a:rPr>
              <a:t>	 </a:t>
            </a:r>
            <a:r>
              <a:rPr lang="es-CL" sz="5600" dirty="0" err="1">
                <a:latin typeface="+mj-lt"/>
              </a:rPr>
              <a:t>His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name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is</a:t>
            </a:r>
            <a:r>
              <a:rPr lang="es-CL" sz="5600" dirty="0">
                <a:latin typeface="+mj-lt"/>
              </a:rPr>
              <a:t> Robert			     </a:t>
            </a:r>
            <a:r>
              <a:rPr lang="es-CL" sz="5600" dirty="0" err="1">
                <a:latin typeface="+mj-lt"/>
              </a:rPr>
              <a:t>Her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name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is</a:t>
            </a:r>
            <a:r>
              <a:rPr lang="es-CL" sz="5600" dirty="0">
                <a:latin typeface="+mj-lt"/>
              </a:rPr>
              <a:t> Susan</a:t>
            </a:r>
            <a:endParaRPr sz="5600" dirty="0">
              <a:latin typeface="+mj-lt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96296"/>
              <a:buChar char="◦"/>
            </a:pPr>
            <a:r>
              <a:rPr lang="es-CL" sz="5600" dirty="0">
                <a:latin typeface="+mj-lt"/>
              </a:rPr>
              <a:t>      2.____________________________?		2._______________________?</a:t>
            </a:r>
            <a:endParaRPr sz="5600" dirty="0">
              <a:latin typeface="+mj-lt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96296"/>
              <a:buChar char="◦"/>
            </a:pPr>
            <a:r>
              <a:rPr lang="es-CL" sz="5600" dirty="0">
                <a:latin typeface="+mj-lt"/>
              </a:rPr>
              <a:t>	</a:t>
            </a:r>
            <a:r>
              <a:rPr lang="es-CL" sz="5600" dirty="0" err="1">
                <a:latin typeface="+mj-lt"/>
              </a:rPr>
              <a:t>His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favorite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singer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is</a:t>
            </a:r>
            <a:r>
              <a:rPr lang="es-CL" sz="5600" dirty="0">
                <a:latin typeface="+mj-lt"/>
              </a:rPr>
              <a:t> Rihanna                                   </a:t>
            </a:r>
            <a:r>
              <a:rPr lang="es-CL" sz="5600" dirty="0" err="1">
                <a:latin typeface="+mj-lt"/>
              </a:rPr>
              <a:t>Her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favorite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singer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is</a:t>
            </a:r>
            <a:r>
              <a:rPr lang="es-CL" sz="5600" dirty="0">
                <a:latin typeface="+mj-lt"/>
              </a:rPr>
              <a:t> Madonna</a:t>
            </a:r>
            <a:endParaRPr sz="5600" dirty="0">
              <a:latin typeface="+mj-lt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96296"/>
              <a:buChar char="◦"/>
            </a:pPr>
            <a:r>
              <a:rPr lang="es-CL" sz="5600" dirty="0">
                <a:latin typeface="+mj-lt"/>
              </a:rPr>
              <a:t>      3.____________________________?		3._______________________?</a:t>
            </a:r>
            <a:endParaRPr sz="5600" dirty="0">
              <a:latin typeface="+mj-lt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96296"/>
              <a:buChar char="◦"/>
            </a:pPr>
            <a:r>
              <a:rPr lang="es-CL" sz="5600" dirty="0">
                <a:latin typeface="+mj-lt"/>
              </a:rPr>
              <a:t>	He </a:t>
            </a:r>
            <a:r>
              <a:rPr lang="es-CL" sz="5600" dirty="0" err="1">
                <a:latin typeface="+mj-lt"/>
              </a:rPr>
              <a:t>is</a:t>
            </a:r>
            <a:r>
              <a:rPr lang="es-CL" sz="5600" dirty="0">
                <a:latin typeface="+mj-lt"/>
              </a:rPr>
              <a:t> 10 </a:t>
            </a:r>
            <a:r>
              <a:rPr lang="es-CL" sz="5600" dirty="0" err="1">
                <a:latin typeface="+mj-lt"/>
              </a:rPr>
              <a:t>years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old</a:t>
            </a:r>
            <a:r>
              <a:rPr lang="es-CL" sz="5600" dirty="0">
                <a:latin typeface="+mj-lt"/>
              </a:rPr>
              <a:t>                                                     </a:t>
            </a:r>
            <a:r>
              <a:rPr lang="es-CL" sz="5600" dirty="0" err="1">
                <a:latin typeface="+mj-lt"/>
              </a:rPr>
              <a:t>She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is</a:t>
            </a:r>
            <a:r>
              <a:rPr lang="es-CL" sz="5600" dirty="0">
                <a:latin typeface="+mj-lt"/>
              </a:rPr>
              <a:t> 24 </a:t>
            </a:r>
            <a:r>
              <a:rPr lang="es-CL" sz="5600" dirty="0" err="1">
                <a:latin typeface="+mj-lt"/>
              </a:rPr>
              <a:t>years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old</a:t>
            </a:r>
            <a:endParaRPr sz="5600" dirty="0">
              <a:latin typeface="+mj-lt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96296"/>
              <a:buChar char="◦"/>
            </a:pPr>
            <a:r>
              <a:rPr lang="es-CL" sz="5600" dirty="0">
                <a:latin typeface="+mj-lt"/>
              </a:rPr>
              <a:t>      4.____________________________?                       4._______________________?</a:t>
            </a:r>
            <a:endParaRPr sz="5600" dirty="0">
              <a:latin typeface="+mj-lt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96296"/>
              <a:buChar char="◦"/>
            </a:pPr>
            <a:r>
              <a:rPr lang="es-CL" sz="5600" dirty="0">
                <a:latin typeface="+mj-lt"/>
              </a:rPr>
              <a:t>	He </a:t>
            </a:r>
            <a:r>
              <a:rPr lang="es-CL" sz="5600" dirty="0" err="1">
                <a:latin typeface="+mj-lt"/>
              </a:rPr>
              <a:t>is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from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Spain</a:t>
            </a:r>
            <a:r>
              <a:rPr lang="es-CL" sz="5600" dirty="0">
                <a:latin typeface="+mj-lt"/>
              </a:rPr>
              <a:t>                                                       </a:t>
            </a:r>
            <a:r>
              <a:rPr lang="es-CL" sz="5600" dirty="0" err="1">
                <a:latin typeface="+mj-lt"/>
              </a:rPr>
              <a:t>She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is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from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the</a:t>
            </a:r>
            <a:r>
              <a:rPr lang="es-CL" sz="5600" dirty="0">
                <a:latin typeface="+mj-lt"/>
              </a:rPr>
              <a:t> USA</a:t>
            </a:r>
            <a:endParaRPr sz="5600" dirty="0">
              <a:latin typeface="+mj-lt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96296"/>
              <a:buChar char="◦"/>
            </a:pPr>
            <a:r>
              <a:rPr lang="es-CL" sz="5600" dirty="0">
                <a:latin typeface="+mj-lt"/>
              </a:rPr>
              <a:t>      5.____________________________?                       5._______________________?</a:t>
            </a:r>
            <a:endParaRPr sz="5600" dirty="0">
              <a:latin typeface="+mj-lt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96296"/>
              <a:buChar char="◦"/>
            </a:pPr>
            <a:r>
              <a:rPr lang="es-CL" sz="5600" dirty="0">
                <a:latin typeface="+mj-lt"/>
              </a:rPr>
              <a:t>	</a:t>
            </a:r>
            <a:r>
              <a:rPr lang="es-CL" sz="5600" dirty="0" err="1">
                <a:latin typeface="+mj-lt"/>
              </a:rPr>
              <a:t>His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favorite</a:t>
            </a:r>
            <a:r>
              <a:rPr lang="es-CL" sz="5600" dirty="0">
                <a:latin typeface="+mj-lt"/>
              </a:rPr>
              <a:t> sport </a:t>
            </a:r>
            <a:r>
              <a:rPr lang="es-CL" sz="5600" dirty="0" err="1">
                <a:latin typeface="+mj-lt"/>
              </a:rPr>
              <a:t>is</a:t>
            </a:r>
            <a:r>
              <a:rPr lang="es-CL" sz="5600" dirty="0">
                <a:latin typeface="+mj-lt"/>
              </a:rPr>
              <a:t> soccer		      </a:t>
            </a:r>
            <a:r>
              <a:rPr lang="es-CL" sz="5600" dirty="0" err="1">
                <a:latin typeface="+mj-lt"/>
              </a:rPr>
              <a:t>Her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favorite</a:t>
            </a:r>
            <a:r>
              <a:rPr lang="es-CL" sz="5600" dirty="0">
                <a:latin typeface="+mj-lt"/>
              </a:rPr>
              <a:t> sport </a:t>
            </a:r>
            <a:r>
              <a:rPr lang="es-CL" sz="5600" dirty="0" err="1">
                <a:latin typeface="+mj-lt"/>
              </a:rPr>
              <a:t>is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tennis</a:t>
            </a:r>
            <a:endParaRPr sz="5600" dirty="0">
              <a:latin typeface="+mj-lt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96296"/>
              <a:buChar char="◦"/>
            </a:pPr>
            <a:r>
              <a:rPr lang="es-CL" sz="5600" dirty="0">
                <a:latin typeface="+mj-lt"/>
              </a:rPr>
              <a:t>       6.____________________________?                      6._______________________?</a:t>
            </a:r>
            <a:endParaRPr sz="5600" dirty="0">
              <a:latin typeface="+mj-lt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96296"/>
              <a:buChar char="◦"/>
            </a:pPr>
            <a:r>
              <a:rPr lang="es-CL" sz="5600" dirty="0">
                <a:latin typeface="+mj-lt"/>
              </a:rPr>
              <a:t>	</a:t>
            </a:r>
            <a:r>
              <a:rPr lang="es-CL" sz="5600" dirty="0" err="1">
                <a:latin typeface="+mj-lt"/>
              </a:rPr>
              <a:t>His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birthday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is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on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may</a:t>
            </a:r>
            <a:r>
              <a:rPr lang="es-CL" sz="5600" dirty="0">
                <a:latin typeface="+mj-lt"/>
              </a:rPr>
              <a:t> 9</a:t>
            </a:r>
            <a:r>
              <a:rPr lang="es-CL" sz="5600" baseline="30000" dirty="0">
                <a:latin typeface="+mj-lt"/>
              </a:rPr>
              <a:t>th		 </a:t>
            </a:r>
            <a:r>
              <a:rPr lang="es-CL" sz="5600" dirty="0">
                <a:latin typeface="+mj-lt"/>
              </a:rPr>
              <a:t>     </a:t>
            </a:r>
            <a:r>
              <a:rPr lang="es-CL" sz="5600" dirty="0" err="1">
                <a:latin typeface="+mj-lt"/>
              </a:rPr>
              <a:t>Her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birthday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is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on</a:t>
            </a:r>
            <a:r>
              <a:rPr lang="es-CL" sz="5600" dirty="0">
                <a:latin typeface="+mj-lt"/>
              </a:rPr>
              <a:t> </a:t>
            </a:r>
            <a:r>
              <a:rPr lang="es-CL" sz="5600" dirty="0" err="1">
                <a:latin typeface="+mj-lt"/>
              </a:rPr>
              <a:t>December</a:t>
            </a:r>
            <a:r>
              <a:rPr lang="es-CL" sz="5600" dirty="0">
                <a:latin typeface="+mj-lt"/>
              </a:rPr>
              <a:t> 24</a:t>
            </a:r>
            <a:r>
              <a:rPr lang="es-CL" sz="5600" baseline="30000" dirty="0">
                <a:latin typeface="+mj-lt"/>
              </a:rPr>
              <a:t>th</a:t>
            </a:r>
            <a:r>
              <a:rPr lang="es-CL" sz="5600" dirty="0">
                <a:latin typeface="+mj-lt"/>
              </a:rPr>
              <a:t>.</a:t>
            </a:r>
            <a:endParaRPr sz="5600" dirty="0">
              <a:latin typeface="+mj-lt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96296"/>
              <a:buChar char="◦"/>
            </a:pPr>
            <a:r>
              <a:rPr lang="es-CL" sz="5600" dirty="0">
                <a:latin typeface="+mj-lt"/>
              </a:rPr>
              <a:t> </a:t>
            </a:r>
            <a:endParaRPr sz="5600" dirty="0">
              <a:latin typeface="+mj-lt"/>
            </a:endParaRPr>
          </a:p>
          <a:p>
            <a:pPr marL="137160" lvl="0" indent="-771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"/>
          <p:cNvSpPr txBox="1">
            <a:spLocks noGrp="1"/>
          </p:cNvSpPr>
          <p:nvPr>
            <p:ph type="title"/>
          </p:nvPr>
        </p:nvSpPr>
        <p:spPr>
          <a:xfrm>
            <a:off x="1485900" y="528066"/>
            <a:ext cx="6172200" cy="36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s-CL"/>
              <a:t>Answer key: Questions</a:t>
            </a:r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body" idx="1"/>
          </p:nvPr>
        </p:nvSpPr>
        <p:spPr>
          <a:xfrm>
            <a:off x="1277634" y="1005576"/>
            <a:ext cx="3237216" cy="3760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" lvl="0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◦"/>
            </a:pPr>
            <a:r>
              <a:rPr lang="es-CL"/>
              <a:t>What is his name?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Char char="◦"/>
            </a:pPr>
            <a:r>
              <a:rPr lang="es-CL"/>
              <a:t>Who is his favorite singer?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Char char="◦"/>
            </a:pPr>
            <a:r>
              <a:rPr lang="es-CL"/>
              <a:t>How old is he?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Char char="◦"/>
            </a:pPr>
            <a:r>
              <a:rPr lang="es-CL"/>
              <a:t>Where is he from?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Char char="◦"/>
            </a:pPr>
            <a:r>
              <a:rPr lang="es-CL"/>
              <a:t>What is his favorite sport?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Char char="◦"/>
            </a:pPr>
            <a:r>
              <a:rPr lang="es-CL"/>
              <a:t>When is his birthday?</a:t>
            </a:r>
            <a:endParaRPr/>
          </a:p>
          <a:p>
            <a:pPr marL="137160" lvl="0" indent="-51435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body" idx="2"/>
          </p:nvPr>
        </p:nvSpPr>
        <p:spPr>
          <a:xfrm>
            <a:off x="4572000" y="1059582"/>
            <a:ext cx="3240360" cy="372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" lvl="0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◦"/>
            </a:pPr>
            <a:r>
              <a:rPr lang="es-CL"/>
              <a:t>What is her name?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Char char="◦"/>
            </a:pPr>
            <a:r>
              <a:rPr lang="es-CL"/>
              <a:t>Who is her favorite singer?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Char char="◦"/>
            </a:pPr>
            <a:r>
              <a:rPr lang="es-CL"/>
              <a:t>How old is she?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Char char="◦"/>
            </a:pPr>
            <a:r>
              <a:rPr lang="es-CL"/>
              <a:t>Where is she from?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Char char="◦"/>
            </a:pPr>
            <a:r>
              <a:rPr lang="es-CL"/>
              <a:t>What is her favorite sport?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00"/>
              <a:buChar char="◦"/>
            </a:pPr>
            <a:r>
              <a:rPr lang="es-CL"/>
              <a:t>When is her birthday?</a:t>
            </a:r>
            <a:endParaRPr/>
          </a:p>
          <a:p>
            <a:pPr marL="137160" lvl="0" indent="-51435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700"/>
              <a:buFont typeface="Twentieth Century"/>
              <a:buNone/>
            </a:pPr>
            <a:r>
              <a:rPr lang="es-CL"/>
              <a:t>GRAMMAR CAPSULE DEMONSTRATIVE ADJECTIVES</a:t>
            </a:r>
            <a:endParaRPr/>
          </a:p>
        </p:txBody>
      </p:sp>
      <p:graphicFrame>
        <p:nvGraphicFramePr>
          <p:cNvPr id="195" name="Google Shape;195;p15"/>
          <p:cNvGraphicFramePr/>
          <p:nvPr/>
        </p:nvGraphicFramePr>
        <p:xfrm>
          <a:off x="768350" y="1714500"/>
          <a:ext cx="7289700" cy="2684525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10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/>
                        <a:t>Demonstrative 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9425" marR="694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/>
                        <a:t>  adjectives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9425" marR="694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/>
                        <a:t> 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9425" marR="694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/>
                        <a:t>THIS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9425" marR="694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/>
                        <a:t>near /here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9425" marR="694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/>
                        <a:t>singular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9425" marR="694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/>
                        <a:t>THAT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9425" marR="694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/>
                        <a:t>far /there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9425" marR="694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/>
                        <a:t>singular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9425" marR="694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/>
                        <a:t>THESE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9425" marR="694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/>
                        <a:t>near/ here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9425" marR="694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/>
                        <a:t>plural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9425" marR="694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/>
                        <a:t>THOSE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9425" marR="694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/>
                        <a:t>far /there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9425" marR="694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 dirty="0"/>
                        <a:t>plural</a:t>
                      </a: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9425" marR="694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6" name="Google Shape;196;p15"/>
          <p:cNvSpPr/>
          <p:nvPr/>
        </p:nvSpPr>
        <p:spPr>
          <a:xfrm>
            <a:off x="-421830" y="-483256"/>
            <a:ext cx="13979623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Capsule: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>
            <a:spLocks noGrp="1"/>
          </p:cNvSpPr>
          <p:nvPr>
            <p:ph type="title"/>
          </p:nvPr>
        </p:nvSpPr>
        <p:spPr>
          <a:xfrm>
            <a:off x="595901" y="97223"/>
            <a:ext cx="7312758" cy="107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Twentieth Century"/>
              <a:buNone/>
            </a:pPr>
            <a:r>
              <a:rPr lang="es-CL" sz="3000" dirty="0"/>
              <a:t>ANSWER THE QUESTIONS.</a:t>
            </a:r>
            <a:endParaRPr sz="3000" dirty="0"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1"/>
          </p:nvPr>
        </p:nvSpPr>
        <p:spPr>
          <a:xfrm>
            <a:off x="1527888" y="1578173"/>
            <a:ext cx="3030141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25"/>
              <a:buNone/>
            </a:pPr>
            <a:endParaRPr dirty="0"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2"/>
          </p:nvPr>
        </p:nvSpPr>
        <p:spPr>
          <a:xfrm>
            <a:off x="595901" y="1388125"/>
            <a:ext cx="3738355" cy="3343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68580" lvl="0" indent="-101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 "/>
            </a:pPr>
            <a:r>
              <a:rPr lang="es-CL" dirty="0" err="1"/>
              <a:t>What´s</a:t>
            </a:r>
            <a:r>
              <a:rPr lang="es-CL" dirty="0"/>
              <a:t> </a:t>
            </a:r>
            <a:r>
              <a:rPr lang="es-CL" dirty="0" err="1"/>
              <a:t>this</a:t>
            </a:r>
            <a:r>
              <a:rPr lang="es-CL" dirty="0"/>
              <a:t>? (</a:t>
            </a:r>
            <a:r>
              <a:rPr lang="es-CL" dirty="0" err="1"/>
              <a:t>near</a:t>
            </a:r>
            <a:r>
              <a:rPr lang="es-CL" dirty="0"/>
              <a:t>)</a:t>
            </a:r>
            <a:endParaRPr dirty="0"/>
          </a:p>
          <a:p>
            <a:pPr marL="68580" lvl="0" indent="0" algn="l" rtl="0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650"/>
              <a:buNone/>
            </a:pPr>
            <a:endParaRPr dirty="0"/>
          </a:p>
          <a:p>
            <a:pPr marL="68580" lvl="0" indent="0" algn="l" rtl="0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650"/>
              <a:buNone/>
            </a:pPr>
            <a:endParaRPr dirty="0"/>
          </a:p>
          <a:p>
            <a:pPr marL="68580" lvl="0" indent="0" algn="l" rtl="0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650"/>
              <a:buNone/>
            </a:pPr>
            <a:endParaRPr dirty="0"/>
          </a:p>
          <a:p>
            <a:pPr marL="68580" lvl="0" indent="0" algn="l" rtl="0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650"/>
              <a:buNone/>
            </a:pPr>
            <a:endParaRPr dirty="0"/>
          </a:p>
          <a:p>
            <a:pPr marL="68580" lvl="0" indent="0" algn="l" rtl="0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650"/>
              <a:buNone/>
            </a:pPr>
            <a:endParaRPr dirty="0"/>
          </a:p>
          <a:p>
            <a:pPr marL="68580" lvl="0" indent="-101600" algn="l" rtl="0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600"/>
              <a:buChar char=" "/>
            </a:pPr>
            <a:r>
              <a:rPr lang="es-CL" dirty="0" err="1"/>
              <a:t>What</a:t>
            </a:r>
            <a:r>
              <a:rPr lang="es-CL" dirty="0"/>
              <a:t> are </a:t>
            </a:r>
            <a:r>
              <a:rPr lang="es-CL" dirty="0" err="1"/>
              <a:t>these</a:t>
            </a:r>
            <a:r>
              <a:rPr lang="es-CL" dirty="0"/>
              <a:t>?(</a:t>
            </a:r>
            <a:r>
              <a:rPr lang="es-CL" dirty="0" err="1"/>
              <a:t>near</a:t>
            </a:r>
            <a:r>
              <a:rPr lang="es-CL" dirty="0"/>
              <a:t>)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650"/>
              <a:buNone/>
            </a:pPr>
            <a:endParaRPr dirty="0"/>
          </a:p>
          <a:p>
            <a:pPr marL="68580" lvl="0" indent="0" algn="l" rtl="0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1650"/>
              <a:buNone/>
            </a:pPr>
            <a:endParaRPr dirty="0"/>
          </a:p>
        </p:txBody>
      </p:sp>
      <p:sp>
        <p:nvSpPr>
          <p:cNvPr id="210" name="Google Shape;210;p17"/>
          <p:cNvSpPr txBox="1">
            <a:spLocks noGrp="1"/>
          </p:cNvSpPr>
          <p:nvPr>
            <p:ph type="body" idx="3"/>
          </p:nvPr>
        </p:nvSpPr>
        <p:spPr>
          <a:xfrm>
            <a:off x="4493166" y="1634727"/>
            <a:ext cx="356616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25"/>
              <a:buNone/>
            </a:pPr>
            <a:endParaRPr dirty="0"/>
          </a:p>
        </p:txBody>
      </p:sp>
      <p:sp>
        <p:nvSpPr>
          <p:cNvPr id="211" name="Google Shape;211;p17"/>
          <p:cNvSpPr txBox="1">
            <a:spLocks noGrp="1"/>
          </p:cNvSpPr>
          <p:nvPr>
            <p:ph type="body" idx="4"/>
          </p:nvPr>
        </p:nvSpPr>
        <p:spPr>
          <a:xfrm>
            <a:off x="4493166" y="1578173"/>
            <a:ext cx="3566160" cy="315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6858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 "/>
            </a:pPr>
            <a:r>
              <a:rPr lang="es-CL" dirty="0" err="1"/>
              <a:t>What</a:t>
            </a:r>
            <a:r>
              <a:rPr lang="es-CL" dirty="0"/>
              <a:t> are </a:t>
            </a:r>
            <a:r>
              <a:rPr lang="es-CL" dirty="0" err="1"/>
              <a:t>those</a:t>
            </a:r>
            <a:r>
              <a:rPr lang="es-CL" dirty="0"/>
              <a:t>? (</a:t>
            </a:r>
            <a:r>
              <a:rPr lang="es-CL" dirty="0" err="1"/>
              <a:t>far</a:t>
            </a:r>
            <a:r>
              <a:rPr lang="es-CL" dirty="0"/>
              <a:t>)</a:t>
            </a:r>
            <a:endParaRPr dirty="0"/>
          </a:p>
          <a:p>
            <a:pPr marL="68580" lvl="0" indent="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650"/>
              <a:buNone/>
            </a:pPr>
            <a:endParaRPr dirty="0"/>
          </a:p>
          <a:p>
            <a:pPr marL="68580" lvl="0" indent="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650"/>
              <a:buNone/>
            </a:pPr>
            <a:endParaRPr dirty="0"/>
          </a:p>
          <a:p>
            <a:pPr marL="68580" lvl="0" indent="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650"/>
              <a:buNone/>
            </a:pPr>
            <a:endParaRPr dirty="0"/>
          </a:p>
          <a:p>
            <a:pPr marL="68580" lvl="0" indent="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650"/>
              <a:buNone/>
            </a:pPr>
            <a:endParaRPr dirty="0"/>
          </a:p>
          <a:p>
            <a:pPr marL="68580" lvl="0" indent="-10160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600"/>
              <a:buChar char=" "/>
            </a:pPr>
            <a:r>
              <a:rPr lang="es-CL" dirty="0" err="1"/>
              <a:t>What´s</a:t>
            </a:r>
            <a:r>
              <a:rPr lang="es-CL" dirty="0"/>
              <a:t> </a:t>
            </a:r>
            <a:r>
              <a:rPr lang="es-CL" dirty="0" err="1"/>
              <a:t>that</a:t>
            </a:r>
            <a:r>
              <a:rPr lang="es-CL" dirty="0"/>
              <a:t>? (</a:t>
            </a:r>
            <a:r>
              <a:rPr lang="es-CL" dirty="0" err="1"/>
              <a:t>far</a:t>
            </a:r>
            <a:r>
              <a:rPr lang="es-CL" dirty="0"/>
              <a:t>)</a:t>
            </a:r>
            <a:endParaRPr dirty="0"/>
          </a:p>
          <a:p>
            <a:pPr marL="68580" lvl="0" indent="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650"/>
              <a:buNone/>
            </a:pPr>
            <a:endParaRPr dirty="0"/>
          </a:p>
          <a:p>
            <a:pPr marL="68580" lvl="0" indent="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650"/>
              <a:buNone/>
            </a:pPr>
            <a:endParaRPr dirty="0"/>
          </a:p>
        </p:txBody>
      </p:sp>
      <p:pic>
        <p:nvPicPr>
          <p:cNvPr id="212" name="Google Shape;2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0333" y="3691735"/>
            <a:ext cx="2385392" cy="97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9729" y="1670135"/>
            <a:ext cx="1689357" cy="13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2975572-5613-4219-8321-ABAA515E0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626" y="1578173"/>
            <a:ext cx="2145650" cy="14278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446A0D6-20E8-4B6D-9549-F0BF5503CD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625" y="3497806"/>
            <a:ext cx="1913212" cy="14147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3CC04-CF59-4E25-BA25-D056086C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Tell </a:t>
            </a:r>
            <a:r>
              <a:rPr lang="es-CL" dirty="0" err="1"/>
              <a:t>your</a:t>
            </a:r>
            <a:r>
              <a:rPr lang="es-CL" dirty="0"/>
              <a:t> </a:t>
            </a:r>
            <a:r>
              <a:rPr lang="es-CL" dirty="0" err="1"/>
              <a:t>teacher</a:t>
            </a:r>
            <a:r>
              <a:rPr lang="es-CL" dirty="0"/>
              <a:t> </a:t>
            </a:r>
            <a:r>
              <a:rPr lang="es-CL" dirty="0" err="1"/>
              <a:t>what</a:t>
            </a:r>
            <a:r>
              <a:rPr lang="es-CL" dirty="0"/>
              <a:t> </a:t>
            </a:r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learnt</a:t>
            </a:r>
            <a:r>
              <a:rPr lang="es-CL" dirty="0"/>
              <a:t> </a:t>
            </a:r>
            <a:r>
              <a:rPr lang="es-CL" dirty="0" err="1"/>
              <a:t>today</a:t>
            </a:r>
            <a:r>
              <a:rPr lang="es-CL" dirty="0"/>
              <a:t>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1F40BE-146D-489E-9A6D-BC70CF1E3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2E000F-18AF-4BE0-B58C-1F41DFD9E9E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5848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DEC12-E47C-4246-B747-1B0B1D0C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Kahoot</a:t>
            </a:r>
            <a:r>
              <a:rPr lang="es-CL" dirty="0"/>
              <a:t>:  </a:t>
            </a:r>
            <a:r>
              <a:rPr lang="es-CL" dirty="0" err="1"/>
              <a:t>Class</a:t>
            </a:r>
            <a:r>
              <a:rPr lang="es-CL" dirty="0"/>
              <a:t> </a:t>
            </a:r>
            <a:r>
              <a:rPr lang="es-CL" dirty="0" err="1"/>
              <a:t>review.Verb</a:t>
            </a:r>
            <a:r>
              <a:rPr lang="es-CL" dirty="0"/>
              <a:t> </a:t>
            </a:r>
            <a:r>
              <a:rPr lang="es-CL" dirty="0" err="1"/>
              <a:t>to</a:t>
            </a:r>
            <a:r>
              <a:rPr lang="es-CL"/>
              <a:t> be</a:t>
            </a:r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45F898-CE6A-438B-A019-EC15B6165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https://create.kahoot.it/share/duplicate-of-present-simple-of-verb-to-be/506abc7a-4911-4669-9bed-4f69f3ec4d28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55635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 txBox="1"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L"/>
              <a:t>Thank you very much!</a:t>
            </a:r>
            <a:endParaRPr/>
          </a:p>
        </p:txBody>
      </p:sp>
      <p:sp>
        <p:nvSpPr>
          <p:cNvPr id="278" name="Google Shape;278;p24"/>
          <p:cNvSpPr txBox="1">
            <a:spLocks noGrp="1"/>
          </p:cNvSpPr>
          <p:nvPr>
            <p:ph type="body" idx="1"/>
          </p:nvPr>
        </p:nvSpPr>
        <p:spPr>
          <a:xfrm>
            <a:off x="800100" y="1577340"/>
            <a:ext cx="7543800" cy="294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L" sz="2400" b="1" dirty="0"/>
              <a:t> </a:t>
            </a:r>
            <a:r>
              <a:rPr lang="es-CL" sz="2400" b="1" dirty="0" err="1"/>
              <a:t>Remember</a:t>
            </a:r>
            <a:r>
              <a:rPr lang="es-CL" sz="2400" b="1" dirty="0"/>
              <a:t> 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 b="1" kern="1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Review Online </a:t>
            </a:r>
            <a:r>
              <a:rPr lang="en-US" sz="1400" b="1" kern="14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Q</a:t>
            </a:r>
            <a:r>
              <a:rPr lang="en-US" sz="1400" b="1" kern="1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uiz</a:t>
            </a:r>
            <a:r>
              <a:rPr lang="en-US" sz="1400" b="1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: From Monday May 10th to Friday, May 14th (5%) (45 minutes)</a:t>
            </a:r>
            <a:br>
              <a:rPr lang="es-CL" sz="1400" kern="1400" dirty="0">
                <a:effectLst/>
                <a:latin typeface="Noto Sans Symbols"/>
                <a:ea typeface="Noto Sans Symbols"/>
                <a:cs typeface="Noto Sans Symbols"/>
              </a:rPr>
            </a:br>
            <a:br>
              <a:rPr lang="es-CL" sz="1600" dirty="0"/>
            </a:br>
            <a:br>
              <a:rPr lang="es-CL" sz="1600" dirty="0"/>
            </a:br>
            <a:r>
              <a:rPr lang="es-CL" sz="1400" b="1" dirty="0" err="1">
                <a:solidFill>
                  <a:srgbClr val="0070C0"/>
                </a:solidFill>
              </a:rPr>
              <a:t>Remember</a:t>
            </a:r>
            <a:r>
              <a:rPr lang="es-CL" sz="1400" dirty="0" err="1"/>
              <a:t>:</a:t>
            </a:r>
            <a:r>
              <a:rPr lang="es-CL" sz="1400" b="1" dirty="0" err="1"/>
              <a:t>Participation</a:t>
            </a:r>
            <a:r>
              <a:rPr lang="es-CL" sz="1400" b="1" dirty="0"/>
              <a:t> </a:t>
            </a:r>
            <a:r>
              <a:rPr lang="es-CL" sz="1400" b="1" dirty="0" err="1"/>
              <a:t>assessment</a:t>
            </a:r>
            <a:r>
              <a:rPr lang="es-CL" sz="1400" b="1" dirty="0"/>
              <a:t> 3:  </a:t>
            </a:r>
            <a:r>
              <a:rPr lang="es-CL" sz="1400" b="1" dirty="0" err="1"/>
              <a:t>Icon</a:t>
            </a:r>
            <a:r>
              <a:rPr lang="es-CL" sz="1400" b="1"/>
              <a:t> “tareas”(Fecha límite: 16 mayo)</a:t>
            </a:r>
            <a:br>
              <a:rPr lang="es-CL" sz="1400" b="1"/>
            </a:b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800100" y="272084"/>
            <a:ext cx="8059087" cy="47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63636"/>
              <a:buFont typeface="Century Gothic"/>
              <a:buNone/>
            </a:pPr>
            <a:r>
              <a:rPr lang="es-CL"/>
              <a:t>Review:Classroom Language.</a:t>
            </a:r>
            <a:br>
              <a:rPr lang="es-CL"/>
            </a:br>
            <a:r>
              <a:rPr lang="es-CL" sz="2200"/>
              <a:t>(Booklet p. 1)</a:t>
            </a:r>
            <a:endParaRPr sz="2200"/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464695" y="955343"/>
            <a:ext cx="8394492" cy="357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37160" lvl="0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◦"/>
            </a:pPr>
            <a:r>
              <a:rPr lang="es-CL" sz="1400" b="1">
                <a:latin typeface="Arial"/>
                <a:ea typeface="Arial"/>
                <a:cs typeface="Arial"/>
                <a:sym typeface="Arial"/>
              </a:rPr>
              <a:t>A.  </a:t>
            </a:r>
            <a:r>
              <a:rPr lang="es-CL" sz="1400" u="sng">
                <a:latin typeface="Arial"/>
                <a:ea typeface="Arial"/>
                <a:cs typeface="Arial"/>
                <a:sym typeface="Arial"/>
              </a:rPr>
              <a:t>Expressions used by the</a:t>
            </a:r>
            <a:r>
              <a:rPr lang="es-CL" sz="1400" b="1" u="sng">
                <a:latin typeface="Arial"/>
                <a:ea typeface="Arial"/>
                <a:cs typeface="Arial"/>
                <a:sym typeface="Arial"/>
              </a:rPr>
              <a:t> student</a:t>
            </a:r>
            <a:r>
              <a:rPr lang="es-CL" sz="1400" b="1">
                <a:latin typeface="Arial"/>
                <a:ea typeface="Arial"/>
                <a:cs typeface="Arial"/>
                <a:sym typeface="Arial"/>
              </a:rPr>
              <a:t>: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400"/>
              <a:buChar char="◦"/>
            </a:pPr>
            <a:r>
              <a:rPr lang="es-CL" sz="1400" b="1">
                <a:latin typeface="Arial"/>
                <a:ea typeface="Arial"/>
                <a:cs typeface="Arial"/>
                <a:sym typeface="Arial"/>
              </a:rPr>
              <a:t> 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4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¿Cómo se dice ______(en inglés)?	 =   How do you say ______ (in English)?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4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¿Cómo se escribe/deletrea </a:t>
            </a:r>
            <a:r>
              <a:rPr lang="es-CL" sz="1400" u="sng">
                <a:latin typeface="Arial"/>
                <a:ea typeface="Arial"/>
                <a:cs typeface="Arial"/>
                <a:sym typeface="Arial"/>
              </a:rPr>
              <a:t>(sonido)?</a:t>
            </a:r>
            <a:r>
              <a:rPr lang="es-CL" sz="1400">
                <a:latin typeface="Arial"/>
                <a:ea typeface="Arial"/>
                <a:cs typeface="Arial"/>
                <a:sym typeface="Arial"/>
              </a:rPr>
              <a:t>	 =   How do you spell _________?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4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¿Cómo se pronuncia esta/esa palabra?	 =   How do you pronounce this/that word?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4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¿Qué significa xxx ?			 =   What’s the meaning of xxx? [míning]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4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 ¿Me puede repetir?	                                     =   Could you repeat, please?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4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Lo siento, no entiendo.		               =   Sorry, I don't understand. </a:t>
            </a:r>
            <a:endParaRPr/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4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¿Me podría explicar _________?	               =   Could you explain __________?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4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	No sé.				 =   I don't know.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4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Disculpe, .... (para atraer la atención)	 =   Excuse me, ...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400"/>
              <a:buChar char="◦"/>
            </a:pPr>
            <a:r>
              <a:rPr lang="es-CL" sz="1400">
                <a:latin typeface="Arial"/>
                <a:ea typeface="Arial"/>
                <a:cs typeface="Arial"/>
                <a:sym typeface="Arial"/>
              </a:rPr>
              <a:t>	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311700" y="286603"/>
            <a:ext cx="8520600" cy="458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es-CL" b="1" dirty="0"/>
            </a:br>
            <a:br>
              <a:rPr lang="es-CL" b="1" dirty="0"/>
            </a:br>
            <a:r>
              <a:rPr lang="es-CL" sz="2800" b="1" dirty="0" err="1">
                <a:solidFill>
                  <a:srgbClr val="0070C0"/>
                </a:solidFill>
              </a:rPr>
              <a:t>Study</a:t>
            </a:r>
            <a:r>
              <a:rPr lang="es-CL" sz="2800" b="1" dirty="0">
                <a:solidFill>
                  <a:srgbClr val="0070C0"/>
                </a:solidFill>
              </a:rPr>
              <a:t> </a:t>
            </a:r>
            <a:r>
              <a:rPr lang="es-CL" sz="2800" b="1" dirty="0" err="1">
                <a:solidFill>
                  <a:srgbClr val="0070C0"/>
                </a:solidFill>
              </a:rPr>
              <a:t>previous</a:t>
            </a:r>
            <a:r>
              <a:rPr lang="es-CL" sz="2800" b="1" dirty="0">
                <a:solidFill>
                  <a:srgbClr val="0070C0"/>
                </a:solidFill>
              </a:rPr>
              <a:t> </a:t>
            </a:r>
            <a:r>
              <a:rPr lang="es-CL" sz="2800" b="1" dirty="0" err="1">
                <a:solidFill>
                  <a:srgbClr val="0070C0"/>
                </a:solidFill>
              </a:rPr>
              <a:t>contents</a:t>
            </a:r>
            <a:r>
              <a:rPr lang="es-CL" sz="2800" b="1" dirty="0">
                <a:solidFill>
                  <a:srgbClr val="0070C0"/>
                </a:solidFill>
              </a:rPr>
              <a:t> (</a:t>
            </a:r>
            <a:r>
              <a:rPr lang="es-CL" sz="2800" b="1" dirty="0" err="1">
                <a:solidFill>
                  <a:srgbClr val="0070C0"/>
                </a:solidFill>
              </a:rPr>
              <a:t>self</a:t>
            </a:r>
            <a:r>
              <a:rPr lang="es-CL" sz="2800" b="1" dirty="0">
                <a:solidFill>
                  <a:srgbClr val="0070C0"/>
                </a:solidFill>
              </a:rPr>
              <a:t> </a:t>
            </a:r>
            <a:r>
              <a:rPr lang="es-CL" sz="2800" b="1" dirty="0" err="1">
                <a:solidFill>
                  <a:srgbClr val="0070C0"/>
                </a:solidFill>
              </a:rPr>
              <a:t>study</a:t>
            </a:r>
            <a:r>
              <a:rPr lang="es-CL" sz="2800" b="1" dirty="0">
                <a:solidFill>
                  <a:srgbClr val="0070C0"/>
                </a:solidFill>
              </a:rPr>
              <a:t>)</a:t>
            </a:r>
            <a:r>
              <a:rPr lang="es-CL" sz="2800" b="1" dirty="0" err="1">
                <a:solidFill>
                  <a:srgbClr val="0070C0"/>
                </a:solidFill>
              </a:rPr>
              <a:t>to</a:t>
            </a:r>
            <a:r>
              <a:rPr lang="es-CL" sz="2800" b="1" dirty="0">
                <a:solidFill>
                  <a:srgbClr val="0070C0"/>
                </a:solidFill>
              </a:rPr>
              <a:t> be prepare </a:t>
            </a:r>
            <a:r>
              <a:rPr lang="es-CL" sz="2800" b="1" dirty="0" err="1">
                <a:solidFill>
                  <a:srgbClr val="0070C0"/>
                </a:solidFill>
              </a:rPr>
              <a:t>for</a:t>
            </a:r>
            <a:r>
              <a:rPr lang="es-CL" sz="2800" b="1" dirty="0">
                <a:solidFill>
                  <a:srgbClr val="0070C0"/>
                </a:solidFill>
              </a:rPr>
              <a:t> </a:t>
            </a:r>
            <a:r>
              <a:rPr lang="es-CL" sz="2800" b="1" dirty="0" err="1">
                <a:solidFill>
                  <a:srgbClr val="0070C0"/>
                </a:solidFill>
              </a:rPr>
              <a:t>the</a:t>
            </a:r>
            <a:r>
              <a:rPr lang="es-CL" sz="2800" b="1" dirty="0">
                <a:solidFill>
                  <a:srgbClr val="0070C0"/>
                </a:solidFill>
              </a:rPr>
              <a:t> Quiz.</a:t>
            </a:r>
            <a:br>
              <a:rPr lang="es-CL" sz="2800" b="1" dirty="0">
                <a:solidFill>
                  <a:srgbClr val="0070C0"/>
                </a:solidFill>
              </a:rPr>
            </a:br>
            <a:br>
              <a:rPr lang="es-CL" sz="2800" dirty="0"/>
            </a:br>
            <a:r>
              <a:rPr lang="en-US" sz="2400" b="1" kern="1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Review Online </a:t>
            </a:r>
            <a:r>
              <a:rPr lang="en-US" sz="2400" b="1" kern="14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Q</a:t>
            </a:r>
            <a:r>
              <a:rPr lang="en-US" sz="2400" b="1" kern="1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uiz</a:t>
            </a:r>
            <a:r>
              <a:rPr lang="en-US" sz="2400" b="1" kern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: From Monday May 10th to Friday, May 14th (5%) (45 minutes)</a:t>
            </a:r>
            <a:br>
              <a:rPr lang="es-CL" sz="2400" kern="1400" dirty="0">
                <a:effectLst/>
                <a:latin typeface="Noto Sans Symbols"/>
                <a:ea typeface="Noto Sans Symbols"/>
                <a:cs typeface="Noto Sans Symbols"/>
              </a:rPr>
            </a:br>
            <a:br>
              <a:rPr lang="es-CL" sz="2800" dirty="0"/>
            </a:br>
            <a:br>
              <a:rPr lang="es-CL" sz="2800" dirty="0"/>
            </a:br>
            <a:r>
              <a:rPr lang="es-CL" sz="2400" b="1" dirty="0" err="1">
                <a:solidFill>
                  <a:srgbClr val="0070C0"/>
                </a:solidFill>
              </a:rPr>
              <a:t>Remember</a:t>
            </a:r>
            <a:r>
              <a:rPr lang="es-CL" sz="2400" dirty="0" err="1"/>
              <a:t>:</a:t>
            </a:r>
            <a:r>
              <a:rPr lang="es-CL" sz="2400" b="1" dirty="0" err="1"/>
              <a:t>Participation</a:t>
            </a:r>
            <a:r>
              <a:rPr lang="es-CL" sz="2400" b="1" dirty="0"/>
              <a:t> </a:t>
            </a:r>
            <a:r>
              <a:rPr lang="es-CL" sz="2400" b="1" dirty="0" err="1"/>
              <a:t>assessment</a:t>
            </a:r>
            <a:r>
              <a:rPr lang="es-CL" sz="2400" b="1" dirty="0"/>
              <a:t> 3:  </a:t>
            </a:r>
            <a:r>
              <a:rPr lang="es-CL" sz="2400" b="1" dirty="0" err="1"/>
              <a:t>Icon</a:t>
            </a:r>
            <a:r>
              <a:rPr lang="es-CL" sz="2400" b="1" dirty="0"/>
              <a:t> “tareas”(Fecha límite: 16 mayo)</a:t>
            </a:r>
            <a:br>
              <a:rPr lang="es-CL" sz="2400" b="1" dirty="0"/>
            </a:br>
            <a:br>
              <a:rPr lang="es-CL" sz="2400" b="1" dirty="0"/>
            </a:br>
            <a:r>
              <a:rPr lang="es-CL" sz="2400" dirty="0"/>
              <a:t>.</a:t>
            </a:r>
            <a:br>
              <a:rPr lang="es-CL" sz="2400" dirty="0"/>
            </a:br>
            <a:br>
              <a:rPr lang="es-CL" sz="2400" b="1" dirty="0"/>
            </a:br>
            <a:br>
              <a:rPr lang="es-CL" sz="2000" b="1" dirty="0"/>
            </a:br>
            <a:r>
              <a:rPr lang="es-CL" sz="2000" b="1" dirty="0"/>
              <a:t>-</a:t>
            </a:r>
            <a:endParaRPr sz="1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800100" y="481946"/>
            <a:ext cx="7543800" cy="623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Century Gothic"/>
              <a:buNone/>
            </a:pPr>
            <a:r>
              <a:rPr lang="es-CL" b="1" dirty="0">
                <a:solidFill>
                  <a:srgbClr val="00B0F0"/>
                </a:solidFill>
              </a:rPr>
              <a:t>OBJECTIVES:</a:t>
            </a:r>
            <a:endParaRPr b="1" dirty="0">
              <a:solidFill>
                <a:srgbClr val="00B0F0"/>
              </a:solidFill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453154" y="1105469"/>
            <a:ext cx="8013576" cy="342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" lvl="0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 in dialogues.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Char char="◦"/>
            </a:pP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profession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, marital status, time, country, </a:t>
            </a: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nationality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birthday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Char char="◦"/>
            </a:pP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professions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. Look at </a:t>
            </a: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 in Material docente.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Char char="◦"/>
            </a:pP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/ irregular </a:t>
            </a: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-1371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Char char="◦"/>
            </a:pP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 be, </a:t>
            </a: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possessives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self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800"/>
              <a:buNone/>
            </a:pPr>
            <a:endParaRPr sz="1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300251" y="481945"/>
            <a:ext cx="8393373" cy="115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s-CL" b="1"/>
              <a:t>Review</a:t>
            </a:r>
            <a:r>
              <a:rPr lang="es-CL"/>
              <a:t>: verb to be.</a:t>
            </a:r>
            <a:br>
              <a:rPr lang="es-CL"/>
            </a:br>
            <a:r>
              <a:rPr lang="es-CL" u="sng">
                <a:solidFill>
                  <a:schemeClr val="hlink"/>
                </a:solidFill>
                <a:hlinkClick r:id="rId3"/>
              </a:rPr>
              <a:t>https://www.youtube.com/watch?v=rC6bmDuHsWE</a:t>
            </a:r>
            <a:br>
              <a:rPr lang="es-CL"/>
            </a:br>
            <a:endParaRPr/>
          </a:p>
        </p:txBody>
      </p:sp>
      <p:pic>
        <p:nvPicPr>
          <p:cNvPr id="147" name="Google Shape;147;p8" descr="Verbo to be (Ser o estar) - Lingokid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154425" y="1637731"/>
            <a:ext cx="6526535" cy="2972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390906" y="104931"/>
            <a:ext cx="7952994" cy="140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br>
              <a:rPr lang="es-CL"/>
            </a:br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1"/>
          </p:nvPr>
        </p:nvSpPr>
        <p:spPr>
          <a:xfrm rot="10800000" flipH="1">
            <a:off x="802386" y="1510032"/>
            <a:ext cx="356616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pic>
        <p:nvPicPr>
          <p:cNvPr id="154" name="Google Shape;154;p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9824" y="269824"/>
            <a:ext cx="2585918" cy="3204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"/>
          <p:cNvSpPr txBox="1">
            <a:spLocks noGrp="1"/>
          </p:cNvSpPr>
          <p:nvPr>
            <p:ph type="body" idx="3"/>
          </p:nvPr>
        </p:nvSpPr>
        <p:spPr>
          <a:xfrm>
            <a:off x="2976824" y="134778"/>
            <a:ext cx="5621265" cy="734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CL" sz="2800" b="1">
                <a:solidFill>
                  <a:schemeClr val="dk1"/>
                </a:solidFill>
              </a:rPr>
              <a:t>Review</a:t>
            </a:r>
            <a:r>
              <a:rPr lang="es-CL" sz="2800">
                <a:solidFill>
                  <a:srgbClr val="FF0000"/>
                </a:solidFill>
              </a:rPr>
              <a:t> Oral practice:Dialogue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156" name="Google Shape;156;p9"/>
          <p:cNvSpPr txBox="1">
            <a:spLocks noGrp="1"/>
          </p:cNvSpPr>
          <p:nvPr>
            <p:ph type="body" idx="4"/>
          </p:nvPr>
        </p:nvSpPr>
        <p:spPr>
          <a:xfrm>
            <a:off x="2976824" y="734518"/>
            <a:ext cx="5778557" cy="421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s-CL" sz="1700"/>
              <a:t>A: Hello.Nice to meet you.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700"/>
              <a:buNone/>
            </a:pPr>
            <a:r>
              <a:rPr lang="es-CL" sz="1700"/>
              <a:t>B. Hi.Nice to meet you,too.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700"/>
              <a:buNone/>
            </a:pPr>
            <a:r>
              <a:rPr lang="es-CL" sz="1700"/>
              <a:t>A: What´s your name?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700"/>
              <a:buNone/>
            </a:pPr>
            <a:r>
              <a:rPr lang="es-CL" sz="1700"/>
              <a:t>B:  My name is……….. /or I am…………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700"/>
              <a:buNone/>
            </a:pPr>
            <a:r>
              <a:rPr lang="es-CL" sz="1700"/>
              <a:t>A:  </a:t>
            </a:r>
            <a:r>
              <a:rPr lang="es-CL" sz="1700" b="1"/>
              <a:t>How do you spell </a:t>
            </a:r>
            <a:r>
              <a:rPr lang="es-CL" sz="1700"/>
              <a:t>your last name</a:t>
            </a:r>
            <a:r>
              <a:rPr lang="es-CL" sz="1700" b="1"/>
              <a:t>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700"/>
              <a:buNone/>
            </a:pPr>
            <a:r>
              <a:rPr lang="es-CL" sz="1700"/>
              <a:t>B: ………………………….</a:t>
            </a:r>
            <a:endParaRPr sz="17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700"/>
              <a:buNone/>
            </a:pPr>
            <a:r>
              <a:rPr lang="es-CL" sz="1700"/>
              <a:t>A: Are you single or married?(</a:t>
            </a:r>
            <a:r>
              <a:rPr lang="es-CL" sz="1700" b="1"/>
              <a:t>marital status</a:t>
            </a:r>
            <a:r>
              <a:rPr lang="es-CL" sz="1700"/>
              <a:t>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700"/>
              <a:buNone/>
            </a:pPr>
            <a:r>
              <a:rPr lang="es-CL" sz="1700"/>
              <a:t>B. I am …</a:t>
            </a:r>
            <a:r>
              <a:rPr lang="es-CL" sz="1700">
                <a:solidFill>
                  <a:srgbClr val="FF0000"/>
                </a:solidFill>
              </a:rPr>
              <a:t>……………….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700"/>
              <a:buNone/>
            </a:pPr>
            <a:r>
              <a:rPr lang="es-CL" sz="1700"/>
              <a:t>A:What is your </a:t>
            </a:r>
            <a:r>
              <a:rPr lang="es-CL" sz="1700" b="1"/>
              <a:t>profession </a:t>
            </a:r>
            <a:r>
              <a:rPr lang="es-CL" sz="1700"/>
              <a:t>or your </a:t>
            </a:r>
            <a:r>
              <a:rPr lang="es-CL" sz="1700" b="1"/>
              <a:t>job </a:t>
            </a:r>
            <a:r>
              <a:rPr lang="es-CL" sz="1700"/>
              <a:t>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700"/>
              <a:buNone/>
            </a:pPr>
            <a:r>
              <a:rPr lang="es-CL" sz="1700"/>
              <a:t>B: I am  a/an………………………..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700"/>
              <a:buNone/>
            </a:pPr>
            <a:r>
              <a:rPr lang="es-CL" sz="1700"/>
              <a:t>A: Thanks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700"/>
              <a:buNone/>
            </a:pPr>
            <a:r>
              <a:rPr lang="es-CL" sz="1700"/>
              <a:t>B: See you. Have  a nice day!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>
            <a:spLocks noGrp="1"/>
          </p:cNvSpPr>
          <p:nvPr>
            <p:ph type="title"/>
          </p:nvPr>
        </p:nvSpPr>
        <p:spPr>
          <a:xfrm>
            <a:off x="261257" y="176270"/>
            <a:ext cx="8686800" cy="124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L" dirty="0" err="1"/>
              <a:t>Exercises</a:t>
            </a:r>
            <a:r>
              <a:rPr lang="es-CL" dirty="0"/>
              <a:t>:</a:t>
            </a:r>
            <a:r>
              <a:rPr lang="es-CL" sz="2000" b="1" dirty="0">
                <a:solidFill>
                  <a:srgbClr val="C00000"/>
                </a:solidFill>
              </a:rPr>
              <a:t>(</a:t>
            </a:r>
            <a:r>
              <a:rPr lang="es-CL" sz="2000" b="1" dirty="0" err="1">
                <a:solidFill>
                  <a:srgbClr val="C00000"/>
                </a:solidFill>
              </a:rPr>
              <a:t>check</a:t>
            </a:r>
            <a:r>
              <a:rPr lang="es-CL" sz="2000" b="1" dirty="0">
                <a:solidFill>
                  <a:srgbClr val="C00000"/>
                </a:solidFill>
              </a:rPr>
              <a:t> </a:t>
            </a:r>
            <a:r>
              <a:rPr lang="es-CL" sz="2000" b="1" dirty="0" err="1">
                <a:solidFill>
                  <a:srgbClr val="C00000"/>
                </a:solidFill>
              </a:rPr>
              <a:t>vocabulary</a:t>
            </a:r>
            <a:r>
              <a:rPr lang="es-CL" sz="2000" b="1" dirty="0">
                <a:solidFill>
                  <a:srgbClr val="C00000"/>
                </a:solidFill>
              </a:rPr>
              <a:t> </a:t>
            </a:r>
            <a:r>
              <a:rPr lang="es-CL" sz="2000" b="1" dirty="0" err="1">
                <a:solidFill>
                  <a:srgbClr val="C00000"/>
                </a:solidFill>
              </a:rPr>
              <a:t>using</a:t>
            </a:r>
            <a:r>
              <a:rPr lang="es-CL" sz="2000" b="1" dirty="0">
                <a:solidFill>
                  <a:srgbClr val="C00000"/>
                </a:solidFill>
              </a:rPr>
              <a:t> </a:t>
            </a:r>
            <a:r>
              <a:rPr lang="es-CL" sz="2000" b="1" dirty="0" err="1">
                <a:solidFill>
                  <a:srgbClr val="C00000"/>
                </a:solidFill>
              </a:rPr>
              <a:t>ppt</a:t>
            </a:r>
            <a:r>
              <a:rPr lang="es-CL" sz="2000" b="1" dirty="0">
                <a:solidFill>
                  <a:srgbClr val="C00000"/>
                </a:solidFill>
              </a:rPr>
              <a:t> in material docente).</a:t>
            </a:r>
            <a:br>
              <a:rPr lang="es-CL" sz="2000" dirty="0"/>
            </a:br>
            <a:r>
              <a:rPr lang="es-CL" sz="2000" dirty="0"/>
              <a:t>(</a:t>
            </a:r>
            <a:r>
              <a:rPr lang="es-CL" sz="2000" dirty="0" err="1"/>
              <a:t>Class</a:t>
            </a:r>
            <a:r>
              <a:rPr lang="es-CL" sz="2000" dirty="0"/>
              <a:t> </a:t>
            </a:r>
            <a:r>
              <a:rPr lang="es-CL" sz="2000" dirty="0" err="1"/>
              <a:t>activity</a:t>
            </a:r>
            <a:r>
              <a:rPr lang="es-CL" sz="2000" dirty="0"/>
              <a:t>)</a:t>
            </a:r>
            <a:endParaRPr sz="2000" dirty="0"/>
          </a:p>
        </p:txBody>
      </p:sp>
      <p:sp>
        <p:nvSpPr>
          <p:cNvPr id="162" name="Google Shape;162;p10"/>
          <p:cNvSpPr txBox="1">
            <a:spLocks noGrp="1"/>
          </p:cNvSpPr>
          <p:nvPr>
            <p:ph type="body" idx="1"/>
          </p:nvPr>
        </p:nvSpPr>
        <p:spPr>
          <a:xfrm>
            <a:off x="800100" y="1577340"/>
            <a:ext cx="7543800" cy="294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" lvl="0" indent="-35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b="1"/>
          </a:p>
          <a:p>
            <a:pPr marL="137160" lvl="0" indent="-355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1600"/>
              <a:buNone/>
            </a:pPr>
            <a:endParaRPr sz="1600" b="1"/>
          </a:p>
        </p:txBody>
      </p:sp>
      <p:graphicFrame>
        <p:nvGraphicFramePr>
          <p:cNvPr id="163" name="Google Shape;163;p10"/>
          <p:cNvGraphicFramePr/>
          <p:nvPr/>
        </p:nvGraphicFramePr>
        <p:xfrm>
          <a:off x="800100" y="2101529"/>
          <a:ext cx="7371425" cy="2424775"/>
        </p:xfrm>
        <a:graphic>
          <a:graphicData uri="http://schemas.openxmlformats.org/drawingml/2006/table">
            <a:tbl>
              <a:tblPr>
                <a:noFill/>
                <a:tableStyleId>{E9F0D14E-59A9-4445-8427-A0C21BCEF853}</a:tableStyleId>
              </a:tblPr>
              <a:tblGrid>
                <a:gridCol w="155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a. radiologist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b. geriatrician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c. anesthetist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d. pediatrician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e. midwife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f. general practitioner 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g. x ray technician 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h. cardiologist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i. occupational therapist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j. surgeon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k. nurse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l. nutritionist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m. physical therapist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n. speech therapist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o. medical technologist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" name="Google Shape;164;p10"/>
          <p:cNvSpPr/>
          <p:nvPr/>
        </p:nvSpPr>
        <p:spPr>
          <a:xfrm>
            <a:off x="1600200" y="2319338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986971" y="1828224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478971" y="1204970"/>
            <a:ext cx="818605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See</a:t>
            </a:r>
            <a:r>
              <a:rPr lang="es-CL" sz="20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0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CL" sz="20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0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ppt</a:t>
            </a:r>
            <a:r>
              <a:rPr lang="es-CL" sz="20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s-CL" sz="20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lang="es-CL" sz="20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0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CL" sz="20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0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correct</a:t>
            </a:r>
            <a:r>
              <a:rPr lang="es-CL" sz="20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0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  <a:r>
              <a:rPr lang="es-CL" sz="20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title"/>
          </p:nvPr>
        </p:nvSpPr>
        <p:spPr>
          <a:xfrm>
            <a:off x="800100" y="481946"/>
            <a:ext cx="75438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endParaRPr/>
          </a:p>
        </p:txBody>
      </p:sp>
      <p:sp>
        <p:nvSpPr>
          <p:cNvPr id="172" name="Google Shape;172;p11"/>
          <p:cNvSpPr txBox="1">
            <a:spLocks noGrp="1"/>
          </p:cNvSpPr>
          <p:nvPr>
            <p:ph type="body" idx="1"/>
          </p:nvPr>
        </p:nvSpPr>
        <p:spPr>
          <a:xfrm>
            <a:off x="217714" y="66475"/>
            <a:ext cx="8708571" cy="510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137160" lvl="0" indent="-137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296"/>
              <a:buChar char="◦"/>
            </a:pPr>
            <a:r>
              <a:rPr lang="es-CL"/>
              <a:t> 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4800">
                <a:latin typeface="Arial"/>
                <a:ea typeface="Arial"/>
                <a:cs typeface="Arial"/>
                <a:sym typeface="Arial"/>
              </a:rPr>
              <a:t>1.__________ A heart specialist.  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4800">
                <a:latin typeface="Arial"/>
                <a:ea typeface="Arial"/>
                <a:cs typeface="Arial"/>
                <a:sym typeface="Arial"/>
              </a:rPr>
              <a:t>2.__________ A worker trained with special skills, taking radiographs.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4800">
                <a:latin typeface="Arial"/>
                <a:ea typeface="Arial"/>
                <a:cs typeface="Arial"/>
                <a:sym typeface="Arial"/>
              </a:rPr>
              <a:t>3.__________ The work of a GP (= doctor) who treats the people who live in the local area and treats injuries and diseases that do not need a hospital visit.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4800">
                <a:latin typeface="Arial"/>
                <a:ea typeface="Arial"/>
                <a:cs typeface="Arial"/>
                <a:sym typeface="Arial"/>
              </a:rPr>
              <a:t>4.__________ A doctor who is specially trained to perform medical operations.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4800">
                <a:latin typeface="Arial"/>
                <a:ea typeface="Arial"/>
                <a:cs typeface="Arial"/>
                <a:sym typeface="Arial"/>
              </a:rPr>
              <a:t>5.__________ A doctor who gives anesthetic to people in hospital.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4800">
                <a:latin typeface="Arial"/>
                <a:ea typeface="Arial"/>
                <a:cs typeface="Arial"/>
                <a:sym typeface="Arial"/>
              </a:rPr>
              <a:t>6.__________ A person who specializes in radiology.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4800">
                <a:latin typeface="Arial"/>
                <a:ea typeface="Arial"/>
                <a:cs typeface="Arial"/>
                <a:sym typeface="Arial"/>
              </a:rPr>
              <a:t>7.__________ A professional who treats mentally or physically ill people by using therapeutic exercise, and physical modalities( massage).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4800">
                <a:latin typeface="Arial"/>
                <a:ea typeface="Arial"/>
                <a:cs typeface="Arial"/>
                <a:sym typeface="Arial"/>
              </a:rPr>
              <a:t>8.__________ A doctor who specializes in the care and treatment of old people who are ill.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4800">
                <a:latin typeface="Arial"/>
                <a:ea typeface="Arial"/>
                <a:cs typeface="Arial"/>
                <a:sym typeface="Arial"/>
              </a:rPr>
              <a:t>9.__________ A person, usually a woman, who is trained to help women when they are giving birth.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4800">
                <a:latin typeface="Arial"/>
                <a:ea typeface="Arial"/>
                <a:cs typeface="Arial"/>
                <a:sym typeface="Arial"/>
              </a:rPr>
              <a:t>10.__________ A person who advises on matters of food and its impact on health.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4800">
                <a:latin typeface="Arial"/>
                <a:ea typeface="Arial"/>
                <a:cs typeface="Arial"/>
                <a:sym typeface="Arial"/>
              </a:rPr>
              <a:t>11.__________ A doctor who has special training in medical care for children.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4800">
                <a:latin typeface="Arial"/>
                <a:ea typeface="Arial"/>
                <a:cs typeface="Arial"/>
                <a:sym typeface="Arial"/>
              </a:rPr>
              <a:t>12.__________ An allied health professional who performs technical and scientific functions in medical laboratories.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4800">
                <a:latin typeface="Arial"/>
                <a:ea typeface="Arial"/>
                <a:cs typeface="Arial"/>
                <a:sym typeface="Arial"/>
              </a:rPr>
              <a:t>13.__________ A professional that works with patients to help them achieve a satisfied state in life through the use of “purposeful activity or interventions” designed to achieve functional outcomes.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4800">
                <a:latin typeface="Arial"/>
                <a:ea typeface="Arial"/>
                <a:cs typeface="Arial"/>
                <a:sym typeface="Arial"/>
              </a:rPr>
              <a:t>14__________ A professional who focuses on the care of individuals, families, and communities so they may attain, maintain, or recover optimal health and quality of life from conception to death.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r>
              <a:rPr lang="es-CL" sz="4800">
                <a:latin typeface="Arial"/>
                <a:ea typeface="Arial"/>
                <a:cs typeface="Arial"/>
                <a:sym typeface="Arial"/>
              </a:rPr>
              <a:t>15._________  A professional who specializes in communication disorders.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137160" lvl="0" indent="-137160" algn="l" rtl="0">
              <a:lnSpc>
                <a:spcPct val="120000"/>
              </a:lnSpc>
              <a:spcBef>
                <a:spcPts val="675"/>
              </a:spcBef>
              <a:spcAft>
                <a:spcPts val="0"/>
              </a:spcAft>
              <a:buSzPct val="100000"/>
              <a:buChar char="◦"/>
            </a:pPr>
            <a:r>
              <a:rPr lang="es-CL" sz="4800">
                <a:latin typeface="Arial"/>
                <a:ea typeface="Arial"/>
                <a:cs typeface="Arial"/>
                <a:sym typeface="Arial"/>
              </a:rPr>
              <a:t>                                    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137160" lvl="0" indent="-4826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ct val="100000"/>
              <a:buNone/>
            </a:pPr>
            <a:endParaRPr sz="5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1972</Words>
  <Application>Microsoft Office PowerPoint</Application>
  <PresentationFormat>Presentación en pantalla (16:9)</PresentationFormat>
  <Paragraphs>247</Paragraphs>
  <Slides>26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Constantia</vt:lpstr>
      <vt:lpstr>Garamond</vt:lpstr>
      <vt:lpstr>Century Gothic</vt:lpstr>
      <vt:lpstr>Times New Roman</vt:lpstr>
      <vt:lpstr>Arial</vt:lpstr>
      <vt:lpstr>Noto Sans Symbols</vt:lpstr>
      <vt:lpstr>Twentieth Century</vt:lpstr>
      <vt:lpstr>Savon</vt:lpstr>
      <vt:lpstr>WELCOME TO STARTER Zoom sesión.W4</vt:lpstr>
      <vt:lpstr>  STARTER 2021 – 1  Unit 1 and Unit 2 INTRODUCING YOURSELF Semana 4 10.5- 14.5 Session 1: Zoom                      </vt:lpstr>
      <vt:lpstr>Review:Classroom Language. (Booklet p. 1)</vt:lpstr>
      <vt:lpstr>  Study previous contents (self study)to be prepare for the Quiz.  Review Online Quiz: From Monday May 10th to Friday, May 14th (5%) (45 minutes)   Remember:Participation assessment 3:  Icon “tareas”(Fecha límite: 16 mayo)  .   -</vt:lpstr>
      <vt:lpstr>OBJECTIVES:</vt:lpstr>
      <vt:lpstr>Review: verb to be. https://www.youtube.com/watch?v=rC6bmDuHsWE </vt:lpstr>
      <vt:lpstr> </vt:lpstr>
      <vt:lpstr>Exercises:(check vocabulary using ppt in material docente). (Class activity)</vt:lpstr>
      <vt:lpstr>Presentación de PowerPoint</vt:lpstr>
      <vt:lpstr>Presentación de PowerPoint</vt:lpstr>
      <vt:lpstr>   Review: Dialogue example: Oral practice    First day at the          University</vt:lpstr>
      <vt:lpstr>Family members: Complete the box(Self study). New content.</vt:lpstr>
      <vt:lpstr>Irregular nouns:</vt:lpstr>
      <vt:lpstr>Review:Examples using possessive adjectives</vt:lpstr>
      <vt:lpstr>Oral activity</vt:lpstr>
      <vt:lpstr>Review:  Answer key:Personal Information(self-study)</vt:lpstr>
      <vt:lpstr>Question Words:Oral review</vt:lpstr>
      <vt:lpstr>Complete the following sentences with WH.   Oral review practice</vt:lpstr>
      <vt:lpstr>Answer key to questions.</vt:lpstr>
      <vt:lpstr>Create questions according to the answers. Oral activity</vt:lpstr>
      <vt:lpstr>Answer key: Questions</vt:lpstr>
      <vt:lpstr>GRAMMAR CAPSULE DEMONSTRATIVE ADJECTIVES</vt:lpstr>
      <vt:lpstr>ANSWER THE QUESTIONS.</vt:lpstr>
      <vt:lpstr>Tell your teacher what you learnt today.</vt:lpstr>
      <vt:lpstr>Kahoot:  Class review.Verb to be</vt:lpstr>
      <vt:lpstr>Thank you very much!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STARTER Zoom sesión.W4</dc:title>
  <dc:creator>Laura</dc:creator>
  <cp:lastModifiedBy>Laura Castillo</cp:lastModifiedBy>
  <cp:revision>16</cp:revision>
  <dcterms:modified xsi:type="dcterms:W3CDTF">2021-05-05T13:18:32Z</dcterms:modified>
</cp:coreProperties>
</file>