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61" r:id="rId2"/>
    <p:sldId id="256" r:id="rId3"/>
    <p:sldId id="258" r:id="rId4"/>
    <p:sldId id="259" r:id="rId5"/>
    <p:sldId id="260" r:id="rId6"/>
    <p:sldId id="25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99CC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1" autoAdjust="0"/>
    <p:restoredTop sz="94684" autoAdjust="0"/>
  </p:normalViewPr>
  <p:slideViewPr>
    <p:cSldViewPr>
      <p:cViewPr varScale="1">
        <p:scale>
          <a:sx n="65" d="100"/>
          <a:sy n="65" d="100"/>
        </p:scale>
        <p:origin x="804" y="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FECB8-CC7F-484C-96DC-6EA9534D39DD}" type="datetimeFigureOut">
              <a:rPr lang="es-CL" smtClean="0"/>
              <a:t>16-04-2021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BE30F708-B6C1-44A2-8B08-E7060C85ECBF}" type="slidenum">
              <a:rPr lang="es-CL" smtClean="0"/>
              <a:t>‹Nº›</a:t>
            </a:fld>
            <a:endParaRPr lang="es-CL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5945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FECB8-CC7F-484C-96DC-6EA9534D39DD}" type="datetimeFigureOut">
              <a:rPr lang="es-CL" smtClean="0"/>
              <a:t>16-04-2021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F708-B6C1-44A2-8B08-E7060C85ECB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73560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FECB8-CC7F-484C-96DC-6EA9534D39DD}" type="datetimeFigureOut">
              <a:rPr lang="es-CL" smtClean="0"/>
              <a:t>16-04-2021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F708-B6C1-44A2-8B08-E7060C85ECBF}" type="slidenum">
              <a:rPr lang="es-CL" smtClean="0"/>
              <a:t>‹Nº›</a:t>
            </a:fld>
            <a:endParaRPr lang="es-CL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6099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FECB8-CC7F-484C-96DC-6EA9534D39DD}" type="datetimeFigureOut">
              <a:rPr lang="es-CL" smtClean="0"/>
              <a:t>16-04-2021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F708-B6C1-44A2-8B08-E7060C85ECBF}" type="slidenum">
              <a:rPr lang="es-CL" smtClean="0"/>
              <a:t>‹Nº›</a:t>
            </a:fld>
            <a:endParaRPr lang="es-CL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6449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FECB8-CC7F-484C-96DC-6EA9534D39DD}" type="datetimeFigureOut">
              <a:rPr lang="es-CL" smtClean="0"/>
              <a:t>16-04-2021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F708-B6C1-44A2-8B08-E7060C85ECBF}" type="slidenum">
              <a:rPr lang="es-CL" smtClean="0"/>
              <a:t>‹Nº›</a:t>
            </a:fld>
            <a:endParaRPr lang="es-CL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6644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FECB8-CC7F-484C-96DC-6EA9534D39DD}" type="datetimeFigureOut">
              <a:rPr lang="es-CL" smtClean="0"/>
              <a:t>16-04-2021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F708-B6C1-44A2-8B08-E7060C85ECBF}" type="slidenum">
              <a:rPr lang="es-CL" smtClean="0"/>
              <a:t>‹Nº›</a:t>
            </a:fld>
            <a:endParaRPr lang="es-CL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978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FECB8-CC7F-484C-96DC-6EA9534D39DD}" type="datetimeFigureOut">
              <a:rPr lang="es-CL" smtClean="0"/>
              <a:t>16-04-2021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F708-B6C1-44A2-8B08-E7060C85ECB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8158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FECB8-CC7F-484C-96DC-6EA9534D39DD}" type="datetimeFigureOut">
              <a:rPr lang="es-CL" smtClean="0"/>
              <a:t>16-04-2021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F708-B6C1-44A2-8B08-E7060C85ECB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99458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FECB8-CC7F-484C-96DC-6EA9534D39DD}" type="datetimeFigureOut">
              <a:rPr lang="es-CL" smtClean="0"/>
              <a:t>16-04-2021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F708-B6C1-44A2-8B08-E7060C85ECB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14287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FECB8-CC7F-484C-96DC-6EA9534D39DD}" type="datetimeFigureOut">
              <a:rPr lang="es-CL" smtClean="0"/>
              <a:t>16-04-2021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F708-B6C1-44A2-8B08-E7060C85ECBF}" type="slidenum">
              <a:rPr lang="es-CL" smtClean="0"/>
              <a:t>‹Nº›</a:t>
            </a:fld>
            <a:endParaRPr lang="es-CL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6821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024FECB8-CC7F-484C-96DC-6EA9534D39DD}" type="datetimeFigureOut">
              <a:rPr lang="es-CL" smtClean="0"/>
              <a:t>16-04-2021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0F708-B6C1-44A2-8B08-E7060C85ECBF}" type="slidenum">
              <a:rPr lang="es-CL" smtClean="0"/>
              <a:t>‹Nº›</a:t>
            </a:fld>
            <a:endParaRPr lang="es-CL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1081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4FECB8-CC7F-484C-96DC-6EA9534D39DD}" type="datetimeFigureOut">
              <a:rPr lang="es-CL" smtClean="0"/>
              <a:t>16-04-2021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E30F708-B6C1-44A2-8B08-E7060C85ECB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95409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522FE7-5A29-4EF6-B1EF-2CA55748A7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2192E09-EBC7-416C-B887-DFF915D7F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924498D-E084-44BE-A196-CFCE35564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BBC7667-C352-4842-9AFD-E5C16AD00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813335" y="3528542"/>
            <a:ext cx="647780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1BF0792A-0F2B-4A2E-AB38-0A4F18A30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57DB18D-C2F1-4C8C-8808-9C01ECE683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9144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5D935FA-3336-4941-9214-E250A5727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253" y="644327"/>
            <a:ext cx="6974974" cy="4811366"/>
            <a:chOff x="7639235" y="600024"/>
            <a:chExt cx="3898557" cy="6878929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45D9E2ED-FF90-4200-A7EE-6D41D6526F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639235" y="600024"/>
              <a:ext cx="3898557" cy="6878929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3A4BEB8D-68AD-4314-8A2B-F8DC85A530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70263" y="1062693"/>
              <a:ext cx="3635738" cy="59547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B3EAE49B-40A7-4DBE-B024-A8120EA95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556" y="1590734"/>
            <a:ext cx="5554405" cy="2520012"/>
          </a:xfrm>
          <a:solidFill>
            <a:schemeClr val="bg2"/>
          </a:solidFill>
        </p:spPr>
        <p:txBody>
          <a:bodyPr vert="horz" lIns="91440" tIns="45720" rIns="91440" bIns="0" rtlCol="0" anchor="ctr">
            <a:normAutofit/>
          </a:bodyPr>
          <a:lstStyle/>
          <a:p>
            <a:pPr algn="ctr" defTabSz="914400"/>
            <a:r>
              <a:rPr lang="en-US" sz="4400" dirty="0">
                <a:solidFill>
                  <a:schemeClr val="tx2"/>
                </a:solidFill>
              </a:rPr>
              <a:t>Nivel STARTER</a:t>
            </a:r>
            <a:br>
              <a:rPr lang="en-US" sz="4400" dirty="0">
                <a:solidFill>
                  <a:schemeClr val="tx2"/>
                </a:solidFill>
              </a:rPr>
            </a:br>
            <a:r>
              <a:rPr lang="en-US" sz="4400" dirty="0">
                <a:solidFill>
                  <a:schemeClr val="tx2"/>
                </a:solidFill>
              </a:rPr>
              <a:t> 2021</a:t>
            </a:r>
            <a:br>
              <a:rPr lang="en-US" sz="4400" dirty="0">
                <a:solidFill>
                  <a:schemeClr val="tx2"/>
                </a:solidFill>
              </a:rPr>
            </a:br>
            <a:r>
              <a:rPr lang="en-US" sz="4400" dirty="0">
                <a:solidFill>
                  <a:schemeClr val="tx2"/>
                </a:solidFill>
              </a:rPr>
              <a:t>PRIMER SEMESTRE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B1E743D-7182-49CE-84FF-AA8FCB3A34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13334" y="4427183"/>
            <a:ext cx="5534626" cy="522928"/>
          </a:xfrm>
        </p:spPr>
        <p:txBody>
          <a:bodyPr vert="horz" lIns="91440" tIns="91440" rIns="91440" bIns="91440" rtlCol="0">
            <a:normAutofit/>
          </a:bodyPr>
          <a:lstStyle/>
          <a:p>
            <a:pPr algn="ctr" defTabSz="914400"/>
            <a:r>
              <a:rPr lang="en-US" cap="all">
                <a:solidFill>
                  <a:srgbClr val="000000"/>
                </a:solidFill>
              </a:rPr>
              <a:t>Algunas consideraciones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7F797D1-251E-41FE-9FF8-AD487DEF2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793555" y="1416139"/>
            <a:ext cx="555440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9A0CE28-0E59-4F4D-9855-8A8DCE9A8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793555" y="4285341"/>
            <a:ext cx="555440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8" name="Picture 27">
            <a:extLst>
              <a:ext uri="{FF2B5EF4-FFF2-40B4-BE49-F238E27FC236}">
                <a16:creationId xmlns:a16="http://schemas.microsoft.com/office/drawing/2014/main" id="{75CC23F7-9F20-4C4B-8608-BD4DE9728F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9144000" cy="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016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53462" y="1088740"/>
            <a:ext cx="7056784" cy="1080120"/>
          </a:xfrm>
        </p:spPr>
        <p:txBody>
          <a:bodyPr>
            <a:normAutofit fontScale="90000"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br>
              <a:rPr lang="es-CL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es-CL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es-CL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es-CL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es-CL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es-CL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es-CL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es-CL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es-CL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es-CL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es-CL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es-CL" dirty="0">
                <a:solidFill>
                  <a:schemeClr val="accent5">
                    <a:lumMod val="75000"/>
                  </a:schemeClr>
                </a:solidFill>
              </a:rPr>
            </a:br>
            <a:br>
              <a:rPr lang="es-CL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Dinámica semanal de las clases</a:t>
            </a:r>
            <a:br>
              <a:rPr lang="es-CL" dirty="0">
                <a:solidFill>
                  <a:srgbClr val="FF6600"/>
                </a:solidFill>
                <a:latin typeface="+mn-lt"/>
              </a:rPr>
            </a:br>
            <a:endParaRPr lang="es-CL" sz="2700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body" idx="1"/>
          </p:nvPr>
        </p:nvSpPr>
        <p:spPr>
          <a:xfrm>
            <a:off x="1259632" y="1916832"/>
            <a:ext cx="6974922" cy="3600400"/>
          </a:xfrm>
        </p:spPr>
        <p:txBody>
          <a:bodyPr>
            <a:normAutofit/>
          </a:bodyPr>
          <a:lstStyle/>
          <a:p>
            <a:pPr algn="l"/>
            <a:endParaRPr lang="es-CL" dirty="0">
              <a:solidFill>
                <a:schemeClr val="tx1"/>
              </a:solidFill>
            </a:endParaRPr>
          </a:p>
          <a:p>
            <a:pPr algn="l"/>
            <a:r>
              <a:rPr lang="es-CL" dirty="0">
                <a:solidFill>
                  <a:schemeClr val="tx1"/>
                </a:solidFill>
              </a:rPr>
              <a:t>  Habrá dos sesiones a la semana: </a:t>
            </a:r>
            <a:r>
              <a:rPr lang="es-CL" dirty="0">
                <a:solidFill>
                  <a:srgbClr val="C00000"/>
                </a:solidFill>
              </a:rPr>
              <a:t>Una sesión sincrónica </a:t>
            </a:r>
            <a:r>
              <a:rPr lang="es-CL" dirty="0" err="1">
                <a:solidFill>
                  <a:srgbClr val="C00000"/>
                </a:solidFill>
              </a:rPr>
              <a:t>via</a:t>
            </a:r>
            <a:r>
              <a:rPr lang="es-CL" dirty="0">
                <a:solidFill>
                  <a:srgbClr val="C00000"/>
                </a:solidFill>
              </a:rPr>
              <a:t> zoom o </a:t>
            </a:r>
            <a:r>
              <a:rPr lang="es-CL" dirty="0" err="1">
                <a:solidFill>
                  <a:srgbClr val="C00000"/>
                </a:solidFill>
              </a:rPr>
              <a:t>meet</a:t>
            </a:r>
            <a:r>
              <a:rPr lang="es-CL" dirty="0">
                <a:solidFill>
                  <a:schemeClr val="tx1"/>
                </a:solidFill>
              </a:rPr>
              <a:t> y una sesión de </a:t>
            </a:r>
            <a:r>
              <a:rPr lang="es-CL" dirty="0">
                <a:solidFill>
                  <a:srgbClr val="C00000"/>
                </a:solidFill>
              </a:rPr>
              <a:t>trabajo autónomo </a:t>
            </a:r>
            <a:r>
              <a:rPr lang="es-CL" dirty="0">
                <a:solidFill>
                  <a:schemeClr val="tx1"/>
                </a:solidFill>
              </a:rPr>
              <a:t>usando como método de conexión el foro de u-curso.</a:t>
            </a:r>
          </a:p>
          <a:p>
            <a:pPr algn="l"/>
            <a:endParaRPr lang="es-CL" dirty="0">
              <a:solidFill>
                <a:schemeClr val="tx1"/>
              </a:solidFill>
            </a:endParaRPr>
          </a:p>
          <a:p>
            <a:pPr algn="l"/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La sesión zoom </a:t>
            </a:r>
            <a:r>
              <a:rPr lang="es-CL" dirty="0">
                <a:solidFill>
                  <a:schemeClr val="tx1"/>
                </a:solidFill>
              </a:rPr>
              <a:t>de cada semana será para revisar contenidos y actividades practicas.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La sesión foro  </a:t>
            </a:r>
            <a:r>
              <a:rPr lang="es-CL" dirty="0">
                <a:solidFill>
                  <a:schemeClr val="tx1"/>
                </a:solidFill>
              </a:rPr>
              <a:t>será para desarrollo de tareas y su PEC estará disponible para resolver dudas a través de FORO.  </a:t>
            </a:r>
          </a:p>
          <a:p>
            <a:pPr algn="l"/>
            <a:endParaRPr lang="es-CL" dirty="0">
              <a:solidFill>
                <a:schemeClr val="tx1"/>
              </a:solidFill>
            </a:endParaRPr>
          </a:p>
          <a:p>
            <a:endParaRPr lang="es-CL" dirty="0"/>
          </a:p>
          <a:p>
            <a:pPr algn="l"/>
            <a:endParaRPr lang="es-CL" sz="2800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0298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DEEC23-CBC6-4B16-9D63-256D9DCBC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267" y="1052737"/>
            <a:ext cx="6254044" cy="720080"/>
          </a:xfrm>
        </p:spPr>
        <p:txBody>
          <a:bodyPr/>
          <a:lstStyle/>
          <a:p>
            <a:r>
              <a:rPr lang="es-CL" dirty="0"/>
              <a:t> Programa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729DEDC-39D4-4AED-8A96-E0E71409BF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56267" y="1988840"/>
            <a:ext cx="6231467" cy="3672408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L" dirty="0">
                <a:solidFill>
                  <a:schemeClr val="tx1"/>
                </a:solidFill>
              </a:rPr>
              <a:t>Es responsabilidad de cada estudiante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revisar semanalmente</a:t>
            </a:r>
            <a:r>
              <a:rPr lang="es-CL" dirty="0">
                <a:solidFill>
                  <a:schemeClr val="tx1"/>
                </a:solidFill>
              </a:rPr>
              <a:t>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y con anticipación </a:t>
            </a:r>
            <a:r>
              <a:rPr lang="es-CL" dirty="0">
                <a:solidFill>
                  <a:schemeClr val="tx1"/>
                </a:solidFill>
              </a:rPr>
              <a:t>los contenidos, tareas y evaluaciones explicitados en el programa.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CL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CL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L" dirty="0">
                <a:solidFill>
                  <a:schemeClr val="tx1"/>
                </a:solidFill>
              </a:rPr>
              <a:t>Los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materiales</a:t>
            </a:r>
            <a:r>
              <a:rPr lang="es-CL" dirty="0">
                <a:solidFill>
                  <a:schemeClr val="tx1"/>
                </a:solidFill>
              </a:rPr>
              <a:t> serán publicados cada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lunes</a:t>
            </a:r>
            <a:r>
              <a:rPr lang="es-CL" dirty="0">
                <a:solidFill>
                  <a:schemeClr val="tx1"/>
                </a:solidFill>
              </a:rPr>
              <a:t> desde las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00:00</a:t>
            </a:r>
            <a:r>
              <a:rPr lang="es-CL" dirty="0">
                <a:solidFill>
                  <a:schemeClr val="tx1"/>
                </a:solidFill>
              </a:rPr>
              <a:t> horas en U-cursos.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CL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CL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37115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547739-5A55-452A-BA79-BA1DC8596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7427" y="980729"/>
            <a:ext cx="6254044" cy="792088"/>
          </a:xfrm>
        </p:spPr>
        <p:txBody>
          <a:bodyPr/>
          <a:lstStyle/>
          <a:p>
            <a:r>
              <a:rPr lang="es-CL" dirty="0"/>
              <a:t>Sesiones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C01759F-8A88-4ECC-9AAF-BA70E4AF81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56267" y="1916832"/>
            <a:ext cx="6231467" cy="4104456"/>
          </a:xfrm>
        </p:spPr>
        <p:txBody>
          <a:bodyPr>
            <a:normAutofit fontScale="925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L" dirty="0">
                <a:solidFill>
                  <a:schemeClr val="tx1"/>
                </a:solidFill>
              </a:rPr>
              <a:t>A pesar de la no obligatoriedad en ambas sesiones, es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altamente necesario y recomendable la participación activa</a:t>
            </a:r>
            <a:r>
              <a:rPr lang="es-CL" dirty="0">
                <a:solidFill>
                  <a:schemeClr val="tx1"/>
                </a:solidFill>
              </a:rPr>
              <a:t> (encender micrófonos y cámaras) para lograr los objetivos de aprendizaje propuestos en el programa.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CL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CL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L" dirty="0">
                <a:solidFill>
                  <a:schemeClr val="tx1"/>
                </a:solidFill>
              </a:rPr>
              <a:t>Será durante estas sesiones que su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PEC explicará y aclarará dudas respecto a los contenidos, tareas y/o evaluaciones</a:t>
            </a:r>
            <a:r>
              <a:rPr lang="es-CL" dirty="0">
                <a:solidFill>
                  <a:schemeClr val="tx1"/>
                </a:solidFill>
              </a:rPr>
              <a:t>, lo cual requerirá una revisión anticipada del material publicado.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La sesión FORO</a:t>
            </a:r>
            <a:r>
              <a:rPr lang="es-CL" dirty="0">
                <a:solidFill>
                  <a:schemeClr val="tx1"/>
                </a:solidFill>
              </a:rPr>
              <a:t> debería ser destinada para la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realización de tareas y aclaración de dudas </a:t>
            </a:r>
            <a:r>
              <a:rPr lang="es-CL" dirty="0">
                <a:solidFill>
                  <a:schemeClr val="tx1"/>
                </a:solidFill>
              </a:rPr>
              <a:t>respecto de ellas. Esto les permitirá ocupar tiempo fuera de la sesión para el cumplimiento en otras asignaturas.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924602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DB89E9-1AA5-4E29-9336-A983994F8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4979" y="1124745"/>
            <a:ext cx="6254044" cy="864096"/>
          </a:xfrm>
        </p:spPr>
        <p:txBody>
          <a:bodyPr/>
          <a:lstStyle/>
          <a:p>
            <a:r>
              <a:rPr lang="es-CL" dirty="0"/>
              <a:t>Evaluaciones y tareas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5D4CF50-11A7-41A3-81A0-508084C964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56267" y="1988841"/>
            <a:ext cx="6231467" cy="4176463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L" dirty="0">
                <a:solidFill>
                  <a:schemeClr val="tx1"/>
                </a:solidFill>
              </a:rPr>
              <a:t>Cada una de las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tareas </a:t>
            </a:r>
            <a:r>
              <a:rPr lang="es-CL" dirty="0">
                <a:solidFill>
                  <a:schemeClr val="tx1"/>
                </a:solidFill>
              </a:rPr>
              <a:t>tiene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1 punto</a:t>
            </a:r>
            <a:r>
              <a:rPr lang="es-CL" dirty="0">
                <a:solidFill>
                  <a:schemeClr val="tx1"/>
                </a:solidFill>
              </a:rPr>
              <a:t>, el cual se traducirá en una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nota de participación </a:t>
            </a:r>
            <a:r>
              <a:rPr lang="es-CL" dirty="0">
                <a:solidFill>
                  <a:schemeClr val="tx1"/>
                </a:solidFill>
              </a:rPr>
              <a:t>con una ponderación de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12%</a:t>
            </a:r>
            <a:r>
              <a:rPr lang="es-CL" dirty="0">
                <a:solidFill>
                  <a:schemeClr val="tx1"/>
                </a:solidFill>
              </a:rPr>
              <a:t> de la nota de presentación (10 tareas especificadas en el programa en color azul).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L" dirty="0">
                <a:solidFill>
                  <a:schemeClr val="tx1"/>
                </a:solidFill>
              </a:rPr>
              <a:t>La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fecha límite </a:t>
            </a:r>
            <a:r>
              <a:rPr lang="es-CL" dirty="0">
                <a:solidFill>
                  <a:schemeClr val="tx1"/>
                </a:solidFill>
              </a:rPr>
              <a:t>para la entrega de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tareas</a:t>
            </a:r>
            <a:r>
              <a:rPr lang="es-CL" dirty="0">
                <a:solidFill>
                  <a:schemeClr val="tx1"/>
                </a:solidFill>
              </a:rPr>
              <a:t> será los días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domingo a las 23:59 </a:t>
            </a:r>
            <a:r>
              <a:rPr lang="es-CL" dirty="0">
                <a:solidFill>
                  <a:schemeClr val="tx1"/>
                </a:solidFill>
              </a:rPr>
              <a:t>de cada semana.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L" dirty="0">
                <a:solidFill>
                  <a:schemeClr val="tx1"/>
                </a:solidFill>
              </a:rPr>
              <a:t>Las </a:t>
            </a:r>
            <a:r>
              <a:rPr lang="es-CL" b="1" dirty="0">
                <a:solidFill>
                  <a:schemeClr val="tx1"/>
                </a:solidFill>
              </a:rPr>
              <a:t>2 pruebas </a:t>
            </a:r>
            <a:r>
              <a:rPr lang="es-CL" dirty="0">
                <a:solidFill>
                  <a:schemeClr val="tx1"/>
                </a:solidFill>
              </a:rPr>
              <a:t>del semestre tendrán una duración de 90 minutos y estarán disponibles solo de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lunes a viernes.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CL" dirty="0">
                <a:solidFill>
                  <a:schemeClr val="tx1"/>
                </a:solidFill>
              </a:rPr>
              <a:t>Los </a:t>
            </a:r>
            <a:r>
              <a:rPr lang="es-CL" b="1" dirty="0">
                <a:solidFill>
                  <a:schemeClr val="tx1"/>
                </a:solidFill>
              </a:rPr>
              <a:t>Online </a:t>
            </a:r>
            <a:r>
              <a:rPr lang="es-CL" b="1" dirty="0" err="1">
                <a:solidFill>
                  <a:schemeClr val="tx1"/>
                </a:solidFill>
              </a:rPr>
              <a:t>Quizzes</a:t>
            </a:r>
            <a:r>
              <a:rPr lang="es-CL" b="1" dirty="0">
                <a:solidFill>
                  <a:schemeClr val="tx1"/>
                </a:solidFill>
              </a:rPr>
              <a:t> </a:t>
            </a:r>
            <a:r>
              <a:rPr lang="es-CL" dirty="0">
                <a:solidFill>
                  <a:schemeClr val="tx1"/>
                </a:solidFill>
              </a:rPr>
              <a:t>tendrán una duración determinada individualmente y estarán disponibles </a:t>
            </a:r>
            <a:r>
              <a:rPr lang="es-CL" dirty="0">
                <a:solidFill>
                  <a:schemeClr val="accent5">
                    <a:lumMod val="75000"/>
                  </a:schemeClr>
                </a:solidFill>
              </a:rPr>
              <a:t>de lunes a viernes (00:00 a 23:59)</a:t>
            </a:r>
            <a:r>
              <a:rPr lang="es-CL" dirty="0">
                <a:solidFill>
                  <a:schemeClr val="tx1"/>
                </a:solidFill>
              </a:rPr>
              <a:t>. Son </a:t>
            </a:r>
            <a:r>
              <a:rPr lang="es-CL" dirty="0"/>
              <a:t>4</a:t>
            </a:r>
            <a:r>
              <a:rPr lang="es-CL" dirty="0">
                <a:solidFill>
                  <a:schemeClr val="tx1"/>
                </a:solidFill>
              </a:rPr>
              <a:t> </a:t>
            </a:r>
            <a:r>
              <a:rPr lang="es-CL" dirty="0" err="1">
                <a:solidFill>
                  <a:schemeClr val="tx1"/>
                </a:solidFill>
              </a:rPr>
              <a:t>quizzes</a:t>
            </a:r>
            <a:r>
              <a:rPr lang="es-CL" dirty="0">
                <a:solidFill>
                  <a:schemeClr val="tx1"/>
                </a:solidFill>
              </a:rPr>
              <a:t> son el 23% de la nota de presentación 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CL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300547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332656"/>
            <a:ext cx="6965245" cy="1202485"/>
          </a:xfrm>
        </p:spPr>
        <p:txBody>
          <a:bodyPr>
            <a:normAutofit/>
          </a:bodyPr>
          <a:lstStyle/>
          <a:p>
            <a:r>
              <a:rPr lang="es-CL" sz="2000" dirty="0">
                <a:solidFill>
                  <a:schemeClr val="accent5">
                    <a:lumMod val="75000"/>
                  </a:schemeClr>
                </a:solidFill>
              </a:rPr>
              <a:t>EVALUACIONES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56DFDF53-0EAA-423F-A6A6-7D38082BEF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895185" y="-502482"/>
            <a:ext cx="1598606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s-CL" alt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s-CL" alt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s-CL" alt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s-CL" alt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33CCCAE4-F938-4F35-9E4C-ADB727EC90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5452014"/>
              </p:ext>
            </p:extLst>
          </p:nvPr>
        </p:nvGraphicFramePr>
        <p:xfrm>
          <a:off x="1165560" y="1440931"/>
          <a:ext cx="6965245" cy="3888432"/>
        </p:xfrm>
        <a:graphic>
          <a:graphicData uri="http://schemas.openxmlformats.org/drawingml/2006/table">
            <a:tbl>
              <a:tblPr/>
              <a:tblGrid>
                <a:gridCol w="1197644">
                  <a:extLst>
                    <a:ext uri="{9D8B030D-6E8A-4147-A177-3AD203B41FA5}">
                      <a16:colId xmlns:a16="http://schemas.microsoft.com/office/drawing/2014/main" val="521669016"/>
                    </a:ext>
                  </a:extLst>
                </a:gridCol>
                <a:gridCol w="1964556">
                  <a:extLst>
                    <a:ext uri="{9D8B030D-6E8A-4147-A177-3AD203B41FA5}">
                      <a16:colId xmlns:a16="http://schemas.microsoft.com/office/drawing/2014/main" val="3729833769"/>
                    </a:ext>
                  </a:extLst>
                </a:gridCol>
                <a:gridCol w="3803045">
                  <a:extLst>
                    <a:ext uri="{9D8B030D-6E8A-4147-A177-3AD203B41FA5}">
                      <a16:colId xmlns:a16="http://schemas.microsoft.com/office/drawing/2014/main" val="1280991473"/>
                    </a:ext>
                  </a:extLst>
                </a:gridCol>
              </a:tblGrid>
              <a:tr h="492874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TEST </a:t>
                      </a:r>
                      <a:endParaRPr lang="es-CL">
                        <a:effectLst/>
                      </a:endParaRPr>
                    </a:p>
                  </a:txBody>
                  <a:tcPr marL="73025" marR="730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TYPE</a:t>
                      </a:r>
                      <a:endParaRPr lang="es-CL">
                        <a:effectLst/>
                      </a:endParaRPr>
                    </a:p>
                  </a:txBody>
                  <a:tcPr marL="73025" marR="730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PERCENTAGE OF FINAL MARK%</a:t>
                      </a:r>
                      <a:endParaRPr lang="es-CL">
                        <a:effectLst/>
                      </a:endParaRPr>
                    </a:p>
                  </a:txBody>
                  <a:tcPr marL="73025" marR="730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2887542"/>
                  </a:ext>
                </a:extLst>
              </a:tr>
              <a:tr h="3395558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s-CL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s-CL" dirty="0">
                          <a:effectLst/>
                        </a:rPr>
                      </a:br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es-CL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s-CL" dirty="0">
                          <a:effectLst/>
                        </a:rPr>
                      </a:br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s-CL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s-CL" dirty="0">
                          <a:effectLst/>
                        </a:rPr>
                      </a:br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</a:t>
                      </a:r>
                      <a:endParaRPr lang="es-CL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s-CL" dirty="0">
                          <a:effectLst/>
                        </a:rPr>
                      </a:br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</a:t>
                      </a:r>
                      <a:endParaRPr lang="es-CL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s-CL" dirty="0">
                          <a:effectLst/>
                        </a:rPr>
                      </a:br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</a:t>
                      </a: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</a:t>
                      </a:r>
                      <a:endParaRPr lang="es-CL" dirty="0">
                        <a:effectLst/>
                      </a:endParaRPr>
                    </a:p>
                  </a:txBody>
                  <a:tcPr marL="73025" marR="730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Review</a:t>
                      </a:r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online quiz</a:t>
                      </a:r>
                      <a:endParaRPr lang="es-CL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s-CL" dirty="0">
                          <a:effectLst/>
                        </a:rPr>
                      </a:br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Online </a:t>
                      </a:r>
                      <a:r>
                        <a:rPr lang="es-CL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quizzes</a:t>
                      </a:r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(3 </a:t>
                      </a:r>
                      <a:r>
                        <a:rPr lang="es-CL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quizzes</a:t>
                      </a:r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  <a:endParaRPr lang="es-CL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s-CL" dirty="0">
                          <a:effectLst/>
                        </a:rPr>
                      </a:br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Online </a:t>
                      </a:r>
                      <a:r>
                        <a:rPr lang="es-CL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Integrated</a:t>
                      </a:r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quiz</a:t>
                      </a:r>
                      <a:endParaRPr lang="es-CL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s-CL" dirty="0">
                          <a:effectLst/>
                        </a:rPr>
                      </a:br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Video </a:t>
                      </a:r>
                      <a:r>
                        <a:rPr lang="es-CL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Evaluation</a:t>
                      </a:r>
                      <a:endParaRPr lang="es-CL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s-CL" dirty="0">
                          <a:effectLst/>
                        </a:rPr>
                      </a:br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Final </a:t>
                      </a:r>
                      <a:r>
                        <a:rPr lang="es-CL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written</a:t>
                      </a:r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test</a:t>
                      </a:r>
                      <a:endParaRPr lang="es-CL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s-CL" dirty="0">
                          <a:effectLst/>
                        </a:rPr>
                      </a:br>
                      <a:r>
                        <a:rPr lang="es-CL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Participation</a:t>
                      </a:r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s-CL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assessment</a:t>
                      </a:r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L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Exam</a:t>
                      </a:r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1 &amp; 2</a:t>
                      </a:r>
                      <a:endParaRPr lang="es-CL" dirty="0">
                        <a:effectLst/>
                      </a:endParaRPr>
                    </a:p>
                  </a:txBody>
                  <a:tcPr marL="73025" marR="730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5%</a:t>
                      </a:r>
                      <a:endParaRPr lang="en-US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dirty="0">
                          <a:effectLst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18% (6% each one)</a:t>
                      </a:r>
                      <a:endParaRPr lang="en-US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dirty="0">
                          <a:effectLst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  <a:endParaRPr lang="en-US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dirty="0">
                          <a:effectLst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</a:t>
                      </a:r>
                      <a:endParaRPr lang="en-US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dirty="0">
                          <a:effectLst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  <a:endParaRPr lang="en-US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en-US" dirty="0">
                          <a:effectLst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12%</a:t>
                      </a: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dirty="0">
                        <a:effectLst/>
                      </a:endParaRPr>
                    </a:p>
                  </a:txBody>
                  <a:tcPr marL="73025" marR="73025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6540727"/>
                  </a:ext>
                </a:extLst>
              </a:tr>
            </a:tbl>
          </a:graphicData>
        </a:graphic>
      </p:graphicFrame>
      <p:sp>
        <p:nvSpPr>
          <p:cNvPr id="8" name="Rectangle 1">
            <a:extLst>
              <a:ext uri="{FF2B5EF4-FFF2-40B4-BE49-F238E27FC236}">
                <a16:creationId xmlns:a16="http://schemas.microsoft.com/office/drawing/2014/main" id="{5B7B69CA-2C23-48A9-9DCA-1FCA9543B1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44041" y="-149713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s-CL" alt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s-CL" alt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altLang="es-CL" sz="10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kumimoji="0" lang="es-CL" altLang="es-CL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s-CL" altLang="es-C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s-CL" altLang="es-C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07722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í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2395</TotalTime>
  <Words>429</Words>
  <Application>Microsoft Office PowerPoint</Application>
  <PresentationFormat>Presentación en pantalla (4:3)</PresentationFormat>
  <Paragraphs>57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Galería</vt:lpstr>
      <vt:lpstr>Nivel STARTER  2021 PRIMER SEMESTRE</vt:lpstr>
      <vt:lpstr>             Dinámica semanal de las clases </vt:lpstr>
      <vt:lpstr> Programa</vt:lpstr>
      <vt:lpstr>Sesiones</vt:lpstr>
      <vt:lpstr>Evaluaciones y tareas</vt:lpstr>
      <vt:lpstr>EVALUACIONES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Isabel</dc:creator>
  <cp:lastModifiedBy>Luffi</cp:lastModifiedBy>
  <cp:revision>31</cp:revision>
  <dcterms:created xsi:type="dcterms:W3CDTF">2020-04-13T13:58:16Z</dcterms:created>
  <dcterms:modified xsi:type="dcterms:W3CDTF">2021-04-16T14:08:48Z</dcterms:modified>
</cp:coreProperties>
</file>