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3">
  <p:sldMasterIdLst>
    <p:sldMasterId id="2147483648" r:id="rId1"/>
  </p:sldMasterIdLst>
  <p:notesMasterIdLst>
    <p:notesMasterId r:id="rId19"/>
  </p:notesMasterIdLst>
  <p:sldIdLst>
    <p:sldId id="256" r:id="rId2"/>
    <p:sldId id="260" r:id="rId3"/>
    <p:sldId id="307" r:id="rId4"/>
    <p:sldId id="324" r:id="rId5"/>
    <p:sldId id="326" r:id="rId6"/>
    <p:sldId id="328" r:id="rId7"/>
    <p:sldId id="329" r:id="rId8"/>
    <p:sldId id="330" r:id="rId9"/>
    <p:sldId id="275" r:id="rId10"/>
    <p:sldId id="335" r:id="rId11"/>
    <p:sldId id="331" r:id="rId12"/>
    <p:sldId id="333" r:id="rId13"/>
    <p:sldId id="334" r:id="rId14"/>
    <p:sldId id="337" r:id="rId15"/>
    <p:sldId id="315" r:id="rId16"/>
    <p:sldId id="284" r:id="rId17"/>
    <p:sldId id="285" r:id="rId1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57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42" roundtripDataSignature="AMtx7mhsC+V2HjvTXjfnxO98rEnDzm+/c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781A269-A740-4BC8-9C42-5640DC587FE0}">
  <a:tblStyle styleId="{F781A269-A740-4BC8-9C42-5640DC587FE0}" styleName="Table_0">
    <a:wholeTbl>
      <a:tcTxStyle b="off" i="off">
        <a:font>
          <a:latin typeface="Tw Cen MT"/>
          <a:ea typeface="Tw Cen MT"/>
          <a:cs typeface="Tw Cen MT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F1FA"/>
          </a:solidFill>
        </a:fill>
      </a:tcStyle>
    </a:wholeTbl>
    <a:band1H>
      <a:tcTxStyle/>
      <a:tcStyle>
        <a:tcBdr/>
        <a:fill>
          <a:solidFill>
            <a:srgbClr val="CBE2F5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BE2F5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Tw Cen MT"/>
          <a:ea typeface="Tw Cen MT"/>
          <a:cs typeface="Tw Cen MT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DA9627E-3683-401C-834B-8FFA9C979859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18" autoAdjust="0"/>
    <p:restoredTop sz="77199" autoAdjust="0"/>
  </p:normalViewPr>
  <p:slideViewPr>
    <p:cSldViewPr snapToGrid="0">
      <p:cViewPr varScale="1">
        <p:scale>
          <a:sx n="64" d="100"/>
          <a:sy n="64" d="100"/>
        </p:scale>
        <p:origin x="1328" y="48"/>
      </p:cViewPr>
      <p:guideLst>
        <p:guide orient="horz" pos="1620"/>
        <p:guide pos="285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42" Type="http://customschemas.google.com/relationships/presentationmetadata" Target="meta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7971836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4" name="Google Shape;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28848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8924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6124334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179179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9727902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BD0C7-5634-4076-9E5A-D68524DE5FD5}" type="slidenum">
              <a:rPr lang="es-CL" smtClean="0"/>
              <a:t>15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1854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8" name="Google Shape;318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736007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Google Shape;326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7" name="Google Shape;327;p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194551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Diapositiva de título" type="title">
  <p:cSld name="TITL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2"/>
          <p:cNvSpPr/>
          <p:nvPr/>
        </p:nvSpPr>
        <p:spPr>
          <a:xfrm>
            <a:off x="0" y="0"/>
            <a:ext cx="9144000" cy="3429001"/>
          </a:xfrm>
          <a:prstGeom prst="rect">
            <a:avLst/>
          </a:prstGeom>
          <a:solidFill>
            <a:srgbClr val="1482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32"/>
          <p:cNvSpPr/>
          <p:nvPr/>
        </p:nvSpPr>
        <p:spPr>
          <a:xfrm>
            <a:off x="-1" y="0"/>
            <a:ext cx="9144000" cy="3429001"/>
          </a:xfrm>
          <a:custGeom>
            <a:avLst/>
            <a:gdLst/>
            <a:ahLst/>
            <a:cxnLst/>
            <a:rect l="l" t="t" r="r" b="b"/>
            <a:pathLst>
              <a:path w="12192000" h="4572001" extrusionOk="0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32"/>
          <p:cNvSpPr txBox="1">
            <a:spLocks noGrp="1"/>
          </p:cNvSpPr>
          <p:nvPr>
            <p:ph type="ctrTitle"/>
          </p:nvPr>
        </p:nvSpPr>
        <p:spPr>
          <a:xfrm>
            <a:off x="342900" y="3720103"/>
            <a:ext cx="582930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750"/>
              <a:buFont typeface="Twentieth Century"/>
              <a:buNone/>
              <a:defRPr sz="3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2"/>
          <p:cNvSpPr txBox="1">
            <a:spLocks noGrp="1"/>
          </p:cNvSpPr>
          <p:nvPr>
            <p:ph type="subTitle" idx="1"/>
          </p:nvPr>
        </p:nvSpPr>
        <p:spPr>
          <a:xfrm>
            <a:off x="6457950" y="3720103"/>
            <a:ext cx="240030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350">
                <a:solidFill>
                  <a:srgbClr val="0C0C0C"/>
                </a:solidFill>
              </a:defRPr>
            </a:lvl1pPr>
            <a:lvl2pPr lvl="1" algn="ctr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350"/>
              <a:buNone/>
              <a:defRPr sz="1350"/>
            </a:lvl2pPr>
            <a:lvl3pPr lvl="2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350"/>
              <a:buNone/>
              <a:defRPr sz="1350"/>
            </a:lvl4pPr>
            <a:lvl5pPr lvl="4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350"/>
              <a:buNone/>
              <a:defRPr sz="1350"/>
            </a:lvl5pPr>
            <a:lvl6pPr lvl="5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350"/>
              <a:buNone/>
              <a:defRPr sz="1350"/>
            </a:lvl6pPr>
            <a:lvl7pPr lvl="6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350"/>
              <a:buNone/>
              <a:defRPr sz="1350"/>
            </a:lvl7pPr>
            <a:lvl8pPr lvl="7" algn="ctr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350"/>
              <a:buNone/>
              <a:defRPr sz="1350"/>
            </a:lvl8pPr>
            <a:lvl9pPr lvl="8" algn="ctr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350"/>
              <a:buNone/>
              <a:defRPr sz="1350"/>
            </a:lvl9pPr>
          </a:lstStyle>
          <a:p>
            <a:endParaRPr/>
          </a:p>
        </p:txBody>
      </p:sp>
      <p:sp>
        <p:nvSpPr>
          <p:cNvPr id="17" name="Google Shape;17;p32"/>
          <p:cNvSpPr txBox="1">
            <a:spLocks noGrp="1"/>
          </p:cNvSpPr>
          <p:nvPr>
            <p:ph type="dt" idx="10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2"/>
          <p:cNvSpPr txBox="1">
            <a:spLocks noGrp="1"/>
          </p:cNvSpPr>
          <p:nvPr>
            <p:ph type="ftr" idx="11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2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cxnSp>
        <p:nvCxnSpPr>
          <p:cNvPr id="20" name="Google Shape;20;p32"/>
          <p:cNvCxnSpPr/>
          <p:nvPr/>
        </p:nvCxnSpPr>
        <p:spPr>
          <a:xfrm rot="10800000">
            <a:off x="6290132" y="3948080"/>
            <a:ext cx="0" cy="685800"/>
          </a:xfrm>
          <a:prstGeom prst="straightConnector1">
            <a:avLst/>
          </a:prstGeom>
          <a:noFill/>
          <a:ln w="19050" cap="flat" cmpd="sng">
            <a:solidFill>
              <a:srgbClr val="1482AB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3"/>
          <p:cNvSpPr txBox="1"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3"/>
          <p:cNvSpPr txBox="1">
            <a:spLocks noGrp="1"/>
          </p:cNvSpPr>
          <p:nvPr>
            <p:ph type="body" idx="1"/>
          </p:nvPr>
        </p:nvSpPr>
        <p:spPr>
          <a:xfrm>
            <a:off x="768096" y="1714500"/>
            <a:ext cx="7290055" cy="301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24" name="Google Shape;24;p33"/>
          <p:cNvSpPr txBox="1">
            <a:spLocks noGrp="1"/>
          </p:cNvSpPr>
          <p:nvPr>
            <p:ph type="dt" idx="10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3"/>
          <p:cNvSpPr txBox="1">
            <a:spLocks noGrp="1"/>
          </p:cNvSpPr>
          <p:nvPr>
            <p:ph type="ftr" idx="11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3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35"/>
          <p:cNvSpPr txBox="1"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35"/>
          <p:cNvSpPr txBox="1">
            <a:spLocks noGrp="1"/>
          </p:cNvSpPr>
          <p:nvPr>
            <p:ph type="body" idx="1"/>
          </p:nvPr>
        </p:nvSpPr>
        <p:spPr>
          <a:xfrm>
            <a:off x="768096" y="1634727"/>
            <a:ext cx="3566160" cy="617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45700" rIns="137150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25"/>
              <a:buNone/>
              <a:defRPr sz="1725" b="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lvl="1" indent="-2286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3" name="Google Shape;33;p35"/>
          <p:cNvSpPr txBox="1">
            <a:spLocks noGrp="1"/>
          </p:cNvSpPr>
          <p:nvPr>
            <p:ph type="body" idx="2"/>
          </p:nvPr>
        </p:nvSpPr>
        <p:spPr>
          <a:xfrm>
            <a:off x="768096" y="2225841"/>
            <a:ext cx="3566160" cy="2506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34" name="Google Shape;34;p35"/>
          <p:cNvSpPr txBox="1">
            <a:spLocks noGrp="1"/>
          </p:cNvSpPr>
          <p:nvPr>
            <p:ph type="body" idx="3"/>
          </p:nvPr>
        </p:nvSpPr>
        <p:spPr>
          <a:xfrm>
            <a:off x="4493166" y="1634727"/>
            <a:ext cx="3566160" cy="617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45700" rIns="137150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25"/>
              <a:buNone/>
              <a:defRPr sz="1725" b="0" cap="none">
                <a:solidFill>
                  <a:schemeClr val="accent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lvl="1" indent="-2286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5" name="Google Shape;35;p35"/>
          <p:cNvSpPr txBox="1">
            <a:spLocks noGrp="1"/>
          </p:cNvSpPr>
          <p:nvPr>
            <p:ph type="body" idx="4"/>
          </p:nvPr>
        </p:nvSpPr>
        <p:spPr>
          <a:xfrm>
            <a:off x="4493166" y="2225841"/>
            <a:ext cx="3566160" cy="25061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36" name="Google Shape;36;p35"/>
          <p:cNvSpPr txBox="1">
            <a:spLocks noGrp="1"/>
          </p:cNvSpPr>
          <p:nvPr>
            <p:ph type="dt" idx="10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35"/>
          <p:cNvSpPr txBox="1">
            <a:spLocks noGrp="1"/>
          </p:cNvSpPr>
          <p:nvPr>
            <p:ph type="ftr" idx="11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5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Encabezado de sección">
  <p:cSld name="Encabezado de secció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8"/>
          <p:cNvSpPr/>
          <p:nvPr/>
        </p:nvSpPr>
        <p:spPr>
          <a:xfrm>
            <a:off x="0" y="0"/>
            <a:ext cx="9144000" cy="3429001"/>
          </a:xfrm>
          <a:prstGeom prst="rect">
            <a:avLst/>
          </a:prstGeom>
          <a:solidFill>
            <a:srgbClr val="1D9AA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38"/>
          <p:cNvSpPr/>
          <p:nvPr/>
        </p:nvSpPr>
        <p:spPr>
          <a:xfrm>
            <a:off x="-1" y="0"/>
            <a:ext cx="9144000" cy="3429001"/>
          </a:xfrm>
          <a:custGeom>
            <a:avLst/>
            <a:gdLst/>
            <a:ahLst/>
            <a:cxnLst/>
            <a:rect l="l" t="t" r="r" b="b"/>
            <a:pathLst>
              <a:path w="12192000" h="4572001" extrusionOk="0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38"/>
          <p:cNvSpPr txBox="1">
            <a:spLocks noGrp="1"/>
          </p:cNvSpPr>
          <p:nvPr>
            <p:ph type="title"/>
          </p:nvPr>
        </p:nvSpPr>
        <p:spPr>
          <a:xfrm>
            <a:off x="342900" y="3720103"/>
            <a:ext cx="582930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750"/>
              <a:buFont typeface="Twentieth Century"/>
              <a:buNone/>
              <a:defRPr sz="3750" b="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38"/>
          <p:cNvSpPr txBox="1">
            <a:spLocks noGrp="1"/>
          </p:cNvSpPr>
          <p:nvPr>
            <p:ph type="body" idx="1"/>
          </p:nvPr>
        </p:nvSpPr>
        <p:spPr>
          <a:xfrm>
            <a:off x="6457950" y="3720103"/>
            <a:ext cx="240030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350">
                <a:solidFill>
                  <a:srgbClr val="0C0C0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350"/>
              <a:buNone/>
              <a:defRPr sz="135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050"/>
              <a:buNone/>
              <a:defRPr sz="105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050"/>
              <a:buNone/>
              <a:defRPr sz="105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050"/>
              <a:buNone/>
              <a:defRPr sz="105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050"/>
              <a:buNone/>
              <a:defRPr sz="105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050"/>
              <a:buNone/>
              <a:defRPr sz="105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050"/>
              <a:buNone/>
              <a:defRPr sz="105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6" name="Google Shape;56;p38"/>
          <p:cNvSpPr txBox="1">
            <a:spLocks noGrp="1"/>
          </p:cNvSpPr>
          <p:nvPr>
            <p:ph type="dt" idx="10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38"/>
          <p:cNvSpPr txBox="1">
            <a:spLocks noGrp="1"/>
          </p:cNvSpPr>
          <p:nvPr>
            <p:ph type="ftr" idx="11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38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cxnSp>
        <p:nvCxnSpPr>
          <p:cNvPr id="59" name="Google Shape;59;p38"/>
          <p:cNvCxnSpPr/>
          <p:nvPr/>
        </p:nvCxnSpPr>
        <p:spPr>
          <a:xfrm rot="10800000">
            <a:off x="6290132" y="3948080"/>
            <a:ext cx="0" cy="685800"/>
          </a:xfrm>
          <a:prstGeom prst="straightConnector1">
            <a:avLst/>
          </a:prstGeom>
          <a:noFill/>
          <a:ln w="19050" cap="flat" cmpd="sng">
            <a:solidFill>
              <a:srgbClr val="1482AB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40"/>
          <p:cNvSpPr txBox="1">
            <a:spLocks noGrp="1"/>
          </p:cNvSpPr>
          <p:nvPr>
            <p:ph type="title"/>
          </p:nvPr>
        </p:nvSpPr>
        <p:spPr>
          <a:xfrm>
            <a:off x="768096" y="353632"/>
            <a:ext cx="3291840" cy="130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000"/>
              <a:buFont typeface="Twentieth Century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40"/>
          <p:cNvSpPr txBox="1">
            <a:spLocks noGrp="1"/>
          </p:cNvSpPr>
          <p:nvPr>
            <p:ph type="body" idx="1"/>
          </p:nvPr>
        </p:nvSpPr>
        <p:spPr>
          <a:xfrm>
            <a:off x="4286250" y="617220"/>
            <a:ext cx="4258818" cy="3888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 "/>
              <a:defRPr sz="1800"/>
            </a:lvl1pPr>
            <a:lvl2pPr marL="914400" lvl="1" indent="-32385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500"/>
              <a:buChar char="🢝"/>
              <a:defRPr sz="1500"/>
            </a:lvl2pPr>
            <a:lvl3pPr marL="1371600" lvl="2" indent="-3048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Char char="🢝"/>
              <a:defRPr sz="1200"/>
            </a:lvl3pPr>
            <a:lvl4pPr marL="1828800" lvl="3" indent="-3048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Char char="🢝"/>
              <a:defRPr sz="1200"/>
            </a:lvl4pPr>
            <a:lvl5pPr marL="2286000" lvl="4" indent="-3048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Char char="🢝"/>
              <a:defRPr sz="1200"/>
            </a:lvl5pPr>
            <a:lvl6pPr marL="2743200" lvl="5" indent="-3048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Char char="🢝"/>
              <a:defRPr sz="1200"/>
            </a:lvl6pPr>
            <a:lvl7pPr marL="3200400" lvl="6" indent="-3048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Char char="🢝"/>
              <a:defRPr sz="1200"/>
            </a:lvl7pPr>
            <a:lvl8pPr marL="3657600" lvl="7" indent="-3048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200"/>
              <a:buChar char="🢝"/>
              <a:defRPr sz="1200"/>
            </a:lvl8pPr>
            <a:lvl9pPr marL="4114800" lvl="8" indent="-3048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200"/>
              <a:buChar char="🢝"/>
              <a:defRPr sz="1200"/>
            </a:lvl9pPr>
          </a:lstStyle>
          <a:p>
            <a:endParaRPr/>
          </a:p>
        </p:txBody>
      </p:sp>
      <p:sp>
        <p:nvSpPr>
          <p:cNvPr id="67" name="Google Shape;67;p40"/>
          <p:cNvSpPr txBox="1">
            <a:spLocks noGrp="1"/>
          </p:cNvSpPr>
          <p:nvPr>
            <p:ph type="body" idx="2"/>
          </p:nvPr>
        </p:nvSpPr>
        <p:spPr>
          <a:xfrm>
            <a:off x="768096" y="1693129"/>
            <a:ext cx="3291840" cy="2821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450"/>
              </a:spcBef>
              <a:spcAft>
                <a:spcPts val="0"/>
              </a:spcAft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900"/>
              <a:buNone/>
              <a:defRPr sz="900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750"/>
              <a:buNone/>
              <a:defRPr sz="750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675"/>
              <a:buNone/>
              <a:defRPr sz="675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675"/>
              <a:buNone/>
              <a:defRPr sz="675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675"/>
              <a:buNone/>
              <a:defRPr sz="675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675"/>
              <a:buNone/>
              <a:defRPr sz="675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675"/>
              <a:buNone/>
              <a:defRPr sz="675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675"/>
              <a:buNone/>
              <a:defRPr sz="675"/>
            </a:lvl9pPr>
          </a:lstStyle>
          <a:p>
            <a:endParaRPr/>
          </a:p>
        </p:txBody>
      </p:sp>
      <p:sp>
        <p:nvSpPr>
          <p:cNvPr id="68" name="Google Shape;68;p40"/>
          <p:cNvSpPr txBox="1">
            <a:spLocks noGrp="1"/>
          </p:cNvSpPr>
          <p:nvPr>
            <p:ph type="dt" idx="10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40"/>
          <p:cNvSpPr txBox="1">
            <a:spLocks noGrp="1"/>
          </p:cNvSpPr>
          <p:nvPr>
            <p:ph type="ftr" idx="11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40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magen con título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1"/>
          <p:cNvSpPr txBox="1">
            <a:spLocks noGrp="1"/>
          </p:cNvSpPr>
          <p:nvPr>
            <p:ph type="title"/>
          </p:nvPr>
        </p:nvSpPr>
        <p:spPr>
          <a:xfrm>
            <a:off x="342900" y="3720104"/>
            <a:ext cx="582930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750"/>
              <a:buFont typeface="Twentieth Century"/>
              <a:buNone/>
              <a:defRPr sz="375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41"/>
          <p:cNvSpPr>
            <a:spLocks noGrp="1"/>
          </p:cNvSpPr>
          <p:nvPr>
            <p:ph type="pic" idx="2"/>
          </p:nvPr>
        </p:nvSpPr>
        <p:spPr>
          <a:xfrm>
            <a:off x="0" y="-1"/>
            <a:ext cx="9141714" cy="3429000"/>
          </a:xfrm>
          <a:prstGeom prst="rect">
            <a:avLst/>
          </a:prstGeom>
          <a:solidFill>
            <a:srgbClr val="76CEEF"/>
          </a:solidFill>
          <a:ln>
            <a:noFill/>
          </a:ln>
        </p:spPr>
        <p:txBody>
          <a:bodyPr spcFirstLastPara="1" wrap="square" lIns="457200" tIns="365750" rIns="45700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Twentieth Century"/>
              <a:buNone/>
              <a:defRPr sz="24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None/>
              <a:defRPr sz="21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R="0" lvl="2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None/>
              <a:defRPr sz="18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R="0" lvl="3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15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R="0" lvl="4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15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R="0" lvl="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15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R="0" lvl="6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15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R="0" lvl="7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sz="15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R="0" lvl="8" algn="l" rtl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ts val="1500"/>
              <a:buFont typeface="Noto Sans Symbols"/>
              <a:buNone/>
              <a:defRPr sz="150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74" name="Google Shape;74;p41"/>
          <p:cNvSpPr txBox="1">
            <a:spLocks noGrp="1"/>
          </p:cNvSpPr>
          <p:nvPr>
            <p:ph type="body" idx="1"/>
          </p:nvPr>
        </p:nvSpPr>
        <p:spPr>
          <a:xfrm>
            <a:off x="6457950" y="3720104"/>
            <a:ext cx="2400300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50"/>
              <a:buNone/>
              <a:defRPr sz="1350">
                <a:solidFill>
                  <a:srgbClr val="0C0C0C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75" name="Google Shape;75;p41"/>
          <p:cNvSpPr txBox="1">
            <a:spLocks noGrp="1"/>
          </p:cNvSpPr>
          <p:nvPr>
            <p:ph type="dt" idx="10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41"/>
          <p:cNvSpPr txBox="1">
            <a:spLocks noGrp="1"/>
          </p:cNvSpPr>
          <p:nvPr>
            <p:ph type="ftr" idx="11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41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cxnSp>
        <p:nvCxnSpPr>
          <p:cNvPr id="78" name="Google Shape;78;p41"/>
          <p:cNvCxnSpPr/>
          <p:nvPr/>
        </p:nvCxnSpPr>
        <p:spPr>
          <a:xfrm rot="10800000">
            <a:off x="6290132" y="3948080"/>
            <a:ext cx="0" cy="6858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2"/>
          <p:cNvSpPr txBox="1"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42"/>
          <p:cNvSpPr txBox="1">
            <a:spLocks noGrp="1"/>
          </p:cNvSpPr>
          <p:nvPr>
            <p:ph type="body" idx="1"/>
          </p:nvPr>
        </p:nvSpPr>
        <p:spPr>
          <a:xfrm rot="5400000">
            <a:off x="2904363" y="-421768"/>
            <a:ext cx="3017520" cy="72900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82" name="Google Shape;82;p42"/>
          <p:cNvSpPr txBox="1">
            <a:spLocks noGrp="1"/>
          </p:cNvSpPr>
          <p:nvPr>
            <p:ph type="dt" idx="10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42"/>
          <p:cNvSpPr txBox="1">
            <a:spLocks noGrp="1"/>
          </p:cNvSpPr>
          <p:nvPr>
            <p:ph type="ftr" idx="11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42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ítulo vertical y texto" type="vertTitleAndTx">
  <p:cSld name="VERTICAL_TITLE_AND_VERTICAL_TEXT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43"/>
          <p:cNvSpPr txBox="1">
            <a:spLocks noGrp="1"/>
          </p:cNvSpPr>
          <p:nvPr>
            <p:ph type="title"/>
          </p:nvPr>
        </p:nvSpPr>
        <p:spPr>
          <a:xfrm rot="5400000">
            <a:off x="5500688" y="1614488"/>
            <a:ext cx="4057650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91425" rIns="45700" bIns="91425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43"/>
          <p:cNvSpPr txBox="1">
            <a:spLocks noGrp="1"/>
          </p:cNvSpPr>
          <p:nvPr>
            <p:ph type="body" idx="1"/>
          </p:nvPr>
        </p:nvSpPr>
        <p:spPr>
          <a:xfrm rot="5400000">
            <a:off x="1557339" y="-242888"/>
            <a:ext cx="4057650" cy="5686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SzPts val="1800"/>
              <a:buChar char=" "/>
              <a:defRPr/>
            </a:lvl1pPr>
            <a:lvl2pPr marL="914400" lvl="1" indent="-342900" algn="l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SzPts val="1800"/>
              <a:buChar char="🢝"/>
              <a:defRPr/>
            </a:lvl2pPr>
            <a:lvl3pPr marL="1371600" lvl="2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3pPr>
            <a:lvl4pPr marL="1828800" lvl="3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4pPr>
            <a:lvl5pPr marL="2286000" lvl="4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5pPr>
            <a:lvl6pPr marL="2743200" lvl="5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6pPr>
            <a:lvl7pPr marL="3200400" lvl="6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7pPr>
            <a:lvl8pPr marL="3657600" lvl="7" indent="-34290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SzPts val="1800"/>
              <a:buChar char="🢝"/>
              <a:defRPr/>
            </a:lvl8pPr>
            <a:lvl9pPr marL="4114800" lvl="8" indent="-342900" algn="l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SzPts val="1800"/>
              <a:buChar char="🢝"/>
              <a:defRPr/>
            </a:lvl9pPr>
          </a:lstStyle>
          <a:p>
            <a:endParaRPr/>
          </a:p>
        </p:txBody>
      </p:sp>
      <p:sp>
        <p:nvSpPr>
          <p:cNvPr id="88" name="Google Shape;88;p43"/>
          <p:cNvSpPr txBox="1">
            <a:spLocks noGrp="1"/>
          </p:cNvSpPr>
          <p:nvPr>
            <p:ph type="dt" idx="10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43"/>
          <p:cNvSpPr txBox="1">
            <a:spLocks noGrp="1"/>
          </p:cNvSpPr>
          <p:nvPr>
            <p:ph type="ftr" idx="11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43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cxnSp>
        <p:nvCxnSpPr>
          <p:cNvPr id="91" name="Google Shape;91;p43"/>
          <p:cNvCxnSpPr/>
          <p:nvPr/>
        </p:nvCxnSpPr>
        <p:spPr>
          <a:xfrm rot="10800000">
            <a:off x="7543800" y="44447"/>
            <a:ext cx="0" cy="6858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1"/>
          <p:cNvSpPr txBox="1"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750"/>
              <a:buFont typeface="Twentieth Century"/>
              <a:buNone/>
              <a:defRPr sz="3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1"/>
          <p:cNvSpPr txBox="1">
            <a:spLocks noGrp="1"/>
          </p:cNvSpPr>
          <p:nvPr>
            <p:ph type="body" idx="1"/>
          </p:nvPr>
        </p:nvSpPr>
        <p:spPr>
          <a:xfrm>
            <a:off x="768096" y="1714500"/>
            <a:ext cx="7290055" cy="301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marR="0" lvl="0" indent="-333375" algn="l" rtl="0">
              <a:lnSpc>
                <a:spcPct val="90000"/>
              </a:lnSpc>
              <a:spcBef>
                <a:spcPts val="900"/>
              </a:spcBef>
              <a:spcAft>
                <a:spcPts val="0"/>
              </a:spcAft>
              <a:buClr>
                <a:schemeClr val="accent1"/>
              </a:buClr>
              <a:buSzPts val="1650"/>
              <a:buFont typeface="Twentieth Century"/>
              <a:buChar char=" "/>
              <a:defRPr sz="165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914400" marR="0" lvl="1" indent="-314325" algn="l" rtl="0">
              <a:lnSpc>
                <a:spcPct val="9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Char char="🢝"/>
              <a:defRPr sz="135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1371600" marR="0" lvl="2" indent="-29527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Noto Sans Symbols"/>
              <a:buChar char="🢝"/>
              <a:defRPr sz="105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1828800" marR="0" lvl="3" indent="-29527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Noto Sans Symbols"/>
              <a:buChar char="🢝"/>
              <a:defRPr sz="105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2286000" marR="0" lvl="4" indent="-29527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Noto Sans Symbols"/>
              <a:buChar char="🢝"/>
              <a:defRPr sz="105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2743200" marR="0" lvl="5" indent="-29527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Noto Sans Symbols"/>
              <a:buChar char="🢝"/>
              <a:defRPr sz="105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3200400" marR="0" lvl="6" indent="-29527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Noto Sans Symbols"/>
              <a:buChar char="🢝"/>
              <a:defRPr sz="105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3657600" marR="0" lvl="7" indent="-295275" algn="l" rtl="0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ts val="1050"/>
              <a:buFont typeface="Noto Sans Symbols"/>
              <a:buChar char="🢝"/>
              <a:defRPr sz="105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4114800" marR="0" lvl="8" indent="-295275" algn="l" rtl="0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ts val="1050"/>
              <a:buFont typeface="Noto Sans Symbols"/>
              <a:buChar char="🢝"/>
              <a:defRPr sz="1050" b="0" i="0" u="none" strike="noStrike" cap="none">
                <a:solidFill>
                  <a:schemeClr val="dk1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endParaRPr/>
          </a:p>
        </p:txBody>
      </p:sp>
      <p:sp>
        <p:nvSpPr>
          <p:cNvPr id="8" name="Google Shape;8;p31"/>
          <p:cNvSpPr txBox="1">
            <a:spLocks noGrp="1"/>
          </p:cNvSpPr>
          <p:nvPr>
            <p:ph type="dt" idx="10"/>
          </p:nvPr>
        </p:nvSpPr>
        <p:spPr>
          <a:xfrm>
            <a:off x="768097" y="4853028"/>
            <a:ext cx="1615607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31"/>
          <p:cNvSpPr txBox="1">
            <a:spLocks noGrp="1"/>
          </p:cNvSpPr>
          <p:nvPr>
            <p:ph type="ftr" idx="11"/>
          </p:nvPr>
        </p:nvSpPr>
        <p:spPr>
          <a:xfrm>
            <a:off x="3632200" y="4853028"/>
            <a:ext cx="4426094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31"/>
          <p:cNvSpPr txBox="1">
            <a:spLocks noGrp="1"/>
          </p:cNvSpPr>
          <p:nvPr>
            <p:ph type="sldNum" idx="12"/>
          </p:nvPr>
        </p:nvSpPr>
        <p:spPr>
          <a:xfrm>
            <a:off x="8128000" y="4853028"/>
            <a:ext cx="730250" cy="205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50"/>
              <a:buFont typeface="Arial"/>
              <a:buNone/>
              <a:defRPr sz="750" b="0" i="0" u="none" strike="noStrike" cap="none">
                <a:solidFill>
                  <a:srgbClr val="0C0C0C"/>
                </a:solidFill>
                <a:latin typeface="Twentieth Century"/>
                <a:ea typeface="Twentieth Century"/>
                <a:cs typeface="Twentieth Century"/>
                <a:sym typeface="Twentieth Century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L"/>
              <a:t>‹Nº›</a:t>
            </a:fld>
            <a:endParaRPr/>
          </a:p>
        </p:txBody>
      </p:sp>
      <p:cxnSp>
        <p:nvCxnSpPr>
          <p:cNvPr id="11" name="Google Shape;11;p31"/>
          <p:cNvCxnSpPr/>
          <p:nvPr/>
        </p:nvCxnSpPr>
        <p:spPr>
          <a:xfrm rot="10800000">
            <a:off x="571500" y="619743"/>
            <a:ext cx="0" cy="6858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</p:cxn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5" r:id="rId4"/>
    <p:sldLayoutId id="2147483657" r:id="rId5"/>
    <p:sldLayoutId id="2147483658" r:id="rId6"/>
    <p:sldLayoutId id="2147483659" r:id="rId7"/>
    <p:sldLayoutId id="2147483660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es.liveworksheets.com/worksheets/en/English_as_a_Second_Language_(ESL)/Prepositions_of_time/Preposition_of_time_-_Multiple_choice_gp1224171a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nglishexercises.org/makeagame/viewgame.asp?id=3937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hexercises.org/makeagame/viewgame.asp?id=3937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go4u.com/en/cram-up/grammar/simple-past/exercise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"/>
          <p:cNvSpPr txBox="1">
            <a:spLocks noGrp="1"/>
          </p:cNvSpPr>
          <p:nvPr>
            <p:ph type="ctrTitle"/>
          </p:nvPr>
        </p:nvSpPr>
        <p:spPr>
          <a:xfrm>
            <a:off x="359595" y="3720103"/>
            <a:ext cx="6009307" cy="1097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700"/>
              <a:buFont typeface="Twentieth Century"/>
              <a:buNone/>
            </a:pPr>
            <a:r>
              <a:rPr lang="es-CL" dirty="0"/>
              <a:t>WELCOME TO STARTER</a:t>
            </a:r>
            <a:endParaRPr dirty="0"/>
          </a:p>
        </p:txBody>
      </p:sp>
      <p:sp>
        <p:nvSpPr>
          <p:cNvPr id="97" name="Google Shape;97;p1"/>
          <p:cNvSpPr txBox="1">
            <a:spLocks noGrp="1"/>
          </p:cNvSpPr>
          <p:nvPr>
            <p:ph type="subTitle" idx="1"/>
          </p:nvPr>
        </p:nvSpPr>
        <p:spPr>
          <a:xfrm>
            <a:off x="85060" y="3305362"/>
            <a:ext cx="8027582" cy="18381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2500"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-CL" sz="3200" dirty="0" err="1">
                <a:solidFill>
                  <a:srgbClr val="0070C0"/>
                </a:solidFill>
              </a:rPr>
              <a:t>Week</a:t>
            </a:r>
            <a:r>
              <a:rPr lang="es-CL" sz="3200" dirty="0">
                <a:solidFill>
                  <a:srgbClr val="0070C0"/>
                </a:solidFill>
              </a:rPr>
              <a:t> 10 : </a:t>
            </a:r>
            <a:r>
              <a:rPr lang="es-CL" sz="3200" dirty="0" err="1">
                <a:solidFill>
                  <a:srgbClr val="0070C0"/>
                </a:solidFill>
              </a:rPr>
              <a:t>Unit</a:t>
            </a:r>
            <a:r>
              <a:rPr lang="es-CL" sz="3200" dirty="0">
                <a:solidFill>
                  <a:srgbClr val="0070C0"/>
                </a:solidFill>
              </a:rPr>
              <a:t> 7-Unit 8.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endParaRPr lang="es-CL" sz="3200" dirty="0">
              <a:solidFill>
                <a:srgbClr val="0070C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endParaRPr lang="es-CL" sz="3200" dirty="0">
              <a:solidFill>
                <a:srgbClr val="0070C0"/>
              </a:solidFill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200"/>
              <a:buNone/>
            </a:pPr>
            <a:r>
              <a:rPr lang="es-CL" sz="3200" dirty="0">
                <a:solidFill>
                  <a:srgbClr val="0070C0"/>
                </a:solidFill>
              </a:rPr>
              <a:t>                                              2020-1</a:t>
            </a:r>
            <a:endParaRPr sz="32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7E7AF7-7932-4BE7-9BE8-540D26C01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Extra </a:t>
            </a:r>
            <a:r>
              <a:rPr lang="es-CL" dirty="0" err="1"/>
              <a:t>exercises</a:t>
            </a:r>
            <a:r>
              <a:rPr lang="es-CL" dirty="0"/>
              <a:t> </a:t>
            </a:r>
            <a:r>
              <a:rPr lang="es-CL" dirty="0" err="1"/>
              <a:t>on</a:t>
            </a:r>
            <a:r>
              <a:rPr lang="es-CL" dirty="0"/>
              <a:t> </a:t>
            </a:r>
            <a:r>
              <a:rPr lang="es-CL" dirty="0" err="1"/>
              <a:t>prepositions</a:t>
            </a:r>
            <a:r>
              <a:rPr lang="es-CL" dirty="0"/>
              <a:t>: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988B4C-3C57-45AF-9850-403F7EE457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>
                <a:hlinkClick r:id="rId2"/>
              </a:rPr>
              <a:t>https://es.liveworksheets.com/worksheets/en/English_as_a_Second_Language_(ESL)/Prepositions_of_time/Preposition_of_time_-_Multiple_choice_gp1224171au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04024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8545EB-2B04-4388-B12F-8F7E78F63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>
                <a:solidFill>
                  <a:schemeClr val="accent2">
                    <a:lumMod val="75000"/>
                  </a:schemeClr>
                </a:solidFill>
              </a:rPr>
              <a:t>Oral </a:t>
            </a:r>
            <a:r>
              <a:rPr lang="es-CL" dirty="0" err="1">
                <a:solidFill>
                  <a:schemeClr val="accent2">
                    <a:lumMod val="75000"/>
                  </a:schemeClr>
                </a:solidFill>
              </a:rPr>
              <a:t>practice</a:t>
            </a:r>
            <a:r>
              <a:rPr lang="es-CL" dirty="0" err="1"/>
              <a:t>:</a:t>
            </a:r>
            <a:r>
              <a:rPr lang="es-CL" sz="3100" dirty="0" err="1"/>
              <a:t>Answer</a:t>
            </a:r>
            <a:r>
              <a:rPr lang="es-CL" sz="3100" dirty="0"/>
              <a:t> </a:t>
            </a:r>
            <a:r>
              <a:rPr lang="es-CL" sz="3100" dirty="0" err="1"/>
              <a:t>the</a:t>
            </a:r>
            <a:r>
              <a:rPr lang="es-CL" sz="3100" dirty="0"/>
              <a:t> </a:t>
            </a:r>
            <a:r>
              <a:rPr lang="es-CL" sz="3100" dirty="0" err="1"/>
              <a:t>following</a:t>
            </a:r>
            <a:r>
              <a:rPr lang="es-CL" sz="3100" dirty="0"/>
              <a:t> </a:t>
            </a:r>
            <a:r>
              <a:rPr lang="es-CL" sz="3100" dirty="0" err="1"/>
              <a:t>questions</a:t>
            </a:r>
            <a:r>
              <a:rPr lang="es-CL" sz="3100" dirty="0"/>
              <a:t> </a:t>
            </a:r>
            <a:r>
              <a:rPr lang="es-CL" sz="3100" dirty="0" err="1"/>
              <a:t>with</a:t>
            </a:r>
            <a:r>
              <a:rPr lang="es-CL" sz="3100" dirty="0"/>
              <a:t> </a:t>
            </a:r>
            <a:r>
              <a:rPr lang="es-CL" sz="3100" dirty="0" err="1"/>
              <a:t>the</a:t>
            </a:r>
            <a:r>
              <a:rPr lang="es-CL" sz="3100" dirty="0"/>
              <a:t> </a:t>
            </a:r>
            <a:r>
              <a:rPr lang="es-CL" sz="3100" dirty="0" err="1"/>
              <a:t>appropriate</a:t>
            </a:r>
            <a:r>
              <a:rPr lang="es-CL" sz="3100" dirty="0"/>
              <a:t> </a:t>
            </a:r>
            <a:r>
              <a:rPr lang="es-CL" sz="3100" dirty="0" err="1"/>
              <a:t>prepositions</a:t>
            </a:r>
            <a:r>
              <a:rPr lang="es-CL" sz="3100" dirty="0"/>
              <a:t>.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05FC08-1A57-40DF-B55C-CBD47C581BC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s-CL" dirty="0"/>
              <a:t>1. </a:t>
            </a:r>
            <a:r>
              <a:rPr lang="es-CL" dirty="0" err="1"/>
              <a:t>Where</a:t>
            </a:r>
            <a:r>
              <a:rPr lang="es-CL" dirty="0"/>
              <a:t> are </a:t>
            </a:r>
            <a:r>
              <a:rPr lang="es-CL" dirty="0" err="1"/>
              <a:t>you</a:t>
            </a:r>
            <a:r>
              <a:rPr lang="es-CL" dirty="0"/>
              <a:t>?	___________________________________</a:t>
            </a:r>
          </a:p>
          <a:p>
            <a:r>
              <a:rPr lang="es-CL" dirty="0"/>
              <a:t>2. </a:t>
            </a:r>
            <a:r>
              <a:rPr lang="es-CL" dirty="0" err="1"/>
              <a:t>When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your</a:t>
            </a:r>
            <a:r>
              <a:rPr lang="es-CL" dirty="0"/>
              <a:t> </a:t>
            </a:r>
            <a:r>
              <a:rPr lang="es-CL" dirty="0" err="1"/>
              <a:t>birthday</a:t>
            </a:r>
            <a:r>
              <a:rPr lang="es-CL" dirty="0"/>
              <a:t>?  ___________________________________</a:t>
            </a:r>
          </a:p>
          <a:p>
            <a:r>
              <a:rPr lang="es-CL" dirty="0"/>
              <a:t>3. </a:t>
            </a:r>
            <a:r>
              <a:rPr lang="es-CL" dirty="0" err="1"/>
              <a:t>When</a:t>
            </a:r>
            <a:r>
              <a:rPr lang="es-CL" dirty="0"/>
              <a:t> do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have</a:t>
            </a:r>
            <a:r>
              <a:rPr lang="es-CL" dirty="0"/>
              <a:t> </a:t>
            </a:r>
            <a:r>
              <a:rPr lang="es-CL" dirty="0" err="1"/>
              <a:t>breakfast</a:t>
            </a:r>
            <a:r>
              <a:rPr lang="es-CL" dirty="0"/>
              <a:t>?______________________________</a:t>
            </a:r>
          </a:p>
          <a:p>
            <a:r>
              <a:rPr lang="es-CL" dirty="0"/>
              <a:t>4. </a:t>
            </a:r>
            <a:r>
              <a:rPr lang="es-CL" dirty="0" err="1"/>
              <a:t>Does</a:t>
            </a:r>
            <a:r>
              <a:rPr lang="es-CL" dirty="0"/>
              <a:t> </a:t>
            </a:r>
            <a:r>
              <a:rPr lang="es-CL" dirty="0" err="1"/>
              <a:t>your</a:t>
            </a:r>
            <a:r>
              <a:rPr lang="es-CL" dirty="0"/>
              <a:t> </a:t>
            </a:r>
            <a:r>
              <a:rPr lang="es-CL" dirty="0" err="1"/>
              <a:t>best</a:t>
            </a:r>
            <a:r>
              <a:rPr lang="es-CL" dirty="0"/>
              <a:t> </a:t>
            </a:r>
            <a:r>
              <a:rPr lang="es-CL" dirty="0" err="1"/>
              <a:t>friend</a:t>
            </a:r>
            <a:r>
              <a:rPr lang="es-CL" dirty="0"/>
              <a:t> </a:t>
            </a:r>
            <a:r>
              <a:rPr lang="es-CL" dirty="0" err="1"/>
              <a:t>study</a:t>
            </a:r>
            <a:r>
              <a:rPr lang="es-CL" dirty="0"/>
              <a:t> at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university</a:t>
            </a:r>
            <a:r>
              <a:rPr lang="es-CL" dirty="0"/>
              <a:t>?_____________________</a:t>
            </a:r>
          </a:p>
          <a:p>
            <a:r>
              <a:rPr lang="es-CL" dirty="0"/>
              <a:t>5. </a:t>
            </a:r>
            <a:r>
              <a:rPr lang="es-CL" dirty="0" err="1"/>
              <a:t>What</a:t>
            </a:r>
            <a:r>
              <a:rPr lang="es-CL" dirty="0"/>
              <a:t> time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your</a:t>
            </a:r>
            <a:r>
              <a:rPr lang="es-CL" dirty="0"/>
              <a:t> English </a:t>
            </a:r>
            <a:r>
              <a:rPr lang="es-CL" dirty="0" err="1"/>
              <a:t>class</a:t>
            </a:r>
            <a:r>
              <a:rPr lang="es-CL" dirty="0"/>
              <a:t>? ____________________________</a:t>
            </a:r>
          </a:p>
          <a:p>
            <a:r>
              <a:rPr lang="es-CL" dirty="0"/>
              <a:t>6. </a:t>
            </a:r>
            <a:r>
              <a:rPr lang="es-CL" dirty="0" err="1"/>
              <a:t>Where</a:t>
            </a:r>
            <a:r>
              <a:rPr lang="es-CL" dirty="0"/>
              <a:t> do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live</a:t>
            </a:r>
            <a:r>
              <a:rPr lang="es-CL" dirty="0"/>
              <a:t>?_______________________________________</a:t>
            </a:r>
          </a:p>
          <a:p>
            <a:r>
              <a:rPr lang="es-CL" dirty="0"/>
              <a:t>7. </a:t>
            </a:r>
            <a:r>
              <a:rPr lang="es-CL" dirty="0" err="1"/>
              <a:t>Why</a:t>
            </a:r>
            <a:r>
              <a:rPr lang="es-CL" dirty="0"/>
              <a:t> </a:t>
            </a:r>
            <a:r>
              <a:rPr lang="es-CL" dirty="0" err="1"/>
              <a:t>did</a:t>
            </a:r>
            <a:r>
              <a:rPr lang="es-CL" dirty="0"/>
              <a:t> </a:t>
            </a:r>
            <a:r>
              <a:rPr lang="es-CL" dirty="0" err="1"/>
              <a:t>you</a:t>
            </a:r>
            <a:r>
              <a:rPr lang="es-CL" dirty="0"/>
              <a:t> decide </a:t>
            </a:r>
            <a:r>
              <a:rPr lang="es-CL" dirty="0" err="1"/>
              <a:t>to</a:t>
            </a:r>
            <a:r>
              <a:rPr lang="es-CL" dirty="0"/>
              <a:t> </a:t>
            </a:r>
            <a:r>
              <a:rPr lang="es-CL" dirty="0" err="1"/>
              <a:t>study</a:t>
            </a:r>
            <a:r>
              <a:rPr lang="es-CL" dirty="0"/>
              <a:t>……?____________________________</a:t>
            </a:r>
          </a:p>
          <a:p>
            <a:r>
              <a:rPr lang="es-CL" dirty="0"/>
              <a:t>8. </a:t>
            </a:r>
            <a:r>
              <a:rPr lang="es-CL" dirty="0" err="1"/>
              <a:t>Where</a:t>
            </a:r>
            <a:r>
              <a:rPr lang="es-CL" dirty="0"/>
              <a:t> </a:t>
            </a:r>
            <a:r>
              <a:rPr lang="es-CL" dirty="0" err="1"/>
              <a:t>were</a:t>
            </a:r>
            <a:r>
              <a:rPr lang="es-CL" dirty="0"/>
              <a:t>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born</a:t>
            </a:r>
            <a:r>
              <a:rPr lang="es-CL" dirty="0"/>
              <a:t>? ___________________________________</a:t>
            </a:r>
          </a:p>
          <a:p>
            <a:r>
              <a:rPr lang="es-CL" dirty="0"/>
              <a:t>9. </a:t>
            </a:r>
            <a:r>
              <a:rPr lang="es-CL" dirty="0" err="1"/>
              <a:t>What</a:t>
            </a:r>
            <a:r>
              <a:rPr lang="es-CL" dirty="0"/>
              <a:t> </a:t>
            </a:r>
            <a:r>
              <a:rPr lang="es-CL" dirty="0" err="1"/>
              <a:t>were</a:t>
            </a:r>
            <a:r>
              <a:rPr lang="es-CL" dirty="0"/>
              <a:t>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doing</a:t>
            </a:r>
            <a:r>
              <a:rPr lang="es-CL" dirty="0"/>
              <a:t> </a:t>
            </a:r>
            <a:r>
              <a:rPr lang="es-CL" dirty="0" err="1"/>
              <a:t>yesterday</a:t>
            </a:r>
            <a:r>
              <a:rPr lang="es-CL" dirty="0"/>
              <a:t> at 5:00 pm?___________________</a:t>
            </a:r>
          </a:p>
          <a:p>
            <a:r>
              <a:rPr lang="es-CL" dirty="0"/>
              <a:t>10. </a:t>
            </a:r>
            <a:r>
              <a:rPr lang="es-CL" dirty="0" err="1"/>
              <a:t>Did</a:t>
            </a:r>
            <a:r>
              <a:rPr lang="es-CL" dirty="0"/>
              <a:t> </a:t>
            </a:r>
            <a:r>
              <a:rPr lang="es-CL" dirty="0" err="1"/>
              <a:t>you</a:t>
            </a:r>
            <a:r>
              <a:rPr lang="es-CL" dirty="0"/>
              <a:t> </a:t>
            </a:r>
            <a:r>
              <a:rPr lang="es-CL" dirty="0" err="1"/>
              <a:t>study</a:t>
            </a:r>
            <a:r>
              <a:rPr lang="es-CL" dirty="0"/>
              <a:t> English </a:t>
            </a:r>
            <a:r>
              <a:rPr lang="es-CL" dirty="0" err="1"/>
              <a:t>last</a:t>
            </a:r>
            <a:r>
              <a:rPr lang="es-CL" dirty="0"/>
              <a:t> </a:t>
            </a:r>
            <a:r>
              <a:rPr lang="es-CL" dirty="0" err="1"/>
              <a:t>weekend</a:t>
            </a:r>
            <a:r>
              <a:rPr lang="es-CL" dirty="0"/>
              <a:t>? _________________________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9714632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7281B7-2278-4754-AB1F-9D64A0A49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Telling a story.</a:t>
            </a:r>
            <a:br>
              <a:rPr lang="en-US" b="1" dirty="0">
                <a:solidFill>
                  <a:srgbClr val="002060"/>
                </a:solidFill>
              </a:rPr>
            </a:br>
            <a:r>
              <a:rPr lang="en-US" sz="2700" b="1" dirty="0">
                <a:solidFill>
                  <a:srgbClr val="002060"/>
                </a:solidFill>
              </a:rPr>
              <a:t>Linkers: </a:t>
            </a:r>
            <a:r>
              <a:rPr lang="en-US" sz="2700" b="1" u="sng" dirty="0">
                <a:solidFill>
                  <a:srgbClr val="002060"/>
                </a:solidFill>
              </a:rPr>
              <a:t>and,</a:t>
            </a:r>
            <a:r>
              <a:rPr lang="en-US" sz="2700" b="1" dirty="0">
                <a:solidFill>
                  <a:srgbClr val="002060"/>
                </a:solidFill>
              </a:rPr>
              <a:t> </a:t>
            </a:r>
            <a:r>
              <a:rPr lang="en-US" sz="2700" b="1" u="sng" dirty="0">
                <a:solidFill>
                  <a:srgbClr val="002060"/>
                </a:solidFill>
              </a:rPr>
              <a:t>so</a:t>
            </a:r>
            <a:r>
              <a:rPr lang="en-US" sz="2700" b="1" dirty="0">
                <a:solidFill>
                  <a:srgbClr val="002060"/>
                </a:solidFill>
              </a:rPr>
              <a:t>, </a:t>
            </a:r>
            <a:r>
              <a:rPr lang="en-US" sz="2700" b="1" u="sng" dirty="0">
                <a:solidFill>
                  <a:srgbClr val="002060"/>
                </a:solidFill>
              </a:rPr>
              <a:t>because</a:t>
            </a:r>
            <a:r>
              <a:rPr lang="en-US" sz="2700" b="1" dirty="0">
                <a:solidFill>
                  <a:srgbClr val="002060"/>
                </a:solidFill>
              </a:rPr>
              <a:t>, and </a:t>
            </a:r>
            <a:r>
              <a:rPr lang="en-US" sz="2700" b="1" u="sng" dirty="0">
                <a:solidFill>
                  <a:srgbClr val="002060"/>
                </a:solidFill>
              </a:rPr>
              <a:t>but</a:t>
            </a:r>
            <a:r>
              <a:rPr lang="en-US" sz="2700" b="1" dirty="0">
                <a:solidFill>
                  <a:srgbClr val="002060"/>
                </a:solidFill>
              </a:rPr>
              <a:t>.</a:t>
            </a:r>
            <a:br>
              <a:rPr lang="es-CL" sz="2700" b="1" dirty="0">
                <a:solidFill>
                  <a:srgbClr val="002060"/>
                </a:solidFill>
              </a:rPr>
            </a:br>
            <a:endParaRPr lang="es-CL" sz="2700" dirty="0">
              <a:solidFill>
                <a:srgbClr val="002060"/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AA28C96-31C5-4092-A336-5827083842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8096" y="1201783"/>
            <a:ext cx="7290055" cy="3530237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And</a:t>
            </a:r>
            <a:endParaRPr lang="es-CL" dirty="0"/>
          </a:p>
          <a:p>
            <a:r>
              <a:rPr lang="en-US" dirty="0"/>
              <a:t>We use </a:t>
            </a:r>
            <a:r>
              <a:rPr lang="en-US" b="1" dirty="0"/>
              <a:t>and</a:t>
            </a:r>
            <a:r>
              <a:rPr lang="en-US" dirty="0"/>
              <a:t> to link two related ideas or to add information.</a:t>
            </a:r>
            <a:endParaRPr lang="es-CL" dirty="0"/>
          </a:p>
          <a:p>
            <a:r>
              <a:rPr lang="en-US" dirty="0"/>
              <a:t>'I like tea and coffee.'</a:t>
            </a:r>
            <a:endParaRPr lang="es-CL" dirty="0"/>
          </a:p>
          <a:p>
            <a:r>
              <a:rPr lang="en-US" b="1" dirty="0"/>
              <a:t>Because</a:t>
            </a:r>
            <a:endParaRPr lang="es-CL" dirty="0"/>
          </a:p>
          <a:p>
            <a:r>
              <a:rPr lang="en-US" dirty="0"/>
              <a:t>We use </a:t>
            </a:r>
            <a:r>
              <a:rPr lang="en-US" b="1" dirty="0"/>
              <a:t>because</a:t>
            </a:r>
            <a:r>
              <a:rPr lang="en-US" dirty="0"/>
              <a:t> to show a reason.</a:t>
            </a:r>
            <a:endParaRPr lang="es-CL" dirty="0"/>
          </a:p>
          <a:p>
            <a:r>
              <a:rPr lang="en-US" dirty="0"/>
              <a:t>'I was late because there was so much traffic.'</a:t>
            </a:r>
            <a:endParaRPr lang="es-CL" dirty="0"/>
          </a:p>
          <a:p>
            <a:r>
              <a:rPr lang="en-US" b="1" dirty="0"/>
              <a:t>But</a:t>
            </a:r>
            <a:endParaRPr lang="es-CL" dirty="0"/>
          </a:p>
          <a:p>
            <a:r>
              <a:rPr lang="en-US" dirty="0"/>
              <a:t>We use </a:t>
            </a:r>
            <a:r>
              <a:rPr lang="en-US" b="1" dirty="0"/>
              <a:t>but</a:t>
            </a:r>
            <a:r>
              <a:rPr lang="en-US" dirty="0"/>
              <a:t> to show a contrast (link a positive and a negative idea).</a:t>
            </a:r>
            <a:endParaRPr lang="es-CL" dirty="0"/>
          </a:p>
          <a:p>
            <a:r>
              <a:rPr lang="en-US" dirty="0"/>
              <a:t>'I enjoy swimming, but I don't enjoy running.'</a:t>
            </a:r>
            <a:endParaRPr lang="es-CL" dirty="0"/>
          </a:p>
          <a:p>
            <a:r>
              <a:rPr lang="en-US" b="1" dirty="0"/>
              <a:t>So</a:t>
            </a:r>
            <a:endParaRPr lang="es-CL" dirty="0"/>
          </a:p>
          <a:p>
            <a:r>
              <a:rPr lang="en-US" dirty="0"/>
              <a:t>We use</a:t>
            </a:r>
            <a:r>
              <a:rPr lang="en-GB" dirty="0"/>
              <a:t> </a:t>
            </a:r>
            <a:r>
              <a:rPr lang="en-GB" b="1" dirty="0"/>
              <a:t>so</a:t>
            </a:r>
            <a:r>
              <a:rPr lang="en-GB" dirty="0"/>
              <a:t>  to show a consequence.</a:t>
            </a:r>
          </a:p>
          <a:p>
            <a:r>
              <a:rPr lang="en-GB" dirty="0"/>
              <a:t> “ I don´t have a face mask, so I can´t go out”</a:t>
            </a:r>
            <a:endParaRPr lang="es-CL" dirty="0"/>
          </a:p>
          <a:p>
            <a:r>
              <a:rPr lang="en-GB" dirty="0"/>
              <a:t> 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741555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616B9-57F1-4E78-8F45-B684A6E3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4" y="438912"/>
            <a:ext cx="8164286" cy="902871"/>
          </a:xfrm>
        </p:spPr>
        <p:txBody>
          <a:bodyPr>
            <a:normAutofit/>
          </a:bodyPr>
          <a:lstStyle/>
          <a:p>
            <a:r>
              <a:rPr lang="es-CL" sz="2800" dirty="0" err="1"/>
              <a:t>Choose</a:t>
            </a:r>
            <a:r>
              <a:rPr lang="es-CL" sz="2800" dirty="0"/>
              <a:t> </a:t>
            </a:r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appropriate</a:t>
            </a:r>
            <a:r>
              <a:rPr lang="es-CL" sz="2800" dirty="0"/>
              <a:t> </a:t>
            </a:r>
            <a:r>
              <a:rPr lang="es-CL" sz="2800" dirty="0" err="1"/>
              <a:t>linker</a:t>
            </a:r>
            <a:r>
              <a:rPr lang="es-CL" sz="2800" dirty="0"/>
              <a:t>: </a:t>
            </a:r>
            <a:r>
              <a:rPr lang="es-CL" sz="2800" u="sng" dirty="0"/>
              <a:t>and, so, </a:t>
            </a:r>
            <a:r>
              <a:rPr lang="es-CL" sz="2800" u="sng" dirty="0" err="1"/>
              <a:t>but</a:t>
            </a:r>
            <a:r>
              <a:rPr lang="es-CL" sz="2800" u="sng" dirty="0"/>
              <a:t> </a:t>
            </a:r>
            <a:r>
              <a:rPr lang="es-CL" sz="2800" dirty="0" err="1"/>
              <a:t>or</a:t>
            </a:r>
            <a:r>
              <a:rPr lang="es-CL" sz="2800" dirty="0"/>
              <a:t> </a:t>
            </a:r>
            <a:r>
              <a:rPr lang="es-CL" sz="2800" u="sng" dirty="0" err="1"/>
              <a:t>because</a:t>
            </a:r>
            <a:r>
              <a:rPr lang="es-CL" dirty="0"/>
              <a:t>.</a:t>
            </a:r>
            <a:br>
              <a:rPr lang="es-CL" dirty="0"/>
            </a:br>
            <a:r>
              <a:rPr lang="es-CL" sz="2000" dirty="0"/>
              <a:t>(</a:t>
            </a:r>
            <a:r>
              <a:rPr lang="es-CL" sz="2200" i="1" dirty="0" err="1"/>
              <a:t>Check</a:t>
            </a:r>
            <a:r>
              <a:rPr lang="es-CL" sz="2200" i="1" dirty="0"/>
              <a:t> </a:t>
            </a:r>
            <a:r>
              <a:rPr lang="es-CL" sz="2200" i="1" dirty="0" err="1"/>
              <a:t>your</a:t>
            </a:r>
            <a:r>
              <a:rPr lang="es-CL" sz="2200" i="1" dirty="0"/>
              <a:t> </a:t>
            </a:r>
            <a:r>
              <a:rPr lang="es-CL" sz="2200" i="1" dirty="0" err="1"/>
              <a:t>answers</a:t>
            </a:r>
            <a:r>
              <a:rPr lang="es-CL" sz="2200" i="1" dirty="0"/>
              <a:t> in </a:t>
            </a:r>
            <a:r>
              <a:rPr lang="es-CL" sz="2200" i="1" dirty="0" err="1"/>
              <a:t>the</a:t>
            </a:r>
            <a:r>
              <a:rPr lang="es-CL" sz="2200" i="1" dirty="0"/>
              <a:t> </a:t>
            </a:r>
            <a:r>
              <a:rPr lang="es-CL" sz="2200" i="1" dirty="0" err="1"/>
              <a:t>supplementary</a:t>
            </a:r>
            <a:r>
              <a:rPr lang="es-CL" sz="2200" i="1" dirty="0"/>
              <a:t> material)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60C740-FB95-4F30-97E5-62114C5C93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1. In </a:t>
            </a:r>
            <a:r>
              <a:rPr lang="es-CL" dirty="0" err="1"/>
              <a:t>summer</a:t>
            </a:r>
            <a:r>
              <a:rPr lang="es-CL" dirty="0"/>
              <a:t> </a:t>
            </a:r>
            <a:r>
              <a:rPr lang="es-CL" dirty="0" err="1"/>
              <a:t>we</a:t>
            </a:r>
            <a:r>
              <a:rPr lang="es-CL" dirty="0"/>
              <a:t> </a:t>
            </a:r>
            <a:r>
              <a:rPr lang="es-CL" dirty="0" err="1"/>
              <a:t>wear</a:t>
            </a:r>
            <a:r>
              <a:rPr lang="es-CL" dirty="0"/>
              <a:t> light </a:t>
            </a:r>
            <a:r>
              <a:rPr lang="es-CL" dirty="0" err="1"/>
              <a:t>clothes</a:t>
            </a:r>
            <a:r>
              <a:rPr lang="es-CL" dirty="0"/>
              <a:t> ______________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weather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hot</a:t>
            </a:r>
            <a:r>
              <a:rPr lang="es-CL" dirty="0"/>
              <a:t>.</a:t>
            </a:r>
          </a:p>
          <a:p>
            <a:r>
              <a:rPr lang="es-CL" dirty="0"/>
              <a:t>2. I </a:t>
            </a:r>
            <a:r>
              <a:rPr lang="es-CL" dirty="0" err="1"/>
              <a:t>have</a:t>
            </a:r>
            <a:r>
              <a:rPr lang="es-CL" dirty="0"/>
              <a:t> a </a:t>
            </a:r>
            <a:r>
              <a:rPr lang="es-CL" dirty="0" err="1"/>
              <a:t>toothache</a:t>
            </a:r>
            <a:r>
              <a:rPr lang="es-CL" dirty="0"/>
              <a:t>_____________ I </a:t>
            </a:r>
            <a:r>
              <a:rPr lang="es-CL" dirty="0" err="1"/>
              <a:t>must</a:t>
            </a:r>
            <a:r>
              <a:rPr lang="es-CL" dirty="0"/>
              <a:t> </a:t>
            </a:r>
            <a:r>
              <a:rPr lang="es-CL" dirty="0" err="1"/>
              <a:t>see</a:t>
            </a:r>
            <a:r>
              <a:rPr lang="es-CL" dirty="0"/>
              <a:t> a </a:t>
            </a:r>
            <a:r>
              <a:rPr lang="es-CL" dirty="0" err="1"/>
              <a:t>dentist</a:t>
            </a:r>
            <a:r>
              <a:rPr lang="es-CL" dirty="0"/>
              <a:t> as </a:t>
            </a:r>
            <a:r>
              <a:rPr lang="es-CL" dirty="0" err="1"/>
              <a:t>early</a:t>
            </a:r>
            <a:r>
              <a:rPr lang="es-CL" dirty="0"/>
              <a:t> as I can</a:t>
            </a:r>
          </a:p>
          <a:p>
            <a:r>
              <a:rPr lang="es-CL" dirty="0"/>
              <a:t>3. </a:t>
            </a:r>
            <a:r>
              <a:rPr lang="es-CL" dirty="0" err="1"/>
              <a:t>It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raining</a:t>
            </a:r>
            <a:r>
              <a:rPr lang="es-CL" dirty="0"/>
              <a:t>______________ and </a:t>
            </a:r>
            <a:r>
              <a:rPr lang="es-CL" dirty="0" err="1"/>
              <a:t>it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windy</a:t>
            </a:r>
            <a:r>
              <a:rPr lang="es-CL" dirty="0"/>
              <a:t> </a:t>
            </a:r>
            <a:r>
              <a:rPr lang="es-CL" dirty="0" err="1"/>
              <a:t>today</a:t>
            </a:r>
            <a:r>
              <a:rPr lang="es-CL" dirty="0"/>
              <a:t>.</a:t>
            </a:r>
          </a:p>
          <a:p>
            <a:r>
              <a:rPr lang="es-CL" dirty="0"/>
              <a:t>4. I </a:t>
            </a:r>
            <a:r>
              <a:rPr lang="es-CL" dirty="0" err="1"/>
              <a:t>like</a:t>
            </a:r>
            <a:r>
              <a:rPr lang="es-CL" dirty="0"/>
              <a:t> </a:t>
            </a:r>
            <a:r>
              <a:rPr lang="es-CL" dirty="0" err="1"/>
              <a:t>walking</a:t>
            </a:r>
            <a:r>
              <a:rPr lang="es-CL" dirty="0"/>
              <a:t>______________I </a:t>
            </a:r>
            <a:r>
              <a:rPr lang="es-CL" dirty="0" err="1"/>
              <a:t>never</a:t>
            </a:r>
            <a:r>
              <a:rPr lang="es-CL" dirty="0"/>
              <a:t> </a:t>
            </a:r>
            <a:r>
              <a:rPr lang="es-CL" dirty="0" err="1"/>
              <a:t>go</a:t>
            </a:r>
            <a:r>
              <a:rPr lang="es-CL" dirty="0"/>
              <a:t> </a:t>
            </a:r>
            <a:r>
              <a:rPr lang="es-CL" dirty="0" err="1"/>
              <a:t>to</a:t>
            </a:r>
            <a:r>
              <a:rPr lang="es-CL" dirty="0"/>
              <a:t> </a:t>
            </a:r>
            <a:r>
              <a:rPr lang="es-CL" dirty="0" err="1"/>
              <a:t>school</a:t>
            </a:r>
            <a:r>
              <a:rPr lang="es-CL" dirty="0"/>
              <a:t> </a:t>
            </a:r>
            <a:r>
              <a:rPr lang="es-CL" dirty="0" err="1"/>
              <a:t>on</a:t>
            </a:r>
            <a:r>
              <a:rPr lang="es-CL" dirty="0"/>
              <a:t> </a:t>
            </a:r>
            <a:r>
              <a:rPr lang="es-CL" dirty="0" err="1"/>
              <a:t>foot</a:t>
            </a:r>
            <a:r>
              <a:rPr lang="es-CL" dirty="0"/>
              <a:t>______________</a:t>
            </a:r>
            <a:r>
              <a:rPr lang="es-CL" dirty="0" err="1"/>
              <a:t>it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10 miles </a:t>
            </a:r>
            <a:r>
              <a:rPr lang="es-CL" dirty="0" err="1"/>
              <a:t>away</a:t>
            </a:r>
            <a:r>
              <a:rPr lang="es-CL" dirty="0"/>
              <a:t> </a:t>
            </a:r>
            <a:r>
              <a:rPr lang="es-CL" dirty="0" err="1"/>
              <a:t>from</a:t>
            </a:r>
            <a:r>
              <a:rPr lang="es-CL" dirty="0"/>
              <a:t> home.</a:t>
            </a:r>
          </a:p>
          <a:p>
            <a:r>
              <a:rPr lang="es-CL" dirty="0"/>
              <a:t>5. Jane </a:t>
            </a:r>
            <a:r>
              <a:rPr lang="es-CL" dirty="0" err="1"/>
              <a:t>hates</a:t>
            </a:r>
            <a:r>
              <a:rPr lang="es-CL" dirty="0"/>
              <a:t> </a:t>
            </a:r>
            <a:r>
              <a:rPr lang="es-CL" dirty="0" err="1"/>
              <a:t>swimming</a:t>
            </a:r>
            <a:r>
              <a:rPr lang="es-CL" dirty="0"/>
              <a:t>_____________</a:t>
            </a:r>
            <a:r>
              <a:rPr lang="es-CL" dirty="0" err="1"/>
              <a:t>she</a:t>
            </a:r>
            <a:r>
              <a:rPr lang="es-CL" dirty="0"/>
              <a:t> </a:t>
            </a:r>
            <a:r>
              <a:rPr lang="es-CL" dirty="0" err="1"/>
              <a:t>spends</a:t>
            </a:r>
            <a:r>
              <a:rPr lang="es-CL" dirty="0"/>
              <a:t> </a:t>
            </a:r>
            <a:r>
              <a:rPr lang="es-CL" dirty="0" err="1"/>
              <a:t>her</a:t>
            </a:r>
            <a:r>
              <a:rPr lang="es-CL" dirty="0"/>
              <a:t> </a:t>
            </a:r>
            <a:r>
              <a:rPr lang="es-CL" dirty="0" err="1"/>
              <a:t>summer</a:t>
            </a:r>
            <a:r>
              <a:rPr lang="es-CL" dirty="0"/>
              <a:t> </a:t>
            </a:r>
            <a:r>
              <a:rPr lang="es-CL" dirty="0" err="1"/>
              <a:t>holidays</a:t>
            </a:r>
            <a:r>
              <a:rPr lang="es-CL" dirty="0"/>
              <a:t> </a:t>
            </a:r>
            <a:r>
              <a:rPr lang="es-CL" dirty="0" err="1"/>
              <a:t>on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beach</a:t>
            </a:r>
            <a:r>
              <a:rPr lang="es-CL" dirty="0"/>
              <a:t>___________</a:t>
            </a:r>
            <a:r>
              <a:rPr lang="es-CL" dirty="0" err="1"/>
              <a:t>she</a:t>
            </a:r>
            <a:r>
              <a:rPr lang="es-CL" dirty="0"/>
              <a:t> </a:t>
            </a:r>
            <a:r>
              <a:rPr lang="es-CL" dirty="0" err="1"/>
              <a:t>loves</a:t>
            </a:r>
            <a:r>
              <a:rPr lang="es-CL" dirty="0"/>
              <a:t> </a:t>
            </a:r>
            <a:r>
              <a:rPr lang="es-CL" dirty="0" err="1"/>
              <a:t>sunbathing</a:t>
            </a:r>
            <a:r>
              <a:rPr lang="es-CL" dirty="0"/>
              <a:t>.</a:t>
            </a:r>
          </a:p>
          <a:p>
            <a:r>
              <a:rPr lang="en-US" u="sng" dirty="0">
                <a:hlinkClick r:id="rId2"/>
              </a:rPr>
              <a:t>http://www.englishexercises.org/makeagame/viewgame.asp?id=3937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978469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D616B9-57F1-4E78-8F45-B684A6E3F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514" y="438912"/>
            <a:ext cx="8164286" cy="1275588"/>
          </a:xfrm>
        </p:spPr>
        <p:txBody>
          <a:bodyPr>
            <a:normAutofit/>
          </a:bodyPr>
          <a:lstStyle/>
          <a:p>
            <a:r>
              <a:rPr lang="es-CL" sz="2800" b="1" dirty="0" err="1">
                <a:solidFill>
                  <a:srgbClr val="C00000"/>
                </a:solidFill>
              </a:rPr>
              <a:t>Answer</a:t>
            </a:r>
            <a:r>
              <a:rPr lang="es-CL" sz="2800" b="1" dirty="0">
                <a:solidFill>
                  <a:srgbClr val="C00000"/>
                </a:solidFill>
              </a:rPr>
              <a:t> </a:t>
            </a:r>
            <a:r>
              <a:rPr lang="es-CL" sz="2800" b="1" dirty="0" err="1">
                <a:solidFill>
                  <a:srgbClr val="C00000"/>
                </a:solidFill>
              </a:rPr>
              <a:t>key</a:t>
            </a:r>
            <a:r>
              <a:rPr lang="es-CL" sz="2800" b="1" dirty="0">
                <a:solidFill>
                  <a:srgbClr val="C00000"/>
                </a:solidFill>
              </a:rPr>
              <a:t>:</a:t>
            </a:r>
            <a:br>
              <a:rPr lang="es-CL" sz="2800" dirty="0"/>
            </a:br>
            <a:r>
              <a:rPr lang="es-CL" sz="2800" dirty="0" err="1"/>
              <a:t>Choose</a:t>
            </a:r>
            <a:r>
              <a:rPr lang="es-CL" sz="2800" dirty="0"/>
              <a:t> </a:t>
            </a:r>
            <a:r>
              <a:rPr lang="es-CL" sz="2800" dirty="0" err="1"/>
              <a:t>the</a:t>
            </a:r>
            <a:r>
              <a:rPr lang="es-CL" sz="2800" dirty="0"/>
              <a:t> </a:t>
            </a:r>
            <a:r>
              <a:rPr lang="es-CL" sz="2800" dirty="0" err="1"/>
              <a:t>appropriate</a:t>
            </a:r>
            <a:r>
              <a:rPr lang="es-CL" sz="2800" dirty="0"/>
              <a:t> </a:t>
            </a:r>
            <a:r>
              <a:rPr lang="es-CL" sz="2800" dirty="0" err="1"/>
              <a:t>linker</a:t>
            </a:r>
            <a:r>
              <a:rPr lang="es-CL" sz="2800" dirty="0"/>
              <a:t>: </a:t>
            </a:r>
            <a:r>
              <a:rPr lang="es-CL" sz="2800" u="sng" dirty="0"/>
              <a:t>and, so, </a:t>
            </a:r>
            <a:r>
              <a:rPr lang="es-CL" sz="2800" u="sng" dirty="0" err="1"/>
              <a:t>but</a:t>
            </a:r>
            <a:r>
              <a:rPr lang="es-CL" sz="2800" u="sng" dirty="0"/>
              <a:t> </a:t>
            </a:r>
            <a:r>
              <a:rPr lang="es-CL" sz="2800" dirty="0" err="1"/>
              <a:t>or</a:t>
            </a:r>
            <a:r>
              <a:rPr lang="es-CL" sz="2800" dirty="0"/>
              <a:t> </a:t>
            </a:r>
            <a:r>
              <a:rPr lang="es-CL" sz="2800" u="sng" dirty="0" err="1"/>
              <a:t>because</a:t>
            </a:r>
            <a:r>
              <a:rPr lang="es-CL" dirty="0"/>
              <a:t>.</a:t>
            </a:r>
            <a:br>
              <a:rPr lang="es-CL" dirty="0"/>
            </a:br>
            <a:endParaRPr lang="es-CL" sz="2200" i="1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260C740-FB95-4F30-97E5-62114C5C93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1. In </a:t>
            </a:r>
            <a:r>
              <a:rPr lang="es-CL" dirty="0" err="1"/>
              <a:t>summer</a:t>
            </a:r>
            <a:r>
              <a:rPr lang="es-CL" dirty="0"/>
              <a:t> </a:t>
            </a:r>
            <a:r>
              <a:rPr lang="es-CL" dirty="0" err="1"/>
              <a:t>we</a:t>
            </a:r>
            <a:r>
              <a:rPr lang="es-CL" dirty="0"/>
              <a:t> </a:t>
            </a:r>
            <a:r>
              <a:rPr lang="es-CL" dirty="0" err="1"/>
              <a:t>wear</a:t>
            </a:r>
            <a:r>
              <a:rPr lang="es-CL" dirty="0"/>
              <a:t> light </a:t>
            </a:r>
            <a:r>
              <a:rPr lang="es-CL" dirty="0" err="1"/>
              <a:t>clothes</a:t>
            </a:r>
            <a:r>
              <a:rPr lang="es-CL" dirty="0"/>
              <a:t>  </a:t>
            </a:r>
            <a:r>
              <a:rPr lang="es-CL" dirty="0" err="1">
                <a:solidFill>
                  <a:srgbClr val="FF0000"/>
                </a:solidFill>
              </a:rPr>
              <a:t>because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weather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hot</a:t>
            </a:r>
            <a:r>
              <a:rPr lang="es-CL" dirty="0"/>
              <a:t>.</a:t>
            </a:r>
          </a:p>
          <a:p>
            <a:r>
              <a:rPr lang="es-CL" dirty="0"/>
              <a:t>2. I </a:t>
            </a:r>
            <a:r>
              <a:rPr lang="es-CL" dirty="0" err="1"/>
              <a:t>have</a:t>
            </a:r>
            <a:r>
              <a:rPr lang="es-CL" dirty="0"/>
              <a:t> a </a:t>
            </a:r>
            <a:r>
              <a:rPr lang="es-CL" dirty="0" err="1"/>
              <a:t>toothache</a:t>
            </a:r>
            <a:r>
              <a:rPr lang="es-CL" dirty="0"/>
              <a:t>  </a:t>
            </a:r>
            <a:r>
              <a:rPr lang="es-CL" dirty="0">
                <a:solidFill>
                  <a:srgbClr val="FF0000"/>
                </a:solidFill>
              </a:rPr>
              <a:t>so</a:t>
            </a:r>
            <a:r>
              <a:rPr lang="es-CL" dirty="0"/>
              <a:t>   I </a:t>
            </a:r>
            <a:r>
              <a:rPr lang="es-CL" dirty="0" err="1"/>
              <a:t>must</a:t>
            </a:r>
            <a:r>
              <a:rPr lang="es-CL" dirty="0"/>
              <a:t> </a:t>
            </a:r>
            <a:r>
              <a:rPr lang="es-CL" dirty="0" err="1"/>
              <a:t>see</a:t>
            </a:r>
            <a:r>
              <a:rPr lang="es-CL" dirty="0"/>
              <a:t> a </a:t>
            </a:r>
            <a:r>
              <a:rPr lang="es-CL" dirty="0" err="1"/>
              <a:t>dentist</a:t>
            </a:r>
            <a:r>
              <a:rPr lang="es-CL" dirty="0"/>
              <a:t> as </a:t>
            </a:r>
            <a:r>
              <a:rPr lang="es-CL" dirty="0" err="1"/>
              <a:t>early</a:t>
            </a:r>
            <a:r>
              <a:rPr lang="es-CL" dirty="0"/>
              <a:t> as I can</a:t>
            </a:r>
          </a:p>
          <a:p>
            <a:r>
              <a:rPr lang="es-CL" dirty="0"/>
              <a:t>3. </a:t>
            </a:r>
            <a:r>
              <a:rPr lang="es-CL" dirty="0" err="1"/>
              <a:t>It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raining</a:t>
            </a:r>
            <a:r>
              <a:rPr lang="es-CL" dirty="0"/>
              <a:t>  </a:t>
            </a:r>
            <a:r>
              <a:rPr lang="es-CL" dirty="0">
                <a:solidFill>
                  <a:srgbClr val="FF0000"/>
                </a:solidFill>
              </a:rPr>
              <a:t>and</a:t>
            </a:r>
            <a:r>
              <a:rPr lang="es-CL" dirty="0"/>
              <a:t>  </a:t>
            </a:r>
            <a:r>
              <a:rPr lang="es-CL" dirty="0" err="1"/>
              <a:t>it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</a:t>
            </a:r>
            <a:r>
              <a:rPr lang="es-CL" dirty="0" err="1"/>
              <a:t>windy</a:t>
            </a:r>
            <a:r>
              <a:rPr lang="es-CL" dirty="0"/>
              <a:t> </a:t>
            </a:r>
            <a:r>
              <a:rPr lang="es-CL" dirty="0" err="1"/>
              <a:t>today</a:t>
            </a:r>
            <a:r>
              <a:rPr lang="es-CL" dirty="0"/>
              <a:t>.</a:t>
            </a:r>
          </a:p>
          <a:p>
            <a:r>
              <a:rPr lang="es-CL" dirty="0"/>
              <a:t>4. I </a:t>
            </a:r>
            <a:r>
              <a:rPr lang="es-CL" dirty="0" err="1"/>
              <a:t>like</a:t>
            </a:r>
            <a:r>
              <a:rPr lang="es-CL" dirty="0"/>
              <a:t> </a:t>
            </a:r>
            <a:r>
              <a:rPr lang="es-CL" dirty="0" err="1"/>
              <a:t>walking</a:t>
            </a:r>
            <a:r>
              <a:rPr lang="es-CL" dirty="0"/>
              <a:t>  </a:t>
            </a:r>
            <a:r>
              <a:rPr lang="es-CL" dirty="0" err="1">
                <a:solidFill>
                  <a:srgbClr val="FF0000"/>
                </a:solidFill>
              </a:rPr>
              <a:t>but</a:t>
            </a:r>
            <a:r>
              <a:rPr lang="es-CL" dirty="0"/>
              <a:t>  I </a:t>
            </a:r>
            <a:r>
              <a:rPr lang="es-CL" dirty="0" err="1"/>
              <a:t>never</a:t>
            </a:r>
            <a:r>
              <a:rPr lang="es-CL" dirty="0"/>
              <a:t> </a:t>
            </a:r>
            <a:r>
              <a:rPr lang="es-CL" dirty="0" err="1"/>
              <a:t>go</a:t>
            </a:r>
            <a:r>
              <a:rPr lang="es-CL" dirty="0"/>
              <a:t> to </a:t>
            </a:r>
            <a:r>
              <a:rPr lang="es-CL" dirty="0" err="1"/>
              <a:t>school</a:t>
            </a:r>
            <a:r>
              <a:rPr lang="es-CL" dirty="0"/>
              <a:t> </a:t>
            </a:r>
            <a:r>
              <a:rPr lang="es-CL" dirty="0" err="1"/>
              <a:t>on</a:t>
            </a:r>
            <a:r>
              <a:rPr lang="es-CL" dirty="0"/>
              <a:t> </a:t>
            </a:r>
            <a:r>
              <a:rPr lang="es-CL" dirty="0" err="1"/>
              <a:t>foot</a:t>
            </a:r>
            <a:r>
              <a:rPr lang="es-CL" dirty="0"/>
              <a:t>  </a:t>
            </a:r>
            <a:r>
              <a:rPr lang="es-CL" dirty="0" err="1">
                <a:solidFill>
                  <a:srgbClr val="FF0000"/>
                </a:solidFill>
              </a:rPr>
              <a:t>because</a:t>
            </a:r>
            <a:r>
              <a:rPr lang="es-CL" dirty="0">
                <a:solidFill>
                  <a:srgbClr val="FF0000"/>
                </a:solidFill>
              </a:rPr>
              <a:t> </a:t>
            </a:r>
            <a:r>
              <a:rPr lang="es-CL" dirty="0"/>
              <a:t> </a:t>
            </a:r>
            <a:r>
              <a:rPr lang="es-CL" dirty="0" err="1"/>
              <a:t>it</a:t>
            </a:r>
            <a:r>
              <a:rPr lang="es-CL" dirty="0"/>
              <a:t> </a:t>
            </a:r>
            <a:r>
              <a:rPr lang="es-CL" dirty="0" err="1"/>
              <a:t>is</a:t>
            </a:r>
            <a:r>
              <a:rPr lang="es-CL" dirty="0"/>
              <a:t> 10 miles </a:t>
            </a:r>
            <a:r>
              <a:rPr lang="es-CL" dirty="0" err="1"/>
              <a:t>away</a:t>
            </a:r>
            <a:r>
              <a:rPr lang="es-CL" dirty="0"/>
              <a:t> </a:t>
            </a:r>
            <a:r>
              <a:rPr lang="es-CL" dirty="0" err="1"/>
              <a:t>from</a:t>
            </a:r>
            <a:r>
              <a:rPr lang="es-CL" dirty="0"/>
              <a:t> home.</a:t>
            </a:r>
          </a:p>
          <a:p>
            <a:r>
              <a:rPr lang="es-CL" dirty="0"/>
              <a:t>5. Jane </a:t>
            </a:r>
            <a:r>
              <a:rPr lang="es-CL" dirty="0" err="1"/>
              <a:t>hates</a:t>
            </a:r>
            <a:r>
              <a:rPr lang="es-CL" dirty="0"/>
              <a:t>  </a:t>
            </a:r>
            <a:r>
              <a:rPr lang="es-CL" dirty="0" err="1"/>
              <a:t>swimming</a:t>
            </a:r>
            <a:r>
              <a:rPr lang="es-CL" dirty="0"/>
              <a:t>  </a:t>
            </a:r>
            <a:r>
              <a:rPr lang="es-CL" dirty="0">
                <a:solidFill>
                  <a:srgbClr val="FF0000"/>
                </a:solidFill>
              </a:rPr>
              <a:t>so</a:t>
            </a:r>
            <a:r>
              <a:rPr lang="es-CL" dirty="0"/>
              <a:t> </a:t>
            </a:r>
            <a:r>
              <a:rPr lang="es-CL" dirty="0" err="1"/>
              <a:t>she</a:t>
            </a:r>
            <a:r>
              <a:rPr lang="es-CL" dirty="0"/>
              <a:t> </a:t>
            </a:r>
            <a:r>
              <a:rPr lang="es-CL" dirty="0" err="1"/>
              <a:t>spends</a:t>
            </a:r>
            <a:r>
              <a:rPr lang="es-CL" dirty="0"/>
              <a:t> </a:t>
            </a:r>
            <a:r>
              <a:rPr lang="es-CL" dirty="0" err="1"/>
              <a:t>her</a:t>
            </a:r>
            <a:r>
              <a:rPr lang="es-CL" dirty="0"/>
              <a:t> </a:t>
            </a:r>
            <a:r>
              <a:rPr lang="es-CL" dirty="0" err="1"/>
              <a:t>summer</a:t>
            </a:r>
            <a:r>
              <a:rPr lang="es-CL" dirty="0"/>
              <a:t> </a:t>
            </a:r>
            <a:r>
              <a:rPr lang="es-CL" dirty="0" err="1"/>
              <a:t>holidays</a:t>
            </a:r>
            <a:r>
              <a:rPr lang="es-CL" dirty="0"/>
              <a:t> </a:t>
            </a:r>
            <a:r>
              <a:rPr lang="es-CL" dirty="0" err="1"/>
              <a:t>on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beach</a:t>
            </a:r>
            <a:r>
              <a:rPr lang="es-CL" dirty="0"/>
              <a:t>  </a:t>
            </a:r>
            <a:r>
              <a:rPr lang="es-CL" dirty="0" err="1">
                <a:solidFill>
                  <a:srgbClr val="FF0000"/>
                </a:solidFill>
              </a:rPr>
              <a:t>because</a:t>
            </a:r>
            <a:r>
              <a:rPr lang="es-CL" dirty="0"/>
              <a:t>  </a:t>
            </a:r>
            <a:r>
              <a:rPr lang="es-CL" dirty="0" err="1"/>
              <a:t>she</a:t>
            </a:r>
            <a:r>
              <a:rPr lang="es-CL" dirty="0"/>
              <a:t> </a:t>
            </a:r>
            <a:r>
              <a:rPr lang="es-CL" dirty="0" err="1"/>
              <a:t>loves</a:t>
            </a:r>
            <a:r>
              <a:rPr lang="es-CL" dirty="0"/>
              <a:t> </a:t>
            </a:r>
            <a:r>
              <a:rPr lang="es-CL" dirty="0" err="1"/>
              <a:t>sunbathing</a:t>
            </a:r>
            <a:r>
              <a:rPr lang="es-CL" dirty="0"/>
              <a:t>.</a:t>
            </a:r>
          </a:p>
          <a:p>
            <a:r>
              <a:rPr lang="en-US" u="sng" dirty="0">
                <a:hlinkClick r:id="rId3"/>
              </a:rPr>
              <a:t>http://www.englishexercises.org/makeagame/viewgame.asp?id=3937</a:t>
            </a:r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816500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0221" y="46373"/>
            <a:ext cx="8843557" cy="1303020"/>
          </a:xfrm>
        </p:spPr>
        <p:txBody>
          <a:bodyPr>
            <a:normAutofit fontScale="90000"/>
          </a:bodyPr>
          <a:lstStyle/>
          <a:p>
            <a:r>
              <a:rPr lang="en-US" sz="2700" b="1" u="sng" dirty="0" err="1">
                <a:solidFill>
                  <a:srgbClr val="0070C0"/>
                </a:solidFill>
              </a:rPr>
              <a:t>Asynchronous:Self</a:t>
            </a:r>
            <a:r>
              <a:rPr lang="en-US" sz="2700" b="1" u="sng" dirty="0">
                <a:solidFill>
                  <a:srgbClr val="0070C0"/>
                </a:solidFill>
              </a:rPr>
              <a:t> study</a:t>
            </a:r>
            <a:r>
              <a:rPr lang="en-US" sz="2700" b="1" u="sng" dirty="0"/>
              <a:t>: </a:t>
            </a:r>
            <a:r>
              <a:rPr lang="en-US" sz="2000" b="1" dirty="0"/>
              <a:t>Listen to two elderly people in a care home talking. Do they mention any of the ideas from  your list below?. Audio in material </a:t>
            </a:r>
            <a:r>
              <a:rPr lang="en-US" sz="2000" b="1" dirty="0" err="1"/>
              <a:t>docente</a:t>
            </a:r>
            <a:r>
              <a:rPr lang="en-US" sz="2000" b="1" dirty="0"/>
              <a:t>.</a:t>
            </a:r>
            <a:br>
              <a:rPr lang="en-US" sz="2000" b="1" dirty="0"/>
            </a:br>
            <a:r>
              <a:rPr lang="en-US" sz="2000" b="1" i="1" dirty="0">
                <a:solidFill>
                  <a:srgbClr val="00B050"/>
                </a:solidFill>
              </a:rPr>
              <a:t>Check answers in supplementary material </a:t>
            </a:r>
            <a:br>
              <a:rPr lang="es-CL" dirty="0"/>
            </a:br>
            <a:endParaRPr lang="es-CL" dirty="0"/>
          </a:p>
        </p:txBody>
      </p:sp>
      <p:sp>
        <p:nvSpPr>
          <p:cNvPr id="3" name="Marcador de contenido 2"/>
          <p:cNvSpPr>
            <a:spLocks noGrp="1"/>
          </p:cNvSpPr>
          <p:nvPr>
            <p:ph type="body" idx="1"/>
          </p:nvPr>
        </p:nvSpPr>
        <p:spPr>
          <a:xfrm>
            <a:off x="5790762" y="617220"/>
            <a:ext cx="2754306" cy="3888486"/>
          </a:xfrm>
        </p:spPr>
        <p:txBody>
          <a:bodyPr/>
          <a:lstStyle/>
          <a:p>
            <a:pPr marL="0" indent="0">
              <a:buNone/>
            </a:pPr>
            <a:r>
              <a:rPr lang="es-CL" dirty="0"/>
              <a:t>     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4A71908-BEE9-4358-94E3-8877D2E310ED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68095" y="1693129"/>
            <a:ext cx="5920087" cy="282172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Edith doesn´t like                                  Edith wants</a:t>
            </a:r>
            <a:endParaRPr lang="es-CL" dirty="0"/>
          </a:p>
          <a:p>
            <a:r>
              <a:rPr lang="en-US" dirty="0"/>
              <a:t>       ___ The staff		___respect</a:t>
            </a:r>
            <a:endParaRPr lang="es-CL" dirty="0"/>
          </a:p>
          <a:p>
            <a:r>
              <a:rPr lang="en-US" dirty="0"/>
              <a:t>       ___ Bárbara		___friends</a:t>
            </a:r>
            <a:endParaRPr lang="es-CL" dirty="0"/>
          </a:p>
          <a:p>
            <a:r>
              <a:rPr lang="en-US" dirty="0"/>
              <a:t>       ___ her own name		___privacy</a:t>
            </a:r>
            <a:endParaRPr lang="es-CL" dirty="0"/>
          </a:p>
          <a:p>
            <a:r>
              <a:rPr lang="en-US" dirty="0"/>
              <a:t>       ___ bingo		___to play bingo</a:t>
            </a:r>
            <a:endParaRPr lang="es-CL" dirty="0"/>
          </a:p>
          <a:p>
            <a:r>
              <a:rPr lang="en-US" dirty="0"/>
              <a:t>       ___ coach trips		___more stimulation</a:t>
            </a:r>
            <a:endParaRPr lang="es-CL" dirty="0"/>
          </a:p>
          <a:p>
            <a:r>
              <a:rPr lang="en-US" dirty="0"/>
              <a:t>       ___ her own home		___less stimulation</a:t>
            </a:r>
            <a:endParaRPr lang="es-CL" dirty="0"/>
          </a:p>
          <a:p>
            <a:r>
              <a:rPr lang="en-US" dirty="0"/>
              <a:t>       ___ her old life		___ to go to the seaside</a:t>
            </a:r>
            <a:endParaRPr lang="es-CL" dirty="0"/>
          </a:p>
          <a:p>
            <a:r>
              <a:rPr lang="en-US" dirty="0"/>
              <a:t>       ___ the food		___ </a:t>
            </a:r>
            <a:r>
              <a:rPr lang="en-US" dirty="0" err="1"/>
              <a:t>independance</a:t>
            </a:r>
            <a:endParaRPr lang="es-CL" dirty="0"/>
          </a:p>
          <a:p>
            <a:r>
              <a:rPr lang="en-US" dirty="0"/>
              <a:t>       ___ washing up		___ more food</a:t>
            </a:r>
            <a:endParaRPr lang="es-CL" dirty="0"/>
          </a:p>
          <a:p>
            <a:r>
              <a:rPr lang="en-US" dirty="0"/>
              <a:t> 				___ to go home</a:t>
            </a:r>
            <a:endParaRPr lang="es-CL" dirty="0"/>
          </a:p>
          <a:p>
            <a:endParaRPr lang="es-C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9472" y="847683"/>
            <a:ext cx="2754306" cy="2441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0906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29"/>
          <p:cNvSpPr txBox="1"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700"/>
              <a:buFont typeface="Twentieth Century"/>
              <a:buNone/>
            </a:pPr>
            <a:r>
              <a:rPr lang="es-CL" sz="2800" dirty="0"/>
              <a:t>MATERIAL DE CURSO</a:t>
            </a:r>
            <a:endParaRPr sz="2800" dirty="0"/>
          </a:p>
        </p:txBody>
      </p:sp>
      <p:sp>
        <p:nvSpPr>
          <p:cNvPr id="321" name="Google Shape;321;p29"/>
          <p:cNvSpPr txBox="1">
            <a:spLocks noGrp="1"/>
          </p:cNvSpPr>
          <p:nvPr>
            <p:ph type="body" idx="1"/>
          </p:nvPr>
        </p:nvSpPr>
        <p:spPr>
          <a:xfrm>
            <a:off x="606933" y="1104808"/>
            <a:ext cx="4108758" cy="12890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45700" rIns="137150" bIns="45700" anchor="ctr" anchorCtr="0">
            <a:normAutofit/>
          </a:bodyPr>
          <a:lstStyle/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2380"/>
              <a:buNone/>
            </a:pPr>
            <a:endParaRPr lang="es-CL" sz="238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2380"/>
              <a:buNone/>
            </a:pPr>
            <a:r>
              <a:rPr lang="es-CL" sz="238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Self</a:t>
            </a:r>
            <a:r>
              <a:rPr lang="es-CL" sz="238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238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study</a:t>
            </a:r>
            <a:r>
              <a:rPr lang="es-CL" sz="238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Material </a:t>
            </a:r>
            <a:r>
              <a:rPr lang="es-CL" sz="238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session</a:t>
            </a:r>
            <a:r>
              <a:rPr lang="es-CL" sz="238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2380"/>
              <a:buNone/>
            </a:pPr>
            <a:endParaRPr lang="es-CL" sz="238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2380"/>
              <a:buNone/>
            </a:pPr>
            <a:endParaRPr sz="238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2" name="Google Shape;322;p29"/>
          <p:cNvSpPr txBox="1">
            <a:spLocks noGrp="1"/>
          </p:cNvSpPr>
          <p:nvPr>
            <p:ph type="body" idx="2"/>
          </p:nvPr>
        </p:nvSpPr>
        <p:spPr>
          <a:xfrm>
            <a:off x="194870" y="1996333"/>
            <a:ext cx="6604135" cy="27356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6858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endParaRPr lang="es-CL" sz="2400" dirty="0">
              <a:latin typeface="Arial"/>
              <a:ea typeface="Arial"/>
              <a:cs typeface="Arial"/>
              <a:sym typeface="Arial"/>
            </a:endParaRPr>
          </a:p>
          <a:p>
            <a:pPr marL="6858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s-CL" sz="2000" dirty="0">
                <a:latin typeface="Arial"/>
                <a:ea typeface="Arial"/>
                <a:cs typeface="Arial"/>
                <a:sym typeface="Arial"/>
              </a:rPr>
              <a:t>- </a:t>
            </a:r>
            <a:r>
              <a:rPr lang="es-CL" sz="2000" dirty="0" err="1">
                <a:latin typeface="Arial"/>
                <a:ea typeface="Arial"/>
                <a:cs typeface="Arial"/>
                <a:sym typeface="Arial"/>
              </a:rPr>
              <a:t>PPt</a:t>
            </a:r>
            <a:r>
              <a:rPr lang="es-CL" sz="20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2000" dirty="0" err="1"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s-CL" sz="2000" dirty="0">
                <a:latin typeface="Arial"/>
                <a:ea typeface="Arial"/>
                <a:cs typeface="Arial"/>
                <a:sym typeface="Arial"/>
              </a:rPr>
              <a:t>. </a:t>
            </a:r>
          </a:p>
          <a:p>
            <a:pPr marL="6858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r>
              <a:rPr lang="es-CL" sz="2000" dirty="0">
                <a:latin typeface="Arial"/>
                <a:ea typeface="Arial"/>
                <a:cs typeface="Arial"/>
                <a:sym typeface="Arial"/>
              </a:rPr>
              <a:t>- PPT  </a:t>
            </a:r>
            <a:r>
              <a:rPr lang="es-CL" sz="2000" dirty="0" err="1">
                <a:latin typeface="Arial"/>
                <a:ea typeface="Arial"/>
                <a:cs typeface="Arial"/>
                <a:sym typeface="Arial"/>
              </a:rPr>
              <a:t>Listening</a:t>
            </a:r>
            <a:r>
              <a:rPr lang="es-CL" sz="20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2000" dirty="0" err="1">
                <a:latin typeface="Arial"/>
                <a:ea typeface="Arial"/>
                <a:cs typeface="Arial"/>
                <a:sym typeface="Arial"/>
              </a:rPr>
              <a:t>answer</a:t>
            </a:r>
            <a:r>
              <a:rPr lang="es-CL" sz="20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2000" dirty="0" err="1">
                <a:latin typeface="Arial"/>
                <a:ea typeface="Arial"/>
                <a:cs typeface="Arial"/>
                <a:sym typeface="Arial"/>
              </a:rPr>
              <a:t>key</a:t>
            </a:r>
            <a:r>
              <a:rPr lang="es-CL" sz="2000" dirty="0">
                <a:latin typeface="Arial"/>
                <a:ea typeface="Arial"/>
                <a:cs typeface="Arial"/>
                <a:sym typeface="Arial"/>
              </a:rPr>
              <a:t> + </a:t>
            </a:r>
            <a:r>
              <a:rPr lang="es-CL" sz="2000" dirty="0" err="1">
                <a:latin typeface="Arial"/>
                <a:ea typeface="Arial"/>
                <a:cs typeface="Arial"/>
                <a:sym typeface="Arial"/>
              </a:rPr>
              <a:t>Linkers</a:t>
            </a:r>
            <a:r>
              <a:rPr lang="es-CL" sz="20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2000" dirty="0" err="1">
                <a:latin typeface="Arial"/>
                <a:ea typeface="Arial"/>
                <a:cs typeface="Arial"/>
                <a:sym typeface="Arial"/>
              </a:rPr>
              <a:t>answer</a:t>
            </a:r>
            <a:r>
              <a:rPr lang="es-CL" sz="2000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2000" dirty="0" err="1">
                <a:latin typeface="Arial"/>
                <a:ea typeface="Arial"/>
                <a:cs typeface="Arial"/>
                <a:sym typeface="Arial"/>
              </a:rPr>
              <a:t>key</a:t>
            </a:r>
            <a:endParaRPr lang="es-CL" sz="2000" dirty="0">
              <a:latin typeface="Arial"/>
              <a:ea typeface="Arial"/>
              <a:cs typeface="Arial"/>
              <a:sym typeface="Arial"/>
            </a:endParaRPr>
          </a:p>
          <a:p>
            <a:pPr marL="68580" lvl="0" indent="-1524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Char char=" "/>
            </a:pPr>
            <a:endParaRPr sz="24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3" name="Google Shape;323;p29"/>
          <p:cNvSpPr txBox="1">
            <a:spLocks noGrp="1"/>
          </p:cNvSpPr>
          <p:nvPr>
            <p:ph type="body" idx="3"/>
          </p:nvPr>
        </p:nvSpPr>
        <p:spPr>
          <a:xfrm>
            <a:off x="6445884" y="1001563"/>
            <a:ext cx="2609625" cy="891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37150" tIns="45700" rIns="137150" bIns="45700" anchor="ctr" anchorCtr="0">
            <a:normAutofit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s-CL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Recuerden hacer </a:t>
            </a:r>
            <a:r>
              <a:rPr lang="es-CL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Homework</a:t>
            </a:r>
            <a:r>
              <a:rPr lang="es-CL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s-CL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assessment</a:t>
            </a:r>
            <a:r>
              <a:rPr lang="es-CL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725"/>
              <a:buNone/>
            </a:pPr>
            <a:endParaRPr dirty="0"/>
          </a:p>
        </p:txBody>
      </p:sp>
      <p:sp>
        <p:nvSpPr>
          <p:cNvPr id="324" name="Google Shape;324;p29"/>
          <p:cNvSpPr txBox="1">
            <a:spLocks noGrp="1"/>
          </p:cNvSpPr>
          <p:nvPr>
            <p:ph type="body" idx="4"/>
          </p:nvPr>
        </p:nvSpPr>
        <p:spPr>
          <a:xfrm>
            <a:off x="6799005" y="2067436"/>
            <a:ext cx="2150122" cy="24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68580" lvl="0" indent="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SzPts val="1800"/>
              <a:buNone/>
            </a:pPr>
            <a:endParaRPr sz="1800" dirty="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30"/>
          <p:cNvSpPr txBox="1">
            <a:spLocks noGrp="1"/>
          </p:cNvSpPr>
          <p:nvPr>
            <p:ph type="title"/>
          </p:nvPr>
        </p:nvSpPr>
        <p:spPr>
          <a:xfrm>
            <a:off x="768096" y="438912"/>
            <a:ext cx="7290054" cy="1124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700"/>
              <a:buFont typeface="Twentieth Century"/>
              <a:buNone/>
            </a:pPr>
            <a:r>
              <a:rPr lang="es-CL"/>
              <a:t>THANK YOU VERY MUCH!</a:t>
            </a:r>
            <a:endParaRPr/>
          </a:p>
        </p:txBody>
      </p:sp>
      <p:sp>
        <p:nvSpPr>
          <p:cNvPr id="330" name="Google Shape;330;p30"/>
          <p:cNvSpPr txBox="1">
            <a:spLocks noGrp="1"/>
          </p:cNvSpPr>
          <p:nvPr>
            <p:ph type="body" idx="1"/>
          </p:nvPr>
        </p:nvSpPr>
        <p:spPr>
          <a:xfrm>
            <a:off x="768096" y="1714500"/>
            <a:ext cx="7290055" cy="30175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"/>
          <p:cNvSpPr txBox="1">
            <a:spLocks noGrp="1"/>
          </p:cNvSpPr>
          <p:nvPr>
            <p:ph type="title"/>
          </p:nvPr>
        </p:nvSpPr>
        <p:spPr>
          <a:xfrm>
            <a:off x="800100" y="465762"/>
            <a:ext cx="7543800" cy="7472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3375"/>
              <a:buFont typeface="Twentieth Century"/>
              <a:buNone/>
            </a:pPr>
            <a:r>
              <a:rPr lang="es-CL" sz="3375" b="1" dirty="0">
                <a:solidFill>
                  <a:srgbClr val="FF0000"/>
                </a:solidFill>
              </a:rPr>
              <a:t>REMEMBER</a:t>
            </a:r>
            <a:r>
              <a:rPr lang="es-CL" sz="3375" dirty="0"/>
              <a:t>: </a:t>
            </a:r>
            <a:r>
              <a:rPr lang="es-CL" sz="3375" dirty="0" err="1"/>
              <a:t>Coming</a:t>
            </a:r>
            <a:r>
              <a:rPr lang="es-CL" sz="3375" dirty="0"/>
              <a:t> </a:t>
            </a:r>
            <a:r>
              <a:rPr lang="es-CL" sz="3375" dirty="0" err="1"/>
              <a:t>soon</a:t>
            </a:r>
            <a:r>
              <a:rPr lang="es-CL" sz="3375" dirty="0"/>
              <a:t>!</a:t>
            </a:r>
            <a:br>
              <a:rPr lang="es-CL" sz="3375" dirty="0"/>
            </a:br>
            <a:r>
              <a:rPr lang="es-CL" sz="3375" i="1" dirty="0" err="1"/>
              <a:t>Check</a:t>
            </a:r>
            <a:r>
              <a:rPr lang="es-CL" sz="3375" i="1" dirty="0"/>
              <a:t> Starter </a:t>
            </a:r>
            <a:r>
              <a:rPr lang="es-CL" sz="3375" i="1" dirty="0" err="1"/>
              <a:t>Program</a:t>
            </a:r>
            <a:endParaRPr sz="3375" i="1" dirty="0"/>
          </a:p>
        </p:txBody>
      </p:sp>
      <p:graphicFrame>
        <p:nvGraphicFramePr>
          <p:cNvPr id="120" name="Google Shape;120;p3"/>
          <p:cNvGraphicFramePr/>
          <p:nvPr>
            <p:extLst>
              <p:ext uri="{D42A27DB-BD31-4B8C-83A1-F6EECF244321}">
                <p14:modId xmlns:p14="http://schemas.microsoft.com/office/powerpoint/2010/main" val="1768182302"/>
              </p:ext>
            </p:extLst>
          </p:nvPr>
        </p:nvGraphicFramePr>
        <p:xfrm>
          <a:off x="224852" y="1253939"/>
          <a:ext cx="8364500" cy="3662149"/>
        </p:xfrm>
        <a:graphic>
          <a:graphicData uri="http://schemas.openxmlformats.org/drawingml/2006/table">
            <a:tbl>
              <a:tblPr bandRow="1">
                <a:noFill/>
                <a:tableStyleId>{F781A269-A740-4BC8-9C42-5640DC587FE0}</a:tableStyleId>
              </a:tblPr>
              <a:tblGrid>
                <a:gridCol w="425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17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0670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7924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200" u="none" strike="noStrike" cap="none" dirty="0"/>
                        <a:t>TEST </a:t>
                      </a:r>
                      <a:endParaRPr sz="11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200" u="none" strike="noStrike" cap="none" dirty="0"/>
                        <a:t>TYPE</a:t>
                      </a:r>
                      <a:endParaRPr sz="11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200" u="none" strike="noStrike" cap="none"/>
                        <a:t>PERCENTAGE OF FINAL MARK%</a:t>
                      </a:r>
                      <a:endParaRPr sz="11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42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1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 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2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 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50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3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 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4.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 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5.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 </a:t>
                      </a:r>
                      <a:endParaRPr sz="1500" u="none" strike="noStrike" cap="none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/>
                        <a:t>6.</a:t>
                      </a:r>
                      <a:endParaRPr sz="15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b="1" u="none" strike="noStrike" cap="none" dirty="0" err="1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Review</a:t>
                      </a:r>
                      <a:r>
                        <a:rPr lang="es-CL" sz="1500" b="1" u="none" strike="noStrike" cap="none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 online quiz  READY (5%)</a:t>
                      </a:r>
                      <a:endParaRPr sz="1500" b="1" u="none" strike="noStrike" cap="none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CL" sz="1500" u="none" strike="noStrike" cap="none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Online quiz</a:t>
                      </a:r>
                      <a:r>
                        <a:rPr lang="es-CL" sz="1500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 1 :READY (6%)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400" b="1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Online quiz 2 : </a:t>
                      </a:r>
                      <a:r>
                        <a:rPr lang="es-CL" sz="1400" b="1" dirty="0" err="1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Ready</a:t>
                      </a:r>
                      <a:r>
                        <a:rPr lang="es-CL" sz="1400" b="1" dirty="0">
                          <a:solidFill>
                            <a:schemeClr val="bg2">
                              <a:lumMod val="60000"/>
                              <a:lumOff val="40000"/>
                            </a:schemeClr>
                          </a:solidFill>
                        </a:rPr>
                        <a:t> (6%)</a:t>
                      </a:r>
                      <a:endParaRPr sz="1400" b="1" dirty="0">
                        <a:solidFill>
                          <a:schemeClr val="bg2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dirty="0"/>
                        <a:t>Online quiz 3 : </a:t>
                      </a:r>
                      <a:endParaRPr sz="1500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 dirty="0"/>
                        <a:t> </a:t>
                      </a:r>
                      <a:endParaRPr sz="15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 dirty="0"/>
                        <a:t>Online </a:t>
                      </a:r>
                      <a:r>
                        <a:rPr lang="es-CL" sz="1500" u="none" strike="noStrike" cap="none" dirty="0" err="1"/>
                        <a:t>Integrated</a:t>
                      </a:r>
                      <a:r>
                        <a:rPr lang="es-CL" sz="1500" u="none" strike="noStrike" cap="none" dirty="0"/>
                        <a:t> quiz : </a:t>
                      </a:r>
                      <a:r>
                        <a:rPr lang="es-CL" sz="1500" b="1" u="none" strike="noStrike" cap="none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Ready</a:t>
                      </a:r>
                      <a:r>
                        <a:rPr lang="es-CL" sz="1500" b="1" u="none" strike="noStrike" cap="none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(20%)</a:t>
                      </a:r>
                      <a:endParaRPr sz="1500" b="1" u="none" strike="noStrike" cap="none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 dirty="0"/>
                        <a:t> </a:t>
                      </a:r>
                      <a:endParaRPr sz="15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 dirty="0"/>
                        <a:t>Video </a:t>
                      </a:r>
                      <a:r>
                        <a:rPr lang="es-CL" sz="1500" u="none" strike="noStrike" cap="none" dirty="0" err="1"/>
                        <a:t>activity</a:t>
                      </a:r>
                      <a:r>
                        <a:rPr lang="es-CL" sz="1500" u="none" strike="noStrike" cap="none" dirty="0"/>
                        <a:t> :</a:t>
                      </a:r>
                      <a:endParaRPr sz="15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 dirty="0"/>
                        <a:t> </a:t>
                      </a:r>
                      <a:endParaRPr sz="15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 dirty="0"/>
                        <a:t>Final </a:t>
                      </a:r>
                      <a:r>
                        <a:rPr lang="es-CL" sz="1500" u="none" strike="noStrike" cap="none" dirty="0" err="1"/>
                        <a:t>written</a:t>
                      </a:r>
                      <a:r>
                        <a:rPr lang="es-CL" sz="1500" u="none" strike="noStrike" cap="none" dirty="0"/>
                        <a:t> test </a:t>
                      </a:r>
                      <a:endParaRPr sz="15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 dirty="0"/>
                        <a:t> </a:t>
                      </a:r>
                      <a:endParaRPr sz="1500" u="none" strike="noStrike" cap="none" dirty="0"/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CL" sz="1500" u="none" strike="noStrike" cap="none" dirty="0" err="1"/>
                        <a:t>Participation</a:t>
                      </a:r>
                      <a:r>
                        <a:rPr lang="es-CL" sz="1500" u="none" strike="noStrike" cap="none" dirty="0"/>
                        <a:t> </a:t>
                      </a:r>
                      <a:r>
                        <a:rPr lang="es-CL" sz="1500" u="none" strike="noStrike" cap="none" dirty="0" err="1"/>
                        <a:t>assessment</a:t>
                      </a:r>
                      <a:r>
                        <a:rPr lang="es-CL" sz="1500" u="none" strike="noStrike" cap="none" dirty="0"/>
                        <a:t> (</a:t>
                      </a:r>
                      <a:r>
                        <a:rPr lang="es-CL" sz="1500" u="none" strike="noStrike" cap="none" dirty="0" err="1"/>
                        <a:t>Homework</a:t>
                      </a:r>
                      <a:r>
                        <a:rPr lang="es-CL" sz="1500" u="none" strike="noStrike" cap="none" dirty="0"/>
                        <a:t> )</a:t>
                      </a:r>
                      <a:endParaRPr sz="15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CL" sz="15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CL" sz="15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CL" sz="15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CL" sz="15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CL" sz="15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CL" sz="1500" u="none" strike="noStrike" cap="none" dirty="0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68575" marR="68575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1" name="Google Shape;121;p3"/>
          <p:cNvSpPr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EABA27E-2B3F-479C-8E6B-0096D2B8F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438912"/>
            <a:ext cx="8232469" cy="1124712"/>
          </a:xfrm>
        </p:spPr>
        <p:txBody>
          <a:bodyPr>
            <a:normAutofit fontScale="90000"/>
          </a:bodyPr>
          <a:lstStyle/>
          <a:p>
            <a:r>
              <a:rPr lang="es-CL" sz="3600" dirty="0"/>
              <a:t>OBJECTIVES: </a:t>
            </a:r>
            <a:r>
              <a:rPr lang="es-CL" sz="3600" dirty="0" err="1"/>
              <a:t>Unit</a:t>
            </a:r>
            <a:r>
              <a:rPr lang="es-CL" sz="3600" dirty="0"/>
              <a:t> 7/8</a:t>
            </a:r>
            <a:br>
              <a:rPr lang="es-CL" dirty="0"/>
            </a:br>
            <a:r>
              <a:rPr lang="es-CL" dirty="0" err="1"/>
              <a:t>Comunication</a:t>
            </a:r>
            <a:r>
              <a:rPr lang="es-CL" dirty="0"/>
              <a:t> </a:t>
            </a:r>
            <a:r>
              <a:rPr lang="es-CL" dirty="0" err="1"/>
              <a:t>strategies</a:t>
            </a:r>
            <a:r>
              <a:rPr lang="es-CL" dirty="0"/>
              <a:t> and </a:t>
            </a:r>
            <a:r>
              <a:rPr lang="es-CL" dirty="0" err="1"/>
              <a:t>health</a:t>
            </a:r>
            <a:r>
              <a:rPr lang="es-CL" dirty="0"/>
              <a:t> </a:t>
            </a:r>
            <a:r>
              <a:rPr lang="es-CL" dirty="0" err="1"/>
              <a:t>problems</a:t>
            </a:r>
            <a:endParaRPr lang="es-CL" dirty="0">
              <a:solidFill>
                <a:srgbClr val="0070C0"/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BB6D52-E499-4BA5-BC84-88B4A9C95E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8096" y="1563624"/>
            <a:ext cx="7290055" cy="3168396"/>
          </a:xfrm>
        </p:spPr>
        <p:txBody>
          <a:bodyPr>
            <a:normAutofit/>
          </a:bodyPr>
          <a:lstStyle/>
          <a:p>
            <a:r>
              <a:rPr lang="es-CL" sz="2800" b="1" dirty="0" err="1"/>
              <a:t>Prepositions</a:t>
            </a:r>
            <a:r>
              <a:rPr lang="es-CL" sz="2800" b="1" dirty="0"/>
              <a:t> </a:t>
            </a:r>
            <a:r>
              <a:rPr lang="es-CL" sz="2800" b="1" dirty="0" err="1"/>
              <a:t>of</a:t>
            </a:r>
            <a:r>
              <a:rPr lang="es-CL" sz="2800" b="1" dirty="0"/>
              <a:t> place</a:t>
            </a:r>
          </a:p>
          <a:p>
            <a:r>
              <a:rPr lang="es-CL" sz="2800" b="1" dirty="0" err="1"/>
              <a:t>Prepositions</a:t>
            </a:r>
            <a:r>
              <a:rPr lang="es-CL" sz="2800" b="1" dirty="0"/>
              <a:t> </a:t>
            </a:r>
            <a:r>
              <a:rPr lang="es-CL" sz="2800" b="1" dirty="0" err="1"/>
              <a:t>of</a:t>
            </a:r>
            <a:r>
              <a:rPr lang="es-CL" sz="2800" b="1" dirty="0"/>
              <a:t> time</a:t>
            </a:r>
          </a:p>
          <a:p>
            <a:r>
              <a:rPr lang="es-CL" sz="2800" b="1" dirty="0" err="1"/>
              <a:t>Linkers</a:t>
            </a:r>
            <a:endParaRPr lang="es-CL" sz="2800" b="1" dirty="0"/>
          </a:p>
          <a:p>
            <a:r>
              <a:rPr lang="es-CL" sz="2800" b="1" dirty="0"/>
              <a:t>Extra </a:t>
            </a:r>
            <a:r>
              <a:rPr lang="es-CL" sz="2800" b="1" dirty="0" err="1"/>
              <a:t>practice</a:t>
            </a:r>
            <a:r>
              <a:rPr lang="es-CL" sz="2800" b="1" dirty="0"/>
              <a:t>: </a:t>
            </a:r>
            <a:r>
              <a:rPr lang="es-CL" sz="2800" b="1" dirty="0" err="1"/>
              <a:t>listening</a:t>
            </a:r>
            <a:r>
              <a:rPr lang="es-CL" sz="2800" b="1" dirty="0"/>
              <a:t> and </a:t>
            </a:r>
            <a:r>
              <a:rPr lang="es-CL" sz="2800" b="1" dirty="0" err="1"/>
              <a:t>other</a:t>
            </a:r>
            <a:r>
              <a:rPr lang="es-CL" sz="2800" b="1" dirty="0"/>
              <a:t> </a:t>
            </a:r>
            <a:r>
              <a:rPr lang="es-CL" sz="2800" b="1" dirty="0" err="1"/>
              <a:t>exercises</a:t>
            </a:r>
            <a:endParaRPr lang="es-CL" sz="2800" b="1" dirty="0"/>
          </a:p>
          <a:p>
            <a:endParaRPr lang="es-CL" sz="2800" b="1" dirty="0"/>
          </a:p>
        </p:txBody>
      </p:sp>
    </p:spTree>
    <p:extLst>
      <p:ext uri="{BB962C8B-B14F-4D97-AF65-F5344CB8AC3E}">
        <p14:creationId xmlns:p14="http://schemas.microsoft.com/office/powerpoint/2010/main" val="136881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A46FC7-8FAC-4745-A84E-E09A0EA7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0"/>
            <a:ext cx="7290054" cy="653143"/>
          </a:xfrm>
        </p:spPr>
        <p:txBody>
          <a:bodyPr>
            <a:normAutofit/>
          </a:bodyPr>
          <a:lstStyle/>
          <a:p>
            <a:r>
              <a:rPr lang="es-CL" sz="3200" b="1" dirty="0" err="1">
                <a:solidFill>
                  <a:srgbClr val="FF0000"/>
                </a:solidFill>
              </a:rPr>
              <a:t>Answer</a:t>
            </a:r>
            <a:r>
              <a:rPr lang="es-CL" sz="3200" b="1" dirty="0">
                <a:solidFill>
                  <a:srgbClr val="FF0000"/>
                </a:solidFill>
              </a:rPr>
              <a:t> </a:t>
            </a:r>
            <a:r>
              <a:rPr lang="es-CL" sz="3200" b="1" dirty="0" err="1">
                <a:solidFill>
                  <a:srgbClr val="FF0000"/>
                </a:solidFill>
              </a:rPr>
              <a:t>key</a:t>
            </a:r>
            <a:r>
              <a:rPr lang="es-CL" sz="3200" dirty="0"/>
              <a:t>: Simple </a:t>
            </a:r>
            <a:r>
              <a:rPr lang="es-CL" sz="3200" dirty="0" err="1"/>
              <a:t>past</a:t>
            </a:r>
            <a:r>
              <a:rPr lang="es-CL" sz="3200" dirty="0"/>
              <a:t> tense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B7910E4-0FF6-4F0E-AAA8-9913BC7D9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8640" y="542611"/>
            <a:ext cx="7994469" cy="4350936"/>
          </a:xfrm>
        </p:spPr>
        <p:txBody>
          <a:bodyPr>
            <a:normAutofit fontScale="25000" lnSpcReduction="20000"/>
          </a:bodyPr>
          <a:lstStyle/>
          <a:p>
            <a:r>
              <a:rPr lang="en-GB" sz="4800" b="1" dirty="0">
                <a:latin typeface="+mj-lt"/>
              </a:rPr>
              <a:t>III.	Change the sentences into simple past</a:t>
            </a:r>
            <a:r>
              <a:rPr lang="en-GB" sz="48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. (affirmative, negative or interrogative)</a:t>
            </a:r>
            <a:endParaRPr lang="es-CL" sz="4800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  <a:p>
            <a:r>
              <a:rPr lang="en-GB" sz="4800" dirty="0">
                <a:latin typeface="+mj-lt"/>
              </a:rPr>
              <a:t>1. We open the door.		</a:t>
            </a:r>
          </a:p>
          <a:p>
            <a:r>
              <a:rPr lang="en-GB" sz="4800" dirty="0">
                <a:latin typeface="+mj-lt"/>
              </a:rPr>
              <a:t>We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opened</a:t>
            </a:r>
            <a:r>
              <a:rPr lang="en-GB" sz="4800" dirty="0">
                <a:latin typeface="+mj-lt"/>
              </a:rPr>
              <a:t> the door. /  We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didn´t open </a:t>
            </a:r>
            <a:r>
              <a:rPr lang="en-GB" sz="4800" dirty="0">
                <a:latin typeface="+mj-lt"/>
              </a:rPr>
              <a:t>the door. / 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Did</a:t>
            </a:r>
            <a:r>
              <a:rPr lang="en-GB" sz="4800" dirty="0">
                <a:latin typeface="+mj-lt"/>
              </a:rPr>
              <a:t> we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open</a:t>
            </a:r>
            <a:r>
              <a:rPr lang="en-GB" sz="4800" dirty="0">
                <a:latin typeface="+mj-lt"/>
              </a:rPr>
              <a:t> the door?</a:t>
            </a:r>
          </a:p>
          <a:p>
            <a:r>
              <a:rPr lang="en-GB" sz="4800" dirty="0">
                <a:latin typeface="+mj-lt"/>
              </a:rPr>
              <a:t>         </a:t>
            </a:r>
            <a:r>
              <a:rPr lang="en-GB" sz="4800" dirty="0" err="1">
                <a:latin typeface="+mj-lt"/>
              </a:rPr>
              <a:t>aff</a:t>
            </a:r>
            <a:r>
              <a:rPr lang="en-GB" sz="4800" dirty="0">
                <a:latin typeface="+mj-lt"/>
              </a:rPr>
              <a:t>.                                neg.                                   Int.</a:t>
            </a:r>
            <a:endParaRPr lang="es-CL" sz="4800" dirty="0">
              <a:latin typeface="+mj-lt"/>
            </a:endParaRPr>
          </a:p>
          <a:p>
            <a:r>
              <a:rPr lang="en-GB" sz="4800" dirty="0">
                <a:latin typeface="+mj-lt"/>
              </a:rPr>
              <a:t>2. Do you write  poems? </a:t>
            </a:r>
          </a:p>
          <a:p>
            <a:r>
              <a:rPr lang="en-GB" sz="4800" dirty="0">
                <a:solidFill>
                  <a:srgbClr val="FF0000"/>
                </a:solidFill>
                <a:latin typeface="+mj-lt"/>
              </a:rPr>
              <a:t>Did</a:t>
            </a:r>
            <a:r>
              <a:rPr lang="en-GB" sz="4800" dirty="0">
                <a:latin typeface="+mj-lt"/>
              </a:rPr>
              <a:t> you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write</a:t>
            </a:r>
            <a:r>
              <a:rPr lang="en-GB" sz="4800" dirty="0">
                <a:latin typeface="+mj-lt"/>
              </a:rPr>
              <a:t> poems? /  I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wrote</a:t>
            </a:r>
            <a:r>
              <a:rPr lang="en-GB" sz="4800" dirty="0">
                <a:latin typeface="+mj-lt"/>
              </a:rPr>
              <a:t> poems.  /  I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didn´t write </a:t>
            </a:r>
            <a:r>
              <a:rPr lang="en-GB" sz="4800" dirty="0">
                <a:latin typeface="+mj-lt"/>
              </a:rPr>
              <a:t>poems..</a:t>
            </a:r>
          </a:p>
          <a:p>
            <a:r>
              <a:rPr lang="en-GB" sz="4800" dirty="0">
                <a:latin typeface="+mj-lt"/>
              </a:rPr>
              <a:t>         int.                             </a:t>
            </a:r>
            <a:r>
              <a:rPr lang="en-GB" sz="4800" dirty="0" err="1">
                <a:latin typeface="+mj-lt"/>
              </a:rPr>
              <a:t>aff</a:t>
            </a:r>
            <a:r>
              <a:rPr lang="en-GB" sz="4800" dirty="0">
                <a:latin typeface="+mj-lt"/>
              </a:rPr>
              <a:t>.                             neg.</a:t>
            </a:r>
          </a:p>
          <a:p>
            <a:r>
              <a:rPr lang="en-GB" sz="4800" dirty="0">
                <a:latin typeface="+mj-lt"/>
              </a:rPr>
              <a:t>3. Richard plays in the garden.</a:t>
            </a:r>
          </a:p>
          <a:p>
            <a:r>
              <a:rPr lang="en-GB" sz="4800" dirty="0">
                <a:latin typeface="+mj-lt"/>
              </a:rPr>
              <a:t>Richard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played</a:t>
            </a:r>
            <a:r>
              <a:rPr lang="en-GB" sz="4800" dirty="0">
                <a:latin typeface="+mj-lt"/>
              </a:rPr>
              <a:t> in the garden. /  Richard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didn´t play </a:t>
            </a:r>
            <a:r>
              <a:rPr lang="en-GB" sz="4800" dirty="0">
                <a:latin typeface="+mj-lt"/>
              </a:rPr>
              <a:t>in the garden. / 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Did</a:t>
            </a:r>
            <a:r>
              <a:rPr lang="en-GB" sz="4800" dirty="0">
                <a:latin typeface="+mj-lt"/>
              </a:rPr>
              <a:t> Richard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play</a:t>
            </a:r>
            <a:r>
              <a:rPr lang="en-GB" sz="4800" dirty="0">
                <a:latin typeface="+mj-lt"/>
              </a:rPr>
              <a:t> in the garden?</a:t>
            </a:r>
          </a:p>
          <a:p>
            <a:r>
              <a:rPr lang="es-CL" sz="4800" dirty="0">
                <a:latin typeface="+mj-lt"/>
              </a:rPr>
              <a:t>             </a:t>
            </a:r>
            <a:r>
              <a:rPr lang="es-CL" sz="4800" dirty="0" err="1">
                <a:latin typeface="+mj-lt"/>
              </a:rPr>
              <a:t>aff</a:t>
            </a:r>
            <a:r>
              <a:rPr lang="es-CL" sz="4800" dirty="0">
                <a:latin typeface="+mj-lt"/>
              </a:rPr>
              <a:t>.                                                </a:t>
            </a:r>
            <a:r>
              <a:rPr lang="es-CL" sz="4800" dirty="0" err="1">
                <a:latin typeface="+mj-lt"/>
              </a:rPr>
              <a:t>neg</a:t>
            </a:r>
            <a:r>
              <a:rPr lang="es-CL" sz="4800" dirty="0">
                <a:latin typeface="+mj-lt"/>
              </a:rPr>
              <a:t>.                                            </a:t>
            </a:r>
            <a:r>
              <a:rPr lang="es-CL" sz="4800" dirty="0" err="1">
                <a:latin typeface="+mj-lt"/>
              </a:rPr>
              <a:t>Int</a:t>
            </a:r>
            <a:r>
              <a:rPr lang="es-CL" sz="4800" dirty="0">
                <a:latin typeface="+mj-lt"/>
              </a:rPr>
              <a:t>.</a:t>
            </a:r>
          </a:p>
          <a:p>
            <a:r>
              <a:rPr lang="en-GB" sz="4800" dirty="0">
                <a:latin typeface="+mj-lt"/>
              </a:rPr>
              <a:t>4. Kerry does not speak English.</a:t>
            </a:r>
          </a:p>
          <a:p>
            <a:r>
              <a:rPr lang="en-GB" sz="4800" dirty="0">
                <a:latin typeface="+mj-lt"/>
              </a:rPr>
              <a:t>Kerry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didn´t speak </a:t>
            </a:r>
            <a:r>
              <a:rPr lang="en-GB" sz="4800" dirty="0">
                <a:latin typeface="+mj-lt"/>
              </a:rPr>
              <a:t>English. /  Kerry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spoke</a:t>
            </a:r>
            <a:r>
              <a:rPr lang="en-GB" sz="4800" dirty="0">
                <a:latin typeface="+mj-lt"/>
              </a:rPr>
              <a:t> English.  /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Did</a:t>
            </a:r>
            <a:r>
              <a:rPr lang="en-GB" sz="4800" dirty="0">
                <a:latin typeface="+mj-lt"/>
              </a:rPr>
              <a:t> Kerry 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speak</a:t>
            </a:r>
            <a:r>
              <a:rPr lang="en-GB" sz="4800" dirty="0">
                <a:latin typeface="+mj-lt"/>
              </a:rPr>
              <a:t> English?</a:t>
            </a:r>
            <a:endParaRPr lang="es-CL" sz="4800" dirty="0">
              <a:latin typeface="+mj-lt"/>
            </a:endParaRPr>
          </a:p>
          <a:p>
            <a:r>
              <a:rPr lang="en-GB" sz="4800" dirty="0">
                <a:latin typeface="+mj-lt"/>
              </a:rPr>
              <a:t>             neg.                                  </a:t>
            </a:r>
            <a:r>
              <a:rPr lang="en-GB" sz="4800" dirty="0" err="1">
                <a:latin typeface="+mj-lt"/>
              </a:rPr>
              <a:t>aff</a:t>
            </a:r>
            <a:r>
              <a:rPr lang="en-GB" sz="4800" dirty="0">
                <a:latin typeface="+mj-lt"/>
              </a:rPr>
              <a:t>.                                     Int.</a:t>
            </a:r>
            <a:endParaRPr lang="es-CL" sz="4800" dirty="0">
              <a:latin typeface="+mj-lt"/>
            </a:endParaRPr>
          </a:p>
          <a:p>
            <a:r>
              <a:rPr lang="en-GB" sz="4800" b="1" dirty="0">
                <a:latin typeface="+mj-lt"/>
              </a:rPr>
              <a:t>IV.	Ask for the bold part of the sentences</a:t>
            </a:r>
            <a:r>
              <a:rPr lang="en-GB" sz="4800" dirty="0">
                <a:latin typeface="+mj-lt"/>
              </a:rPr>
              <a:t>.</a:t>
            </a:r>
            <a:endParaRPr lang="es-CL" sz="4800" dirty="0">
              <a:latin typeface="+mj-lt"/>
            </a:endParaRPr>
          </a:p>
          <a:p>
            <a:r>
              <a:rPr lang="en-GB" sz="4800" dirty="0">
                <a:latin typeface="+mj-lt"/>
              </a:rPr>
              <a:t>1</a:t>
            </a:r>
            <a:r>
              <a:rPr lang="en-GB" sz="4800" dirty="0">
                <a:solidFill>
                  <a:srgbClr val="FF0000"/>
                </a:solidFill>
                <a:latin typeface="+mj-lt"/>
              </a:rPr>
              <a:t>. </a:t>
            </a:r>
            <a:r>
              <a:rPr lang="en-GB" sz="4800" b="1" dirty="0">
                <a:solidFill>
                  <a:srgbClr val="FF0000"/>
                </a:solidFill>
                <a:latin typeface="+mj-lt"/>
              </a:rPr>
              <a:t>What did he eat</a:t>
            </a:r>
            <a:r>
              <a:rPr lang="en-GB" sz="4800" dirty="0">
                <a:latin typeface="+mj-lt"/>
              </a:rPr>
              <a:t>?  Billy ate an </a:t>
            </a:r>
            <a:r>
              <a:rPr lang="en-GB" sz="4800" b="1" dirty="0">
                <a:latin typeface="+mj-lt"/>
              </a:rPr>
              <a:t>apple	</a:t>
            </a:r>
            <a:endParaRPr lang="es-CL" sz="4800" dirty="0">
              <a:latin typeface="+mj-lt"/>
            </a:endParaRPr>
          </a:p>
          <a:p>
            <a:r>
              <a:rPr lang="en-GB" sz="4800" dirty="0">
                <a:latin typeface="+mj-lt"/>
              </a:rPr>
              <a:t>2.</a:t>
            </a:r>
            <a:r>
              <a:rPr lang="en-GB" sz="4800" b="1" dirty="0">
                <a:latin typeface="+mj-lt"/>
              </a:rPr>
              <a:t> </a:t>
            </a:r>
            <a:r>
              <a:rPr lang="en-GB" sz="4800" b="1" dirty="0">
                <a:solidFill>
                  <a:srgbClr val="FF0000"/>
                </a:solidFill>
                <a:latin typeface="+mj-lt"/>
              </a:rPr>
              <a:t>Where did the children play</a:t>
            </a:r>
            <a:r>
              <a:rPr lang="en-GB" sz="4800" dirty="0">
                <a:latin typeface="+mj-lt"/>
              </a:rPr>
              <a:t>? The children played</a:t>
            </a:r>
            <a:r>
              <a:rPr lang="en-GB" sz="4800" b="1" dirty="0">
                <a:latin typeface="+mj-lt"/>
              </a:rPr>
              <a:t> in the garden</a:t>
            </a:r>
            <a:endParaRPr lang="es-CL" sz="4800" dirty="0">
              <a:latin typeface="+mj-lt"/>
            </a:endParaRPr>
          </a:p>
          <a:p>
            <a:r>
              <a:rPr lang="en-US" sz="4800" dirty="0">
                <a:latin typeface="+mj-lt"/>
              </a:rPr>
              <a:t>3.  </a:t>
            </a:r>
            <a:r>
              <a:rPr lang="en-US" sz="4800" dirty="0">
                <a:solidFill>
                  <a:srgbClr val="FF0000"/>
                </a:solidFill>
                <a:latin typeface="+mj-lt"/>
              </a:rPr>
              <a:t>When did the teacher mark all the tests</a:t>
            </a:r>
            <a:r>
              <a:rPr lang="en-US" sz="4800" dirty="0">
                <a:latin typeface="+mj-lt"/>
              </a:rPr>
              <a:t>? The teacher marked all the tests </a:t>
            </a:r>
            <a:r>
              <a:rPr lang="en-US" sz="4800" b="1" dirty="0">
                <a:latin typeface="+mj-lt"/>
              </a:rPr>
              <a:t>last Saturday</a:t>
            </a:r>
          </a:p>
          <a:p>
            <a:r>
              <a:rPr lang="es-CL" sz="4800" dirty="0">
                <a:latin typeface="+mj-lt"/>
                <a:hlinkClick r:id="rId3"/>
              </a:rPr>
              <a:t>https://www.ego4u.com/en/cram-up/grammar/simple-past/exercises</a:t>
            </a:r>
            <a:endParaRPr lang="es-CL" sz="4800" dirty="0">
              <a:latin typeface="+mj-lt"/>
            </a:endParaRP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68324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5E735E-5C14-41DA-AD98-7C97D7FCE1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647700"/>
            <a:ext cx="7290054" cy="1181100"/>
          </a:xfrm>
        </p:spPr>
        <p:txBody>
          <a:bodyPr>
            <a:normAutofit fontScale="90000"/>
          </a:bodyPr>
          <a:lstStyle/>
          <a:p>
            <a:r>
              <a:rPr lang="es-CL" sz="3600" dirty="0" err="1">
                <a:solidFill>
                  <a:srgbClr val="FF0000"/>
                </a:solidFill>
              </a:rPr>
              <a:t>Last</a:t>
            </a:r>
            <a:r>
              <a:rPr lang="es-CL" sz="3600" dirty="0">
                <a:solidFill>
                  <a:srgbClr val="FF0000"/>
                </a:solidFill>
              </a:rPr>
              <a:t> </a:t>
            </a:r>
            <a:r>
              <a:rPr lang="es-CL" sz="3600" dirty="0" err="1">
                <a:solidFill>
                  <a:srgbClr val="FF0000"/>
                </a:solidFill>
              </a:rPr>
              <a:t>class</a:t>
            </a:r>
            <a:r>
              <a:rPr lang="es-CL" sz="3600" dirty="0" err="1">
                <a:solidFill>
                  <a:schemeClr val="accent1"/>
                </a:solidFill>
              </a:rPr>
              <a:t>:Dialogue</a:t>
            </a:r>
            <a:br>
              <a:rPr lang="es-CL" sz="2000" dirty="0"/>
            </a:br>
            <a:br>
              <a:rPr lang="es-CL" sz="2000" dirty="0"/>
            </a:br>
            <a:r>
              <a:rPr lang="es-CL" sz="2000" dirty="0"/>
              <a:t>Frida </a:t>
            </a:r>
            <a:r>
              <a:rPr lang="es-CL" sz="2000" dirty="0" err="1"/>
              <a:t>is</a:t>
            </a:r>
            <a:r>
              <a:rPr lang="es-CL" sz="2000" dirty="0"/>
              <a:t> </a:t>
            </a:r>
            <a:r>
              <a:rPr lang="es-CL" sz="2000" dirty="0" err="1"/>
              <a:t>visiting</a:t>
            </a:r>
            <a:r>
              <a:rPr lang="es-CL" sz="2000" dirty="0"/>
              <a:t> </a:t>
            </a:r>
            <a:r>
              <a:rPr lang="es-CL" sz="2000" dirty="0" err="1"/>
              <a:t>her</a:t>
            </a:r>
            <a:r>
              <a:rPr lang="es-CL" sz="2000" dirty="0"/>
              <a:t> </a:t>
            </a:r>
            <a:r>
              <a:rPr lang="es-CL" sz="2000" dirty="0" err="1"/>
              <a:t>psychiatrist</a:t>
            </a:r>
            <a:r>
              <a:rPr lang="es-CL" sz="2000" dirty="0"/>
              <a:t> and </a:t>
            </a:r>
            <a:r>
              <a:rPr lang="es-CL" sz="2000" dirty="0" err="1"/>
              <a:t>telling</a:t>
            </a:r>
            <a:r>
              <a:rPr lang="es-CL" sz="2000" dirty="0"/>
              <a:t> </a:t>
            </a:r>
            <a:r>
              <a:rPr lang="es-CL" sz="2000" dirty="0" err="1"/>
              <a:t>her</a:t>
            </a:r>
            <a:r>
              <a:rPr lang="es-CL" sz="2000" dirty="0"/>
              <a:t> </a:t>
            </a:r>
            <a:r>
              <a:rPr lang="es-CL" sz="2000" dirty="0" err="1"/>
              <a:t>how</a:t>
            </a:r>
            <a:r>
              <a:rPr lang="es-CL" sz="2000" dirty="0"/>
              <a:t> </a:t>
            </a:r>
            <a:r>
              <a:rPr lang="es-CL" sz="2000" dirty="0" err="1"/>
              <a:t>her</a:t>
            </a:r>
            <a:r>
              <a:rPr lang="es-CL" sz="2000" dirty="0"/>
              <a:t> </a:t>
            </a:r>
            <a:r>
              <a:rPr lang="es-CL" sz="2000" dirty="0" err="1"/>
              <a:t>sessions</a:t>
            </a:r>
            <a:r>
              <a:rPr lang="es-CL" sz="2000" dirty="0"/>
              <a:t> </a:t>
            </a:r>
            <a:r>
              <a:rPr lang="es-CL" sz="2000" dirty="0" err="1"/>
              <a:t>with</a:t>
            </a:r>
            <a:r>
              <a:rPr lang="es-CL" sz="2000" dirty="0"/>
              <a:t> </a:t>
            </a:r>
            <a:r>
              <a:rPr lang="es-CL" sz="2000" dirty="0" err="1"/>
              <a:t>her</a:t>
            </a:r>
            <a:r>
              <a:rPr lang="es-CL" sz="2000" dirty="0"/>
              <a:t> new </a:t>
            </a:r>
            <a:r>
              <a:rPr lang="es-CL" sz="2000" dirty="0" err="1"/>
              <a:t>psychologist</a:t>
            </a:r>
            <a:r>
              <a:rPr lang="es-CL" sz="2000" dirty="0"/>
              <a:t> </a:t>
            </a:r>
            <a:r>
              <a:rPr lang="es-CL" sz="2000" dirty="0" err="1"/>
              <a:t>were</a:t>
            </a:r>
            <a:r>
              <a:rPr lang="es-CL" sz="2000" dirty="0"/>
              <a:t>.(</a:t>
            </a:r>
            <a:r>
              <a:rPr lang="es-CL" sz="2000" dirty="0" err="1"/>
              <a:t>ask</a:t>
            </a:r>
            <a:r>
              <a:rPr lang="es-CL" sz="2000" dirty="0"/>
              <a:t> </a:t>
            </a:r>
            <a:r>
              <a:rPr lang="es-CL" sz="2000" dirty="0" err="1"/>
              <a:t>your</a:t>
            </a:r>
            <a:r>
              <a:rPr lang="es-CL" sz="2000" dirty="0"/>
              <a:t> </a:t>
            </a:r>
            <a:r>
              <a:rPr lang="es-CL" sz="2000" dirty="0" err="1"/>
              <a:t>students</a:t>
            </a:r>
            <a:r>
              <a:rPr lang="es-CL" sz="2000" dirty="0"/>
              <a:t> </a:t>
            </a:r>
            <a:r>
              <a:rPr lang="es-CL" sz="2000" dirty="0" err="1"/>
              <a:t>to</a:t>
            </a:r>
            <a:r>
              <a:rPr lang="es-CL" sz="2000" dirty="0"/>
              <a:t> </a:t>
            </a:r>
            <a:r>
              <a:rPr lang="es-CL" sz="2000" dirty="0" err="1"/>
              <a:t>reak</a:t>
            </a:r>
            <a:r>
              <a:rPr lang="es-CL" sz="2000" dirty="0"/>
              <a:t> </a:t>
            </a:r>
            <a:r>
              <a:rPr lang="es-CL" sz="2000" dirty="0" err="1"/>
              <a:t>it</a:t>
            </a:r>
            <a:r>
              <a:rPr lang="es-CL" sz="2000" dirty="0"/>
              <a:t>.</a:t>
            </a:r>
            <a:br>
              <a:rPr lang="es-CL" sz="2000" dirty="0"/>
            </a:br>
            <a:br>
              <a:rPr lang="es-CL" sz="2000" dirty="0"/>
            </a:br>
            <a:br>
              <a:rPr lang="es-CL" sz="1800" dirty="0"/>
            </a:br>
            <a:br>
              <a:rPr lang="es-CL" sz="1800" dirty="0"/>
            </a:br>
            <a:endParaRPr lang="es-CL" sz="18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1E9457-807D-484A-8197-DE43205933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8800" y="2044700"/>
            <a:ext cx="7499351" cy="3594100"/>
          </a:xfrm>
        </p:spPr>
        <p:txBody>
          <a:bodyPr/>
          <a:lstStyle/>
          <a:p>
            <a:pPr marL="114300" indent="0">
              <a:buNone/>
            </a:pPr>
            <a:r>
              <a:rPr lang="es-CL" dirty="0"/>
              <a:t>Doctor: Come in…!  </a:t>
            </a:r>
            <a:r>
              <a:rPr lang="es-CL" dirty="0" err="1"/>
              <a:t>Good</a:t>
            </a:r>
            <a:r>
              <a:rPr lang="es-CL" dirty="0"/>
              <a:t> </a:t>
            </a:r>
            <a:r>
              <a:rPr lang="es-CL" dirty="0" err="1"/>
              <a:t>morning</a:t>
            </a:r>
            <a:r>
              <a:rPr lang="es-CL" dirty="0"/>
              <a:t>, Frida.</a:t>
            </a:r>
          </a:p>
          <a:p>
            <a:pPr marL="114300" indent="0">
              <a:buNone/>
            </a:pPr>
            <a:r>
              <a:rPr lang="es-CL" dirty="0"/>
              <a:t>Frida: </a:t>
            </a:r>
            <a:r>
              <a:rPr lang="es-CL" dirty="0" err="1"/>
              <a:t>Good</a:t>
            </a:r>
            <a:r>
              <a:rPr lang="es-CL" dirty="0"/>
              <a:t> </a:t>
            </a:r>
            <a:r>
              <a:rPr lang="es-CL" dirty="0" err="1"/>
              <a:t>morning</a:t>
            </a:r>
            <a:r>
              <a:rPr lang="es-CL" dirty="0"/>
              <a:t> Doctor Smith.  </a:t>
            </a:r>
          </a:p>
          <a:p>
            <a:pPr marL="114300" indent="0">
              <a:buNone/>
            </a:pPr>
            <a:r>
              <a:rPr lang="es-CL" dirty="0"/>
              <a:t>Doctor: </a:t>
            </a:r>
            <a:r>
              <a:rPr lang="es-CL" b="1" dirty="0" err="1"/>
              <a:t>How</a:t>
            </a:r>
            <a:r>
              <a:rPr lang="es-CL" b="1" dirty="0"/>
              <a:t> </a:t>
            </a:r>
            <a:r>
              <a:rPr lang="es-CL" b="1" dirty="0" err="1"/>
              <a:t>did</a:t>
            </a:r>
            <a:r>
              <a:rPr lang="es-CL" b="1" dirty="0"/>
              <a:t> </a:t>
            </a:r>
            <a:r>
              <a:rPr lang="es-CL" b="1" dirty="0" err="1"/>
              <a:t>you</a:t>
            </a:r>
            <a:r>
              <a:rPr lang="es-CL" b="1" dirty="0"/>
              <a:t> </a:t>
            </a:r>
            <a:r>
              <a:rPr lang="es-CL" b="1" dirty="0" err="1"/>
              <a:t>feel</a:t>
            </a:r>
            <a:r>
              <a:rPr lang="es-CL" dirty="0"/>
              <a:t> in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sessions</a:t>
            </a:r>
            <a:r>
              <a:rPr lang="es-CL" dirty="0"/>
              <a:t> </a:t>
            </a:r>
            <a:r>
              <a:rPr lang="es-CL" dirty="0" err="1"/>
              <a:t>with</a:t>
            </a:r>
            <a:r>
              <a:rPr lang="es-CL" dirty="0"/>
              <a:t> </a:t>
            </a:r>
            <a:r>
              <a:rPr lang="es-CL" dirty="0" err="1"/>
              <a:t>the</a:t>
            </a:r>
            <a:r>
              <a:rPr lang="es-CL" dirty="0"/>
              <a:t> </a:t>
            </a:r>
            <a:r>
              <a:rPr lang="es-CL" dirty="0" err="1"/>
              <a:t>psychologist</a:t>
            </a:r>
            <a:r>
              <a:rPr lang="es-CL" dirty="0"/>
              <a:t>?</a:t>
            </a:r>
          </a:p>
          <a:p>
            <a:pPr marL="114300" indent="0">
              <a:buNone/>
            </a:pPr>
            <a:r>
              <a:rPr lang="es-CL" dirty="0"/>
              <a:t>Frida: I </a:t>
            </a:r>
            <a:r>
              <a:rPr lang="es-CL" b="1" dirty="0" err="1"/>
              <a:t>felt</a:t>
            </a:r>
            <a:r>
              <a:rPr lang="es-CL" b="1" dirty="0"/>
              <a:t> </a:t>
            </a:r>
            <a:r>
              <a:rPr lang="es-CL" b="1" dirty="0" err="1"/>
              <a:t>really</a:t>
            </a:r>
            <a:r>
              <a:rPr lang="es-CL" b="1" dirty="0"/>
              <a:t> </a:t>
            </a:r>
            <a:r>
              <a:rPr lang="es-CL" b="1" dirty="0" err="1"/>
              <a:t>good</a:t>
            </a:r>
            <a:r>
              <a:rPr lang="es-CL" dirty="0"/>
              <a:t>. </a:t>
            </a:r>
            <a:r>
              <a:rPr lang="es-CL" dirty="0" err="1"/>
              <a:t>She</a:t>
            </a:r>
            <a:r>
              <a:rPr lang="es-CL" dirty="0"/>
              <a:t> </a:t>
            </a:r>
            <a:r>
              <a:rPr lang="es-CL" b="1" dirty="0" err="1"/>
              <a:t>gave</a:t>
            </a:r>
            <a:r>
              <a:rPr lang="es-CL" b="1" dirty="0"/>
              <a:t> me 5 </a:t>
            </a:r>
            <a:r>
              <a:rPr lang="es-CL" b="1" dirty="0" err="1"/>
              <a:t>tips</a:t>
            </a:r>
            <a:r>
              <a:rPr lang="es-CL" b="1" dirty="0"/>
              <a:t> </a:t>
            </a:r>
            <a:r>
              <a:rPr lang="es-CL" dirty="0"/>
              <a:t>to </a:t>
            </a:r>
            <a:r>
              <a:rPr lang="es-CL" dirty="0" err="1"/>
              <a:t>deal</a:t>
            </a:r>
            <a:r>
              <a:rPr lang="es-CL" dirty="0"/>
              <a:t> </a:t>
            </a:r>
            <a:r>
              <a:rPr lang="es-CL" dirty="0" err="1"/>
              <a:t>with</a:t>
            </a:r>
            <a:r>
              <a:rPr lang="es-CL" dirty="0"/>
              <a:t> </a:t>
            </a:r>
            <a:r>
              <a:rPr lang="es-CL" dirty="0" err="1"/>
              <a:t>my</a:t>
            </a:r>
            <a:r>
              <a:rPr lang="es-CL" dirty="0"/>
              <a:t> </a:t>
            </a:r>
            <a:r>
              <a:rPr lang="es-CL" dirty="0" err="1"/>
              <a:t>emotions</a:t>
            </a:r>
            <a:r>
              <a:rPr lang="es-CL" dirty="0"/>
              <a:t> and </a:t>
            </a:r>
            <a:r>
              <a:rPr lang="es-CL" dirty="0" err="1"/>
              <a:t>overcome</a:t>
            </a:r>
            <a:r>
              <a:rPr lang="es-CL" dirty="0"/>
              <a:t> </a:t>
            </a:r>
            <a:r>
              <a:rPr lang="es-CL" dirty="0" err="1"/>
              <a:t>confinement</a:t>
            </a:r>
            <a:r>
              <a:rPr lang="es-CL" dirty="0"/>
              <a:t>.</a:t>
            </a:r>
          </a:p>
          <a:p>
            <a:pPr marL="114300" indent="0">
              <a:buNone/>
            </a:pPr>
            <a:r>
              <a:rPr lang="es-CL" dirty="0"/>
              <a:t>Doctor: </a:t>
            </a:r>
            <a:r>
              <a:rPr lang="es-CL" b="1" dirty="0" err="1"/>
              <a:t>Did</a:t>
            </a:r>
            <a:r>
              <a:rPr lang="es-CL" b="1" dirty="0"/>
              <a:t> </a:t>
            </a:r>
            <a:r>
              <a:rPr lang="es-CL" b="1" dirty="0" err="1"/>
              <a:t>you</a:t>
            </a:r>
            <a:r>
              <a:rPr lang="es-CL" b="1" dirty="0"/>
              <a:t> do </a:t>
            </a:r>
            <a:r>
              <a:rPr lang="es-CL" b="1" dirty="0" err="1"/>
              <a:t>them</a:t>
            </a:r>
            <a:r>
              <a:rPr lang="es-CL" dirty="0"/>
              <a:t>?</a:t>
            </a:r>
          </a:p>
          <a:p>
            <a:pPr marL="114300" indent="0">
              <a:buNone/>
            </a:pPr>
            <a:r>
              <a:rPr lang="es-CL" dirty="0"/>
              <a:t>Frida: Yes, I </a:t>
            </a:r>
            <a:r>
              <a:rPr lang="es-CL" dirty="0" err="1"/>
              <a:t>did</a:t>
            </a:r>
            <a:r>
              <a:rPr lang="es-CL" dirty="0"/>
              <a:t>. </a:t>
            </a:r>
            <a:r>
              <a:rPr lang="es-CL" b="1" dirty="0" err="1"/>
              <a:t>They</a:t>
            </a:r>
            <a:r>
              <a:rPr lang="es-CL" b="1" dirty="0"/>
              <a:t> </a:t>
            </a:r>
            <a:r>
              <a:rPr lang="es-CL" b="1" dirty="0" err="1"/>
              <a:t>worked</a:t>
            </a:r>
            <a:r>
              <a:rPr lang="es-CL" b="1" dirty="0"/>
              <a:t> </a:t>
            </a:r>
            <a:r>
              <a:rPr lang="es-CL" b="1" dirty="0" err="1"/>
              <a:t>very</a:t>
            </a:r>
            <a:r>
              <a:rPr lang="es-CL" b="1" dirty="0"/>
              <a:t> </a:t>
            </a:r>
            <a:r>
              <a:rPr lang="es-CL" b="1" dirty="0" err="1"/>
              <a:t>well</a:t>
            </a:r>
            <a:r>
              <a:rPr lang="es-CL" dirty="0"/>
              <a:t>. I </a:t>
            </a:r>
            <a:r>
              <a:rPr lang="es-CL" dirty="0" err="1"/>
              <a:t>feel</a:t>
            </a:r>
            <a:r>
              <a:rPr lang="es-CL" dirty="0"/>
              <a:t> </a:t>
            </a:r>
            <a:r>
              <a:rPr lang="es-CL" dirty="0" err="1"/>
              <a:t>much</a:t>
            </a:r>
            <a:r>
              <a:rPr lang="es-CL" dirty="0"/>
              <a:t> </a:t>
            </a:r>
            <a:r>
              <a:rPr lang="es-CL" dirty="0" err="1"/>
              <a:t>better</a:t>
            </a:r>
            <a:r>
              <a:rPr lang="es-CL" dirty="0"/>
              <a:t>. I </a:t>
            </a:r>
            <a:r>
              <a:rPr lang="es-CL" dirty="0" err="1"/>
              <a:t>also</a:t>
            </a:r>
            <a:r>
              <a:rPr lang="es-CL" dirty="0"/>
              <a:t> </a:t>
            </a:r>
            <a:r>
              <a:rPr lang="es-CL" b="1" dirty="0" err="1"/>
              <a:t>started</a:t>
            </a:r>
            <a:r>
              <a:rPr lang="es-CL" b="1" dirty="0"/>
              <a:t> </a:t>
            </a:r>
            <a:r>
              <a:rPr lang="es-CL" dirty="0" err="1"/>
              <a:t>doing</a:t>
            </a:r>
            <a:r>
              <a:rPr lang="es-CL" dirty="0"/>
              <a:t> yoga </a:t>
            </a:r>
            <a:r>
              <a:rPr lang="es-CL" dirty="0" err="1"/>
              <a:t>two</a:t>
            </a:r>
            <a:r>
              <a:rPr lang="es-CL" dirty="0"/>
              <a:t> times a </a:t>
            </a:r>
            <a:r>
              <a:rPr lang="es-CL" dirty="0" err="1"/>
              <a:t>week</a:t>
            </a:r>
            <a:r>
              <a:rPr lang="es-CL" dirty="0"/>
              <a:t> </a:t>
            </a:r>
            <a:r>
              <a:rPr lang="es-CL" dirty="0" err="1"/>
              <a:t>on</a:t>
            </a:r>
            <a:r>
              <a:rPr lang="es-CL" dirty="0"/>
              <a:t> Instagram. I </a:t>
            </a:r>
            <a:r>
              <a:rPr lang="es-CL" dirty="0" err="1"/>
              <a:t>did</a:t>
            </a:r>
            <a:r>
              <a:rPr lang="es-CL" dirty="0"/>
              <a:t> </a:t>
            </a:r>
            <a:r>
              <a:rPr lang="es-CL" dirty="0" err="1"/>
              <a:t>not</a:t>
            </a:r>
            <a:r>
              <a:rPr lang="es-CL" dirty="0"/>
              <a:t> </a:t>
            </a:r>
            <a:r>
              <a:rPr lang="es-CL" dirty="0" err="1"/>
              <a:t>know</a:t>
            </a:r>
            <a:r>
              <a:rPr lang="es-CL" dirty="0"/>
              <a:t> </a:t>
            </a:r>
            <a:r>
              <a:rPr lang="es-CL" dirty="0" err="1"/>
              <a:t>how</a:t>
            </a:r>
            <a:r>
              <a:rPr lang="es-CL" dirty="0"/>
              <a:t> </a:t>
            </a:r>
            <a:r>
              <a:rPr lang="es-CL" dirty="0" err="1"/>
              <a:t>good</a:t>
            </a:r>
            <a:r>
              <a:rPr lang="es-CL" dirty="0"/>
              <a:t> </a:t>
            </a:r>
            <a:r>
              <a:rPr lang="es-CL" dirty="0" err="1"/>
              <a:t>it</a:t>
            </a:r>
            <a:r>
              <a:rPr lang="es-CL" dirty="0"/>
              <a:t> </a:t>
            </a:r>
            <a:r>
              <a:rPr lang="es-CL" dirty="0" err="1"/>
              <a:t>was</a:t>
            </a:r>
            <a:r>
              <a:rPr lang="es-CL" dirty="0"/>
              <a:t>.</a:t>
            </a:r>
          </a:p>
          <a:p>
            <a:pPr marL="114300" indent="0">
              <a:buNone/>
            </a:pPr>
            <a:r>
              <a:rPr lang="es-CL" dirty="0"/>
              <a:t>Doctor: </a:t>
            </a:r>
            <a:r>
              <a:rPr lang="es-CL" dirty="0" err="1"/>
              <a:t>Perfect</a:t>
            </a:r>
            <a:r>
              <a:rPr lang="es-CL" dirty="0"/>
              <a:t>…!</a:t>
            </a:r>
          </a:p>
          <a:p>
            <a:pPr marL="114300" indent="0">
              <a:buNone/>
            </a:pPr>
            <a:endParaRPr lang="es-CL" dirty="0"/>
          </a:p>
          <a:p>
            <a:endParaRPr lang="es-CL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1238250"/>
            <a:ext cx="3276600" cy="165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58877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48DE8D60-DC46-456D-B03C-00E1DB451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2800" b="1" dirty="0" err="1">
                <a:solidFill>
                  <a:srgbClr val="C00000"/>
                </a:solidFill>
              </a:rPr>
              <a:t>Answer</a:t>
            </a:r>
            <a:r>
              <a:rPr lang="es-CL" sz="2800" b="1" dirty="0">
                <a:solidFill>
                  <a:srgbClr val="C00000"/>
                </a:solidFill>
              </a:rPr>
              <a:t> </a:t>
            </a:r>
            <a:r>
              <a:rPr lang="es-CL" sz="2800" b="1" dirty="0" err="1">
                <a:solidFill>
                  <a:srgbClr val="C00000"/>
                </a:solidFill>
              </a:rPr>
              <a:t>key</a:t>
            </a:r>
            <a:r>
              <a:rPr lang="es-CL" sz="2800" dirty="0"/>
              <a:t>: regular and irregular </a:t>
            </a:r>
            <a:r>
              <a:rPr lang="es-CL" sz="2800" dirty="0" err="1"/>
              <a:t>verbs</a:t>
            </a:r>
            <a:r>
              <a:rPr lang="es-CL" sz="2800" dirty="0"/>
              <a:t> </a:t>
            </a:r>
            <a:r>
              <a:rPr lang="es-CL" sz="2800" dirty="0" err="1"/>
              <a:t>from</a:t>
            </a:r>
            <a:r>
              <a:rPr lang="es-CL" sz="2800" dirty="0"/>
              <a:t> </a:t>
            </a:r>
            <a:r>
              <a:rPr lang="es-CL" sz="2800" dirty="0" err="1"/>
              <a:t>the</a:t>
            </a:r>
            <a:r>
              <a:rPr lang="es-CL" sz="2800" dirty="0"/>
              <a:t> dialogue</a:t>
            </a:r>
            <a:r>
              <a:rPr lang="es-CL" sz="2000" i="1" dirty="0"/>
              <a:t>(In extra material, </a:t>
            </a:r>
            <a:r>
              <a:rPr lang="es-CL" sz="2000" i="1" dirty="0" err="1"/>
              <a:t>list</a:t>
            </a:r>
            <a:r>
              <a:rPr lang="es-CL" sz="2000" i="1" dirty="0"/>
              <a:t> </a:t>
            </a:r>
            <a:r>
              <a:rPr lang="es-CL" sz="2000" i="1" dirty="0" err="1"/>
              <a:t>of</a:t>
            </a:r>
            <a:r>
              <a:rPr lang="es-CL" sz="2000" i="1" dirty="0"/>
              <a:t> </a:t>
            </a:r>
            <a:r>
              <a:rPr lang="es-CL" sz="2000" i="1" dirty="0" err="1"/>
              <a:t>verbs</a:t>
            </a:r>
            <a:r>
              <a:rPr lang="es-CL" sz="2000" i="1" dirty="0"/>
              <a:t> </a:t>
            </a:r>
            <a:r>
              <a:rPr lang="es-CL" sz="2000" i="1" dirty="0" err="1"/>
              <a:t>available</a:t>
            </a:r>
            <a:r>
              <a:rPr lang="es-CL" sz="2000" i="1" dirty="0"/>
              <a:t>).</a:t>
            </a:r>
            <a:endParaRPr lang="es-CL" sz="20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5CA325CE-BEAB-49C2-A583-ACC5FBB4027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Regular</a:t>
            </a: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2C4379B7-BB02-41E8-93D1-F1D00F4FE8A1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508000" y="2225840"/>
            <a:ext cx="3667346" cy="2506179"/>
          </a:xfrm>
        </p:spPr>
        <p:txBody>
          <a:bodyPr/>
          <a:lstStyle/>
          <a:p>
            <a:pPr marL="114300" indent="0">
              <a:buNone/>
            </a:pPr>
            <a:r>
              <a:rPr lang="es-CL" dirty="0"/>
              <a:t>EX. </a:t>
            </a:r>
            <a:r>
              <a:rPr lang="es-CL" dirty="0" err="1"/>
              <a:t>Study</a:t>
            </a:r>
            <a:r>
              <a:rPr lang="es-CL" dirty="0"/>
              <a:t> - </a:t>
            </a:r>
            <a:r>
              <a:rPr lang="es-CL" dirty="0" err="1"/>
              <a:t>studied</a:t>
            </a:r>
            <a:endParaRPr lang="es-CL" dirty="0"/>
          </a:p>
          <a:p>
            <a:pPr marL="114300" indent="0">
              <a:buNone/>
            </a:pPr>
            <a:r>
              <a:rPr lang="es-CL" dirty="0"/>
              <a:t>      </a:t>
            </a:r>
            <a:r>
              <a:rPr lang="es-CL" dirty="0" err="1"/>
              <a:t>work</a:t>
            </a:r>
            <a:r>
              <a:rPr lang="es-CL" dirty="0"/>
              <a:t>- </a:t>
            </a:r>
            <a:r>
              <a:rPr lang="es-CL" dirty="0" err="1"/>
              <a:t>worked</a:t>
            </a:r>
            <a:endParaRPr lang="es-CL" dirty="0"/>
          </a:p>
          <a:p>
            <a:pPr marL="114300" indent="0">
              <a:buNone/>
            </a:pPr>
            <a:r>
              <a:rPr lang="es-CL" dirty="0"/>
              <a:t>      </a:t>
            </a:r>
            <a:r>
              <a:rPr lang="es-CL" dirty="0" err="1"/>
              <a:t>start</a:t>
            </a:r>
            <a:r>
              <a:rPr lang="es-CL" dirty="0"/>
              <a:t>- </a:t>
            </a:r>
            <a:r>
              <a:rPr lang="es-CL" dirty="0" err="1"/>
              <a:t>started</a:t>
            </a:r>
            <a:endParaRPr lang="es-CL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B7CD6042-0838-4919-A28D-D8EA5B1991C0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s-CL" dirty="0"/>
              <a:t>Irregular</a:t>
            </a: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BAF82501-C4FD-4221-A81E-D1E735A5B881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4175346" y="2225841"/>
            <a:ext cx="3883980" cy="2506179"/>
          </a:xfrm>
        </p:spPr>
        <p:txBody>
          <a:bodyPr/>
          <a:lstStyle/>
          <a:p>
            <a:pPr marL="114300" indent="0">
              <a:buNone/>
            </a:pPr>
            <a:r>
              <a:rPr lang="es-CL" dirty="0"/>
              <a:t>   EX. Break - </a:t>
            </a:r>
            <a:r>
              <a:rPr lang="es-CL" dirty="0" err="1"/>
              <a:t>broke</a:t>
            </a:r>
            <a:endParaRPr lang="es-CL" dirty="0"/>
          </a:p>
          <a:p>
            <a:pPr marL="114300" indent="0">
              <a:buNone/>
            </a:pPr>
            <a:r>
              <a:rPr lang="es-CL" dirty="0"/>
              <a:t>          </a:t>
            </a:r>
            <a:r>
              <a:rPr lang="es-CL" dirty="0" err="1"/>
              <a:t>Feel</a:t>
            </a:r>
            <a:r>
              <a:rPr lang="es-CL" dirty="0"/>
              <a:t> -  </a:t>
            </a:r>
            <a:r>
              <a:rPr lang="es-CL" dirty="0" err="1"/>
              <a:t>felt</a:t>
            </a:r>
            <a:r>
              <a:rPr lang="es-CL" dirty="0"/>
              <a:t> </a:t>
            </a:r>
          </a:p>
          <a:p>
            <a:pPr marL="114300" indent="0">
              <a:buNone/>
            </a:pPr>
            <a:r>
              <a:rPr lang="es-CL" dirty="0"/>
              <a:t>          </a:t>
            </a:r>
            <a:r>
              <a:rPr lang="es-CL" dirty="0" err="1"/>
              <a:t>Give</a:t>
            </a:r>
            <a:r>
              <a:rPr lang="es-CL" dirty="0"/>
              <a:t> – </a:t>
            </a:r>
            <a:r>
              <a:rPr lang="es-CL" dirty="0" err="1"/>
              <a:t>gave</a:t>
            </a:r>
            <a:endParaRPr lang="es-CL" dirty="0"/>
          </a:p>
          <a:p>
            <a:pPr marL="114300" indent="0">
              <a:buNone/>
            </a:pPr>
            <a:r>
              <a:rPr lang="es-CL" dirty="0"/>
              <a:t>          Do – </a:t>
            </a:r>
            <a:r>
              <a:rPr lang="es-CL" dirty="0" err="1"/>
              <a:t>did</a:t>
            </a:r>
            <a:endParaRPr lang="es-CL" dirty="0"/>
          </a:p>
          <a:p>
            <a:pPr marL="114300" indent="0">
              <a:buNone/>
            </a:pPr>
            <a:r>
              <a:rPr lang="es-CL" dirty="0"/>
              <a:t>          Be – </a:t>
            </a:r>
            <a:r>
              <a:rPr lang="es-CL" dirty="0" err="1"/>
              <a:t>was</a:t>
            </a:r>
            <a:r>
              <a:rPr lang="es-CL" dirty="0"/>
              <a:t>/</a:t>
            </a:r>
            <a:r>
              <a:rPr lang="es-CL" dirty="0" err="1"/>
              <a:t>were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931669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>
            <a:extLst>
              <a:ext uri="{FF2B5EF4-FFF2-40B4-BE49-F238E27FC236}">
                <a16:creationId xmlns:a16="http://schemas.microsoft.com/office/drawing/2014/main" id="{0C95CFC7-7CF0-43E1-B7C8-70C351AFC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830" y="-149442"/>
            <a:ext cx="9217113" cy="1024712"/>
          </a:xfrm>
        </p:spPr>
        <p:txBody>
          <a:bodyPr>
            <a:normAutofit/>
          </a:bodyPr>
          <a:lstStyle/>
          <a:p>
            <a:r>
              <a:rPr lang="es-CL" sz="2400" b="1" dirty="0" err="1">
                <a:solidFill>
                  <a:srgbClr val="C00000"/>
                </a:solidFill>
              </a:rPr>
              <a:t>Self</a:t>
            </a:r>
            <a:r>
              <a:rPr lang="es-CL" sz="2400" b="1" dirty="0">
                <a:solidFill>
                  <a:srgbClr val="C00000"/>
                </a:solidFill>
              </a:rPr>
              <a:t> </a:t>
            </a:r>
            <a:r>
              <a:rPr lang="es-CL" sz="2400" b="1" dirty="0" err="1">
                <a:solidFill>
                  <a:srgbClr val="C00000"/>
                </a:solidFill>
              </a:rPr>
              <a:t>study</a:t>
            </a:r>
            <a:r>
              <a:rPr lang="es-CL" sz="2400" b="1" dirty="0">
                <a:solidFill>
                  <a:srgbClr val="C00000"/>
                </a:solidFill>
              </a:rPr>
              <a:t>:</a:t>
            </a:r>
            <a:br>
              <a:rPr lang="es-CL" sz="2400" dirty="0"/>
            </a:br>
            <a:r>
              <a:rPr lang="es-CL" sz="2400" dirty="0" err="1"/>
              <a:t>Prepositions</a:t>
            </a:r>
            <a:r>
              <a:rPr lang="es-CL" sz="2400" dirty="0"/>
              <a:t> </a:t>
            </a:r>
            <a:r>
              <a:rPr lang="es-CL" sz="2400" dirty="0" err="1"/>
              <a:t>of</a:t>
            </a:r>
            <a:r>
              <a:rPr lang="es-CL" sz="2400" dirty="0"/>
              <a:t> places: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B1921BF-9FA4-4E45-BAE2-A4A5F60AF3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74098" y="2479213"/>
            <a:ext cx="3566160" cy="617220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BA2DF5B5-E8F5-4087-9231-BD9665619F2D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s-CL" dirty="0"/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56FFF407-EF36-4304-B3A8-27A82B9D999E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9692326" y="2631613"/>
            <a:ext cx="3566160" cy="617220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5C0A94C6-D519-4472-855E-AF59B6695571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4510336" y="2225841"/>
            <a:ext cx="3566160" cy="2355451"/>
          </a:xfrm>
        </p:spPr>
        <p:txBody>
          <a:bodyPr/>
          <a:lstStyle/>
          <a:p>
            <a:endParaRPr lang="es-CL" dirty="0"/>
          </a:p>
        </p:txBody>
      </p:sp>
      <p:pic>
        <p:nvPicPr>
          <p:cNvPr id="1026" name="il_fi" descr="Prepositions%20of%20place%201_clip_image008">
            <a:extLst>
              <a:ext uri="{FF2B5EF4-FFF2-40B4-BE49-F238E27FC236}">
                <a16:creationId xmlns:a16="http://schemas.microsoft.com/office/drawing/2014/main" id="{9452E1EB-2A72-4292-A1CA-FF09D9C429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004" y="648035"/>
            <a:ext cx="167640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Imagen 2" descr="on_715040_thumb">
            <a:extLst>
              <a:ext uri="{FF2B5EF4-FFF2-40B4-BE49-F238E27FC236}">
                <a16:creationId xmlns:a16="http://schemas.microsoft.com/office/drawing/2014/main" id="{BDA5F894-B1E7-43EF-9647-CF7D5FF907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8023" y="798763"/>
            <a:ext cx="158115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" name="Tabla 12">
            <a:extLst>
              <a:ext uri="{FF2B5EF4-FFF2-40B4-BE49-F238E27FC236}">
                <a16:creationId xmlns:a16="http://schemas.microsoft.com/office/drawing/2014/main" id="{37228EFA-046D-4352-85C6-653A307C56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862634"/>
              </p:ext>
            </p:extLst>
          </p:nvPr>
        </p:nvGraphicFramePr>
        <p:xfrm>
          <a:off x="235131" y="2285908"/>
          <a:ext cx="4023649" cy="185953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{F781A269-A740-4BC8-9C42-5640DC587FE0}</a:tableStyleId>
              </a:tblPr>
              <a:tblGrid>
                <a:gridCol w="1069246">
                  <a:extLst>
                    <a:ext uri="{9D8B030D-6E8A-4147-A177-3AD203B41FA5}">
                      <a16:colId xmlns:a16="http://schemas.microsoft.com/office/drawing/2014/main" val="3991223826"/>
                    </a:ext>
                  </a:extLst>
                </a:gridCol>
                <a:gridCol w="1193125">
                  <a:extLst>
                    <a:ext uri="{9D8B030D-6E8A-4147-A177-3AD203B41FA5}">
                      <a16:colId xmlns:a16="http://schemas.microsoft.com/office/drawing/2014/main" val="451834980"/>
                    </a:ext>
                  </a:extLst>
                </a:gridCol>
                <a:gridCol w="1761278">
                  <a:extLst>
                    <a:ext uri="{9D8B030D-6E8A-4147-A177-3AD203B41FA5}">
                      <a16:colId xmlns:a16="http://schemas.microsoft.com/office/drawing/2014/main" val="3369089053"/>
                    </a:ext>
                  </a:extLst>
                </a:gridCol>
              </a:tblGrid>
              <a:tr h="212879"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Prepositions</a:t>
                      </a:r>
                      <a:endParaRPr lang="es-CL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  Usage </a:t>
                      </a:r>
                      <a:endParaRPr lang="es-CL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Example</a:t>
                      </a:r>
                      <a:endParaRPr lang="es-CL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2740371"/>
                  </a:ext>
                </a:extLst>
              </a:tr>
              <a:tr h="1473656">
                <a:tc>
                  <a:txBody>
                    <a:bodyPr/>
                    <a:lstStyle/>
                    <a:p>
                      <a:r>
                        <a:rPr lang="en-GB" sz="1400">
                          <a:effectLst/>
                        </a:rPr>
                        <a:t>       in</a:t>
                      </a:r>
                      <a:endParaRPr lang="es-CL" sz="140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Within limits or area.</a:t>
                      </a:r>
                      <a:endParaRPr lang="es-CL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400" dirty="0">
                          <a:effectLst/>
                        </a:rPr>
                        <a:t>in the kitchen</a:t>
                      </a:r>
                      <a:endParaRPr lang="es-CL" sz="1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400" dirty="0">
                          <a:effectLst/>
                        </a:rPr>
                        <a:t>in the book</a:t>
                      </a:r>
                      <a:endParaRPr lang="es-CL" sz="1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400" dirty="0">
                          <a:effectLst/>
                        </a:rPr>
                        <a:t>in the car, in a taxi</a:t>
                      </a:r>
                      <a:endParaRPr lang="es-CL" sz="1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400" dirty="0">
                          <a:effectLst/>
                        </a:rPr>
                        <a:t>in the picture, in the world</a:t>
                      </a:r>
                      <a:endParaRPr lang="es-CL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1650414"/>
                  </a:ext>
                </a:extLst>
              </a:tr>
            </a:tbl>
          </a:graphicData>
        </a:graphic>
      </p:graphicFrame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EDA74026-B296-457F-B4F1-D6278D4A00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5508075"/>
              </p:ext>
            </p:extLst>
          </p:nvPr>
        </p:nvGraphicFramePr>
        <p:xfrm>
          <a:off x="4510336" y="2285909"/>
          <a:ext cx="4489973" cy="185953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{F781A269-A740-4BC8-9C42-5640DC587FE0}</a:tableStyleId>
              </a:tblPr>
              <a:tblGrid>
                <a:gridCol w="1005218">
                  <a:extLst>
                    <a:ext uri="{9D8B030D-6E8A-4147-A177-3AD203B41FA5}">
                      <a16:colId xmlns:a16="http://schemas.microsoft.com/office/drawing/2014/main" val="1366207260"/>
                    </a:ext>
                  </a:extLst>
                </a:gridCol>
                <a:gridCol w="1407305">
                  <a:extLst>
                    <a:ext uri="{9D8B030D-6E8A-4147-A177-3AD203B41FA5}">
                      <a16:colId xmlns:a16="http://schemas.microsoft.com/office/drawing/2014/main" val="858629998"/>
                    </a:ext>
                  </a:extLst>
                </a:gridCol>
                <a:gridCol w="2077450">
                  <a:extLst>
                    <a:ext uri="{9D8B030D-6E8A-4147-A177-3AD203B41FA5}">
                      <a16:colId xmlns:a16="http://schemas.microsoft.com/office/drawing/2014/main" val="4089594256"/>
                    </a:ext>
                  </a:extLst>
                </a:gridCol>
              </a:tblGrid>
              <a:tr h="1859534"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       on</a:t>
                      </a:r>
                      <a:endParaRPr lang="es-CL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1400" dirty="0">
                          <a:effectLst/>
                        </a:rPr>
                        <a:t>On a surface, attached.</a:t>
                      </a:r>
                      <a:endParaRPr lang="es-CL" sz="1400" dirty="0">
                        <a:effectLst/>
                      </a:endParaRPr>
                    </a:p>
                    <a:p>
                      <a:r>
                        <a:rPr lang="en-GB" sz="1400" dirty="0">
                          <a:effectLst/>
                        </a:rPr>
                        <a:t>Public transport.</a:t>
                      </a:r>
                      <a:endParaRPr lang="es-CL" sz="1400" dirty="0">
                        <a:effectLst/>
                      </a:endParaRPr>
                    </a:p>
                    <a:p>
                      <a:r>
                        <a:rPr lang="en-GB" sz="1400" dirty="0">
                          <a:effectLst/>
                        </a:rPr>
                        <a:t>Television and radio.</a:t>
                      </a:r>
                      <a:endParaRPr lang="es-CL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400" dirty="0">
                          <a:effectLst/>
                        </a:rPr>
                        <a:t>on the wall</a:t>
                      </a:r>
                      <a:endParaRPr lang="es-CL" sz="1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400" dirty="0">
                          <a:effectLst/>
                        </a:rPr>
                        <a:t>on the table</a:t>
                      </a:r>
                      <a:endParaRPr lang="es-CL" sz="1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400" dirty="0">
                          <a:effectLst/>
                        </a:rPr>
                        <a:t>on a bus, plane</a:t>
                      </a:r>
                      <a:endParaRPr lang="es-CL" sz="14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Bef>
                          <a:spcPts val="500"/>
                        </a:spcBef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1400" dirty="0">
                          <a:effectLst/>
                        </a:rPr>
                        <a:t>on Tv, on the radio</a:t>
                      </a:r>
                      <a:endParaRPr lang="es-CL" sz="14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81339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73258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64FF12-D78E-4DC1-B56D-5F599181F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438911"/>
            <a:ext cx="7290054" cy="3254315"/>
          </a:xfrm>
        </p:spPr>
        <p:txBody>
          <a:bodyPr/>
          <a:lstStyle/>
          <a:p>
            <a:endParaRPr lang="es-C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3605749-0954-45C4-9F2C-4F5AE5368A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8096" y="4049486"/>
            <a:ext cx="7290055" cy="682534"/>
          </a:xfrm>
        </p:spPr>
        <p:txBody>
          <a:bodyPr/>
          <a:lstStyle/>
          <a:p>
            <a:endParaRPr lang="es-CL" dirty="0"/>
          </a:p>
        </p:txBody>
      </p:sp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63929243-E2BC-42D0-81DD-EA8849E506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1354770"/>
              </p:ext>
            </p:extLst>
          </p:nvPr>
        </p:nvGraphicFramePr>
        <p:xfrm>
          <a:off x="1085850" y="535577"/>
          <a:ext cx="7143750" cy="299139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{F781A269-A740-4BC8-9C42-5640DC587FE0}</a:tableStyleId>
              </a:tblPr>
              <a:tblGrid>
                <a:gridCol w="1377084">
                  <a:extLst>
                    <a:ext uri="{9D8B030D-6E8A-4147-A177-3AD203B41FA5}">
                      <a16:colId xmlns:a16="http://schemas.microsoft.com/office/drawing/2014/main" val="834066290"/>
                    </a:ext>
                  </a:extLst>
                </a:gridCol>
                <a:gridCol w="3106593">
                  <a:extLst>
                    <a:ext uri="{9D8B030D-6E8A-4147-A177-3AD203B41FA5}">
                      <a16:colId xmlns:a16="http://schemas.microsoft.com/office/drawing/2014/main" val="1844516425"/>
                    </a:ext>
                  </a:extLst>
                </a:gridCol>
                <a:gridCol w="2660073">
                  <a:extLst>
                    <a:ext uri="{9D8B030D-6E8A-4147-A177-3AD203B41FA5}">
                      <a16:colId xmlns:a16="http://schemas.microsoft.com/office/drawing/2014/main" val="477128259"/>
                    </a:ext>
                  </a:extLst>
                </a:gridCol>
              </a:tblGrid>
              <a:tr h="2991393">
                <a:tc>
                  <a:txBody>
                    <a:bodyPr/>
                    <a:lstStyle/>
                    <a:p>
                      <a:r>
                        <a:rPr lang="en-GB" sz="2000" dirty="0">
                          <a:effectLst/>
                        </a:rPr>
                        <a:t>        at</a:t>
                      </a:r>
                      <a:endParaRPr lang="es-CL" sz="2000" dirty="0">
                        <a:effectLst/>
                      </a:endParaRPr>
                    </a:p>
                    <a:p>
                      <a:r>
                        <a:rPr lang="en-GB" sz="2000" dirty="0">
                          <a:effectLst/>
                        </a:rPr>
                        <a:t> </a:t>
                      </a:r>
                      <a:endParaRPr lang="es-CL" sz="2000" dirty="0">
                        <a:effectLst/>
                      </a:endParaRPr>
                    </a:p>
                    <a:p>
                      <a:r>
                        <a:rPr lang="en-GB" sz="2000" dirty="0">
                          <a:effectLst/>
                        </a:rPr>
                        <a:t> </a:t>
                      </a:r>
                      <a:endParaRPr lang="es-CL" sz="20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GB" sz="2000" dirty="0">
                          <a:effectLst/>
                        </a:rPr>
                        <a:t>Near the area occupied</a:t>
                      </a:r>
                      <a:endParaRPr lang="es-CL" sz="2000" dirty="0">
                        <a:effectLst/>
                      </a:endParaRPr>
                    </a:p>
                    <a:p>
                      <a:r>
                        <a:rPr lang="en-GB" sz="2000" dirty="0">
                          <a:effectLst/>
                        </a:rPr>
                        <a:t>For tables, events</a:t>
                      </a:r>
                      <a:endParaRPr lang="es-CL" sz="2000" dirty="0">
                        <a:effectLst/>
                      </a:endParaRPr>
                    </a:p>
                    <a:p>
                      <a:r>
                        <a:rPr lang="en-GB" sz="2000" dirty="0">
                          <a:effectLst/>
                        </a:rPr>
                        <a:t>Places where you are to do something typical.</a:t>
                      </a:r>
                      <a:endParaRPr lang="es-CL" sz="20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2000" dirty="0">
                          <a:effectLst/>
                        </a:rPr>
                        <a:t>at the door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2000" dirty="0">
                          <a:effectLst/>
                        </a:rPr>
                        <a:t>at the table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2000" dirty="0">
                          <a:effectLst/>
                        </a:rPr>
                        <a:t>at the concert 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2000" dirty="0">
                          <a:effectLst/>
                        </a:rPr>
                        <a:t>at the cinema</a:t>
                      </a:r>
                      <a:endParaRPr lang="es-CL" sz="2000" dirty="0">
                        <a:effectLst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en-GB" sz="2000" dirty="0">
                          <a:effectLst/>
                        </a:rPr>
                        <a:t>at work</a:t>
                      </a:r>
                      <a:endParaRPr lang="es-CL" sz="2000" dirty="0">
                        <a:effectLst/>
                        <a:latin typeface="Times New Roman" panose="02020603050405020304" pitchFamily="18" charset="0"/>
                        <a:ea typeface="Arial Unicode MS" panose="020B0604020202020204" pitchFamily="34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722235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62695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566" y="0"/>
            <a:ext cx="7849144" cy="1124712"/>
          </a:xfrm>
        </p:spPr>
        <p:txBody>
          <a:bodyPr/>
          <a:lstStyle/>
          <a:p>
            <a:r>
              <a:rPr lang="es-CL" dirty="0" err="1"/>
              <a:t>Self</a:t>
            </a:r>
            <a:r>
              <a:rPr lang="es-CL" dirty="0"/>
              <a:t> </a:t>
            </a:r>
            <a:r>
              <a:rPr lang="es-CL" dirty="0" err="1"/>
              <a:t>study</a:t>
            </a:r>
            <a:endParaRPr lang="es-CL" dirty="0"/>
          </a:p>
        </p:txBody>
      </p:sp>
      <p:pic>
        <p:nvPicPr>
          <p:cNvPr id="4" name="Marcador de conteni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18042" y="282960"/>
            <a:ext cx="4590510" cy="4860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99268"/>
      </p:ext>
    </p:extLst>
  </p:cSld>
  <p:clrMapOvr>
    <a:masterClrMapping/>
  </p:clrMapOvr>
</p:sld>
</file>

<file path=ppt/theme/theme1.xml><?xml version="1.0" encoding="utf-8"?>
<a:theme xmlns:a="http://schemas.openxmlformats.org/drawingml/2006/main" name="Integral">
  <a:themeElements>
    <a:clrScheme name="Integral">
      <a:dk1>
        <a:srgbClr val="000000"/>
      </a:dk1>
      <a:lt1>
        <a:srgbClr val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4005</TotalTime>
  <Words>1338</Words>
  <Application>Microsoft Office PowerPoint</Application>
  <PresentationFormat>Presentación en pantalla (16:9)</PresentationFormat>
  <Paragraphs>175</Paragraphs>
  <Slides>17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Noto Sans Symbols</vt:lpstr>
      <vt:lpstr>Symbol</vt:lpstr>
      <vt:lpstr>Times New Roman</vt:lpstr>
      <vt:lpstr>Twentieth Century</vt:lpstr>
      <vt:lpstr>Integral</vt:lpstr>
      <vt:lpstr>WELCOME TO STARTER</vt:lpstr>
      <vt:lpstr>REMEMBER: Coming soon! Check Starter Program</vt:lpstr>
      <vt:lpstr>OBJECTIVES: Unit 7/8 Comunication strategies and health problems</vt:lpstr>
      <vt:lpstr>Answer key: Simple past tense</vt:lpstr>
      <vt:lpstr>Last class:Dialogue  Frida is visiting her psychiatrist and telling her how her sessions with her new psychologist were.(ask your students to reak it.    </vt:lpstr>
      <vt:lpstr>Answer key: regular and irregular verbs from the dialogue(In extra material, list of verbs available).</vt:lpstr>
      <vt:lpstr>Self study: Prepositions of places:</vt:lpstr>
      <vt:lpstr>Presentación de PowerPoint</vt:lpstr>
      <vt:lpstr>Self study</vt:lpstr>
      <vt:lpstr>Extra exercises on prepositions:</vt:lpstr>
      <vt:lpstr>Oral practice:Answer the following questions with the appropriate prepositions.</vt:lpstr>
      <vt:lpstr>Telling a story. Linkers: and, so, because, and but. </vt:lpstr>
      <vt:lpstr>Choose the appropriate linker: and, so, but or because. (Check your answers in the supplementary material)</vt:lpstr>
      <vt:lpstr>Answer key: Choose the appropriate linker: and, so, but or because. </vt:lpstr>
      <vt:lpstr>Asynchronous:Self study: Listen to two elderly people in a care home talking. Do they mention any of the ideas from  your list below?. Audio in material docente. Check answers in supplementary material  </vt:lpstr>
      <vt:lpstr>MATERIAL DE CURSO</vt:lpstr>
      <vt:lpstr>THANK YOU VERY MUCH!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STARTER</dc:title>
  <dc:creator>Laura</dc:creator>
  <cp:lastModifiedBy>Laura Castillo</cp:lastModifiedBy>
  <cp:revision>380</cp:revision>
  <dcterms:modified xsi:type="dcterms:W3CDTF">2021-06-25T18:28:37Z</dcterms:modified>
</cp:coreProperties>
</file>