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9N5/ve1KWq+yZhi++qV7TE2aY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736" y="-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84183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6" name="Google Shape;13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cd884a8dc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2" name="Google Shape;142;gcd884a8dc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8" name="Google Shape;14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4" name="Google Shape;15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6" name="Google Shape;10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2" name="Google Shape;11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8" name="Google Shape;1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4" name="Google Shape;12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cd884a8d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cd884a8d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pi.med.uchile.cl/estudiantes/informar/justificacio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71538" y="3212976"/>
            <a:ext cx="8036966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INGLÉS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2021-1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3600" b="1">
                <a:solidFill>
                  <a:srgbClr val="76923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https://sites.google.com/view/programa-de-ingles-medicina</a:t>
            </a:r>
            <a:endParaRPr sz="3600" b="1" i="0" u="none" strike="noStrike" cap="none">
              <a:solidFill>
                <a:srgbClr val="76923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428632" y="836712"/>
            <a:ext cx="444762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UNIVERSIDAD DE CHILE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                      FACULTAD DE MEDICINA</a:t>
            </a:r>
            <a:endParaRPr sz="1600" b="1" i="0" u="none" strike="noStrike" cap="none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" descr="Facultad de Medicina - Universidad de Chil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1640" y="376623"/>
            <a:ext cx="952500" cy="15049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2"/>
          <p:cNvSpPr/>
          <p:nvPr/>
        </p:nvSpPr>
        <p:spPr>
          <a:xfrm>
            <a:off x="1187624" y="2075659"/>
            <a:ext cx="7783200" cy="3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El estudiante debe comprometerse formalmente a reservar los bloques destinados  para inglés de acuerdo a su malla curricular.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Estos bloques horarios serán la oportunidad para comunicarse con su docente y realizar todas las consultas de manera personal o por foro. Esto último permitirá a todos los integrantes del curso tener acceso a la discusión, corrección y aclaraciones que se generen. Además, consultas hechas fuera de los bloques horarios pueden significar que el docente no esté oportunamente disponible para responder.  </a:t>
            </a: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Calibri"/>
              <a:buChar char="⮚"/>
            </a:pPr>
            <a:r>
              <a:rPr lang="en-US" sz="20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Se recomienda hacer uso de la cámara en las clases sincrónicas.</a:t>
            </a: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</a:pPr>
            <a:r>
              <a:rPr lang="en-US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 reglamento, los justificativos </a:t>
            </a:r>
            <a:r>
              <a:rPr lang="en-US" sz="2000" b="1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RECUPERAN ASISTENCIA</a:t>
            </a:r>
            <a:r>
              <a:rPr lang="en-US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2"/>
          <p:cNvSpPr txBox="1"/>
          <p:nvPr/>
        </p:nvSpPr>
        <p:spPr>
          <a:xfrm>
            <a:off x="1312500" y="255493"/>
            <a:ext cx="7126500" cy="4917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1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ASISTENCIA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cd884a8dc8_0_12"/>
          <p:cNvSpPr/>
          <p:nvPr/>
        </p:nvSpPr>
        <p:spPr>
          <a:xfrm>
            <a:off x="1187624" y="2075659"/>
            <a:ext cx="7783200" cy="3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Calibri"/>
              <a:buChar char="➢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La nota final se calcula 70% nota de presentación y 30% el examen.</a:t>
            </a:r>
            <a:endParaRPr sz="20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Calibri"/>
              <a:buChar char="➢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La nota de eximición es 5,0.</a:t>
            </a:r>
            <a:endParaRPr sz="20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Calibri"/>
              <a:buChar char="➢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El examen es reprobatorio.</a:t>
            </a:r>
            <a:endParaRPr sz="20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gcd884a8dc8_0_12"/>
          <p:cNvSpPr txBox="1"/>
          <p:nvPr/>
        </p:nvSpPr>
        <p:spPr>
          <a:xfrm>
            <a:off x="1312500" y="255493"/>
            <a:ext cx="7126500" cy="4917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1">
            <a:normAutofit fontScale="85000"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ct val="100000"/>
              <a:buFont typeface="Noto Sans Symbols"/>
              <a:buNone/>
            </a:pPr>
            <a:r>
              <a:rPr lang="en-US" sz="3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Evaluaciones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"/>
          <p:cNvSpPr txBox="1">
            <a:spLocks noGrp="1"/>
          </p:cNvSpPr>
          <p:nvPr>
            <p:ph type="body" idx="1"/>
          </p:nvPr>
        </p:nvSpPr>
        <p:spPr>
          <a:xfrm>
            <a:off x="1043608" y="1484784"/>
            <a:ext cx="7920880" cy="373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8580" lvl="0" indent="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r>
              <a:rPr lang="en-US" sz="20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Todas las consultas, dudas y material extra visto en clases será enviado y/o publicado a través de  la plataforma de U-Cursos. </a:t>
            </a:r>
            <a:endParaRPr/>
          </a:p>
          <a:p>
            <a:pPr marL="68580" lvl="0" indent="0" algn="l" rtl="0">
              <a:lnSpc>
                <a:spcPct val="200000"/>
              </a:lnSpc>
              <a:spcBef>
                <a:spcPts val="4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r>
              <a:rPr lang="en-US" sz="20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Casi la totalidad de los docentes del programa están contratados por hora, por lo que se les sugiere contactarles con antelación.</a:t>
            </a:r>
            <a:endParaRPr/>
          </a:p>
        </p:txBody>
      </p:sp>
      <p:sp>
        <p:nvSpPr>
          <p:cNvPr id="151" name="Google Shape;151;p13"/>
          <p:cNvSpPr txBox="1"/>
          <p:nvPr/>
        </p:nvSpPr>
        <p:spPr>
          <a:xfrm>
            <a:off x="1475656" y="260648"/>
            <a:ext cx="6910536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1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  EXTRA (1)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"/>
          <p:cNvSpPr txBox="1">
            <a:spLocks noGrp="1"/>
          </p:cNvSpPr>
          <p:nvPr>
            <p:ph type="title"/>
          </p:nvPr>
        </p:nvSpPr>
        <p:spPr>
          <a:xfrm>
            <a:off x="1043608" y="274638"/>
            <a:ext cx="7414592" cy="1354137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 EXTRA </a:t>
            </a: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(2)</a:t>
            </a:r>
            <a:b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b="1" i="1" u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https://plataforma.uchile.cl/ingles/</a:t>
            </a:r>
            <a:endParaRPr sz="3600" b="1" i="1" u="none" strike="noStrike" cap="non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7" name="Google Shape;157;p1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48922" y="1600200"/>
            <a:ext cx="8046156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4"/>
          <p:cNvSpPr/>
          <p:nvPr/>
        </p:nvSpPr>
        <p:spPr>
          <a:xfrm rot="2094261">
            <a:off x="6134738" y="2729127"/>
            <a:ext cx="977900" cy="484188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1150" y="-346075"/>
            <a:ext cx="9767888" cy="730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body" idx="1"/>
          </p:nvPr>
        </p:nvSpPr>
        <p:spPr>
          <a:xfrm>
            <a:off x="902146" y="1340768"/>
            <a:ext cx="8134350" cy="5517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Desarrollo de los cursos de inglés en sus 4 niveles para los estudiantes del currículum innovado, vinculando el idioma inglés a las otras asignaturas. El programa basa sus niveles en el </a:t>
            </a:r>
            <a:r>
              <a:rPr lang="en-US" sz="1600" b="1" u="sng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Common European Framework for Languages</a:t>
            </a: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CFEL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Confección del material didáctico para cada nivel.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Coordinación con las Escuelas de pregrado  mediante asistencia a los respectivos Consejos de nivel de manera presencial o a distancia. </a:t>
            </a: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Resolución de situaciones especiales y atención de consultas planteadas por escuelas y estudiantes en particular. 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Trámites, como confección de certificados (eximición, homologación, término de nivel, etc.).</a:t>
            </a:r>
            <a:endParaRPr/>
          </a:p>
          <a:p>
            <a:pPr marL="342900" lvl="0" indent="-2413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Arial"/>
              <a:buNone/>
            </a:pPr>
            <a:endParaRPr sz="16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800"/>
              <a:buFont typeface="Times New Roman"/>
              <a:buChar char="•"/>
            </a:pPr>
            <a:r>
              <a:rPr lang="en-US" sz="16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Evaluación final de competencias a estudiantes que terminan nivel intermedio, mediante el examen de suficiencia realizado por el Programa de Inglés dependiente de la Dirección de Pregrado de la Universidad de Ch</a:t>
            </a:r>
            <a:r>
              <a:rPr lang="en-US" sz="1800" b="1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ile.</a:t>
            </a:r>
            <a:endParaRPr sz="1800" b="1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1115616" y="244475"/>
            <a:ext cx="7633097" cy="9525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rm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ACTIVIDADES PRINCIPALES DEL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INGLÉS</a:t>
            </a:r>
            <a:r>
              <a:rPr lang="en-US" sz="420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b="1" i="0" u="none" strike="noStrike" cap="non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>
            <a:spLocks noGrp="1"/>
          </p:cNvSpPr>
          <p:nvPr>
            <p:ph type="title"/>
          </p:nvPr>
        </p:nvSpPr>
        <p:spPr>
          <a:xfrm>
            <a:off x="472325" y="244124"/>
            <a:ext cx="7498200" cy="8301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Calibri"/>
              <a:buNone/>
            </a:pPr>
            <a:r>
              <a:rPr lang="en-US" sz="3600">
                <a:solidFill>
                  <a:srgbClr val="07121F"/>
                </a:solidFill>
              </a:rPr>
              <a:t>METODOLOGÍA</a:t>
            </a:r>
            <a:endParaRPr sz="3600" b="1">
              <a:solidFill>
                <a:srgbClr val="07121F"/>
              </a:solidFill>
            </a:endParaRPr>
          </a:p>
        </p:txBody>
      </p:sp>
      <p:sp>
        <p:nvSpPr>
          <p:cNvPr id="103" name="Google Shape;103;p5"/>
          <p:cNvSpPr txBox="1">
            <a:spLocks noGrp="1"/>
          </p:cNvSpPr>
          <p:nvPr>
            <p:ph type="body" idx="1"/>
          </p:nvPr>
        </p:nvSpPr>
        <p:spPr>
          <a:xfrm>
            <a:off x="380075" y="1156775"/>
            <a:ext cx="8652000" cy="5387400"/>
          </a:xfrm>
          <a:prstGeom prst="rect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</a:rPr>
              <a:t>Modalidad Sincrónica y Asincrónica</a:t>
            </a:r>
            <a:endParaRPr sz="1800" b="1">
              <a:solidFill>
                <a:srgbClr val="07121F"/>
              </a:solidFill>
            </a:endParaRPr>
          </a:p>
          <a:p>
            <a:pPr marL="34290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800"/>
              <a:buChar char="⮚"/>
            </a:pPr>
            <a:r>
              <a:rPr lang="en-US" sz="1800" b="1">
                <a:solidFill>
                  <a:srgbClr val="07121F"/>
                </a:solidFill>
              </a:rPr>
              <a:t>Mayor autonomía del alumno: Rol más activo del alumno: gestor de su propio aprendizaje.</a:t>
            </a:r>
            <a:endParaRPr sz="1800" b="1">
              <a:solidFill>
                <a:srgbClr val="07121F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953734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</a:rPr>
              <a:t>Profesor como facilitador y guía.</a:t>
            </a:r>
            <a:endParaRPr sz="3400"/>
          </a:p>
          <a:p>
            <a:pPr marL="342900" lvl="0" indent="-2870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Trabajos individuales, en pares y/o grupales 		(Individual or team</a:t>
            </a:r>
            <a:endParaRPr sz="18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600"/>
              <a:buFont typeface="Noto Sans Symbols"/>
              <a:buNone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						presentations, and an</a:t>
            </a:r>
            <a:endParaRPr sz="18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" lvl="0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600"/>
              <a:buFont typeface="Noto Sans Symbols"/>
              <a:buNone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						oral presentation)</a:t>
            </a:r>
            <a:endParaRPr sz="3400"/>
          </a:p>
          <a:p>
            <a:pPr marL="342900" lvl="0" indent="-28702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Conversaciones guiadas y diálogos breves 	</a:t>
            </a:r>
            <a:endParaRPr sz="1800" b="1">
              <a:solidFill>
                <a:srgbClr val="07121F"/>
              </a:solidFill>
            </a:endParaRPr>
          </a:p>
          <a:p>
            <a:pPr marL="342900" lvl="0" indent="-28702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Tareas escritas y lectura personal 	(Text analysis)</a:t>
            </a:r>
            <a:endParaRPr sz="3400"/>
          </a:p>
          <a:p>
            <a:pPr marL="342900" lvl="0" indent="-28702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Audiciones de material grabado en inglés                        </a:t>
            </a:r>
            <a:endParaRPr sz="3400"/>
          </a:p>
          <a:p>
            <a:pPr marL="342900" lvl="0" indent="-287020" algn="l" rtl="0">
              <a:lnSpc>
                <a:spcPct val="150000"/>
              </a:lnSpc>
              <a:spcBef>
                <a:spcPts val="32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Char char="⮚"/>
            </a:pPr>
            <a:r>
              <a:rPr lang="en-US" sz="18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Práctica de pronunciación </a:t>
            </a:r>
            <a:r>
              <a:rPr lang="en-US" sz="1800" b="1">
                <a:solidFill>
                  <a:srgbClr val="07121F"/>
                </a:solidFill>
              </a:rPr>
              <a:t>(self study)</a:t>
            </a:r>
            <a:endParaRPr sz="3400"/>
          </a:p>
          <a:p>
            <a:pPr marL="68580" lvl="0" indent="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rgbClr val="938953"/>
              </a:buClr>
              <a:buSzPts val="1800"/>
              <a:buFont typeface="Noto Sans Symbols"/>
              <a:buNone/>
            </a:pPr>
            <a:r>
              <a:rPr lang="en-US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La metodología descrita está siendo modificada debido a la contingencia mundial ,  las consecuencias de Covid 19 y la solicitud de las autoridades de la facultad de Medicina para priorizar clases asincrónicas para cumplir de la mejor manera posible con los objetivos planteados para cada nivel.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"/>
          <p:cNvSpPr txBox="1"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Times New Roman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(1)</a:t>
            </a:r>
            <a:endParaRPr/>
          </a:p>
        </p:txBody>
      </p:sp>
      <p:sp>
        <p:nvSpPr>
          <p:cNvPr id="109" name="Google Shape;109;p6"/>
          <p:cNvSpPr txBox="1">
            <a:spLocks noGrp="1"/>
          </p:cNvSpPr>
          <p:nvPr>
            <p:ph type="body" idx="1"/>
          </p:nvPr>
        </p:nvSpPr>
        <p:spPr>
          <a:xfrm>
            <a:off x="1043608" y="3094904"/>
            <a:ext cx="7920880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37719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Noto Sans Symbols"/>
              <a:buChar char="⮚"/>
            </a:pPr>
            <a:r>
              <a:rPr lang="en-US" sz="1600" b="1" i="0" u="sng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US" sz="16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 se dan puntos base ni extras por actividades ajenas a la evaluación.</a:t>
            </a:r>
            <a:endParaRPr sz="16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77190" marR="0" lvl="0" indent="-2857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Noto Sans Symbols"/>
              <a:buChar char="⮚"/>
            </a:pPr>
            <a:r>
              <a:rPr lang="en-US" sz="1600" b="1" i="0" u="sng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US" sz="16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se dan trabajos para subir notas.</a:t>
            </a:r>
            <a:endParaRPr sz="16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77190" marR="0" lvl="0" indent="-2857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1600"/>
              <a:buFont typeface="Noto Sans Symbols"/>
              <a:buChar char="⮚"/>
            </a:pPr>
            <a:r>
              <a:rPr lang="en-US" sz="1600" b="1" i="0" u="sng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US" sz="1600" b="1" i="0" u="none" strike="noStrike" cap="none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 se envían nominas de notas por correo.</a:t>
            </a:r>
            <a:endParaRPr sz="16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54330" marR="0" lvl="0" indent="-15875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endParaRPr sz="200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"/>
          <p:cNvSpPr txBox="1">
            <a:spLocks noGrp="1"/>
          </p:cNvSpPr>
          <p:nvPr>
            <p:ph type="body" idx="1"/>
          </p:nvPr>
        </p:nvSpPr>
        <p:spPr>
          <a:xfrm>
            <a:off x="683571" y="1964799"/>
            <a:ext cx="7776900" cy="45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3434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 u="sng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Si no asiste a una evaluación ON LINE</a:t>
            </a: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000" b="1">
                <a:solidFill>
                  <a:srgbClr val="07121F"/>
                </a:solidFill>
              </a:rPr>
              <a:t>el estudiante</a:t>
            </a:r>
            <a:r>
              <a:rPr lang="en-US" sz="1600">
                <a:latin typeface="Arial"/>
                <a:ea typeface="Arial"/>
                <a:cs typeface="Arial"/>
                <a:sym typeface="Arial"/>
              </a:rPr>
              <a:t>  debe ingresar al formulario dispuesto en el Portal de Estudiantes: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-US" sz="16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http://dpi.med.uchile.cl/estudiantes/informar/justificacion/</a:t>
            </a:r>
            <a:endParaRPr sz="2000" b="1">
              <a:solidFill>
                <a:srgbClr val="07121F"/>
              </a:solidFill>
            </a:endParaRPr>
          </a:p>
          <a:p>
            <a:pPr marL="434340" lvl="0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Se recomienda especificar su sección, nivel y PEC a su escuela a la hora de justificar. </a:t>
            </a:r>
            <a:endParaRPr sz="20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3434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Las evaluaciones pendientes y debidamente justificadas se toman al final del semestre en la fecha estipulada según el programa. Estas evaluaciones se toman a través de una evaluación tipo examen, excepto en el caso de la presentación, en las cual se da la presentación pendiente.</a:t>
            </a:r>
            <a:endParaRPr/>
          </a:p>
        </p:txBody>
      </p:sp>
      <p:sp>
        <p:nvSpPr>
          <p:cNvPr id="115" name="Google Shape;115;p7"/>
          <p:cNvSpPr txBox="1"/>
          <p:nvPr/>
        </p:nvSpPr>
        <p:spPr>
          <a:xfrm>
            <a:off x="1475656" y="427038"/>
            <a:ext cx="7134944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45700" rIns="0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600"/>
              <a:buFont typeface="Noto Sans Symbols"/>
              <a:buNone/>
            </a:pPr>
            <a:r>
              <a:rPr lang="en-US" sz="3600" b="1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(2)</a:t>
            </a:r>
            <a:endParaRPr sz="3600" b="1" i="0" u="none" strike="noStrike" cap="none">
              <a:solidFill>
                <a:srgbClr val="07121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 txBox="1">
            <a:spLocks noGrp="1"/>
          </p:cNvSpPr>
          <p:nvPr>
            <p:ph type="title"/>
          </p:nvPr>
        </p:nvSpPr>
        <p:spPr>
          <a:xfrm>
            <a:off x="1331640" y="260648"/>
            <a:ext cx="7272163" cy="1143000"/>
          </a:xfrm>
          <a:prstGeom prst="rect">
            <a:avLst/>
          </a:prstGeom>
          <a:solidFill>
            <a:srgbClr val="B6DDE7"/>
          </a:solidFill>
          <a:ln w="57150" cap="flat" cmpd="sng">
            <a:solidFill>
              <a:srgbClr val="0F243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3240"/>
              <a:buFont typeface="Times New Roman"/>
              <a:buNone/>
            </a:pPr>
            <a:r>
              <a:rPr lang="en-US" sz="324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ASPECTOS IMPORTANTES (3)</a:t>
            </a:r>
            <a:br>
              <a:rPr lang="en-US" sz="3240" b="0" i="0" u="none" strike="noStrike" cap="none">
                <a:solidFill>
                  <a:srgbClr val="07121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3240" b="1" i="0" u="none" strike="noStrike" cap="none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8"/>
          <p:cNvSpPr txBox="1">
            <a:spLocks noGrp="1"/>
          </p:cNvSpPr>
          <p:nvPr>
            <p:ph type="body" idx="1"/>
          </p:nvPr>
        </p:nvSpPr>
        <p:spPr>
          <a:xfrm>
            <a:off x="1115625" y="1844675"/>
            <a:ext cx="7776900" cy="4319400"/>
          </a:xfrm>
          <a:prstGeom prst="rect">
            <a:avLst/>
          </a:prstGeom>
          <a:noFill/>
          <a:ln w="9525" cap="flat" cmpd="sng">
            <a:solidFill>
              <a:srgbClr val="FFFF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114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Revisar material subido a la plataforma clase a clase. </a:t>
            </a:r>
            <a:endParaRPr sz="20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1148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121F"/>
              </a:buClr>
              <a:buSzPts val="2000"/>
              <a:buChar char="⮚"/>
            </a:pPr>
            <a:r>
              <a:rPr lang="en-US" sz="2000" b="1">
                <a:solidFill>
                  <a:srgbClr val="07121F"/>
                </a:solidFill>
              </a:rPr>
              <a:t>Seguir instrucciones del profesor respecto a la clase sincrónica y asincrónica.</a:t>
            </a:r>
            <a:endParaRPr sz="2000" b="1">
              <a:solidFill>
                <a:srgbClr val="07121F"/>
              </a:solidFill>
            </a:endParaRPr>
          </a:p>
          <a:p>
            <a:pPr marL="41148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Respetar plazos y tiempos asignados  para cada actividad de acuerdo a los horarios señalados por su escuela para la asignatura. </a:t>
            </a:r>
            <a:endParaRPr sz="2000" b="1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34340" lvl="0" indent="-342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Char char="⮚"/>
            </a:pPr>
            <a:r>
              <a:rPr lang="en-US" sz="2000" b="1">
                <a:solidFill>
                  <a:srgbClr val="07121F"/>
                </a:solidFill>
                <a:latin typeface="Calibri"/>
                <a:ea typeface="Calibri"/>
                <a:cs typeface="Calibri"/>
                <a:sym typeface="Calibri"/>
              </a:rPr>
              <a:t>Mantener un ambiente grato donde los alumnos se sientan cómodos y libres de expresarse en inglés sin temor a ser objeto de burlas o risas.</a:t>
            </a:r>
            <a:endParaRPr/>
          </a:p>
          <a:p>
            <a:pPr marL="434340" lvl="0" indent="-2159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7121F"/>
              </a:buClr>
              <a:buSzPts val="2000"/>
              <a:buFont typeface="Noto Sans Symbols"/>
              <a:buNone/>
            </a:pPr>
            <a:endParaRPr sz="2000">
              <a:solidFill>
                <a:srgbClr val="07121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"/>
          <p:cNvSpPr txBox="1">
            <a:spLocks noGrp="1"/>
          </p:cNvSpPr>
          <p:nvPr>
            <p:ph type="title"/>
          </p:nvPr>
        </p:nvSpPr>
        <p:spPr>
          <a:xfrm>
            <a:off x="467544" y="1052736"/>
            <a:ext cx="8229600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/>
              <a:t>Fechas importantes</a:t>
            </a:r>
            <a:endParaRPr/>
          </a:p>
        </p:txBody>
      </p:sp>
      <p:sp>
        <p:nvSpPr>
          <p:cNvPr id="127" name="Google Shape;127;p9"/>
          <p:cNvSpPr txBox="1">
            <a:spLocks noGrp="1"/>
          </p:cNvSpPr>
          <p:nvPr>
            <p:ph type="body" idx="1"/>
          </p:nvPr>
        </p:nvSpPr>
        <p:spPr>
          <a:xfrm>
            <a:off x="0" y="966175"/>
            <a:ext cx="8892600" cy="53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Primer semestre: </a:t>
            </a:r>
            <a:endParaRPr/>
          </a:p>
          <a:p>
            <a:pPr marL="4572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800"/>
              <a:buNone/>
            </a:pPr>
            <a:r>
              <a:rPr lang="en-US"/>
              <a:t>Desde el 19 de abril al 27de agosto, 2021</a:t>
            </a:r>
            <a:endParaRPr/>
          </a:p>
          <a:p>
            <a:pPr marL="4572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Pausa Académica: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Del 14 al 18 de junio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0320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d884a8dc8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Fechas importantes (2)</a:t>
            </a:r>
            <a:endParaRPr/>
          </a:p>
        </p:txBody>
      </p:sp>
      <p:sp>
        <p:nvSpPr>
          <p:cNvPr id="133" name="Google Shape;133;gcd884a8dc8_0_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56250"/>
              <a:buFont typeface="Arial"/>
              <a:buNone/>
            </a:pPr>
            <a:endParaRPr/>
          </a:p>
          <a:p>
            <a:pPr marL="457200" lvl="0" indent="-334327" algn="l" rtl="0">
              <a:spcBef>
                <a:spcPts val="640"/>
              </a:spcBef>
              <a:spcAft>
                <a:spcPts val="0"/>
              </a:spcAft>
              <a:buSzPct val="56250"/>
              <a:buChar char="•"/>
            </a:pPr>
            <a:r>
              <a:rPr lang="en-US"/>
              <a:t>Horarios protegido</a:t>
            </a:r>
            <a:endParaRPr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US"/>
              <a:t>1 mes miércoles 28 de abril Bloque 5 (16:45 a 18:15)</a:t>
            </a:r>
            <a:endParaRPr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US"/>
              <a:t>2 mes jueves 27 de mayo Bloque 5 (16:45 a 18:15)</a:t>
            </a:r>
            <a:endParaRPr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US"/>
              <a:t>3 mes martes 29 de junio Bloque 5 (16:45 a 18:15)</a:t>
            </a:r>
            <a:endParaRPr/>
          </a:p>
          <a:p>
            <a:pPr marL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US"/>
              <a:t>4 mes miércoles 28 de julio Bloque 4 (15:30 a 16:45)</a:t>
            </a:r>
            <a:endParaRPr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Presentación en pantalla (4:3)</PresentationFormat>
  <Paragraphs>76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METODOLOGÍA</vt:lpstr>
      <vt:lpstr>ASPECTOS IMPORTANTES (1)</vt:lpstr>
      <vt:lpstr>Presentación de PowerPoint</vt:lpstr>
      <vt:lpstr>ASPECTOS IMPORTANTES (3) </vt:lpstr>
      <vt:lpstr>Fechas importantes</vt:lpstr>
      <vt:lpstr>Fechas importantes (2)</vt:lpstr>
      <vt:lpstr>Presentación de PowerPoint</vt:lpstr>
      <vt:lpstr>Presentación de PowerPoint</vt:lpstr>
      <vt:lpstr>Presentación de PowerPoint</vt:lpstr>
      <vt:lpstr>MATERIAL EXTRA (2) https://plataforma.uchile.cl/ingles/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Klario</dc:creator>
  <cp:lastModifiedBy>Usuario</cp:lastModifiedBy>
  <cp:revision>1</cp:revision>
  <dcterms:created xsi:type="dcterms:W3CDTF">2014-08-04T19:22:44Z</dcterms:created>
  <dcterms:modified xsi:type="dcterms:W3CDTF">2021-04-12T22:45:31Z</dcterms:modified>
</cp:coreProperties>
</file>