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69"/>
  </p:notesMasterIdLst>
  <p:sldIdLst>
    <p:sldId id="256" r:id="rId2"/>
    <p:sldId id="258" r:id="rId3"/>
    <p:sldId id="257" r:id="rId4"/>
    <p:sldId id="259" r:id="rId5"/>
    <p:sldId id="280" r:id="rId6"/>
    <p:sldId id="281" r:id="rId7"/>
    <p:sldId id="282" r:id="rId8"/>
    <p:sldId id="283" r:id="rId9"/>
    <p:sldId id="284" r:id="rId10"/>
    <p:sldId id="285" r:id="rId11"/>
    <p:sldId id="378" r:id="rId12"/>
    <p:sldId id="367" r:id="rId13"/>
    <p:sldId id="304" r:id="rId14"/>
    <p:sldId id="303" r:id="rId15"/>
    <p:sldId id="351" r:id="rId16"/>
    <p:sldId id="355" r:id="rId17"/>
    <p:sldId id="307" r:id="rId18"/>
    <p:sldId id="308" r:id="rId19"/>
    <p:sldId id="369" r:id="rId20"/>
    <p:sldId id="316" r:id="rId21"/>
    <p:sldId id="368" r:id="rId22"/>
    <p:sldId id="318" r:id="rId23"/>
    <p:sldId id="260" r:id="rId24"/>
    <p:sldId id="267" r:id="rId25"/>
    <p:sldId id="265" r:id="rId26"/>
    <p:sldId id="335" r:id="rId27"/>
    <p:sldId id="372" r:id="rId28"/>
    <p:sldId id="373" r:id="rId29"/>
    <p:sldId id="375" r:id="rId30"/>
    <p:sldId id="376" r:id="rId31"/>
    <p:sldId id="291" r:id="rId32"/>
    <p:sldId id="293" r:id="rId33"/>
    <p:sldId id="377" r:id="rId34"/>
    <p:sldId id="286" r:id="rId35"/>
    <p:sldId id="287" r:id="rId36"/>
    <p:sldId id="295" r:id="rId37"/>
    <p:sldId id="288" r:id="rId38"/>
    <p:sldId id="359" r:id="rId39"/>
    <p:sldId id="328" r:id="rId40"/>
    <p:sldId id="329" r:id="rId41"/>
    <p:sldId id="330" r:id="rId42"/>
    <p:sldId id="263" r:id="rId43"/>
    <p:sldId id="264" r:id="rId44"/>
    <p:sldId id="360" r:id="rId45"/>
    <p:sldId id="278" r:id="rId46"/>
    <p:sldId id="297" r:id="rId47"/>
    <p:sldId id="312" r:id="rId48"/>
    <p:sldId id="371" r:id="rId49"/>
    <p:sldId id="362" r:id="rId50"/>
    <p:sldId id="261" r:id="rId51"/>
    <p:sldId id="262" r:id="rId52"/>
    <p:sldId id="313" r:id="rId53"/>
    <p:sldId id="363" r:id="rId54"/>
    <p:sldId id="325" r:id="rId55"/>
    <p:sldId id="317" r:id="rId56"/>
    <p:sldId id="319" r:id="rId57"/>
    <p:sldId id="321" r:id="rId58"/>
    <p:sldId id="322" r:id="rId59"/>
    <p:sldId id="370" r:id="rId60"/>
    <p:sldId id="327" r:id="rId61"/>
    <p:sldId id="361" r:id="rId62"/>
    <p:sldId id="279" r:id="rId63"/>
    <p:sldId id="306" r:id="rId64"/>
    <p:sldId id="292" r:id="rId65"/>
    <p:sldId id="364" r:id="rId66"/>
    <p:sldId id="365" r:id="rId67"/>
    <p:sldId id="366" r:id="rId68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70"/>
      <p:bold r:id="rId71"/>
      <p:italic r:id="rId72"/>
      <p:boldItalic r:id="rId73"/>
    </p:embeddedFont>
    <p:embeddedFont>
      <p:font typeface="Roboto Slab" pitchFamily="2" charset="0"/>
      <p:regular r:id="rId74"/>
      <p:bold r:id="rId75"/>
    </p:embeddedFont>
    <p:embeddedFont>
      <p:font typeface="Source Sans Pro" panose="020B0503030403020204" pitchFamily="34" charset="0"/>
      <p:regular r:id="rId76"/>
      <p:bold r:id="rId77"/>
      <p:italic r:id="rId78"/>
      <p:boldItalic r:id="rId79"/>
    </p:embeddedFont>
    <p:embeddedFont>
      <p:font typeface="Wingdings 2" pitchFamily="2" charset="2"/>
      <p:regular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36421A-5C81-4275-B834-2F7A3E32EC75}">
  <a:tblStyle styleId="{E936421A-5C81-4275-B834-2F7A3E32EC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/>
    <p:restoredTop sz="94803"/>
  </p:normalViewPr>
  <p:slideViewPr>
    <p:cSldViewPr snapToGrid="0">
      <p:cViewPr varScale="1">
        <p:scale>
          <a:sx n="156" d="100"/>
          <a:sy n="156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3DE32-3EBA-44C0-A7C6-63A3B6B1B09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B801A27-94A8-412D-8A02-B4F243C098C3}">
      <dgm:prSet phldrT="[Texto]"/>
      <dgm:spPr/>
      <dgm:t>
        <a:bodyPr/>
        <a:lstStyle/>
        <a:p>
          <a:r>
            <a:rPr lang="es-CL" dirty="0"/>
            <a:t>Dominio de problemas, déficit y patologías</a:t>
          </a:r>
        </a:p>
      </dgm:t>
    </dgm:pt>
    <dgm:pt modelId="{2C9BA0FD-CFF2-4C97-B8CF-7D61A31D87A4}" type="parTrans" cxnId="{87ADE235-A510-403C-89A3-E92388F6FCA9}">
      <dgm:prSet/>
      <dgm:spPr/>
      <dgm:t>
        <a:bodyPr/>
        <a:lstStyle/>
        <a:p>
          <a:endParaRPr lang="es-CL"/>
        </a:p>
      </dgm:t>
    </dgm:pt>
    <dgm:pt modelId="{18D0D982-DFBA-44D6-819E-40C0AC436CD0}" type="sibTrans" cxnId="{87ADE235-A510-403C-89A3-E92388F6FCA9}">
      <dgm:prSet/>
      <dgm:spPr/>
      <dgm:t>
        <a:bodyPr/>
        <a:lstStyle/>
        <a:p>
          <a:endParaRPr lang="es-CL"/>
        </a:p>
      </dgm:t>
    </dgm:pt>
    <dgm:pt modelId="{DDFF71A7-3AA1-4435-80D6-EE7E9BDB314C}">
      <dgm:prSet phldrT="[Texto]"/>
      <dgm:spPr/>
      <dgm:t>
        <a:bodyPr/>
        <a:lstStyle/>
        <a:p>
          <a:r>
            <a:rPr lang="es-CL" dirty="0"/>
            <a:t>Modelo de Daño</a:t>
          </a:r>
        </a:p>
      </dgm:t>
    </dgm:pt>
    <dgm:pt modelId="{53F274A2-D26C-49CA-AADE-526587735A2C}" type="parTrans" cxnId="{BC72A5C4-1C2E-4A0E-A7B6-1D9810D96B1B}">
      <dgm:prSet/>
      <dgm:spPr/>
      <dgm:t>
        <a:bodyPr/>
        <a:lstStyle/>
        <a:p>
          <a:endParaRPr lang="es-CL"/>
        </a:p>
      </dgm:t>
    </dgm:pt>
    <dgm:pt modelId="{DC01CDDB-C617-4E33-831E-21207D4CB2CA}" type="sibTrans" cxnId="{BC72A5C4-1C2E-4A0E-A7B6-1D9810D96B1B}">
      <dgm:prSet/>
      <dgm:spPr/>
      <dgm:t>
        <a:bodyPr/>
        <a:lstStyle/>
        <a:p>
          <a:endParaRPr lang="es-CL"/>
        </a:p>
      </dgm:t>
    </dgm:pt>
    <dgm:pt modelId="{3C932E36-1AAC-4702-9137-5ED07C26506B}">
      <dgm:prSet phldrT="[Texto]"/>
      <dgm:spPr/>
      <dgm:t>
        <a:bodyPr/>
        <a:lstStyle/>
        <a:p>
          <a:r>
            <a:rPr lang="es-CL" dirty="0"/>
            <a:t>Ambientes deficitarios</a:t>
          </a:r>
        </a:p>
      </dgm:t>
    </dgm:pt>
    <dgm:pt modelId="{925DBA6C-9D46-4BB7-8426-ED9D7A7C3962}" type="parTrans" cxnId="{21CAFDB4-B13D-4EB6-A60F-2337BEAA0E15}">
      <dgm:prSet/>
      <dgm:spPr/>
      <dgm:t>
        <a:bodyPr/>
        <a:lstStyle/>
        <a:p>
          <a:endParaRPr lang="es-CL"/>
        </a:p>
      </dgm:t>
    </dgm:pt>
    <dgm:pt modelId="{B40C36A9-A346-48AF-AF6A-6DD4F6F94C2E}" type="sibTrans" cxnId="{21CAFDB4-B13D-4EB6-A60F-2337BEAA0E15}">
      <dgm:prSet/>
      <dgm:spPr/>
      <dgm:t>
        <a:bodyPr/>
        <a:lstStyle/>
        <a:p>
          <a:endParaRPr lang="es-CL"/>
        </a:p>
      </dgm:t>
    </dgm:pt>
    <dgm:pt modelId="{5FB66346-01D0-4A33-92EC-A65EFBB60693}">
      <dgm:prSet phldrT="[Texto]"/>
      <dgm:spPr/>
      <dgm:t>
        <a:bodyPr/>
        <a:lstStyle/>
        <a:p>
          <a:r>
            <a:rPr lang="es-CL" dirty="0"/>
            <a:t>Culpabilizar a la víctima</a:t>
          </a:r>
        </a:p>
      </dgm:t>
    </dgm:pt>
    <dgm:pt modelId="{83CEE068-56A6-4CB1-AFFC-0D680AA1CA6F}" type="parTrans" cxnId="{EF8FF166-CD85-4997-A810-B0875F36D7D2}">
      <dgm:prSet/>
      <dgm:spPr/>
      <dgm:t>
        <a:bodyPr/>
        <a:lstStyle/>
        <a:p>
          <a:endParaRPr lang="es-CL"/>
        </a:p>
      </dgm:t>
    </dgm:pt>
    <dgm:pt modelId="{2A55F76E-0350-4248-A30F-71C5E38E7A1E}" type="sibTrans" cxnId="{EF8FF166-CD85-4997-A810-B0875F36D7D2}">
      <dgm:prSet/>
      <dgm:spPr/>
      <dgm:t>
        <a:bodyPr/>
        <a:lstStyle/>
        <a:p>
          <a:endParaRPr lang="es-CL"/>
        </a:p>
      </dgm:t>
    </dgm:pt>
    <dgm:pt modelId="{109B57C9-5C6A-4FC0-8DA0-220E75D81CA8}">
      <dgm:prSet phldrT="[Texto]"/>
      <dgm:spPr/>
      <dgm:t>
        <a:bodyPr/>
        <a:lstStyle/>
        <a:p>
          <a:r>
            <a:rPr lang="es-CL" dirty="0"/>
            <a:t>Continuo de cuidados y transiciones</a:t>
          </a:r>
        </a:p>
      </dgm:t>
    </dgm:pt>
    <dgm:pt modelId="{654DFE3A-DC42-4DC2-A822-F6E9BA85CC93}" type="parTrans" cxnId="{1F365F61-3618-43BF-AEC9-B91136370866}">
      <dgm:prSet/>
      <dgm:spPr/>
      <dgm:t>
        <a:bodyPr/>
        <a:lstStyle/>
        <a:p>
          <a:endParaRPr lang="es-CL"/>
        </a:p>
      </dgm:t>
    </dgm:pt>
    <dgm:pt modelId="{99309EAB-00FF-44C8-864B-065D663B4B18}" type="sibTrans" cxnId="{1F365F61-3618-43BF-AEC9-B91136370866}">
      <dgm:prSet/>
      <dgm:spPr/>
      <dgm:t>
        <a:bodyPr/>
        <a:lstStyle/>
        <a:p>
          <a:endParaRPr lang="es-CL"/>
        </a:p>
      </dgm:t>
    </dgm:pt>
    <dgm:pt modelId="{A298E53A-3FAF-463D-82DA-E9E6C259795C}" type="pres">
      <dgm:prSet presAssocID="{BB93DE32-3EBA-44C0-A7C6-63A3B6B1B092}" presName="Name0" presStyleCnt="0">
        <dgm:presLayoutVars>
          <dgm:dir/>
          <dgm:resizeHandles val="exact"/>
        </dgm:presLayoutVars>
      </dgm:prSet>
      <dgm:spPr/>
    </dgm:pt>
    <dgm:pt modelId="{B53AD936-9581-4A96-85A3-D6DABDCB67A2}" type="pres">
      <dgm:prSet presAssocID="{BB93DE32-3EBA-44C0-A7C6-63A3B6B1B092}" presName="cycle" presStyleCnt="0"/>
      <dgm:spPr/>
    </dgm:pt>
    <dgm:pt modelId="{4E196495-68FB-417D-8FCC-F48ED0A4B738}" type="pres">
      <dgm:prSet presAssocID="{8B801A27-94A8-412D-8A02-B4F243C098C3}" presName="nodeFirstNode" presStyleLbl="node1" presStyleIdx="0" presStyleCnt="5">
        <dgm:presLayoutVars>
          <dgm:bulletEnabled val="1"/>
        </dgm:presLayoutVars>
      </dgm:prSet>
      <dgm:spPr/>
    </dgm:pt>
    <dgm:pt modelId="{FA379A4B-2B72-48E9-9129-573897777A5B}" type="pres">
      <dgm:prSet presAssocID="{18D0D982-DFBA-44D6-819E-40C0AC436CD0}" presName="sibTransFirstNode" presStyleLbl="bgShp" presStyleIdx="0" presStyleCnt="1"/>
      <dgm:spPr/>
    </dgm:pt>
    <dgm:pt modelId="{5EABA4A2-71F7-4FF9-9DD3-1BC1E7C3F425}" type="pres">
      <dgm:prSet presAssocID="{DDFF71A7-3AA1-4435-80D6-EE7E9BDB314C}" presName="nodeFollowingNodes" presStyleLbl="node1" presStyleIdx="1" presStyleCnt="5">
        <dgm:presLayoutVars>
          <dgm:bulletEnabled val="1"/>
        </dgm:presLayoutVars>
      </dgm:prSet>
      <dgm:spPr/>
    </dgm:pt>
    <dgm:pt modelId="{957D7414-9D61-4058-9388-6675CAE3D3E4}" type="pres">
      <dgm:prSet presAssocID="{3C932E36-1AAC-4702-9137-5ED07C26506B}" presName="nodeFollowingNodes" presStyleLbl="node1" presStyleIdx="2" presStyleCnt="5">
        <dgm:presLayoutVars>
          <dgm:bulletEnabled val="1"/>
        </dgm:presLayoutVars>
      </dgm:prSet>
      <dgm:spPr/>
    </dgm:pt>
    <dgm:pt modelId="{44FBAA60-4A01-4F8F-AC6F-6BC5B6232710}" type="pres">
      <dgm:prSet presAssocID="{5FB66346-01D0-4A33-92EC-A65EFBB60693}" presName="nodeFollowingNodes" presStyleLbl="node1" presStyleIdx="3" presStyleCnt="5">
        <dgm:presLayoutVars>
          <dgm:bulletEnabled val="1"/>
        </dgm:presLayoutVars>
      </dgm:prSet>
      <dgm:spPr/>
    </dgm:pt>
    <dgm:pt modelId="{5468689B-02C5-4A12-9EB8-9812F39E2895}" type="pres">
      <dgm:prSet presAssocID="{109B57C9-5C6A-4FC0-8DA0-220E75D81CA8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B353A212-30B4-46BA-935F-B7D83AE03DAD}" type="presOf" srcId="{5FB66346-01D0-4A33-92EC-A65EFBB60693}" destId="{44FBAA60-4A01-4F8F-AC6F-6BC5B6232710}" srcOrd="0" destOrd="0" presId="urn:microsoft.com/office/officeart/2005/8/layout/cycle3"/>
    <dgm:cxn modelId="{B9F80B2A-12B3-4C04-B727-C40EF44E4571}" type="presOf" srcId="{8B801A27-94A8-412D-8A02-B4F243C098C3}" destId="{4E196495-68FB-417D-8FCC-F48ED0A4B738}" srcOrd="0" destOrd="0" presId="urn:microsoft.com/office/officeart/2005/8/layout/cycle3"/>
    <dgm:cxn modelId="{FF24AD2A-5BD5-41B9-BC5B-3AD1530685B1}" type="presOf" srcId="{BB93DE32-3EBA-44C0-A7C6-63A3B6B1B092}" destId="{A298E53A-3FAF-463D-82DA-E9E6C259795C}" srcOrd="0" destOrd="0" presId="urn:microsoft.com/office/officeart/2005/8/layout/cycle3"/>
    <dgm:cxn modelId="{87ADE235-A510-403C-89A3-E92388F6FCA9}" srcId="{BB93DE32-3EBA-44C0-A7C6-63A3B6B1B092}" destId="{8B801A27-94A8-412D-8A02-B4F243C098C3}" srcOrd="0" destOrd="0" parTransId="{2C9BA0FD-CFF2-4C97-B8CF-7D61A31D87A4}" sibTransId="{18D0D982-DFBA-44D6-819E-40C0AC436CD0}"/>
    <dgm:cxn modelId="{2514D45F-8896-4BB5-A327-53D78E9FABC9}" type="presOf" srcId="{109B57C9-5C6A-4FC0-8DA0-220E75D81CA8}" destId="{5468689B-02C5-4A12-9EB8-9812F39E2895}" srcOrd="0" destOrd="0" presId="urn:microsoft.com/office/officeart/2005/8/layout/cycle3"/>
    <dgm:cxn modelId="{1F365F61-3618-43BF-AEC9-B91136370866}" srcId="{BB93DE32-3EBA-44C0-A7C6-63A3B6B1B092}" destId="{109B57C9-5C6A-4FC0-8DA0-220E75D81CA8}" srcOrd="4" destOrd="0" parTransId="{654DFE3A-DC42-4DC2-A822-F6E9BA85CC93}" sibTransId="{99309EAB-00FF-44C8-864B-065D663B4B18}"/>
    <dgm:cxn modelId="{EF8FF166-CD85-4997-A810-B0875F36D7D2}" srcId="{BB93DE32-3EBA-44C0-A7C6-63A3B6B1B092}" destId="{5FB66346-01D0-4A33-92EC-A65EFBB60693}" srcOrd="3" destOrd="0" parTransId="{83CEE068-56A6-4CB1-AFFC-0D680AA1CA6F}" sibTransId="{2A55F76E-0350-4248-A30F-71C5E38E7A1E}"/>
    <dgm:cxn modelId="{EF72778B-8B9E-439A-B20B-E7E39668D48E}" type="presOf" srcId="{3C932E36-1AAC-4702-9137-5ED07C26506B}" destId="{957D7414-9D61-4058-9388-6675CAE3D3E4}" srcOrd="0" destOrd="0" presId="urn:microsoft.com/office/officeart/2005/8/layout/cycle3"/>
    <dgm:cxn modelId="{AEEAC0AF-3B09-4FF2-B188-D7ADD7F515CF}" type="presOf" srcId="{18D0D982-DFBA-44D6-819E-40C0AC436CD0}" destId="{FA379A4B-2B72-48E9-9129-573897777A5B}" srcOrd="0" destOrd="0" presId="urn:microsoft.com/office/officeart/2005/8/layout/cycle3"/>
    <dgm:cxn modelId="{21CAFDB4-B13D-4EB6-A60F-2337BEAA0E15}" srcId="{BB93DE32-3EBA-44C0-A7C6-63A3B6B1B092}" destId="{3C932E36-1AAC-4702-9137-5ED07C26506B}" srcOrd="2" destOrd="0" parTransId="{925DBA6C-9D46-4BB7-8426-ED9D7A7C3962}" sibTransId="{B40C36A9-A346-48AF-AF6A-6DD4F6F94C2E}"/>
    <dgm:cxn modelId="{17F085C2-A56D-4B58-961B-5AF7D9E36B8E}" type="presOf" srcId="{DDFF71A7-3AA1-4435-80D6-EE7E9BDB314C}" destId="{5EABA4A2-71F7-4FF9-9DD3-1BC1E7C3F425}" srcOrd="0" destOrd="0" presId="urn:microsoft.com/office/officeart/2005/8/layout/cycle3"/>
    <dgm:cxn modelId="{BC72A5C4-1C2E-4A0E-A7B6-1D9810D96B1B}" srcId="{BB93DE32-3EBA-44C0-A7C6-63A3B6B1B092}" destId="{DDFF71A7-3AA1-4435-80D6-EE7E9BDB314C}" srcOrd="1" destOrd="0" parTransId="{53F274A2-D26C-49CA-AADE-526587735A2C}" sibTransId="{DC01CDDB-C617-4E33-831E-21207D4CB2CA}"/>
    <dgm:cxn modelId="{44DB4241-933C-48C5-A78C-267115D8F5A4}" type="presParOf" srcId="{A298E53A-3FAF-463D-82DA-E9E6C259795C}" destId="{B53AD936-9581-4A96-85A3-D6DABDCB67A2}" srcOrd="0" destOrd="0" presId="urn:microsoft.com/office/officeart/2005/8/layout/cycle3"/>
    <dgm:cxn modelId="{B21B32AA-65E8-4F2F-8FC6-2530ABB4103E}" type="presParOf" srcId="{B53AD936-9581-4A96-85A3-D6DABDCB67A2}" destId="{4E196495-68FB-417D-8FCC-F48ED0A4B738}" srcOrd="0" destOrd="0" presId="urn:microsoft.com/office/officeart/2005/8/layout/cycle3"/>
    <dgm:cxn modelId="{18F91D3D-21E0-4A70-A757-8A0E6DFA6805}" type="presParOf" srcId="{B53AD936-9581-4A96-85A3-D6DABDCB67A2}" destId="{FA379A4B-2B72-48E9-9129-573897777A5B}" srcOrd="1" destOrd="0" presId="urn:microsoft.com/office/officeart/2005/8/layout/cycle3"/>
    <dgm:cxn modelId="{AE44DDD1-7BE2-462B-A421-172F4065CF00}" type="presParOf" srcId="{B53AD936-9581-4A96-85A3-D6DABDCB67A2}" destId="{5EABA4A2-71F7-4FF9-9DD3-1BC1E7C3F425}" srcOrd="2" destOrd="0" presId="urn:microsoft.com/office/officeart/2005/8/layout/cycle3"/>
    <dgm:cxn modelId="{A73002C7-B8B2-4CCE-B4D5-FFB9C4342F94}" type="presParOf" srcId="{B53AD936-9581-4A96-85A3-D6DABDCB67A2}" destId="{957D7414-9D61-4058-9388-6675CAE3D3E4}" srcOrd="3" destOrd="0" presId="urn:microsoft.com/office/officeart/2005/8/layout/cycle3"/>
    <dgm:cxn modelId="{01902179-EE72-4BDC-851C-BDEF418B6011}" type="presParOf" srcId="{B53AD936-9581-4A96-85A3-D6DABDCB67A2}" destId="{44FBAA60-4A01-4F8F-AC6F-6BC5B6232710}" srcOrd="4" destOrd="0" presId="urn:microsoft.com/office/officeart/2005/8/layout/cycle3"/>
    <dgm:cxn modelId="{2F7EC879-AD06-4B40-ADB3-3FFDBAD997CC}" type="presParOf" srcId="{B53AD936-9581-4A96-85A3-D6DABDCB67A2}" destId="{5468689B-02C5-4A12-9EB8-9812F39E289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93DE32-3EBA-44C0-A7C6-63A3B6B1B09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B801A27-94A8-412D-8A02-B4F243C098C3}">
      <dgm:prSet phldrT="[Texto]"/>
      <dgm:spPr/>
      <dgm:t>
        <a:bodyPr/>
        <a:lstStyle/>
        <a:p>
          <a:r>
            <a:rPr lang="es-CL" dirty="0"/>
            <a:t>Dominio de problemas, déficit y patologías</a:t>
          </a:r>
        </a:p>
      </dgm:t>
    </dgm:pt>
    <dgm:pt modelId="{2C9BA0FD-CFF2-4C97-B8CF-7D61A31D87A4}" type="parTrans" cxnId="{87ADE235-A510-403C-89A3-E92388F6FCA9}">
      <dgm:prSet/>
      <dgm:spPr/>
      <dgm:t>
        <a:bodyPr/>
        <a:lstStyle/>
        <a:p>
          <a:endParaRPr lang="es-CL"/>
        </a:p>
      </dgm:t>
    </dgm:pt>
    <dgm:pt modelId="{18D0D982-DFBA-44D6-819E-40C0AC436CD0}" type="sibTrans" cxnId="{87ADE235-A510-403C-89A3-E92388F6FCA9}">
      <dgm:prSet/>
      <dgm:spPr/>
      <dgm:t>
        <a:bodyPr/>
        <a:lstStyle/>
        <a:p>
          <a:endParaRPr lang="es-CL"/>
        </a:p>
      </dgm:t>
    </dgm:pt>
    <dgm:pt modelId="{DDFF71A7-3AA1-4435-80D6-EE7E9BDB314C}">
      <dgm:prSet phldrT="[Texto]"/>
      <dgm:spPr/>
      <dgm:t>
        <a:bodyPr/>
        <a:lstStyle/>
        <a:p>
          <a:r>
            <a:rPr lang="es-CL" dirty="0"/>
            <a:t>Modelo de Daño</a:t>
          </a:r>
        </a:p>
      </dgm:t>
    </dgm:pt>
    <dgm:pt modelId="{53F274A2-D26C-49CA-AADE-526587735A2C}" type="parTrans" cxnId="{BC72A5C4-1C2E-4A0E-A7B6-1D9810D96B1B}">
      <dgm:prSet/>
      <dgm:spPr/>
      <dgm:t>
        <a:bodyPr/>
        <a:lstStyle/>
        <a:p>
          <a:endParaRPr lang="es-CL"/>
        </a:p>
      </dgm:t>
    </dgm:pt>
    <dgm:pt modelId="{DC01CDDB-C617-4E33-831E-21207D4CB2CA}" type="sibTrans" cxnId="{BC72A5C4-1C2E-4A0E-A7B6-1D9810D96B1B}">
      <dgm:prSet/>
      <dgm:spPr/>
      <dgm:t>
        <a:bodyPr/>
        <a:lstStyle/>
        <a:p>
          <a:endParaRPr lang="es-CL"/>
        </a:p>
      </dgm:t>
    </dgm:pt>
    <dgm:pt modelId="{3C932E36-1AAC-4702-9137-5ED07C26506B}">
      <dgm:prSet phldrT="[Texto]"/>
      <dgm:spPr/>
      <dgm:t>
        <a:bodyPr/>
        <a:lstStyle/>
        <a:p>
          <a:r>
            <a:rPr lang="es-CL" dirty="0"/>
            <a:t>Ambientes deficitarios</a:t>
          </a:r>
        </a:p>
      </dgm:t>
    </dgm:pt>
    <dgm:pt modelId="{925DBA6C-9D46-4BB7-8426-ED9D7A7C3962}" type="parTrans" cxnId="{21CAFDB4-B13D-4EB6-A60F-2337BEAA0E15}">
      <dgm:prSet/>
      <dgm:spPr/>
      <dgm:t>
        <a:bodyPr/>
        <a:lstStyle/>
        <a:p>
          <a:endParaRPr lang="es-CL"/>
        </a:p>
      </dgm:t>
    </dgm:pt>
    <dgm:pt modelId="{B40C36A9-A346-48AF-AF6A-6DD4F6F94C2E}" type="sibTrans" cxnId="{21CAFDB4-B13D-4EB6-A60F-2337BEAA0E15}">
      <dgm:prSet/>
      <dgm:spPr/>
      <dgm:t>
        <a:bodyPr/>
        <a:lstStyle/>
        <a:p>
          <a:endParaRPr lang="es-CL"/>
        </a:p>
      </dgm:t>
    </dgm:pt>
    <dgm:pt modelId="{5FB66346-01D0-4A33-92EC-A65EFBB60693}">
      <dgm:prSet phldrT="[Texto]"/>
      <dgm:spPr/>
      <dgm:t>
        <a:bodyPr/>
        <a:lstStyle/>
        <a:p>
          <a:r>
            <a:rPr lang="es-CL" dirty="0"/>
            <a:t>Culpabilizar a la víctima</a:t>
          </a:r>
        </a:p>
      </dgm:t>
    </dgm:pt>
    <dgm:pt modelId="{83CEE068-56A6-4CB1-AFFC-0D680AA1CA6F}" type="parTrans" cxnId="{EF8FF166-CD85-4997-A810-B0875F36D7D2}">
      <dgm:prSet/>
      <dgm:spPr/>
      <dgm:t>
        <a:bodyPr/>
        <a:lstStyle/>
        <a:p>
          <a:endParaRPr lang="es-CL"/>
        </a:p>
      </dgm:t>
    </dgm:pt>
    <dgm:pt modelId="{2A55F76E-0350-4248-A30F-71C5E38E7A1E}" type="sibTrans" cxnId="{EF8FF166-CD85-4997-A810-B0875F36D7D2}">
      <dgm:prSet/>
      <dgm:spPr/>
      <dgm:t>
        <a:bodyPr/>
        <a:lstStyle/>
        <a:p>
          <a:endParaRPr lang="es-CL"/>
        </a:p>
      </dgm:t>
    </dgm:pt>
    <dgm:pt modelId="{109B57C9-5C6A-4FC0-8DA0-220E75D81CA8}">
      <dgm:prSet phldrT="[Texto]"/>
      <dgm:spPr/>
      <dgm:t>
        <a:bodyPr/>
        <a:lstStyle/>
        <a:p>
          <a:r>
            <a:rPr lang="es-CL" dirty="0"/>
            <a:t>Continuo de cuidados y transiciones</a:t>
          </a:r>
        </a:p>
      </dgm:t>
    </dgm:pt>
    <dgm:pt modelId="{654DFE3A-DC42-4DC2-A822-F6E9BA85CC93}" type="parTrans" cxnId="{1F365F61-3618-43BF-AEC9-B91136370866}">
      <dgm:prSet/>
      <dgm:spPr/>
      <dgm:t>
        <a:bodyPr/>
        <a:lstStyle/>
        <a:p>
          <a:endParaRPr lang="es-CL"/>
        </a:p>
      </dgm:t>
    </dgm:pt>
    <dgm:pt modelId="{99309EAB-00FF-44C8-864B-065D663B4B18}" type="sibTrans" cxnId="{1F365F61-3618-43BF-AEC9-B91136370866}">
      <dgm:prSet/>
      <dgm:spPr/>
      <dgm:t>
        <a:bodyPr/>
        <a:lstStyle/>
        <a:p>
          <a:endParaRPr lang="es-CL"/>
        </a:p>
      </dgm:t>
    </dgm:pt>
    <dgm:pt modelId="{A298E53A-3FAF-463D-82DA-E9E6C259795C}" type="pres">
      <dgm:prSet presAssocID="{BB93DE32-3EBA-44C0-A7C6-63A3B6B1B092}" presName="Name0" presStyleCnt="0">
        <dgm:presLayoutVars>
          <dgm:dir/>
          <dgm:resizeHandles val="exact"/>
        </dgm:presLayoutVars>
      </dgm:prSet>
      <dgm:spPr/>
    </dgm:pt>
    <dgm:pt modelId="{B53AD936-9581-4A96-85A3-D6DABDCB67A2}" type="pres">
      <dgm:prSet presAssocID="{BB93DE32-3EBA-44C0-A7C6-63A3B6B1B092}" presName="cycle" presStyleCnt="0"/>
      <dgm:spPr/>
    </dgm:pt>
    <dgm:pt modelId="{4E196495-68FB-417D-8FCC-F48ED0A4B738}" type="pres">
      <dgm:prSet presAssocID="{8B801A27-94A8-412D-8A02-B4F243C098C3}" presName="nodeFirstNode" presStyleLbl="node1" presStyleIdx="0" presStyleCnt="5">
        <dgm:presLayoutVars>
          <dgm:bulletEnabled val="1"/>
        </dgm:presLayoutVars>
      </dgm:prSet>
      <dgm:spPr/>
    </dgm:pt>
    <dgm:pt modelId="{FA379A4B-2B72-48E9-9129-573897777A5B}" type="pres">
      <dgm:prSet presAssocID="{18D0D982-DFBA-44D6-819E-40C0AC436CD0}" presName="sibTransFirstNode" presStyleLbl="bgShp" presStyleIdx="0" presStyleCnt="1"/>
      <dgm:spPr/>
    </dgm:pt>
    <dgm:pt modelId="{5EABA4A2-71F7-4FF9-9DD3-1BC1E7C3F425}" type="pres">
      <dgm:prSet presAssocID="{DDFF71A7-3AA1-4435-80D6-EE7E9BDB314C}" presName="nodeFollowingNodes" presStyleLbl="node1" presStyleIdx="1" presStyleCnt="5">
        <dgm:presLayoutVars>
          <dgm:bulletEnabled val="1"/>
        </dgm:presLayoutVars>
      </dgm:prSet>
      <dgm:spPr/>
    </dgm:pt>
    <dgm:pt modelId="{957D7414-9D61-4058-9388-6675CAE3D3E4}" type="pres">
      <dgm:prSet presAssocID="{3C932E36-1AAC-4702-9137-5ED07C26506B}" presName="nodeFollowingNodes" presStyleLbl="node1" presStyleIdx="2" presStyleCnt="5">
        <dgm:presLayoutVars>
          <dgm:bulletEnabled val="1"/>
        </dgm:presLayoutVars>
      </dgm:prSet>
      <dgm:spPr/>
    </dgm:pt>
    <dgm:pt modelId="{44FBAA60-4A01-4F8F-AC6F-6BC5B6232710}" type="pres">
      <dgm:prSet presAssocID="{5FB66346-01D0-4A33-92EC-A65EFBB60693}" presName="nodeFollowingNodes" presStyleLbl="node1" presStyleIdx="3" presStyleCnt="5">
        <dgm:presLayoutVars>
          <dgm:bulletEnabled val="1"/>
        </dgm:presLayoutVars>
      </dgm:prSet>
      <dgm:spPr/>
    </dgm:pt>
    <dgm:pt modelId="{5468689B-02C5-4A12-9EB8-9812F39E2895}" type="pres">
      <dgm:prSet presAssocID="{109B57C9-5C6A-4FC0-8DA0-220E75D81CA8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2C36B024-0AA3-46E9-9E54-6A3CFA98C4DE}" type="presOf" srcId="{18D0D982-DFBA-44D6-819E-40C0AC436CD0}" destId="{FA379A4B-2B72-48E9-9129-573897777A5B}" srcOrd="0" destOrd="0" presId="urn:microsoft.com/office/officeart/2005/8/layout/cycle3"/>
    <dgm:cxn modelId="{3DCCA928-237C-41AF-9866-41CD5C349D05}" type="presOf" srcId="{109B57C9-5C6A-4FC0-8DA0-220E75D81CA8}" destId="{5468689B-02C5-4A12-9EB8-9812F39E2895}" srcOrd="0" destOrd="0" presId="urn:microsoft.com/office/officeart/2005/8/layout/cycle3"/>
    <dgm:cxn modelId="{87ADE235-A510-403C-89A3-E92388F6FCA9}" srcId="{BB93DE32-3EBA-44C0-A7C6-63A3B6B1B092}" destId="{8B801A27-94A8-412D-8A02-B4F243C098C3}" srcOrd="0" destOrd="0" parTransId="{2C9BA0FD-CFF2-4C97-B8CF-7D61A31D87A4}" sibTransId="{18D0D982-DFBA-44D6-819E-40C0AC436CD0}"/>
    <dgm:cxn modelId="{1F365F61-3618-43BF-AEC9-B91136370866}" srcId="{BB93DE32-3EBA-44C0-A7C6-63A3B6B1B092}" destId="{109B57C9-5C6A-4FC0-8DA0-220E75D81CA8}" srcOrd="4" destOrd="0" parTransId="{654DFE3A-DC42-4DC2-A822-F6E9BA85CC93}" sibTransId="{99309EAB-00FF-44C8-864B-065D663B4B18}"/>
    <dgm:cxn modelId="{DA101766-AFF5-463F-9265-8C4BF6BB7F24}" type="presOf" srcId="{5FB66346-01D0-4A33-92EC-A65EFBB60693}" destId="{44FBAA60-4A01-4F8F-AC6F-6BC5B6232710}" srcOrd="0" destOrd="0" presId="urn:microsoft.com/office/officeart/2005/8/layout/cycle3"/>
    <dgm:cxn modelId="{EF8FF166-CD85-4997-A810-B0875F36D7D2}" srcId="{BB93DE32-3EBA-44C0-A7C6-63A3B6B1B092}" destId="{5FB66346-01D0-4A33-92EC-A65EFBB60693}" srcOrd="3" destOrd="0" parTransId="{83CEE068-56A6-4CB1-AFFC-0D680AA1CA6F}" sibTransId="{2A55F76E-0350-4248-A30F-71C5E38E7A1E}"/>
    <dgm:cxn modelId="{EF240F9F-7137-4DC3-8303-8756516122B2}" type="presOf" srcId="{DDFF71A7-3AA1-4435-80D6-EE7E9BDB314C}" destId="{5EABA4A2-71F7-4FF9-9DD3-1BC1E7C3F425}" srcOrd="0" destOrd="0" presId="urn:microsoft.com/office/officeart/2005/8/layout/cycle3"/>
    <dgm:cxn modelId="{6733A6AA-7C19-4EDD-AC42-C98802A267F0}" type="presOf" srcId="{3C932E36-1AAC-4702-9137-5ED07C26506B}" destId="{957D7414-9D61-4058-9388-6675CAE3D3E4}" srcOrd="0" destOrd="0" presId="urn:microsoft.com/office/officeart/2005/8/layout/cycle3"/>
    <dgm:cxn modelId="{21CAFDB4-B13D-4EB6-A60F-2337BEAA0E15}" srcId="{BB93DE32-3EBA-44C0-A7C6-63A3B6B1B092}" destId="{3C932E36-1AAC-4702-9137-5ED07C26506B}" srcOrd="2" destOrd="0" parTransId="{925DBA6C-9D46-4BB7-8426-ED9D7A7C3962}" sibTransId="{B40C36A9-A346-48AF-AF6A-6DD4F6F94C2E}"/>
    <dgm:cxn modelId="{7456DCBF-10C6-4281-9BDA-AF02F8F028AB}" type="presOf" srcId="{8B801A27-94A8-412D-8A02-B4F243C098C3}" destId="{4E196495-68FB-417D-8FCC-F48ED0A4B738}" srcOrd="0" destOrd="0" presId="urn:microsoft.com/office/officeart/2005/8/layout/cycle3"/>
    <dgm:cxn modelId="{BC72A5C4-1C2E-4A0E-A7B6-1D9810D96B1B}" srcId="{BB93DE32-3EBA-44C0-A7C6-63A3B6B1B092}" destId="{DDFF71A7-3AA1-4435-80D6-EE7E9BDB314C}" srcOrd="1" destOrd="0" parTransId="{53F274A2-D26C-49CA-AADE-526587735A2C}" sibTransId="{DC01CDDB-C617-4E33-831E-21207D4CB2CA}"/>
    <dgm:cxn modelId="{36FD3CF6-6270-4995-BD98-BACA8B5D5C49}" type="presOf" srcId="{BB93DE32-3EBA-44C0-A7C6-63A3B6B1B092}" destId="{A298E53A-3FAF-463D-82DA-E9E6C259795C}" srcOrd="0" destOrd="0" presId="urn:microsoft.com/office/officeart/2005/8/layout/cycle3"/>
    <dgm:cxn modelId="{8BDD712B-FCF6-497A-B494-D7DE538A1CCE}" type="presParOf" srcId="{A298E53A-3FAF-463D-82DA-E9E6C259795C}" destId="{B53AD936-9581-4A96-85A3-D6DABDCB67A2}" srcOrd="0" destOrd="0" presId="urn:microsoft.com/office/officeart/2005/8/layout/cycle3"/>
    <dgm:cxn modelId="{20231772-E565-4F16-947E-3461E9B7B179}" type="presParOf" srcId="{B53AD936-9581-4A96-85A3-D6DABDCB67A2}" destId="{4E196495-68FB-417D-8FCC-F48ED0A4B738}" srcOrd="0" destOrd="0" presId="urn:microsoft.com/office/officeart/2005/8/layout/cycle3"/>
    <dgm:cxn modelId="{1730C0D6-A54D-45DE-90B6-8CF7FA023E9B}" type="presParOf" srcId="{B53AD936-9581-4A96-85A3-D6DABDCB67A2}" destId="{FA379A4B-2B72-48E9-9129-573897777A5B}" srcOrd="1" destOrd="0" presId="urn:microsoft.com/office/officeart/2005/8/layout/cycle3"/>
    <dgm:cxn modelId="{17E3EEEC-E057-48B9-8EB4-F1A920B738CB}" type="presParOf" srcId="{B53AD936-9581-4A96-85A3-D6DABDCB67A2}" destId="{5EABA4A2-71F7-4FF9-9DD3-1BC1E7C3F425}" srcOrd="2" destOrd="0" presId="urn:microsoft.com/office/officeart/2005/8/layout/cycle3"/>
    <dgm:cxn modelId="{12ED93BE-6457-4A21-8F8F-8213B01534A6}" type="presParOf" srcId="{B53AD936-9581-4A96-85A3-D6DABDCB67A2}" destId="{957D7414-9D61-4058-9388-6675CAE3D3E4}" srcOrd="3" destOrd="0" presId="urn:microsoft.com/office/officeart/2005/8/layout/cycle3"/>
    <dgm:cxn modelId="{F913BB94-A22F-4016-9DC5-C7D26AC58823}" type="presParOf" srcId="{B53AD936-9581-4A96-85A3-D6DABDCB67A2}" destId="{44FBAA60-4A01-4F8F-AC6F-6BC5B6232710}" srcOrd="4" destOrd="0" presId="urn:microsoft.com/office/officeart/2005/8/layout/cycle3"/>
    <dgm:cxn modelId="{27AAC315-DF86-4C6D-839D-7334F0DAE582}" type="presParOf" srcId="{B53AD936-9581-4A96-85A3-D6DABDCB67A2}" destId="{5468689B-02C5-4A12-9EB8-9812F39E289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79A4B-2B72-48E9-9129-573897777A5B}">
      <dsp:nvSpPr>
        <dsp:cNvPr id="0" name=""/>
        <dsp:cNvSpPr/>
      </dsp:nvSpPr>
      <dsp:spPr>
        <a:xfrm>
          <a:off x="1444227" y="-17976"/>
          <a:ext cx="3283744" cy="3283744"/>
        </a:xfrm>
        <a:prstGeom prst="circularArrow">
          <a:avLst>
            <a:gd name="adj1" fmla="val 5544"/>
            <a:gd name="adj2" fmla="val 330680"/>
            <a:gd name="adj3" fmla="val 13813128"/>
            <a:gd name="adj4" fmla="val 1736336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96495-68FB-417D-8FCC-F48ED0A4B738}">
      <dsp:nvSpPr>
        <dsp:cNvPr id="0" name=""/>
        <dsp:cNvSpPr/>
      </dsp:nvSpPr>
      <dsp:spPr>
        <a:xfrm>
          <a:off x="2329643" y="1211"/>
          <a:ext cx="1512912" cy="756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Dominio de problemas, déficit y patologías</a:t>
          </a:r>
        </a:p>
      </dsp:txBody>
      <dsp:txXfrm>
        <a:off x="2366570" y="38138"/>
        <a:ext cx="1439058" cy="682602"/>
      </dsp:txXfrm>
    </dsp:sp>
    <dsp:sp modelId="{5EABA4A2-71F7-4FF9-9DD3-1BC1E7C3F425}">
      <dsp:nvSpPr>
        <dsp:cNvPr id="0" name=""/>
        <dsp:cNvSpPr/>
      </dsp:nvSpPr>
      <dsp:spPr>
        <a:xfrm>
          <a:off x="3661425" y="968807"/>
          <a:ext cx="1512912" cy="756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Modelo de Daño</a:t>
          </a:r>
        </a:p>
      </dsp:txBody>
      <dsp:txXfrm>
        <a:off x="3698352" y="1005734"/>
        <a:ext cx="1439058" cy="682602"/>
      </dsp:txXfrm>
    </dsp:sp>
    <dsp:sp modelId="{957D7414-9D61-4058-9388-6675CAE3D3E4}">
      <dsp:nvSpPr>
        <dsp:cNvPr id="0" name=""/>
        <dsp:cNvSpPr/>
      </dsp:nvSpPr>
      <dsp:spPr>
        <a:xfrm>
          <a:off x="3152729" y="2534410"/>
          <a:ext cx="1512912" cy="756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Ambientes deficitarios</a:t>
          </a:r>
        </a:p>
      </dsp:txBody>
      <dsp:txXfrm>
        <a:off x="3189656" y="2571337"/>
        <a:ext cx="1439058" cy="682602"/>
      </dsp:txXfrm>
    </dsp:sp>
    <dsp:sp modelId="{44FBAA60-4A01-4F8F-AC6F-6BC5B6232710}">
      <dsp:nvSpPr>
        <dsp:cNvPr id="0" name=""/>
        <dsp:cNvSpPr/>
      </dsp:nvSpPr>
      <dsp:spPr>
        <a:xfrm>
          <a:off x="1506557" y="2534410"/>
          <a:ext cx="1512912" cy="756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Culpabilizar a la víctima</a:t>
          </a:r>
        </a:p>
      </dsp:txBody>
      <dsp:txXfrm>
        <a:off x="1543484" y="2571337"/>
        <a:ext cx="1439058" cy="682602"/>
      </dsp:txXfrm>
    </dsp:sp>
    <dsp:sp modelId="{5468689B-02C5-4A12-9EB8-9812F39E2895}">
      <dsp:nvSpPr>
        <dsp:cNvPr id="0" name=""/>
        <dsp:cNvSpPr/>
      </dsp:nvSpPr>
      <dsp:spPr>
        <a:xfrm>
          <a:off x="997862" y="968807"/>
          <a:ext cx="1512912" cy="756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Continuo de cuidados y transiciones</a:t>
          </a:r>
        </a:p>
      </dsp:txBody>
      <dsp:txXfrm>
        <a:off x="1034789" y="1005734"/>
        <a:ext cx="1439058" cy="682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79A4B-2B72-48E9-9129-573897777A5B}">
      <dsp:nvSpPr>
        <dsp:cNvPr id="0" name=""/>
        <dsp:cNvSpPr/>
      </dsp:nvSpPr>
      <dsp:spPr>
        <a:xfrm>
          <a:off x="1444227" y="-17976"/>
          <a:ext cx="3283744" cy="3283744"/>
        </a:xfrm>
        <a:prstGeom prst="circularArrow">
          <a:avLst>
            <a:gd name="adj1" fmla="val 5544"/>
            <a:gd name="adj2" fmla="val 330680"/>
            <a:gd name="adj3" fmla="val 13813128"/>
            <a:gd name="adj4" fmla="val 1736336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96495-68FB-417D-8FCC-F48ED0A4B738}">
      <dsp:nvSpPr>
        <dsp:cNvPr id="0" name=""/>
        <dsp:cNvSpPr/>
      </dsp:nvSpPr>
      <dsp:spPr>
        <a:xfrm>
          <a:off x="2329643" y="1211"/>
          <a:ext cx="1512912" cy="756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Dominio de problemas, déficit y patologías</a:t>
          </a:r>
        </a:p>
      </dsp:txBody>
      <dsp:txXfrm>
        <a:off x="2366570" y="38138"/>
        <a:ext cx="1439058" cy="682602"/>
      </dsp:txXfrm>
    </dsp:sp>
    <dsp:sp modelId="{5EABA4A2-71F7-4FF9-9DD3-1BC1E7C3F425}">
      <dsp:nvSpPr>
        <dsp:cNvPr id="0" name=""/>
        <dsp:cNvSpPr/>
      </dsp:nvSpPr>
      <dsp:spPr>
        <a:xfrm>
          <a:off x="3661425" y="968807"/>
          <a:ext cx="1512912" cy="756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Modelo de Daño</a:t>
          </a:r>
        </a:p>
      </dsp:txBody>
      <dsp:txXfrm>
        <a:off x="3698352" y="1005734"/>
        <a:ext cx="1439058" cy="682602"/>
      </dsp:txXfrm>
    </dsp:sp>
    <dsp:sp modelId="{957D7414-9D61-4058-9388-6675CAE3D3E4}">
      <dsp:nvSpPr>
        <dsp:cNvPr id="0" name=""/>
        <dsp:cNvSpPr/>
      </dsp:nvSpPr>
      <dsp:spPr>
        <a:xfrm>
          <a:off x="3152729" y="2534410"/>
          <a:ext cx="1512912" cy="756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Ambientes deficitarios</a:t>
          </a:r>
        </a:p>
      </dsp:txBody>
      <dsp:txXfrm>
        <a:off x="3189656" y="2571337"/>
        <a:ext cx="1439058" cy="682602"/>
      </dsp:txXfrm>
    </dsp:sp>
    <dsp:sp modelId="{44FBAA60-4A01-4F8F-AC6F-6BC5B6232710}">
      <dsp:nvSpPr>
        <dsp:cNvPr id="0" name=""/>
        <dsp:cNvSpPr/>
      </dsp:nvSpPr>
      <dsp:spPr>
        <a:xfrm>
          <a:off x="1506557" y="2534410"/>
          <a:ext cx="1512912" cy="756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Culpabilizar a la víctima</a:t>
          </a:r>
        </a:p>
      </dsp:txBody>
      <dsp:txXfrm>
        <a:off x="1543484" y="2571337"/>
        <a:ext cx="1439058" cy="682602"/>
      </dsp:txXfrm>
    </dsp:sp>
    <dsp:sp modelId="{5468689B-02C5-4A12-9EB8-9812F39E2895}">
      <dsp:nvSpPr>
        <dsp:cNvPr id="0" name=""/>
        <dsp:cNvSpPr/>
      </dsp:nvSpPr>
      <dsp:spPr>
        <a:xfrm>
          <a:off x="997862" y="968807"/>
          <a:ext cx="1512912" cy="756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Continuo de cuidados y transiciones</a:t>
          </a:r>
        </a:p>
      </dsp:txBody>
      <dsp:txXfrm>
        <a:off x="1034789" y="1005734"/>
        <a:ext cx="1439058" cy="682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34834-A2C3-4054-A478-E9B8FC0117C9}" type="slidenum">
              <a:rPr lang="es-ES_tradnl" smtClean="0"/>
              <a:pPr/>
              <a:t>41</a:t>
            </a:fld>
            <a:endParaRPr lang="es-ES_tradnl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3260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  <p:sp>
        <p:nvSpPr>
          <p:cNvPr id="307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9AC321-B505-4689-A843-95E713A8B81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984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/>
              <a:t>La visión de “pesada carga”, “objeto de atención y cuidados”, o como señala Oliver, la visión de la discapacidad como “tragedia personal” {{198 Oliver, M. 1998/s48;}} o “etiquetas como “inválido”, “tullido”, “tarado”, “impedido” o “retrasado” significan, todas ellas, tanto una pérdida funcional como una carencia de valor”{{12 Barton,L. 1998/s24;}}, </a:t>
            </a:r>
          </a:p>
        </p:txBody>
      </p:sp>
      <p:sp>
        <p:nvSpPr>
          <p:cNvPr id="3277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EC89BD-5115-41B5-9612-59B7741C05E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718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/>
              <a:t>Actividaded vida diaria en el hospital</a:t>
            </a:r>
          </a:p>
          <a:p>
            <a:pPr eaLnBrk="1" hangingPunct="1">
              <a:spcBef>
                <a:spcPct val="0"/>
              </a:spcBef>
            </a:pPr>
            <a:r>
              <a:rPr lang="es-ES"/>
              <a:t>Personas con su cap.mental comprometida</a:t>
            </a:r>
          </a:p>
          <a:p>
            <a:pPr eaLnBrk="1" hangingPunct="1">
              <a:spcBef>
                <a:spcPct val="0"/>
              </a:spcBef>
            </a:pPr>
            <a:r>
              <a:rPr lang="es-ES"/>
              <a:t>Asistencia personal</a:t>
            </a:r>
          </a:p>
          <a:p>
            <a:pPr eaLnBrk="1" hangingPunct="1">
              <a:spcBef>
                <a:spcPct val="0"/>
              </a:spcBef>
            </a:pPr>
            <a:r>
              <a:rPr lang="es-ES"/>
              <a:t>Está formada por el prefijo </a:t>
            </a:r>
            <a:r>
              <a:rPr lang="es-ES" b="1"/>
              <a:t>de</a:t>
            </a:r>
            <a:r>
              <a:rPr lang="es-ES"/>
              <a:t>, que significa de arriba hacia abajo y el verbo </a:t>
            </a:r>
            <a:r>
              <a:rPr lang="es-ES" b="1"/>
              <a:t>penderé</a:t>
            </a:r>
            <a:r>
              <a:rPr lang="es-ES"/>
              <a:t> que significa colgar. El prefijo </a:t>
            </a:r>
            <a:r>
              <a:rPr lang="es-ES" b="1"/>
              <a:t>in</a:t>
            </a:r>
            <a:r>
              <a:rPr lang="es-ES"/>
              <a:t> señala negación. Independencia aludiría a no depender de algo o alguien que está arriba o es superior en algún sentido. Por su parte, autonomía es una palabra griega que significa ley propia, capacidad de otorgarse la ley a uno mismo; atendiendo a su etimología de </a:t>
            </a:r>
            <a:r>
              <a:rPr lang="es-ES" b="1"/>
              <a:t>autos </a:t>
            </a:r>
            <a:r>
              <a:rPr lang="es-ES"/>
              <a:t>como uno mismo y </a:t>
            </a:r>
            <a:r>
              <a:rPr lang="es-ES" b="1"/>
              <a:t>nomos </a:t>
            </a:r>
            <a:r>
              <a:rPr lang="es-ES"/>
              <a:t>como ley. Consiste en tener la ley en uno mismo, o más precisamente aún, ser uno mismo su ley </a:t>
            </a:r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6DC59-22FB-4B95-9104-EA2344B47059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397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dirty="0"/>
              <a:t>servicio de apoyo a la vida independiente que </a:t>
            </a:r>
            <a:r>
              <a:rPr lang="es-ES" dirty="0"/>
              <a:t>se caracteriza por permitir a las personas discriminadas por cualquier tipo de diversidad funcional, asumir tanta responsabilidad y control como deseen sobre los apoyos que estimen necesarios para su emancipación, dando soluciones personalizadas de apoyo a la vida independiente (…), garantizando (…) así la igualdad de oportunidades y la ausencia de discriminación en la sociedad, para ejercer el derecho humano a la vida independiente y a la plena participación social {{205 Blanco, M. 2009/s3;}}</a:t>
            </a:r>
          </a:p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  <p:sp>
        <p:nvSpPr>
          <p:cNvPr id="368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3C02C-E1D3-418B-9272-568147649C2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026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/>
              <a:t>Clasificación de los componentes de la salud, abarcando todos los aspectos de la salud y otros relevantes relacionados con el bienestar que son descritos como dominios de salud y dominios relacionados con la salud. Su objetivo es proporcionar una base científica para establecer un lenguaje común que permita la comparación de los datos y proporcionar un esquema de codificación sistematizado {{209 UIPC. IMSERSO no informa}}.</a:t>
            </a:r>
          </a:p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E92B5-1064-448D-B99F-4FE172DC2EB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119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453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922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064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4EC2C7-8028-4025-9213-41334278FD21}" type="slidenum">
              <a:rPr lang="es-ES_tradnl" smtClean="0"/>
              <a:pPr/>
              <a:t>38</a:t>
            </a:fld>
            <a:endParaRPr lang="es-ES_tradnl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974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4846BB-6E03-D743-9B96-E81EF3474B33}" type="datetime1">
              <a:rPr lang="es-CL" smtClean="0"/>
              <a:t>14-06-21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Diploma de Inclusión Social T.O. Dra. Pamela Gutiérrez Monclus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34C5F-9040-41E3-AD20-2C490B530B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315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 rot="10800000" flipH="1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sz="3600" i="1"/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3600" i="1"/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3600" i="1"/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 rot="10800000" flipH="1">
            <a:off x="4704510" y="351930"/>
            <a:ext cx="347100" cy="47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992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21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DAC3-45EE-4B41-A84B-950C45E2A56E}" type="datetime1">
              <a:rPr lang="es-CL" smtClean="0"/>
              <a:t>14-06-21</a:t>
            </a:fld>
            <a:endParaRPr lang="es-C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Diploma de Inclusión Social T.O. Dra. Pamela Gutiérrez Monclus 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D51-F2D5-48C2-9BDB-D74650BF433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9" name="8 Elipse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</p:spTree>
    <p:extLst>
      <p:ext uri="{BB962C8B-B14F-4D97-AF65-F5344CB8AC3E}">
        <p14:creationId xmlns:p14="http://schemas.microsoft.com/office/powerpoint/2010/main" val="120994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9" r:id="rId5"/>
    <p:sldLayoutId id="2147483660" r:id="rId6"/>
    <p:sldLayoutId id="2147483661" r:id="rId7"/>
    <p:sldLayoutId id="2147483662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dx.cbuc.es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422030" y="624255"/>
            <a:ext cx="7913077" cy="2527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CL" sz="4400" dirty="0"/>
              <a:t>Concepto, Clasificación y Paradigmas</a:t>
            </a:r>
            <a:endParaRPr sz="4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DAFA96-56FD-4FE0-B1ED-036BB4744792}"/>
              </a:ext>
            </a:extLst>
          </p:cNvPr>
          <p:cNvSpPr txBox="1"/>
          <p:nvPr/>
        </p:nvSpPr>
        <p:spPr>
          <a:xfrm>
            <a:off x="-228600" y="4760994"/>
            <a:ext cx="5723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2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98C4A3-CE02-4FCE-8BE7-9F0458FD363C}"/>
              </a:ext>
            </a:extLst>
          </p:cNvPr>
          <p:cNvSpPr txBox="1"/>
          <p:nvPr/>
        </p:nvSpPr>
        <p:spPr>
          <a:xfrm>
            <a:off x="1792996" y="3546376"/>
            <a:ext cx="572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Pamela Gutiérrez Monclus, Terapeuta Ocupacional</a:t>
            </a:r>
          </a:p>
          <a:p>
            <a:pPr algn="ctr"/>
            <a:r>
              <a:rPr lang="es-C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Magister y Doctora en Ps Social</a:t>
            </a:r>
          </a:p>
          <a:p>
            <a:pPr algn="ctr"/>
            <a:r>
              <a:rPr lang="es-C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Diploma Discapacdad y Derechos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E1B9A-C917-CC45-A4AF-25F1342E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A674C5-C746-DF44-9CE5-4C2AF6D5C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Ver video de </a:t>
            </a:r>
            <a:r>
              <a:rPr lang="es-CL" b="1" dirty="0"/>
              <a:t>enlaces de U-cursos</a:t>
            </a:r>
            <a:r>
              <a:rPr lang="es-CL" dirty="0"/>
              <a:t> y reflexionar sobre que enfoque se da a la situación de discapacidad presentada.</a:t>
            </a:r>
          </a:p>
          <a:p>
            <a:r>
              <a:rPr lang="es-CL" dirty="0"/>
              <a:t>¿De qué otra manera podría abordarse?</a:t>
            </a:r>
          </a:p>
          <a:p>
            <a:r>
              <a:rPr lang="es-CL" dirty="0"/>
              <a:t>¿Qué aspectos son favorables?</a:t>
            </a:r>
          </a:p>
          <a:p>
            <a:r>
              <a:rPr lang="es-CL" dirty="0"/>
              <a:t>¿Qué aspectos podrían considerarse de importancia y no han sido considerados?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DE6A48-0160-EE40-B4F1-F4141827C1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36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9FEE9-601B-4B44-97B9-08AC4C23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3400" dirty="0"/>
              <a:t>¿Qué entendemos por discapacidad?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1A384B-6638-4295-93B3-AD9FD0FAF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 hidden="1">
            <a:extLst>
              <a:ext uri="{FF2B5EF4-FFF2-40B4-BE49-F238E27FC236}">
                <a16:creationId xmlns:a16="http://schemas.microsoft.com/office/drawing/2014/main" id="{8C3A4CC0-653A-8247-B657-8807BFAEC87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04384" y="4749851"/>
            <a:ext cx="548700" cy="393600"/>
          </a:xfrm>
        </p:spPr>
        <p:txBody>
          <a:bodyPr/>
          <a:lstStyle/>
          <a:p>
            <a:pPr>
              <a:spcAft>
                <a:spcPts val="600"/>
              </a:spcAft>
            </a:pPr>
            <a:fld id="{366CDD51-F2D5-48C2-9BDB-D74650BF4333}" type="slidenum">
              <a:rPr lang="es-CL" smtClean="0"/>
              <a:pPr>
                <a:spcAft>
                  <a:spcPts val="600"/>
                </a:spcAft>
              </a:pPr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56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4B445-81BA-FF47-9344-31C7579F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entendemos por discapacidad?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863289-6EA0-944A-BE7E-F5243CF96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Marco Legislativo internacional y nacional</a:t>
            </a:r>
          </a:p>
          <a:p>
            <a:r>
              <a:rPr lang="es-CL" dirty="0"/>
              <a:t>Clasificaciones </a:t>
            </a:r>
          </a:p>
          <a:p>
            <a:r>
              <a:rPr lang="es-CL" dirty="0"/>
              <a:t>Estadísticas mundiales y nacionales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03136F-C84C-CF4D-A4A1-56BA5F9FBB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63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Ley 20.422 / 2010: El objeto de esta ley es asegurar el derecho a la igualdad de oportunidades de las personas con discapacidad, con el fin de obtener su plena inclusión social, asegurando el disfrute de sus derechos y eliminando cualquier forma de discriminación fundada en la discapacidad (Gobierno de Chile, 2010) .</a:t>
            </a:r>
          </a:p>
          <a:p>
            <a:r>
              <a:rPr lang="es-MX" dirty="0"/>
              <a:t>Ley antidiscriminación (20.609)</a:t>
            </a:r>
          </a:p>
          <a:p>
            <a:r>
              <a:rPr lang="es-MX" dirty="0"/>
              <a:t>Ley de inclusión laboral “cuotas” (21.015)</a:t>
            </a:r>
          </a:p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130F75-E9E8-9043-8423-0BBF688F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34C5F-9040-41E3-AD20-2C490B530B5B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Marco Legislativo a Nivel Nacional</a:t>
            </a:r>
          </a:p>
        </p:txBody>
      </p:sp>
    </p:spTree>
    <p:extLst>
      <p:ext uri="{BB962C8B-B14F-4D97-AF65-F5344CB8AC3E}">
        <p14:creationId xmlns:p14="http://schemas.microsoft.com/office/powerpoint/2010/main" val="395644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/>
              <a:t>La Convención sobre los Derechos de las Personas con Discapacidad (CDPD), aprobada por las Naciones Unidas en 2006, pretende “</a:t>
            </a:r>
            <a:r>
              <a:rPr lang="es-MX" u="sng" dirty="0"/>
              <a:t>promover, proteger y asegurar el goce pleno y en condiciones de igualdad de todos los derechos humanos y libertades fundamentales por todas las personas con discapacidad, y promover el respeto de su dignidad inherente</a:t>
            </a:r>
            <a:r>
              <a:rPr lang="es-MX" dirty="0"/>
              <a:t>” (ONU, 2006). Adherida por Chile 2008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132EBD-4A17-DA43-AC63-8C4DCB00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34C5F-9040-41E3-AD20-2C490B530B5B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Marco Legislativo Internacional</a:t>
            </a:r>
          </a:p>
        </p:txBody>
      </p:sp>
    </p:spTree>
    <p:extLst>
      <p:ext uri="{BB962C8B-B14F-4D97-AF65-F5344CB8AC3E}">
        <p14:creationId xmlns:p14="http://schemas.microsoft.com/office/powerpoint/2010/main" val="744894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Como antecedentes nacionales, la población con discapacidad en Chile al año 2015, según la Encuesta Nacional de Discapacidad (ENDISC II), corresponde a un </a:t>
            </a:r>
            <a:r>
              <a:rPr lang="es-CL" b="1" u="sng" dirty="0"/>
              <a:t>16,7%</a:t>
            </a:r>
            <a:r>
              <a:rPr lang="es-CL" dirty="0"/>
              <a:t> de la población, de ellas un 5,8% lo constituyen NNACD de entre 2 a 17 años. </a:t>
            </a:r>
          </a:p>
          <a:p>
            <a:r>
              <a:rPr lang="es-CL" dirty="0"/>
              <a:t>Definición de discapacidad transitoria (últimos 30 días) versus definición de CDPCD de larga duración.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F7664-608D-F943-8E2A-22BF7FED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34C5F-9040-41E3-AD20-2C490B530B5B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Estadísticas:</a:t>
            </a:r>
            <a:br>
              <a:rPr lang="es-CL" dirty="0"/>
            </a:br>
            <a:r>
              <a:rPr lang="es-CL" dirty="0"/>
              <a:t>ENDISC II (2015) Encuesta Nacional de Discapacidad</a:t>
            </a:r>
          </a:p>
        </p:txBody>
      </p:sp>
    </p:spTree>
    <p:extLst>
      <p:ext uri="{BB962C8B-B14F-4D97-AF65-F5344CB8AC3E}">
        <p14:creationId xmlns:p14="http://schemas.microsoft.com/office/powerpoint/2010/main" val="339983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 dirty="0"/>
              <a:t>Personas con condiciones permanentes y/o larga duración       </a:t>
            </a:r>
          </a:p>
          <a:p>
            <a:pPr>
              <a:buNone/>
            </a:pPr>
            <a:r>
              <a:rPr lang="es-CL" dirty="0"/>
              <a:t>	sin discapacidad 16.149.955 93,5 </a:t>
            </a:r>
          </a:p>
          <a:p>
            <a:pPr>
              <a:buNone/>
            </a:pPr>
            <a:r>
              <a:rPr lang="es-CL" dirty="0"/>
              <a:t>  con discapacidad 1.123.162 </a:t>
            </a:r>
            <a:r>
              <a:rPr lang="es-CL" b="1" u="sng" dirty="0"/>
              <a:t>6,5% </a:t>
            </a:r>
          </a:p>
          <a:p>
            <a:pPr>
              <a:buNone/>
            </a:pPr>
            <a:r>
              <a:rPr lang="es-CL" dirty="0"/>
              <a:t>  Total 17.273.117 100 </a:t>
            </a:r>
          </a:p>
          <a:p>
            <a:r>
              <a:rPr lang="es-CL" dirty="0"/>
              <a:t>Personas con dificultades debido a su estado de salud (6 años y más)       </a:t>
            </a:r>
          </a:p>
          <a:p>
            <a:pPr>
              <a:buNone/>
            </a:pPr>
            <a:r>
              <a:rPr lang="es-CL" dirty="0"/>
              <a:t>   sin discapacidad 13.459.671 85,03 </a:t>
            </a:r>
          </a:p>
          <a:p>
            <a:pPr>
              <a:buNone/>
            </a:pPr>
            <a:r>
              <a:rPr lang="es-CL" dirty="0"/>
              <a:t>   con discapacidad 2.369.764 </a:t>
            </a:r>
            <a:r>
              <a:rPr lang="es-CL" b="1" u="sng" dirty="0"/>
              <a:t>14,97% </a:t>
            </a:r>
          </a:p>
          <a:p>
            <a:pPr>
              <a:buNone/>
            </a:pPr>
            <a:r>
              <a:rPr lang="es-CL" dirty="0"/>
              <a:t>   Total 15.829.435 100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9D4BF3-C52B-D84C-884A-DEA8A67A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34C5F-9040-41E3-AD20-2C490B530B5B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Casen 2013</a:t>
            </a:r>
          </a:p>
        </p:txBody>
      </p:sp>
    </p:spTree>
    <p:extLst>
      <p:ext uri="{BB962C8B-B14F-4D97-AF65-F5344CB8AC3E}">
        <p14:creationId xmlns:p14="http://schemas.microsoft.com/office/powerpoint/2010/main" val="2343503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MX" dirty="0"/>
              <a:t>“La discapacidad forma parte de la condición humana: casi todas las personas sufrirán algún tipo de discapacidad transitoria o permanente en algún momento de su vida, y las que lleguen a la senilidad experimentarán dificultades crecientes de funcionamiento. La discapacidad es compleja, y </a:t>
            </a:r>
            <a:r>
              <a:rPr lang="es-MX" b="1" u="sng" dirty="0"/>
              <a:t>las intervenciones para superar las desventajas asociadas a ella son múltiples, sistémicas y varían según el contexto</a:t>
            </a:r>
            <a:r>
              <a:rPr lang="es-MX" dirty="0"/>
              <a:t>” (OMS, 2011).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97B1EE-0EAD-CF40-AF5F-40956848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34C5F-9040-41E3-AD20-2C490B530B5B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Estadísticas Internacionales: Informe Mundial</a:t>
            </a:r>
          </a:p>
        </p:txBody>
      </p:sp>
    </p:spTree>
    <p:extLst>
      <p:ext uri="{BB962C8B-B14F-4D97-AF65-F5344CB8AC3E}">
        <p14:creationId xmlns:p14="http://schemas.microsoft.com/office/powerpoint/2010/main" val="1663062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1800" dirty="0">
                <a:latin typeface="+mj-lt"/>
              </a:rPr>
              <a:t>Más de mil millones de personas viven con algún tipo de discapacidad; alrededor 15% de la población mundial.</a:t>
            </a:r>
          </a:p>
          <a:p>
            <a:r>
              <a:rPr lang="es-MX" sz="1800" u="sng" dirty="0">
                <a:latin typeface="+mj-lt"/>
              </a:rPr>
              <a:t>Obstáculos </a:t>
            </a:r>
            <a:r>
              <a:rPr lang="es-MX" sz="1800" u="sng" dirty="0" err="1">
                <a:latin typeface="+mj-lt"/>
              </a:rPr>
              <a:t>discapacitantes</a:t>
            </a:r>
            <a:r>
              <a:rPr lang="es-MX" sz="1800" u="sng" dirty="0">
                <a:latin typeface="+mj-lt"/>
              </a:rPr>
              <a:t>: </a:t>
            </a:r>
          </a:p>
          <a:p>
            <a:pPr lvl="1"/>
            <a:r>
              <a:rPr lang="es-MX" sz="1575" dirty="0">
                <a:latin typeface="+mj-lt"/>
              </a:rPr>
              <a:t>Políticas públicas</a:t>
            </a:r>
          </a:p>
          <a:p>
            <a:pPr lvl="1"/>
            <a:r>
              <a:rPr lang="es-MX" sz="1575" dirty="0">
                <a:latin typeface="+mj-lt"/>
              </a:rPr>
              <a:t>Actitudes negativas</a:t>
            </a:r>
          </a:p>
          <a:p>
            <a:pPr lvl="1"/>
            <a:r>
              <a:rPr lang="es-MX" sz="1575" dirty="0">
                <a:latin typeface="+mj-lt"/>
              </a:rPr>
              <a:t>Prestación insuficiente de servicios </a:t>
            </a:r>
          </a:p>
          <a:p>
            <a:pPr lvl="1"/>
            <a:r>
              <a:rPr lang="es-MX" sz="1575" dirty="0">
                <a:latin typeface="+mj-lt"/>
              </a:rPr>
              <a:t>Problemas con la prestación de servicios</a:t>
            </a:r>
          </a:p>
          <a:p>
            <a:pPr lvl="1"/>
            <a:r>
              <a:rPr lang="es-MX" sz="1575" dirty="0">
                <a:latin typeface="+mj-lt"/>
              </a:rPr>
              <a:t>Falta de datos y pruebas </a:t>
            </a:r>
          </a:p>
          <a:p>
            <a:pPr lvl="1"/>
            <a:r>
              <a:rPr lang="es-MX" sz="1575" dirty="0">
                <a:latin typeface="+mj-lt"/>
              </a:rPr>
              <a:t>Falta de consulta y participación</a:t>
            </a:r>
          </a:p>
          <a:p>
            <a:pPr lvl="1"/>
            <a:r>
              <a:rPr lang="es-MX" sz="1575" dirty="0">
                <a:latin typeface="+mj-lt"/>
              </a:rPr>
              <a:t>Financiación insuficiente </a:t>
            </a:r>
          </a:p>
          <a:p>
            <a:pPr lvl="1"/>
            <a:r>
              <a:rPr lang="es-MX" sz="1575" dirty="0">
                <a:latin typeface="+mj-lt"/>
              </a:rPr>
              <a:t>Falta de accesibilidad </a:t>
            </a:r>
          </a:p>
          <a:p>
            <a:endParaRPr lang="es-MX" b="1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A967BF-807D-E844-908B-8EC3E2C9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34C5F-9040-41E3-AD20-2C490B530B5B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Estadísticas Internacionales: Informe Mundial (OMS, 2011)</a:t>
            </a:r>
          </a:p>
        </p:txBody>
      </p:sp>
    </p:spTree>
    <p:extLst>
      <p:ext uri="{BB962C8B-B14F-4D97-AF65-F5344CB8AC3E}">
        <p14:creationId xmlns:p14="http://schemas.microsoft.com/office/powerpoint/2010/main" val="128209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4CA42E1-997D-374E-B194-7CCFC1736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3400"/>
              <a:t>Clasificaciones y discapacidad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850423C-683B-4C78-BF23-F930AFAD4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</p:spPr>
        <p:txBody>
          <a:bodyPr/>
          <a:lstStyle/>
          <a:p>
            <a:r>
              <a:rPr lang="en-US" dirty="0"/>
              <a:t>CIDDM - CIF</a:t>
            </a:r>
          </a:p>
        </p:txBody>
      </p:sp>
      <p:sp>
        <p:nvSpPr>
          <p:cNvPr id="3" name="Marcador de número de diapositiva 2" hidden="1">
            <a:extLst>
              <a:ext uri="{FF2B5EF4-FFF2-40B4-BE49-F238E27FC236}">
                <a16:creationId xmlns:a16="http://schemas.microsoft.com/office/drawing/2014/main" id="{492FDD07-E25A-424D-8F5E-ED55155EED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04384" y="4749851"/>
            <a:ext cx="548700" cy="3936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9C134C5F-9040-41E3-AD20-2C490B530B5B}" type="slidenum">
              <a:rPr lang="es-ES" smtClean="0"/>
              <a:pPr>
                <a:spcAft>
                  <a:spcPts val="600"/>
                </a:spcAft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0" y="592138"/>
            <a:ext cx="5643563" cy="1160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err="1"/>
              <a:t>Muy</a:t>
            </a:r>
            <a:r>
              <a:rPr lang="en" sz="4000" b="1" dirty="0"/>
              <a:t> </a:t>
            </a:r>
            <a:r>
              <a:rPr lang="es-CL" sz="4000" b="1" dirty="0"/>
              <a:t>B</a:t>
            </a:r>
            <a:r>
              <a:rPr lang="en" sz="4000" b="1" dirty="0" err="1"/>
              <a:t>uenos</a:t>
            </a:r>
            <a:r>
              <a:rPr lang="en" sz="4000" b="1" dirty="0"/>
              <a:t> </a:t>
            </a:r>
            <a:r>
              <a:rPr lang="en" sz="4000" b="1" dirty="0" err="1"/>
              <a:t>días</a:t>
            </a:r>
            <a:endParaRPr sz="4000" b="1"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4294967295"/>
          </p:nvPr>
        </p:nvSpPr>
        <p:spPr>
          <a:xfrm>
            <a:off x="0" y="1563688"/>
            <a:ext cx="5643563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Soy Pamela Gutiérrez </a:t>
            </a:r>
            <a:r>
              <a:rPr lang="en" sz="3600" b="1" dirty="0" err="1"/>
              <a:t>Monclus</a:t>
            </a:r>
            <a:endParaRPr sz="36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0" y="2982913"/>
            <a:ext cx="4110038" cy="18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600" dirty="0"/>
              <a:t>Si tienes alguna duda o comentario puedes contactarme en: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600" dirty="0" err="1"/>
              <a:t>pamelagutierrez@uchile.cl</a:t>
            </a:r>
            <a:endParaRPr lang="es-ES" sz="2600" dirty="0"/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4"/>
          <a:srcRect/>
          <a:stretch/>
        </p:blipFill>
        <p:spPr>
          <a:xfrm>
            <a:off x="5746900" y="2600463"/>
            <a:ext cx="1759599" cy="1365599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5900" y="3975498"/>
            <a:ext cx="5732860" cy="954881"/>
          </a:xfrm>
        </p:spPr>
        <p:txBody>
          <a:bodyPr>
            <a:normAutofit fontScale="40000" lnSpcReduction="20000"/>
          </a:bodyPr>
          <a:lstStyle/>
          <a:p>
            <a:pPr marL="274320" indent="-192024">
              <a:buClr>
                <a:schemeClr val="accent3"/>
              </a:buClr>
              <a:buFont typeface="Georgia"/>
              <a:buChar char="•"/>
              <a:defRPr/>
            </a:pPr>
            <a:r>
              <a:rPr lang="es-ES" dirty="0"/>
              <a:t>Esta clasificación incorporó un esquema lineal de discapacidad que “en cierta medida replicaba el Modelo Clínico de Enfermedad, estableciendo una secuencia que iba  desde el trastorno a la minusvalía, pasando por la discapacidad y la deficiencia”(UIPC. IMSERSO).</a:t>
            </a:r>
          </a:p>
        </p:txBody>
      </p:sp>
      <p:sp>
        <p:nvSpPr>
          <p:cNvPr id="16389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spcFirstLastPara="1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8EBFC-43CE-47EC-A60C-1F4F4D05A61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ES"/>
          </a:p>
        </p:txBody>
      </p:sp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CIDDM- OMS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085" y="1653779"/>
            <a:ext cx="4644628" cy="210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522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192024">
              <a:buClr>
                <a:schemeClr val="accent3"/>
              </a:buClr>
              <a:buFont typeface="Georgia"/>
              <a:buChar char="•"/>
              <a:defRPr/>
            </a:pPr>
            <a:r>
              <a:rPr lang="es-CL" dirty="0"/>
              <a:t>Oliver y Barnes, señalan que en esta clasificación está implícita la noción de normalidad, además de suponer la flexibilidad de la persona para adaptarse al medio y no así a la inversa. </a:t>
            </a:r>
          </a:p>
          <a:p>
            <a:pPr marL="274320" indent="-192024">
              <a:buClr>
                <a:schemeClr val="accent3"/>
              </a:buClr>
              <a:buFont typeface="Georgia"/>
              <a:buChar char="•"/>
              <a:defRPr/>
            </a:pPr>
            <a:r>
              <a:rPr lang="es-CL" dirty="0"/>
              <a:t>Las deficiencias son entendidas como la causa de la discapacidad o minusvalía, por lo tanto, la única intervención posible es la intervención médica o psicológica. </a:t>
            </a:r>
          </a:p>
          <a:p>
            <a:pPr marL="274320" indent="-192024">
              <a:buClr>
                <a:schemeClr val="accent3"/>
              </a:buClr>
              <a:buFont typeface="Georgia"/>
              <a:buChar char="•"/>
              <a:defRPr/>
            </a:pPr>
            <a:r>
              <a:rPr lang="es-CL" dirty="0"/>
              <a:t>Los considera estados estáticos y establece limitaciones poco claras entre unos y otros (Oliver, M. 1998. </a:t>
            </a:r>
            <a:endParaRPr lang="es-ES" dirty="0"/>
          </a:p>
          <a:p>
            <a:pPr marL="274320" indent="-192024">
              <a:buClr>
                <a:schemeClr val="accent3"/>
              </a:buClr>
              <a:buFont typeface="Georgia"/>
              <a:buChar char="•"/>
              <a:defRPr/>
            </a:pPr>
            <a:endParaRPr lang="es-ES" dirty="0"/>
          </a:p>
        </p:txBody>
      </p:sp>
      <p:sp>
        <p:nvSpPr>
          <p:cNvPr id="17413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spcFirstLastPara="1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E4152-AC3A-48CB-AAF3-7205A7931A2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ES"/>
          </a:p>
        </p:txBody>
      </p:sp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Crítica a CIDDM- OMS</a:t>
            </a:r>
          </a:p>
        </p:txBody>
      </p:sp>
    </p:spTree>
    <p:extLst>
      <p:ext uri="{BB962C8B-B14F-4D97-AF65-F5344CB8AC3E}">
        <p14:creationId xmlns:p14="http://schemas.microsoft.com/office/powerpoint/2010/main" val="2908173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spcFirstLastPara="1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22E0C7-7AB5-4BDE-87A5-E45855ED7CE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813" y="627460"/>
            <a:ext cx="6172200" cy="800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dirty="0"/>
              <a:t>CIF- Clasificación Internacional del Funcionamiento, de la Discapacidad y de la Salud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380" y="1768073"/>
            <a:ext cx="2732504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8 Rectángulo"/>
          <p:cNvSpPr>
            <a:spLocks noChangeArrowheads="1"/>
          </p:cNvSpPr>
          <p:nvPr/>
        </p:nvSpPr>
        <p:spPr bwMode="auto">
          <a:xfrm>
            <a:off x="1709682" y="3273828"/>
            <a:ext cx="6074569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050" dirty="0">
                <a:latin typeface="Georgia" pitchFamily="18" charset="0"/>
              </a:rPr>
              <a:t>En ella, </a:t>
            </a:r>
            <a:r>
              <a:rPr lang="es-ES" sz="1050" dirty="0">
                <a:latin typeface="Georgia" pitchFamily="18" charset="0"/>
              </a:rPr>
              <a:t>el “funcionamiento” y la “discapacidad” son vistos como consecuencia de la interacción entre la “condición de salud” de la persona y su entorno físico y social. Respecto a la discapacidad, es asumido como un término genérico que abarca las distintas dimensiones de “deficiencias de función y deficiencias de estructura” (antes deficiencias); limitaciones en las “actividades” (antes discapacidades) y limitaciones en la  “participación” (antes minusvalía) {{209 UIPC. IMSERSO no informa/s10;}}. </a:t>
            </a:r>
          </a:p>
        </p:txBody>
      </p:sp>
    </p:spTree>
    <p:extLst>
      <p:ext uri="{BB962C8B-B14F-4D97-AF65-F5344CB8AC3E}">
        <p14:creationId xmlns:p14="http://schemas.microsoft.com/office/powerpoint/2010/main" val="3198670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dirty="0"/>
              <a:t>Existen distintas formas de abordar la discapacidad en el contexto social que nos encontramos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6279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Modelos</a:t>
            </a:r>
            <a:r>
              <a:rPr lang="en" dirty="0"/>
              <a:t> que </a:t>
            </a:r>
            <a:r>
              <a:rPr lang="en" dirty="0" err="1"/>
              <a:t>coexisten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dirty="0" err="1"/>
              <a:t>torno</a:t>
            </a:r>
            <a:r>
              <a:rPr lang="en" dirty="0"/>
              <a:t> a la </a:t>
            </a:r>
            <a:r>
              <a:rPr lang="en" dirty="0" err="1"/>
              <a:t>discapacidad</a:t>
            </a:r>
            <a:r>
              <a:rPr lang="en" dirty="0"/>
              <a:t> (Palacios, 2009)</a:t>
            </a:r>
            <a:endParaRPr dirty="0"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3058620" y="1383600"/>
            <a:ext cx="2390100" cy="2412300"/>
          </a:xfrm>
          <a:prstGeom prst="ellipse">
            <a:avLst/>
          </a:prstGeom>
          <a:noFill/>
          <a:ln w="9525" cap="flat" cmpd="sng">
            <a:solidFill>
              <a:srgbClr val="0091E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Modelo</a:t>
            </a:r>
            <a:r>
              <a:rPr lang="en" dirty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</a:t>
            </a:r>
            <a:r>
              <a:rPr lang="en" dirty="0" err="1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Médico</a:t>
            </a:r>
            <a:endParaRPr lang="en" dirty="0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</a:t>
            </a:r>
            <a:r>
              <a:rPr lang="en" dirty="0" err="1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Rehabilitador</a:t>
            </a:r>
            <a:endParaRPr dirty="0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786150" y="1383600"/>
            <a:ext cx="2506625" cy="2507916"/>
          </a:xfrm>
          <a:prstGeom prst="ellipse">
            <a:avLst/>
          </a:prstGeom>
          <a:noFill/>
          <a:ln w="9525" cap="flat" cmpd="sng">
            <a:solidFill>
              <a:srgbClr val="0091E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Modelo de prescindencia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*eugenésico *institucionalización</a:t>
            </a:r>
            <a:endParaRPr dirty="0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247991" y="1383600"/>
            <a:ext cx="2390100" cy="2412300"/>
          </a:xfrm>
          <a:prstGeom prst="ellipse">
            <a:avLst/>
          </a:prstGeom>
          <a:noFill/>
          <a:ln w="9525" cap="flat" cmpd="sng">
            <a:solidFill>
              <a:srgbClr val="0091E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Modelo</a:t>
            </a:r>
            <a:r>
              <a:rPr lang="en" dirty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Social/ Derechos Humanos</a:t>
            </a:r>
            <a:endParaRPr dirty="0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235675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4738600" y="1668322"/>
            <a:ext cx="2877300" cy="28569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786150" y="1504950"/>
            <a:ext cx="3651000" cy="22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CL" dirty="0"/>
              <a:t>¿Porqué es importante reflexionar desde nuestra experiencia en torno a la discapacidad?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.</a:t>
            </a:r>
            <a:endParaRPr dirty="0"/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8075" y="1868325"/>
            <a:ext cx="2456700" cy="24567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53" name="Google Shape;153;p21"/>
          <p:cNvCxnSpPr/>
          <p:nvPr/>
        </p:nvCxnSpPr>
        <p:spPr>
          <a:xfrm rot="10800000" flipH="1">
            <a:off x="6793191" y="367851"/>
            <a:ext cx="638700" cy="141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1"/>
          <p:cNvCxnSpPr/>
          <p:nvPr/>
        </p:nvCxnSpPr>
        <p:spPr>
          <a:xfrm rot="10800000" flipH="1">
            <a:off x="7194765" y="1515796"/>
            <a:ext cx="1377600" cy="57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1"/>
          <p:cNvCxnSpPr/>
          <p:nvPr/>
        </p:nvCxnSpPr>
        <p:spPr>
          <a:xfrm rot="10800000" flipH="1">
            <a:off x="7068779" y="1169826"/>
            <a:ext cx="716400" cy="806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91533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9FEE9-601B-4B44-97B9-08AC4C23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3400" dirty="0"/>
              <a:t>¿Qué entendemos por intervención?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1A384B-6638-4295-93B3-AD9FD0FAF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 hidden="1">
            <a:extLst>
              <a:ext uri="{FF2B5EF4-FFF2-40B4-BE49-F238E27FC236}">
                <a16:creationId xmlns:a16="http://schemas.microsoft.com/office/drawing/2014/main" id="{8C3A4CC0-653A-8247-B657-8807BFAEC87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04384" y="4749851"/>
            <a:ext cx="548700" cy="393600"/>
          </a:xfrm>
        </p:spPr>
        <p:txBody>
          <a:bodyPr/>
          <a:lstStyle/>
          <a:p>
            <a:pPr>
              <a:spcAft>
                <a:spcPts val="600"/>
              </a:spcAft>
            </a:pPr>
            <a:fld id="{366CDD51-F2D5-48C2-9BDB-D74650BF4333}" type="slidenum">
              <a:rPr lang="es-CL" smtClean="0"/>
              <a:pPr>
                <a:spcAft>
                  <a:spcPts val="600"/>
                </a:spcAft>
              </a:pPr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0528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¿Qué caracteriza la intervención en discapacidad intelectual?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¿Qué nos moviliza /motiva a trabajar en la intervención psicosocial de las Personas con Discapacidad?</a:t>
            </a:r>
          </a:p>
          <a:p>
            <a:r>
              <a:rPr lang="es-CL" dirty="0"/>
              <a:t>¿Cuáles son los fundamentos de la intervención que hacemos?</a:t>
            </a:r>
          </a:p>
          <a:p>
            <a:r>
              <a:rPr lang="es-CL" dirty="0"/>
              <a:t>¿Qué tipos de intervención, están presentes en la intervención con </a:t>
            </a:r>
            <a:r>
              <a:rPr lang="es-CL" dirty="0" err="1"/>
              <a:t>PeSDI</a:t>
            </a:r>
            <a:r>
              <a:rPr lang="es-CL" dirty="0"/>
              <a:t>?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6452-DFE1-45AC-BF55-2C62280725F1}" type="slidenum">
              <a:rPr lang="es-MX" smtClean="0"/>
              <a:pPr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089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/>
              <a:t>Intervención psicosocial crítica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dirty="0"/>
              <a:t>“Una perspectiva crítica de la concepción de la intervención social </a:t>
            </a:r>
            <a:r>
              <a:rPr lang="es-MX" u="sng" dirty="0"/>
              <a:t>como un conjunto de ajustes que no cuestionan el orden social establecido</a:t>
            </a:r>
            <a:r>
              <a:rPr lang="es-MX" dirty="0"/>
              <a:t>, considera que la intervención debe desembocar en una transformación social”</a:t>
            </a:r>
            <a:r>
              <a:rPr lang="es-MX" sz="1050" dirty="0"/>
              <a:t> (Montenegro y Pujol, 2003).</a:t>
            </a:r>
          </a:p>
          <a:p>
            <a:pPr eaLnBrk="1" hangingPunct="1"/>
            <a:r>
              <a:rPr lang="es-MX" sz="1800" dirty="0"/>
              <a:t>Ideal de cambio social, por un proyecto mejor. </a:t>
            </a:r>
          </a:p>
        </p:txBody>
      </p:sp>
      <p:sp>
        <p:nvSpPr>
          <p:cNvPr id="92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831682" y="4917281"/>
            <a:ext cx="441722" cy="171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C977FF-F6D2-47DF-850E-907777D60C88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359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Procesos sociales y prácticas que contribuyen a la opresión en la Intervención </a:t>
            </a:r>
            <a:r>
              <a:rPr lang="es-CL" sz="975" dirty="0"/>
              <a:t>(Rapp y Goscha, 2012)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1485900" y="1451373"/>
          <a:ext cx="6172200" cy="329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6452-DFE1-45AC-BF55-2C62280725F1}" type="slidenum">
              <a:rPr lang="es-MX" smtClean="0"/>
              <a:pPr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909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Tabla de temas a abordar</a:t>
            </a:r>
            <a:endParaRPr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B0FAFB0-ED10-4C83-B70D-18D3B402D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¿Qué entendemos por discapacidad?</a:t>
            </a:r>
          </a:p>
          <a:p>
            <a:r>
              <a:rPr lang="es-CL" dirty="0"/>
              <a:t>Intervenciónes en discapacidad</a:t>
            </a:r>
          </a:p>
          <a:p>
            <a:r>
              <a:rPr lang="es-CL" dirty="0"/>
              <a:t>Efectos de la intervención (subjetividad, poder y gubermentalidad)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Dominio de los déficit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/>
              <a:t>Modelos derivados de enfoques caritativos</a:t>
            </a:r>
          </a:p>
          <a:p>
            <a:r>
              <a:rPr lang="es-CL" dirty="0"/>
              <a:t>Qué proponen una estrategia moral, para la recuperación</a:t>
            </a:r>
          </a:p>
          <a:p>
            <a:r>
              <a:rPr lang="es-CL" dirty="0"/>
              <a:t>Transición de enfoques basados en tratamiento moral e influencia de las ciencias básicas, para fundamentar las disciplinas.</a:t>
            </a:r>
          </a:p>
          <a:p>
            <a:r>
              <a:rPr lang="es-CL" dirty="0" err="1"/>
              <a:t>Interes</a:t>
            </a:r>
            <a:r>
              <a:rPr lang="es-CL" dirty="0"/>
              <a:t> por definir problemas desde la razón y no la moral</a:t>
            </a:r>
          </a:p>
          <a:p>
            <a:r>
              <a:rPr lang="es-CL" dirty="0"/>
              <a:t>Psicoanálisis: énfasis en causas individuales (debilidades en las personas y refuerza lenguaje patología)</a:t>
            </a:r>
          </a:p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6452-DFE1-45AC-BF55-2C62280725F1}" type="slidenum">
              <a:rPr lang="es-MX" smtClean="0"/>
              <a:pPr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2522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Dominio de los déficit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Ante estas perspectivas surgen miradas ecológicas que establecen la relación entre discrepancias entre las necesidades y capacidades por una parte y las características del ambiente por otra.  </a:t>
            </a:r>
            <a:r>
              <a:rPr lang="es-CL" sz="900" dirty="0"/>
              <a:t>(</a:t>
            </a:r>
            <a:r>
              <a:rPr lang="es-CL" sz="900" dirty="0" err="1"/>
              <a:t>Germain</a:t>
            </a:r>
            <a:r>
              <a:rPr lang="es-CL" sz="900" dirty="0"/>
              <a:t> y </a:t>
            </a:r>
            <a:r>
              <a:rPr lang="es-CL" sz="900" dirty="0" err="1"/>
              <a:t>Gitterman</a:t>
            </a:r>
            <a:r>
              <a:rPr lang="es-CL" sz="900" dirty="0"/>
              <a:t>, 1980 en </a:t>
            </a:r>
            <a:r>
              <a:rPr lang="es-CL" sz="900" dirty="0" err="1"/>
              <a:t>Rapp</a:t>
            </a:r>
            <a:r>
              <a:rPr lang="es-CL" sz="900" dirty="0"/>
              <a:t> y </a:t>
            </a:r>
            <a:r>
              <a:rPr lang="es-CL" sz="900" dirty="0" err="1"/>
              <a:t>Goscha</a:t>
            </a:r>
            <a:r>
              <a:rPr lang="es-CL" sz="900" dirty="0"/>
              <a:t>, 2012) </a:t>
            </a:r>
          </a:p>
          <a:p>
            <a:r>
              <a:rPr lang="es-CL" dirty="0"/>
              <a:t>Adaptación … énfasis en lo aspectos negativos que hay que regular</a:t>
            </a:r>
          </a:p>
          <a:p>
            <a:pPr lvl="1"/>
            <a:endParaRPr lang="es-CL" dirty="0"/>
          </a:p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6452-DFE1-45AC-BF55-2C62280725F1}" type="slidenum">
              <a:rPr lang="es-MX" smtClean="0"/>
              <a:pPr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5918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Dominio de los déficit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dirty="0"/>
              <a:t>Modelos de resolución de problemas : </a:t>
            </a:r>
          </a:p>
          <a:p>
            <a:pPr lvl="1"/>
            <a:r>
              <a:rPr lang="es-CL" dirty="0"/>
              <a:t>creencia que las personas necesitan ayudas porque ellas tienen problemas </a:t>
            </a:r>
          </a:p>
          <a:p>
            <a:pPr lvl="1"/>
            <a:r>
              <a:rPr lang="es-CL" dirty="0"/>
              <a:t>provee la lógica de necesitar profesionales que nombra, eqtiqueta  y categoriza e individualiza v/s ambiente </a:t>
            </a:r>
          </a:p>
          <a:p>
            <a:pPr lvl="1"/>
            <a:r>
              <a:rPr lang="es-CL" dirty="0"/>
              <a:t>Problema define déficit- comportamiento- evaluación y tratamiento: +++ destrezas. Ciclo se repite</a:t>
            </a:r>
          </a:p>
          <a:p>
            <a:pPr lvl="1"/>
            <a:r>
              <a:rPr lang="es-CL" dirty="0"/>
              <a:t>“</a:t>
            </a:r>
            <a:r>
              <a:rPr lang="es-CL" dirty="0" err="1"/>
              <a:t>Never</a:t>
            </a:r>
            <a:r>
              <a:rPr lang="es-CL" dirty="0"/>
              <a:t> </a:t>
            </a:r>
            <a:r>
              <a:rPr lang="es-CL" dirty="0" err="1"/>
              <a:t>ending</a:t>
            </a:r>
            <a:r>
              <a:rPr lang="es-CL" dirty="0"/>
              <a:t> and </a:t>
            </a:r>
            <a:r>
              <a:rPr lang="es-CL" dirty="0" err="1"/>
              <a:t>little</a:t>
            </a:r>
            <a:r>
              <a:rPr lang="es-CL" dirty="0"/>
              <a:t> </a:t>
            </a:r>
            <a:r>
              <a:rPr lang="es-CL" dirty="0" err="1"/>
              <a:t>sense</a:t>
            </a:r>
            <a:r>
              <a:rPr lang="es-CL" dirty="0"/>
              <a:t> of </a:t>
            </a:r>
            <a:r>
              <a:rPr lang="es-CL" dirty="0" err="1"/>
              <a:t>success</a:t>
            </a:r>
            <a:r>
              <a:rPr lang="es-CL" dirty="0"/>
              <a:t>” (éxito)</a:t>
            </a:r>
          </a:p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6452-DFE1-45AC-BF55-2C62280725F1}" type="slidenum">
              <a:rPr lang="es-MX" smtClean="0"/>
              <a:pPr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198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Ambientes deficitarios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 causa de los déficit individuales son:</a:t>
            </a:r>
          </a:p>
          <a:p>
            <a:pPr lvl="1"/>
            <a:r>
              <a:rPr lang="es-CL" dirty="0"/>
              <a:t>Discriminación</a:t>
            </a:r>
          </a:p>
          <a:p>
            <a:pPr lvl="1"/>
            <a:r>
              <a:rPr lang="es-CL" dirty="0"/>
              <a:t>Desempleo</a:t>
            </a:r>
          </a:p>
          <a:p>
            <a:pPr lvl="1"/>
            <a:r>
              <a:rPr lang="es-CL" dirty="0"/>
              <a:t>Falta de adecuaciones en los empleos</a:t>
            </a:r>
          </a:p>
          <a:p>
            <a:pPr lvl="1"/>
            <a:r>
              <a:rPr lang="es-CL" dirty="0"/>
              <a:t>Naturaleza capitalista del sistema</a:t>
            </a:r>
          </a:p>
          <a:p>
            <a:pPr lvl="1"/>
            <a:r>
              <a:rPr lang="es-CL" dirty="0"/>
              <a:t>Lógica que sustenta los “asilos” como remanzos de calma</a:t>
            </a:r>
          </a:p>
          <a:p>
            <a:pPr lvl="1"/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6452-DFE1-45AC-BF55-2C62280725F1}" type="slidenum">
              <a:rPr lang="es-MX" smtClean="0"/>
              <a:pPr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1236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Culpabilizar a la víctima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Consecuencia de preocupación en déficit, debilidades, patología</a:t>
            </a:r>
          </a:p>
          <a:p>
            <a:r>
              <a:rPr lang="es-CL" dirty="0"/>
              <a:t>Se etiqueta a grupos “diferentes”</a:t>
            </a:r>
          </a:p>
          <a:p>
            <a:r>
              <a:rPr lang="es-CL" dirty="0"/>
              <a:t>La persona con discapacidad internaliza el estigma y se cree ella misma de menos valor (subjetivación), menos eficaz, menor autoestima.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6452-DFE1-45AC-BF55-2C62280725F1}" type="slidenum">
              <a:rPr lang="es-MX" smtClean="0"/>
              <a:pPr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2203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s-CL" dirty="0"/>
            </a:br>
            <a:r>
              <a:rPr lang="es-CL" dirty="0"/>
              <a:t>Continuo de cuidados y transiciones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400" dirty="0"/>
              <a:t>Lógica de continuidad de servicios que la persona debiera seguir paso a paso</a:t>
            </a:r>
          </a:p>
          <a:p>
            <a:r>
              <a:rPr lang="es-CL" sz="2400" dirty="0"/>
              <a:t>Para muchas personas nunca se esta “demasiado habilitado” (ejemplo de talleres pre-laborales ¿cuántos?)</a:t>
            </a:r>
          </a:p>
          <a:p>
            <a:r>
              <a:rPr lang="es-CL" sz="2400" dirty="0"/>
              <a:t>Por lo general los recursos están destinados en los servicios de mayor intensidad y no en la comunidad.</a:t>
            </a:r>
          </a:p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6452-DFE1-45AC-BF55-2C62280725F1}" type="slidenum">
              <a:rPr lang="es-MX" smtClean="0"/>
              <a:pPr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6371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Procesos Sociales y prácticas que contribuyen a la opresión </a:t>
            </a:r>
            <a:r>
              <a:rPr lang="es-CL" sz="975" dirty="0"/>
              <a:t>(</a:t>
            </a:r>
            <a:r>
              <a:rPr lang="es-CL" sz="975" dirty="0" err="1"/>
              <a:t>Rapp</a:t>
            </a:r>
            <a:r>
              <a:rPr lang="es-CL" sz="975" dirty="0"/>
              <a:t> y </a:t>
            </a:r>
            <a:r>
              <a:rPr lang="es-CL" sz="975" dirty="0" err="1"/>
              <a:t>Goscha</a:t>
            </a:r>
            <a:r>
              <a:rPr lang="es-CL" sz="975" dirty="0"/>
              <a:t>, 2012)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1485900" y="1451373"/>
          <a:ext cx="6172200" cy="329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6452-DFE1-45AC-BF55-2C62280725F1}" type="slidenum">
              <a:rPr lang="es-MX" smtClean="0"/>
              <a:pPr/>
              <a:t>36</a:t>
            </a:fld>
            <a:endParaRPr lang="es-MX"/>
          </a:p>
        </p:txBody>
      </p:sp>
      <p:sp>
        <p:nvSpPr>
          <p:cNvPr id="7" name="6 Elipse"/>
          <p:cNvSpPr/>
          <p:nvPr/>
        </p:nvSpPr>
        <p:spPr>
          <a:xfrm>
            <a:off x="3927021" y="2571750"/>
            <a:ext cx="1185039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opresión</a:t>
            </a:r>
          </a:p>
        </p:txBody>
      </p:sp>
    </p:spTree>
    <p:extLst>
      <p:ext uri="{BB962C8B-B14F-4D97-AF65-F5344CB8AC3E}">
        <p14:creationId xmlns:p14="http://schemas.microsoft.com/office/powerpoint/2010/main" val="1359300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6452-DFE1-45AC-BF55-2C62280725F1}" type="slidenum">
              <a:rPr lang="es-MX" smtClean="0"/>
              <a:pPr/>
              <a:t>37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437624"/>
            <a:ext cx="6172200" cy="1620180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Tipos de Intervención psicosocial</a:t>
            </a:r>
          </a:p>
        </p:txBody>
      </p:sp>
    </p:spTree>
    <p:extLst>
      <p:ext uri="{BB962C8B-B14F-4D97-AF65-F5344CB8AC3E}">
        <p14:creationId xmlns:p14="http://schemas.microsoft.com/office/powerpoint/2010/main" val="238042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030017" y="1762125"/>
            <a:ext cx="5060156" cy="248364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30000"/>
              </a:spcBef>
            </a:pPr>
            <a:r>
              <a:rPr lang="es-ES" sz="2100"/>
              <a:t>La sociedad tiene problemas sociales. Se definen colectivos problemáticos.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</a:pPr>
            <a:r>
              <a:rPr lang="es-ES" sz="2100"/>
              <a:t>Mayor grado de bienestar e inclusión mediante la intervención social.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</a:pPr>
            <a:r>
              <a:rPr lang="es-ES" sz="2100"/>
              <a:t>Conocimientos que representan la realidad.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</a:pPr>
            <a:r>
              <a:rPr lang="es-ES" sz="2100"/>
              <a:t>Planificadas y ejecutadas por parte de profesionales o “Expertos/as”.</a:t>
            </a:r>
          </a:p>
        </p:txBody>
      </p:sp>
      <p:sp>
        <p:nvSpPr>
          <p:cNvPr id="1024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831682" y="4917281"/>
            <a:ext cx="441722" cy="171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577D5C-8A5B-4637-ACAD-D9636D437615}" type="slidenum">
              <a:rPr lang="es-ES" smtClean="0"/>
              <a:pPr/>
              <a:t>38</a:t>
            </a:fld>
            <a:endParaRPr lang="es-E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40030"/>
            <a:ext cx="5429250" cy="857250"/>
          </a:xfrm>
        </p:spPr>
        <p:txBody>
          <a:bodyPr/>
          <a:lstStyle/>
          <a:p>
            <a:pPr>
              <a:defRPr/>
            </a:pPr>
            <a:r>
              <a:rPr lang="es-ES_tradnl" dirty="0"/>
              <a:t>Intervenciones Dirigidas</a:t>
            </a:r>
            <a:r>
              <a:rPr lang="es-ES_tradnl" sz="975" dirty="0"/>
              <a:t> (Montenegro 2002)</a:t>
            </a:r>
            <a:endParaRPr lang="es-ES" sz="975" dirty="0"/>
          </a:p>
        </p:txBody>
      </p:sp>
    </p:spTree>
    <p:extLst>
      <p:ext uri="{BB962C8B-B14F-4D97-AF65-F5344CB8AC3E}">
        <p14:creationId xmlns:p14="http://schemas.microsoft.com/office/powerpoint/2010/main" val="223644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/>
              <a:t>“En el ámbito científico, el </a:t>
            </a:r>
            <a:r>
              <a:rPr lang="es-MX" u="sng" dirty="0"/>
              <a:t>conocimiento ha sido tradicionalmente entendido como una forma de acceder a lo ‘real’, </a:t>
            </a:r>
          </a:p>
          <a:p>
            <a:r>
              <a:rPr lang="es-MX" dirty="0"/>
              <a:t>Una relación entre un sujeto que conoce y un objeto, externo a éste, que puede y debe ser conocido. </a:t>
            </a:r>
          </a:p>
          <a:p>
            <a:r>
              <a:rPr lang="es-MX" dirty="0"/>
              <a:t>El positivismo y las tecnologías de intervención asociadas a éste han insistido en crear metodologías que, cada vez más perfeccionadas, </a:t>
            </a:r>
          </a:p>
          <a:p>
            <a:r>
              <a:rPr lang="es-MX" dirty="0"/>
              <a:t>definiendo situaciones y colectivos problemáticos para su futura intervención”. </a:t>
            </a:r>
            <a:r>
              <a:rPr lang="es-MX" sz="900" dirty="0"/>
              <a:t>(Montenegro y Pujol, 2003)</a:t>
            </a:r>
            <a:r>
              <a:rPr lang="es-MX" sz="1350" dirty="0"/>
              <a:t>.</a:t>
            </a:r>
          </a:p>
        </p:txBody>
      </p:sp>
      <p:sp>
        <p:nvSpPr>
          <p:cNvPr id="11270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831682" y="4917281"/>
            <a:ext cx="441722" cy="171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10895F-EA19-4993-91A3-FC9F46591066}" type="slidenum">
              <a:rPr lang="es-ES" smtClean="0"/>
              <a:pPr/>
              <a:t>39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/>
              <a:t>Intervenciones dirigidas</a:t>
            </a:r>
          </a:p>
        </p:txBody>
      </p:sp>
    </p:spTree>
    <p:extLst>
      <p:ext uri="{BB962C8B-B14F-4D97-AF65-F5344CB8AC3E}">
        <p14:creationId xmlns:p14="http://schemas.microsoft.com/office/powerpoint/2010/main" val="300974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1.</a:t>
            </a:r>
            <a:endParaRPr sz="60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</a:t>
            </a:r>
            <a:r>
              <a:rPr lang="en" dirty="0" err="1"/>
              <a:t>Qué</a:t>
            </a:r>
            <a:r>
              <a:rPr lang="en" dirty="0"/>
              <a:t> </a:t>
            </a:r>
            <a:r>
              <a:rPr lang="en" dirty="0" err="1"/>
              <a:t>entendemos</a:t>
            </a:r>
            <a:r>
              <a:rPr lang="en" dirty="0"/>
              <a:t> por </a:t>
            </a:r>
            <a:r>
              <a:rPr lang="en" dirty="0" err="1"/>
              <a:t>discapacidad</a:t>
            </a:r>
            <a:r>
              <a:rPr lang="en" dirty="0"/>
              <a:t>?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011510"/>
            <a:ext cx="6364598" cy="1975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Voy a compartirles algunas imágenes para trabajar con nuestra memoria visual… en el concepto cultural que tenemos…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/>
              <a:t>“los parámetros sobre cómo deben vivir las personas, cuáles deben ser los recursos a los que tengan acceso o cuáles deben ser sus prácticas sociales están establecidos según los límites de lo correcto /normal y lo incorrecto /anormal </a:t>
            </a:r>
            <a:r>
              <a:rPr lang="es-MX" sz="900" dirty="0"/>
              <a:t>(Burman, 1999; Rose, 1996)”.</a:t>
            </a:r>
          </a:p>
          <a:p>
            <a:endParaRPr lang="es-MX" sz="900" dirty="0"/>
          </a:p>
          <a:p>
            <a:r>
              <a:rPr lang="es-MX" sz="900" dirty="0"/>
              <a:t> </a:t>
            </a:r>
            <a:r>
              <a:rPr lang="es-MX" dirty="0"/>
              <a:t>Conceptos: índice de desarrollo humano, calidad de vida, etc. </a:t>
            </a:r>
            <a:r>
              <a:rPr lang="es-MX" sz="900" dirty="0"/>
              <a:t>(Montenegro y Pujol, 2003)</a:t>
            </a:r>
          </a:p>
          <a:p>
            <a:r>
              <a:rPr lang="es-MX" u="sng" dirty="0"/>
              <a:t>Posibilidad de objetivar parámetros. </a:t>
            </a:r>
          </a:p>
        </p:txBody>
      </p:sp>
      <p:sp>
        <p:nvSpPr>
          <p:cNvPr id="12294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831682" y="4917281"/>
            <a:ext cx="441722" cy="171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5D28C3-1844-4683-8827-B77876FABFC6}" type="slidenum">
              <a:rPr lang="es-ES" smtClean="0"/>
              <a:pPr/>
              <a:t>40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/>
              <a:t>Intervenciones dirigidas</a:t>
            </a:r>
          </a:p>
        </p:txBody>
      </p:sp>
    </p:spTree>
    <p:extLst>
      <p:ext uri="{BB962C8B-B14F-4D97-AF65-F5344CB8AC3E}">
        <p14:creationId xmlns:p14="http://schemas.microsoft.com/office/powerpoint/2010/main" val="3990831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818085" y="1858566"/>
            <a:ext cx="5379244" cy="2159794"/>
          </a:xfrm>
        </p:spPr>
        <p:txBody>
          <a:bodyPr>
            <a:normAutofit lnSpcReduction="10000"/>
          </a:bodyPr>
          <a:lstStyle/>
          <a:p>
            <a:pPr marL="205740" indent="-205740" algn="just">
              <a:lnSpc>
                <a:spcPct val="80000"/>
              </a:lnSpc>
              <a:buFont typeface="Wingdings 2"/>
              <a:buChar char=""/>
              <a:defRPr/>
            </a:pPr>
            <a:r>
              <a:rPr lang="es-ES" sz="2100" dirty="0"/>
              <a:t>Reacción a los modelos de intervención dirigida.</a:t>
            </a:r>
          </a:p>
          <a:p>
            <a:pPr marL="205740" indent="-205740" algn="just">
              <a:lnSpc>
                <a:spcPct val="80000"/>
              </a:lnSpc>
              <a:buFont typeface="Wingdings 2"/>
              <a:buChar char=""/>
              <a:defRPr/>
            </a:pPr>
            <a:r>
              <a:rPr lang="es-ES" sz="2100" dirty="0"/>
              <a:t>Incorporan a las personas afectadas en la solución de sus problemas.</a:t>
            </a:r>
          </a:p>
          <a:p>
            <a:pPr marL="205740" indent="-205740" algn="just">
              <a:lnSpc>
                <a:spcPct val="80000"/>
              </a:lnSpc>
              <a:buFont typeface="Wingdings 2"/>
              <a:buChar char=""/>
              <a:defRPr/>
            </a:pPr>
            <a:r>
              <a:rPr lang="es-ES" sz="2100" dirty="0"/>
              <a:t>Conocimiento entendido como un diálogo.</a:t>
            </a:r>
          </a:p>
          <a:p>
            <a:pPr marL="205740" indent="-205740" algn="just">
              <a:lnSpc>
                <a:spcPct val="80000"/>
              </a:lnSpc>
              <a:buFont typeface="Wingdings 2"/>
              <a:buChar char=""/>
              <a:defRPr/>
            </a:pPr>
            <a:r>
              <a:rPr lang="es-ES" sz="2100" dirty="0"/>
              <a:t>Agentes externos son catalizadores sociales. </a:t>
            </a:r>
            <a:endParaRPr lang="es-ES" sz="2100" b="1" dirty="0"/>
          </a:p>
          <a:p>
            <a:pPr marL="205740" indent="-205740">
              <a:lnSpc>
                <a:spcPct val="80000"/>
              </a:lnSpc>
              <a:buFont typeface="Wingdings 2"/>
              <a:buChar char=""/>
              <a:defRPr/>
            </a:pPr>
            <a:endParaRPr lang="es-ES" sz="2100" dirty="0"/>
          </a:p>
        </p:txBody>
      </p:sp>
      <p:sp>
        <p:nvSpPr>
          <p:cNvPr id="1536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831682" y="4917281"/>
            <a:ext cx="441722" cy="171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902C42-593E-4416-AA71-1A8866221AD7}" type="slidenum">
              <a:rPr lang="es-ES" smtClean="0"/>
              <a:pPr/>
              <a:t>41</a:t>
            </a:fld>
            <a:endParaRPr lang="es-E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40030"/>
            <a:ext cx="5429250" cy="857250"/>
          </a:xfrm>
        </p:spPr>
        <p:txBody>
          <a:bodyPr/>
          <a:lstStyle/>
          <a:p>
            <a:pPr>
              <a:defRPr/>
            </a:pPr>
            <a:r>
              <a:rPr lang="es-ES_tradnl" dirty="0"/>
              <a:t>Perspectivas participativas</a:t>
            </a:r>
            <a:r>
              <a:rPr lang="es-ES_tradnl" sz="975" dirty="0"/>
              <a:t> (Montenegro 2002)</a:t>
            </a:r>
            <a:endParaRPr lang="es-ES" sz="975" dirty="0"/>
          </a:p>
        </p:txBody>
      </p:sp>
    </p:spTree>
    <p:extLst>
      <p:ext uri="{BB962C8B-B14F-4D97-AF65-F5344CB8AC3E}">
        <p14:creationId xmlns:p14="http://schemas.microsoft.com/office/powerpoint/2010/main" val="33903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“La relevancia social que debe tener la investigación e intervención en las ciencias sociales </a:t>
            </a:r>
          </a:p>
          <a:p>
            <a:r>
              <a:rPr lang="es-MX" dirty="0"/>
              <a:t>El conocimiento está mediado por los sujetos que lo producen, por lo tanto, no hay neutralidad ni en la forma de conocer ni en el conocimiento que se produce”</a:t>
            </a:r>
            <a:r>
              <a:rPr lang="es-MX" sz="900" dirty="0"/>
              <a:t> (Montenegro y Pujol, 2003)</a:t>
            </a:r>
          </a:p>
        </p:txBody>
      </p:sp>
      <p:sp>
        <p:nvSpPr>
          <p:cNvPr id="16390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831682" y="4917281"/>
            <a:ext cx="441722" cy="171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549524-8512-45B8-A374-1EAF20346DBF}" type="slidenum">
              <a:rPr lang="es-ES" smtClean="0"/>
              <a:pPr/>
              <a:t>42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/>
              <a:t>Perspectivas participativas</a:t>
            </a:r>
          </a:p>
        </p:txBody>
      </p:sp>
    </p:spTree>
    <p:extLst>
      <p:ext uri="{BB962C8B-B14F-4D97-AF65-F5344CB8AC3E}">
        <p14:creationId xmlns:p14="http://schemas.microsoft.com/office/powerpoint/2010/main" val="2709074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100" dirty="0"/>
              <a:t>A través del diálogo entre personas de la comunidad y profesionales </a:t>
            </a:r>
            <a:r>
              <a:rPr lang="es-MX" sz="2100" dirty="0" err="1"/>
              <a:t>comprometid@s</a:t>
            </a:r>
            <a:r>
              <a:rPr lang="es-MX" sz="2100" dirty="0"/>
              <a:t> con el cambio se puede develar cuáles son las reales relaciones opresión a la que están sometidos.</a:t>
            </a:r>
          </a:p>
          <a:p>
            <a:endParaRPr lang="es-MX" sz="2100" dirty="0"/>
          </a:p>
          <a:p>
            <a:r>
              <a:rPr lang="es-MX" sz="2100" dirty="0"/>
              <a:t> Sobre la base de este conocimiento se formulan y llevan a cabo acciones de transformación de los problemas que atañen a las personas de la comunidad.</a:t>
            </a:r>
          </a:p>
          <a:p>
            <a:endParaRPr lang="es-MX" sz="1200" dirty="0"/>
          </a:p>
        </p:txBody>
      </p:sp>
      <p:sp>
        <p:nvSpPr>
          <p:cNvPr id="17414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831682" y="4917281"/>
            <a:ext cx="441722" cy="171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946F39-F269-4A91-8E98-2080B0BCB838}" type="slidenum">
              <a:rPr lang="es-ES" smtClean="0"/>
              <a:pPr/>
              <a:t>43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/>
              <a:t>Perspectivas participativas</a:t>
            </a:r>
          </a:p>
        </p:txBody>
      </p:sp>
    </p:spTree>
    <p:extLst>
      <p:ext uri="{BB962C8B-B14F-4D97-AF65-F5344CB8AC3E}">
        <p14:creationId xmlns:p14="http://schemas.microsoft.com/office/powerpoint/2010/main" val="2887477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100" dirty="0"/>
              <a:t>“En las perspectivas de intervención social estudiadas, l@s científics o intelectuales proporcionan explicaciones objetivas de los problemas sociales, tanto en su vertiente de equilibrio social como de conflicto social. </a:t>
            </a:r>
          </a:p>
          <a:p>
            <a:endParaRPr lang="es-MX" sz="2100" dirty="0"/>
          </a:p>
          <a:p>
            <a:r>
              <a:rPr lang="es-MX" sz="2100" dirty="0"/>
              <a:t>Ambas tendencias asumen la existencia de un estado de cosas que existe independiente de las maneras en las que podemos acceder a/construir la realidad”</a:t>
            </a:r>
            <a:r>
              <a:rPr lang="es-MX" sz="1500" dirty="0"/>
              <a:t>. </a:t>
            </a:r>
            <a:r>
              <a:rPr lang="es-MX" sz="900" dirty="0"/>
              <a:t>(Montenegro y Pujol, 2003)</a:t>
            </a:r>
          </a:p>
          <a:p>
            <a:endParaRPr lang="es-MX" dirty="0"/>
          </a:p>
        </p:txBody>
      </p:sp>
      <p:sp>
        <p:nvSpPr>
          <p:cNvPr id="18438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831682" y="4917281"/>
            <a:ext cx="441722" cy="171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7AC26B-831F-41E9-BF34-560F865DF323}" type="slidenum">
              <a:rPr lang="es-ES" smtClean="0"/>
              <a:pPr/>
              <a:t>44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MX" dirty="0"/>
              <a:t>Perspectivas participativas/dirigidas</a:t>
            </a:r>
          </a:p>
        </p:txBody>
      </p:sp>
    </p:spTree>
    <p:extLst>
      <p:ext uri="{BB962C8B-B14F-4D97-AF65-F5344CB8AC3E}">
        <p14:creationId xmlns:p14="http://schemas.microsoft.com/office/powerpoint/2010/main" val="25646460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192024">
              <a:buClr>
                <a:schemeClr val="accent3"/>
              </a:buClr>
              <a:buFont typeface="Georgia"/>
              <a:buChar char="•"/>
              <a:defRPr/>
            </a:pPr>
            <a:r>
              <a:rPr lang="es-ES" dirty="0"/>
              <a:t>Intervenir desde la experiencia de la </a:t>
            </a:r>
            <a:r>
              <a:rPr lang="es-ES" dirty="0" err="1"/>
              <a:t>dis</a:t>
            </a:r>
            <a:r>
              <a:rPr lang="es-ES" dirty="0"/>
              <a:t>-capacidad, aludiendo a sus conceptos relacionados como minusvalía, déficit, observamos en ellos la carga peyorativa de los mismos y sus efectos. (ejemplo infantilizar)</a:t>
            </a:r>
          </a:p>
          <a:p>
            <a:pPr marL="274320" indent="-192024">
              <a:buClr>
                <a:schemeClr val="accent3"/>
              </a:buClr>
              <a:buFont typeface="Georgia"/>
              <a:buChar char="•"/>
              <a:defRPr/>
            </a:pPr>
            <a:r>
              <a:rPr lang="es-ES" dirty="0"/>
              <a:t>A diferencia de las experiencias desde movimientos sociales, como el Movimiento de Vida Independiente Español, que bajo el concepto de diversidad funcional, habré espacios desde la dignidad para la subjetivación.</a:t>
            </a:r>
          </a:p>
        </p:txBody>
      </p:sp>
      <p:sp>
        <p:nvSpPr>
          <p:cNvPr id="39941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spcFirstLastPara="1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FCA070-0AB2-40B6-B1F5-03DEF2A25F03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dirty="0"/>
              <a:t>Intervención social en personas ¿discapacitadas?</a:t>
            </a:r>
          </a:p>
        </p:txBody>
      </p:sp>
    </p:spTree>
    <p:extLst>
      <p:ext uri="{BB962C8B-B14F-4D97-AF65-F5344CB8AC3E}">
        <p14:creationId xmlns:p14="http://schemas.microsoft.com/office/powerpoint/2010/main" val="27612020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body" idx="1"/>
          </p:nvPr>
        </p:nvSpPr>
        <p:spPr>
          <a:xfrm>
            <a:off x="1215300" y="1723649"/>
            <a:ext cx="6713400" cy="1835979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es-CL" sz="1200" dirty="0"/>
            </a:br>
            <a:r>
              <a:rPr lang="es-CL" sz="2400" dirty="0"/>
              <a:t>Intervención psicosocial participativa con Personas con/en situación de discapacidad</a:t>
            </a:r>
            <a:br>
              <a:rPr lang="es-CL" sz="2400" dirty="0"/>
            </a:br>
            <a:r>
              <a:rPr lang="es-CL" sz="2400" dirty="0"/>
              <a:t>“Nada de nosotros/as sin nosotros/as”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866452-DFE1-45AC-BF55-2C62280725F1}" type="slidenum">
              <a:rPr lang="es-MX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46</a:t>
            </a:fld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26141124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400" dirty="0"/>
              <a:t>¿Qué efectos tiene la intervención?</a:t>
            </a:r>
            <a:endParaRPr lang="es-ES" sz="3400" dirty="0"/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7A0B8968-5E67-4BE2-9C75-889F198FF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</p:spPr>
        <p:txBody>
          <a:bodyPr/>
          <a:lstStyle/>
          <a:p>
            <a:endParaRPr lang="en-US"/>
          </a:p>
        </p:txBody>
      </p:sp>
      <p:sp>
        <p:nvSpPr>
          <p:cNvPr id="14340" name="4 Marcador de número de diapositiva" hidden="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04384" y="4749851"/>
            <a:ext cx="548700" cy="393600"/>
          </a:xfrm>
          <a:ln>
            <a:miter lim="800000"/>
            <a:headEnd/>
            <a:tailEnd/>
          </a:ln>
        </p:spPr>
        <p:txBody>
          <a:bodyPr spcFirstLastPara="1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4AEDA07D-B7AD-430E-9D89-7AA3B59C2929}" type="slidenum">
              <a:rPr lang="es-ES"/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403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7DB6F-9608-DC4B-A570-9E6B8D4141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2000" dirty="0"/>
              <a:t>Algunas definiciones/herramientas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9F255B-F86E-1647-A999-E674BD7440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4061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subjetividad es una forma histórica sujeta a los discursos y prácticas que una sociedad establece (</a:t>
            </a:r>
            <a:r>
              <a:rPr lang="es-CL" dirty="0"/>
              <a:t>Foucault, 1984)</a:t>
            </a:r>
            <a:r>
              <a:rPr lang="es-ES" dirty="0"/>
              <a:t>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D51-F2D5-48C2-9BDB-D74650BF4333}" type="slidenum">
              <a:rPr lang="es-CL" smtClean="0"/>
              <a:pPr/>
              <a:t>49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Subjetividad</a:t>
            </a:r>
          </a:p>
        </p:txBody>
      </p:sp>
    </p:spTree>
    <p:extLst>
      <p:ext uri="{BB962C8B-B14F-4D97-AF65-F5344CB8AC3E}">
        <p14:creationId xmlns:p14="http://schemas.microsoft.com/office/powerpoint/2010/main" val="131058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9696FE2-71D4-6241-92FF-E900BC79E2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5</a:t>
            </a:fld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3893F6-8208-B745-A403-C398422C0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199" y="1235444"/>
            <a:ext cx="3276600" cy="2476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D6E790B-16C6-FE43-92DC-CB0137E2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99" y="219444"/>
            <a:ext cx="2324100" cy="3492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EDCC43-4194-0540-B02C-E8768F23A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299" y="416294"/>
            <a:ext cx="3492500" cy="2057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3E829-F537-FE42-8F8D-86AC0C97B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299" y="2449723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79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El proceso se realiza a través del cuerpo </a:t>
            </a:r>
          </a:p>
          <a:p>
            <a:r>
              <a:rPr lang="es-ES" dirty="0"/>
              <a:t>El individuo se forma a partir de su identidad. Poder que actúa como dominación y que a su vez forma a un sujeto (restricción- producción :género).</a:t>
            </a:r>
          </a:p>
          <a:p>
            <a:r>
              <a:rPr lang="es-ES" dirty="0"/>
              <a:t>F. concibe la psique como un efecto encarcelador al servicio de la normalización (género.).</a:t>
            </a:r>
          </a:p>
          <a:p>
            <a:r>
              <a:rPr lang="es-ES" dirty="0"/>
              <a:t>El sujeto no sólo ocupa el lugar del cuerpo, sino que actúa como el alma que lo enmarca y lo forma en cautividad.</a:t>
            </a:r>
          </a:p>
          <a:p>
            <a:r>
              <a:rPr lang="es-ES" dirty="0"/>
              <a:t>El cuerpo no es un lugar en que se lleve a cabo una construcción, sino una destrucción a raíz de la cual se forma el sujeto en la </a:t>
            </a:r>
            <a:r>
              <a:rPr lang="es-ES" b="1" dirty="0"/>
              <a:t>normalidad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D51-F2D5-48C2-9BDB-D74650BF4333}" type="slidenum">
              <a:rPr lang="es-CL" smtClean="0"/>
              <a:pPr/>
              <a:t>50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Subjetividad</a:t>
            </a:r>
          </a:p>
        </p:txBody>
      </p:sp>
    </p:spTree>
    <p:extLst>
      <p:ext uri="{BB962C8B-B14F-4D97-AF65-F5344CB8AC3E}">
        <p14:creationId xmlns:p14="http://schemas.microsoft.com/office/powerpoint/2010/main" val="3544451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Resistencia: como efecto del poder.</a:t>
            </a:r>
          </a:p>
          <a:p>
            <a:pPr>
              <a:buNone/>
            </a:pPr>
            <a:r>
              <a:rPr lang="es-ES" dirty="0"/>
              <a:t>1.- Subjetividad que desborda los fines normalizadores que la activan (contra discurso: el orgullo gay, </a:t>
            </a:r>
            <a:r>
              <a:rPr lang="es-ES" dirty="0" err="1"/>
              <a:t>querr</a:t>
            </a:r>
            <a:r>
              <a:rPr lang="es-ES" dirty="0"/>
              <a:t>, inútil subversivo.)</a:t>
            </a:r>
          </a:p>
          <a:p>
            <a:pPr>
              <a:buNone/>
            </a:pPr>
            <a:r>
              <a:rPr lang="es-ES" dirty="0"/>
              <a:t>2.- Convergencia de otros regímenes discursivos, socavando los fines de la normalización</a:t>
            </a:r>
          </a:p>
          <a:p>
            <a:r>
              <a:rPr lang="es-ES" dirty="0"/>
              <a:t>El sujeto F. nunca se constituye plenamente en el sometimiento, sino que se constituye repetidamente en él, y es en la posibilidad de una repetición que repita en contra de su origen donde el sometimiento puede adquirir su involuntario poder habilitador.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D51-F2D5-48C2-9BDB-D74650BF4333}" type="slidenum">
              <a:rPr lang="es-CL" smtClean="0"/>
              <a:pPr/>
              <a:t>51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Subjetividad</a:t>
            </a:r>
          </a:p>
        </p:txBody>
      </p:sp>
    </p:spTree>
    <p:extLst>
      <p:ext uri="{BB962C8B-B14F-4D97-AF65-F5344CB8AC3E}">
        <p14:creationId xmlns:p14="http://schemas.microsoft.com/office/powerpoint/2010/main" val="15915199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“Contacto entre las tecnologías de dominación de los demás y las referidas a uno mismo” </a:t>
            </a:r>
            <a:r>
              <a:rPr lang="es-ES" sz="1125" dirty="0"/>
              <a:t>(</a:t>
            </a:r>
            <a:r>
              <a:rPr lang="es-ES" sz="1125" dirty="0" err="1"/>
              <a:t>Foucault,M</a:t>
            </a:r>
            <a:r>
              <a:rPr lang="es-ES" sz="1125" dirty="0"/>
              <a:t>. 1981/1990). </a:t>
            </a:r>
          </a:p>
          <a:p>
            <a:r>
              <a:rPr lang="es-ES" dirty="0"/>
              <a:t>En las que el Poder -según Foucault- puede ser contemplado como una acción que guía las acciones, intenciones y decisiones de las personas -si bien dejan una parte libre para actuar, moldea las vías a través de las cuales los individuos ejercen su libertad </a:t>
            </a:r>
            <a:r>
              <a:rPr lang="es-ES" sz="1050" dirty="0"/>
              <a:t>(</a:t>
            </a:r>
            <a:r>
              <a:rPr lang="es-ES" sz="1050" dirty="0" err="1"/>
              <a:t>Rose,N</a:t>
            </a:r>
            <a:r>
              <a:rPr lang="es-ES" sz="1050" dirty="0"/>
              <a:t>. 2007:106)</a:t>
            </a:r>
          </a:p>
          <a:p>
            <a:r>
              <a:rPr lang="es-ES" dirty="0"/>
              <a:t>Noción desarrollada por Foucault, para señalar la mutua penetración de las técnicas de dominio y las prácticas de sí. </a:t>
            </a:r>
            <a:r>
              <a:rPr lang="es-ES" sz="1050" dirty="0"/>
              <a:t>(</a:t>
            </a:r>
            <a:r>
              <a:rPr lang="es-ES" sz="1050" dirty="0" err="1"/>
              <a:t>Amigot</a:t>
            </a:r>
            <a:r>
              <a:rPr lang="es-ES" sz="1050" dirty="0"/>
              <a:t>, 2007:25).</a:t>
            </a:r>
          </a:p>
          <a:p>
            <a:r>
              <a:rPr lang="es-ES" dirty="0"/>
              <a:t>Proceso a través del cual el sí mismo es construido y modificado </a:t>
            </a:r>
            <a:r>
              <a:rPr lang="es-ES" sz="1050" dirty="0"/>
              <a:t>(</a:t>
            </a:r>
            <a:r>
              <a:rPr lang="es-ES" sz="1050" dirty="0" err="1"/>
              <a:t>Morey</a:t>
            </a:r>
            <a:r>
              <a:rPr lang="es-ES" sz="1050" dirty="0"/>
              <a:t>, M. 1981)</a:t>
            </a:r>
          </a:p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D51-F2D5-48C2-9BDB-D74650BF4333}" type="slidenum">
              <a:rPr lang="es-CL" smtClean="0"/>
              <a:pPr/>
              <a:t>52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Gubernamentalidad</a:t>
            </a:r>
          </a:p>
        </p:txBody>
      </p:sp>
    </p:spTree>
    <p:extLst>
      <p:ext uri="{BB962C8B-B14F-4D97-AF65-F5344CB8AC3E}">
        <p14:creationId xmlns:p14="http://schemas.microsoft.com/office/powerpoint/2010/main" val="42354097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El dispositivo engloba tanto las prácticas discursivas como las no discursivas, es decir, discursos, instituciones, disposiciones arquitectónicas, reglas, enunciados científicos, proposiciones filosóficas y morales, etc. 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D51-F2D5-48C2-9BDB-D74650BF4333}" type="slidenum">
              <a:rPr lang="es-CL" smtClean="0"/>
              <a:pPr/>
              <a:t>53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Dispositivo</a:t>
            </a:r>
          </a:p>
        </p:txBody>
      </p:sp>
    </p:spTree>
    <p:extLst>
      <p:ext uri="{BB962C8B-B14F-4D97-AF65-F5344CB8AC3E}">
        <p14:creationId xmlns:p14="http://schemas.microsoft.com/office/powerpoint/2010/main" val="33035736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670927-5C60-C24B-9254-6892EC17D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CL" dirty="0"/>
              <a:t>Ocupación y subjetividad</a:t>
            </a:r>
          </a:p>
          <a:p>
            <a:pPr lvl="1"/>
            <a:r>
              <a:rPr lang="es-CL" dirty="0"/>
              <a:t>Independencia/autonomía</a:t>
            </a:r>
          </a:p>
          <a:p>
            <a:pPr lvl="1"/>
            <a:r>
              <a:rPr lang="es-CL" dirty="0"/>
              <a:t>Ocupación y productividad</a:t>
            </a:r>
          </a:p>
          <a:p>
            <a:pPr lvl="1"/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A10C1B-BE42-844C-A968-53FE2172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D51-F2D5-48C2-9BDB-D74650BF4333}" type="slidenum">
              <a:rPr lang="es-CL" smtClean="0"/>
              <a:pPr/>
              <a:t>54</a:t>
            </a:fld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8A5EF3-4138-C445-A585-11C641D63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Ejemplos de procesos de subjetividad y gubermentalidad en la intervención en discapacidad</a:t>
            </a:r>
          </a:p>
        </p:txBody>
      </p:sp>
    </p:spTree>
    <p:extLst>
      <p:ext uri="{BB962C8B-B14F-4D97-AF65-F5344CB8AC3E}">
        <p14:creationId xmlns:p14="http://schemas.microsoft.com/office/powerpoint/2010/main" val="23383567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Marcador de contenido"/>
          <p:cNvSpPr>
            <a:spLocks noGrp="1"/>
          </p:cNvSpPr>
          <p:nvPr>
            <p:ph idx="1"/>
          </p:nvPr>
        </p:nvSpPr>
        <p:spPr>
          <a:xfrm>
            <a:off x="1925706" y="1653648"/>
            <a:ext cx="5732394" cy="3276731"/>
          </a:xfrm>
        </p:spPr>
        <p:txBody>
          <a:bodyPr/>
          <a:lstStyle/>
          <a:p>
            <a:pPr eaLnBrk="1" hangingPunct="1"/>
            <a:r>
              <a:rPr lang="es-ES" sz="1800" dirty="0"/>
              <a:t>Ocupación </a:t>
            </a:r>
            <a:r>
              <a:rPr lang="es-ES" sz="1800" dirty="0" err="1"/>
              <a:t>Performativa</a:t>
            </a:r>
            <a:r>
              <a:rPr lang="es-ES" sz="1800" dirty="0"/>
              <a:t>: “hacer como antes”, “hacer diferente”, “mejorar el hacer”. </a:t>
            </a:r>
          </a:p>
          <a:p>
            <a:pPr eaLnBrk="1" hangingPunct="1"/>
            <a:r>
              <a:rPr lang="es-ES" sz="1800" dirty="0"/>
              <a:t>En un imaginario social de  “carga”, “tragedia”.</a:t>
            </a:r>
          </a:p>
          <a:p>
            <a:pPr eaLnBrk="1" hangingPunct="1"/>
            <a:r>
              <a:rPr lang="es-ES" sz="1800" dirty="0"/>
              <a:t>La visión de “pesada carga”, “objeto de atención y cuidados”, o como señala Oliver, la visión de la discapacidad como “tragedia personal” </a:t>
            </a:r>
            <a:r>
              <a:rPr lang="es-ES" sz="900" dirty="0"/>
              <a:t>(Oliver, M. 1998/s48;)</a:t>
            </a:r>
            <a:r>
              <a:rPr lang="es-ES" sz="1800" dirty="0"/>
              <a:t> o “etiquetas como “inválido”, “tullido”, “tarado”, “impedido” o “retrasado” significan, todas ellas, tanto una pérdida funcional como una carencia de valor” </a:t>
            </a:r>
            <a:r>
              <a:rPr lang="es-ES" sz="900" dirty="0"/>
              <a:t>(</a:t>
            </a:r>
            <a:r>
              <a:rPr lang="es-ES" sz="900" dirty="0" err="1"/>
              <a:t>Barton,L</a:t>
            </a:r>
            <a:r>
              <a:rPr lang="es-ES" sz="900" dirty="0"/>
              <a:t>. 1998/s24)</a:t>
            </a:r>
          </a:p>
          <a:p>
            <a:pPr eaLnBrk="1" hangingPunct="1"/>
            <a:endParaRPr lang="es-ES" dirty="0"/>
          </a:p>
          <a:p>
            <a:pPr eaLnBrk="1" hangingPunct="1"/>
            <a:endParaRPr lang="es-ES" dirty="0"/>
          </a:p>
          <a:p>
            <a:pPr lvl="1" eaLnBrk="1" hangingPunct="1"/>
            <a:endParaRPr lang="es-ES" dirty="0"/>
          </a:p>
        </p:txBody>
      </p:sp>
      <p:sp>
        <p:nvSpPr>
          <p:cNvPr id="29701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spcFirstLastPara="1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B42847-B480-48B9-AB24-3FD009E60A79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9120" y="791936"/>
            <a:ext cx="5623560" cy="9678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dirty="0"/>
              <a:t>¿Soy lo que hago, pero…. ya no hago como antes?</a:t>
            </a:r>
          </a:p>
        </p:txBody>
      </p:sp>
    </p:spTree>
    <p:extLst>
      <p:ext uri="{BB962C8B-B14F-4D97-AF65-F5344CB8AC3E}">
        <p14:creationId xmlns:p14="http://schemas.microsoft.com/office/powerpoint/2010/main" val="40048263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spcFirstLastPara="1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6BE9F4-B403-4168-A548-2C11D213083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s-ES"/>
          </a:p>
        </p:txBody>
      </p:sp>
      <p:sp>
        <p:nvSpPr>
          <p:cNvPr id="31750" name="9 Rectángulo"/>
          <p:cNvSpPr>
            <a:spLocks noChangeArrowheads="1"/>
          </p:cNvSpPr>
          <p:nvPr/>
        </p:nvSpPr>
        <p:spPr bwMode="auto">
          <a:xfrm>
            <a:off x="1469571" y="1053193"/>
            <a:ext cx="639702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Performar</a:t>
            </a: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actuar la ocupación previa revela la diferencia respecto del hacer “como antes”.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La performance es diferente: lenta, discontinua, dolorosa, en un cuerpo que ha cambiado.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Esta experiencia, puesta en diálogo con los discursos disponibles para comprender los procesos de cambio, favorece opciones de subjetivación dadas a una menor valoración de sí mismo con su carga negativa asociada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Ocupación generadora de subjetividad </a:t>
            </a:r>
          </a:p>
        </p:txBody>
      </p:sp>
    </p:spTree>
    <p:extLst>
      <p:ext uri="{BB962C8B-B14F-4D97-AF65-F5344CB8AC3E}">
        <p14:creationId xmlns:p14="http://schemas.microsoft.com/office/powerpoint/2010/main" val="30855656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s-ES" dirty="0"/>
              <a:t>¿“no puedo hacer implica que no puedo decidir”? (lavado de dientes v/s decidir con quien salir).</a:t>
            </a:r>
          </a:p>
          <a:p>
            <a:pPr lvl="1"/>
            <a:r>
              <a:rPr lang="es-ES" dirty="0"/>
              <a:t>Independencia: hacer cosas por sí mismo sin ayuda de terceros</a:t>
            </a:r>
          </a:p>
          <a:p>
            <a:pPr lvl="1"/>
            <a:r>
              <a:rPr lang="es-ES" dirty="0"/>
              <a:t>Autonomía: espacio reservado, sin restricciones, para la acción voluntaria de la persona, que se apoya en imagen de una persona moralmente libre </a:t>
            </a:r>
            <a:r>
              <a:rPr lang="es-ES" sz="900" dirty="0"/>
              <a:t>(Palacios &amp; </a:t>
            </a:r>
            <a:r>
              <a:rPr lang="es-ES" sz="900" dirty="0" err="1"/>
              <a:t>Romanach</a:t>
            </a:r>
            <a:r>
              <a:rPr lang="es-ES" sz="900" dirty="0"/>
              <a:t>, 2007).</a:t>
            </a:r>
          </a:p>
          <a:p>
            <a:pPr lvl="1" eaLnBrk="1" hangingPunct="1"/>
            <a:endParaRPr lang="es-ES" dirty="0"/>
          </a:p>
          <a:p>
            <a:pPr eaLnBrk="1" hangingPunct="1"/>
            <a:endParaRPr lang="es-ES" dirty="0"/>
          </a:p>
        </p:txBody>
      </p:sp>
      <p:sp>
        <p:nvSpPr>
          <p:cNvPr id="33797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spcFirstLastPara="1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CC77AC-96F9-464B-8409-C86B49B9545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s-ES"/>
          </a:p>
        </p:txBody>
      </p:sp>
      <p:sp>
        <p:nvSpPr>
          <p:cNvPr id="33793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¿“no pueda hacer algo,  implica…. que no puedo decidir”?</a:t>
            </a:r>
          </a:p>
        </p:txBody>
      </p:sp>
    </p:spTree>
    <p:extLst>
      <p:ext uri="{BB962C8B-B14F-4D97-AF65-F5344CB8AC3E}">
        <p14:creationId xmlns:p14="http://schemas.microsoft.com/office/powerpoint/2010/main" val="1144629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dirty="0"/>
              <a:t>Evaluación de niveles de independencia implicancias sobre la autonomía (minusvalía y ciudadanía de segunda clase (Juan) .</a:t>
            </a:r>
          </a:p>
        </p:txBody>
      </p:sp>
      <p:sp>
        <p:nvSpPr>
          <p:cNvPr id="35845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spcFirstLastPara="1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9AD921-9415-41C5-9104-8674934E5141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s-ES"/>
          </a:p>
        </p:txBody>
      </p:sp>
      <p:sp>
        <p:nvSpPr>
          <p:cNvPr id="35841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Independencia v/s autonomía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76118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9BDA32A-5BB7-964A-BB13-992A920C1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TVI primer periodo, TVI segundo periodo</a:t>
            </a:r>
          </a:p>
          <a:p>
            <a:r>
              <a:rPr lang="es-CL" dirty="0"/>
              <a:t>Asistencia personal sólo para trabajar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514AA27-DF5F-9E45-814F-DBDAAB93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34C5F-9040-41E3-AD20-2C490B530B5B}" type="slidenum">
              <a:rPr lang="es-ES" smtClean="0"/>
              <a:pPr>
                <a:defRPr/>
              </a:pPr>
              <a:t>59</a:t>
            </a:fld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7CE7836-A6A1-2A48-B2AA-5A488885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Ocupación y dimensión productiva</a:t>
            </a:r>
          </a:p>
        </p:txBody>
      </p:sp>
    </p:spTree>
    <p:extLst>
      <p:ext uri="{BB962C8B-B14F-4D97-AF65-F5344CB8AC3E}">
        <p14:creationId xmlns:p14="http://schemas.microsoft.com/office/powerpoint/2010/main" val="110418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6F49E96-3EEF-EE49-A41D-78D7DAF1F4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6</a:t>
            </a:fld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FCA9D8-1F7D-AC41-8F36-B1D728940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622300"/>
            <a:ext cx="3937000" cy="2070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77794C-809E-C844-A1FD-062969909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27000"/>
            <a:ext cx="2336800" cy="3479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BB57A4-0A85-7C4E-89D4-3B952A2AB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2571750"/>
            <a:ext cx="3086100" cy="21462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EB0ECDD-E540-C64A-8019-AA47ABCED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622526"/>
            <a:ext cx="35433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815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5CF69E-C1EB-114C-A7E9-4542FED00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Dilemas de intervención?</a:t>
            </a:r>
          </a:p>
          <a:p>
            <a:r>
              <a:rPr lang="es-CL" dirty="0"/>
              <a:t>Qué caracteriza la intervención?</a:t>
            </a:r>
          </a:p>
          <a:p>
            <a:r>
              <a:rPr lang="es-CL" dirty="0"/>
              <a:t>Quién define la intervención?</a:t>
            </a:r>
          </a:p>
          <a:p>
            <a:r>
              <a:rPr lang="es-CL" dirty="0"/>
              <a:t>Qué es lo que se debe cambiar?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EF70C5-FB75-5443-B079-0993CBB6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D51-F2D5-48C2-9BDB-D74650BF4333}" type="slidenum">
              <a:rPr lang="es-CL" smtClean="0"/>
              <a:pPr/>
              <a:t>60</a:t>
            </a:fld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17E0A3-34B0-084C-A0F0-5CF8B7FB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Efectos en la subjetividad de interventores/intervenidos</a:t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121163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z="2400" dirty="0"/>
          </a:p>
          <a:p>
            <a:pPr marL="38100" indent="0" algn="ctr" eaLnBrk="1" hangingPunct="1">
              <a:buNone/>
            </a:pPr>
            <a:r>
              <a:rPr lang="es-ES" sz="2400" dirty="0"/>
              <a:t>La  reconstrucción del concepto del otro en la intervención desde una noción de interdependencia, valorando el conocimiento de las personas respecto de sus propias experiencias, como </a:t>
            </a:r>
            <a:r>
              <a:rPr lang="es-ES" sz="2400" b="1" dirty="0"/>
              <a:t>expertos/as  </a:t>
            </a:r>
            <a:r>
              <a:rPr lang="es-ES" sz="2400" dirty="0"/>
              <a:t>y posicionando políticamente la intervención desde el respeto de los derechos de las personas con discapacidad.</a:t>
            </a:r>
          </a:p>
        </p:txBody>
      </p:sp>
      <p:sp>
        <p:nvSpPr>
          <p:cNvPr id="40965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spcFirstLastPara="1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753242-0509-4B5C-84BA-67B107E50EA1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s-ES"/>
          </a:p>
        </p:txBody>
      </p:sp>
      <p:sp>
        <p:nvSpPr>
          <p:cNvPr id="409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Qué hacer? No hay un camino, si algunas orientaciones…</a:t>
            </a:r>
          </a:p>
        </p:txBody>
      </p:sp>
    </p:spTree>
    <p:extLst>
      <p:ext uri="{BB962C8B-B14F-4D97-AF65-F5344CB8AC3E}">
        <p14:creationId xmlns:p14="http://schemas.microsoft.com/office/powerpoint/2010/main" val="32088057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  <p:sp>
        <p:nvSpPr>
          <p:cNvPr id="374" name="Google Shape;374;p35"/>
          <p:cNvSpPr txBox="1">
            <a:spLocks noGrp="1"/>
          </p:cNvSpPr>
          <p:nvPr>
            <p:ph type="ctrTitle" idx="4294967295"/>
          </p:nvPr>
        </p:nvSpPr>
        <p:spPr>
          <a:xfrm>
            <a:off x="1730376" y="702130"/>
            <a:ext cx="6042024" cy="9742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 dirty="0"/>
              <a:t>Gracias</a:t>
            </a:r>
            <a:r>
              <a:rPr lang="en" sz="4000" b="1" dirty="0"/>
              <a:t>!</a:t>
            </a:r>
            <a:endParaRPr sz="4000" b="1" dirty="0"/>
          </a:p>
        </p:txBody>
      </p:sp>
      <p:sp>
        <p:nvSpPr>
          <p:cNvPr id="375" name="Google Shape;375;p35"/>
          <p:cNvSpPr txBox="1">
            <a:spLocks noGrp="1"/>
          </p:cNvSpPr>
          <p:nvPr>
            <p:ph type="subTitle" idx="4294967295"/>
          </p:nvPr>
        </p:nvSpPr>
        <p:spPr>
          <a:xfrm>
            <a:off x="1730375" y="1755321"/>
            <a:ext cx="4864100" cy="668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/>
              <a:t>Alguna pregunta?</a:t>
            </a:r>
            <a:endParaRPr sz="2400" b="1" dirty="0"/>
          </a:p>
        </p:txBody>
      </p:sp>
      <p:sp>
        <p:nvSpPr>
          <p:cNvPr id="376" name="Google Shape;376;p35"/>
          <p:cNvSpPr txBox="1">
            <a:spLocks noGrp="1"/>
          </p:cNvSpPr>
          <p:nvPr>
            <p:ph type="body" idx="4294967295"/>
          </p:nvPr>
        </p:nvSpPr>
        <p:spPr>
          <a:xfrm>
            <a:off x="1730375" y="2287638"/>
            <a:ext cx="4864100" cy="2462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dirty="0"/>
              <a:t>Contacto</a:t>
            </a:r>
            <a:r>
              <a:rPr lang="en" dirty="0"/>
              <a:t>: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dirty="0"/>
              <a:t>pamelagutierrez</a:t>
            </a:r>
            <a:r>
              <a:rPr lang="en" dirty="0"/>
              <a:t>@</a:t>
            </a:r>
            <a:r>
              <a:rPr lang="es-CL" dirty="0" err="1"/>
              <a:t>uchile</a:t>
            </a:r>
            <a:r>
              <a:rPr lang="en" dirty="0"/>
              <a:t>.cl</a:t>
            </a:r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1050" dirty="0" err="1"/>
              <a:t>Amigot</a:t>
            </a:r>
            <a:r>
              <a:rPr lang="es-ES" sz="1050" dirty="0"/>
              <a:t>, P .(2007) Una tensa oscuridad. Interrogando el abordaje psicosocial de la subjetividad.</a:t>
            </a:r>
          </a:p>
          <a:p>
            <a:r>
              <a:rPr lang="es-ES" sz="1050" dirty="0"/>
              <a:t>Butler, J. (1997). Mecanismos Psíquicos del poder. </a:t>
            </a:r>
          </a:p>
          <a:p>
            <a:r>
              <a:rPr lang="es-ES" sz="1050" dirty="0"/>
              <a:t>Castro-Gómez, S. (2000) Ciencias Sociales, violencia epistémica y el problema de la invención del otro </a:t>
            </a:r>
            <a:r>
              <a:rPr lang="es-ES" sz="1050" dirty="0" err="1"/>
              <a:t>Deleuze</a:t>
            </a:r>
            <a:r>
              <a:rPr lang="es-ES" sz="1050" dirty="0"/>
              <a:t>, G. (1989) ¿Qué es un dispositivo?.</a:t>
            </a:r>
          </a:p>
          <a:p>
            <a:r>
              <a:rPr lang="es-ES" sz="1050" dirty="0"/>
              <a:t>Foucault, M. 1981/1990. Tecnologías del yo y otros textos afines.</a:t>
            </a:r>
          </a:p>
          <a:p>
            <a:r>
              <a:rPr lang="fr-FR" sz="1050" dirty="0"/>
              <a:t>Foucault, M. (1984). </a:t>
            </a:r>
            <a:r>
              <a:rPr lang="fr-FR" sz="1050" i="1" dirty="0"/>
              <a:t>Histoire de la sexualité, II: L'usage des plaisirs</a:t>
            </a:r>
            <a:r>
              <a:rPr lang="fr-FR" sz="1050" dirty="0"/>
              <a:t>. Paris: Gallimard.</a:t>
            </a:r>
            <a:endParaRPr lang="es-ES" sz="1050" dirty="0"/>
          </a:p>
          <a:p>
            <a:r>
              <a:rPr lang="es-ES" sz="1050" dirty="0"/>
              <a:t>Holmes, D.(2002). </a:t>
            </a:r>
            <a:r>
              <a:rPr lang="es-ES" sz="1050" dirty="0" err="1"/>
              <a:t>Nursing</a:t>
            </a:r>
            <a:r>
              <a:rPr lang="es-ES" sz="1050" dirty="0"/>
              <a:t> of </a:t>
            </a:r>
            <a:r>
              <a:rPr lang="es-ES" sz="1050" dirty="0" err="1"/>
              <a:t>meaning</a:t>
            </a:r>
            <a:r>
              <a:rPr lang="es-ES" sz="1050" dirty="0"/>
              <a:t> of </a:t>
            </a:r>
            <a:r>
              <a:rPr lang="es-ES" sz="1050" dirty="0" err="1"/>
              <a:t>governamentality</a:t>
            </a:r>
            <a:r>
              <a:rPr lang="es-ES" sz="1050" dirty="0"/>
              <a:t>. </a:t>
            </a:r>
            <a:r>
              <a:rPr lang="es-ES" sz="1050" dirty="0" err="1"/>
              <a:t>Journal</a:t>
            </a:r>
            <a:r>
              <a:rPr lang="es-ES" sz="1050" dirty="0"/>
              <a:t> of </a:t>
            </a:r>
            <a:r>
              <a:rPr lang="es-ES" sz="1050" dirty="0" err="1"/>
              <a:t>Advanced</a:t>
            </a:r>
            <a:r>
              <a:rPr lang="es-ES" sz="1050" dirty="0"/>
              <a:t> </a:t>
            </a:r>
            <a:r>
              <a:rPr lang="es-ES" sz="1050" dirty="0" err="1"/>
              <a:t>Nursing</a:t>
            </a:r>
            <a:r>
              <a:rPr lang="es-ES" sz="1050" dirty="0"/>
              <a:t>.</a:t>
            </a:r>
          </a:p>
          <a:p>
            <a:r>
              <a:rPr lang="es-ES" sz="1050" dirty="0"/>
              <a:t>OMS, 2011. Informe Mundial de la Discapacidad.</a:t>
            </a:r>
          </a:p>
          <a:p>
            <a:r>
              <a:rPr lang="es-MX" sz="1050" dirty="0"/>
              <a:t>Palacios, A. (2008). El modelo social de discapacidad: orígenes, caracterización y plasmación en la Convención Internacional sobre los Derechos de las Personas con Discapacidad. Caja Madrid, Madrid. http://www.uis.edu.co/webUIS/es/catedraLowMaus/lowMauss11_2/sextaSesion/El%20modelo%20social%20de%20discapacidad.pdf</a:t>
            </a:r>
            <a:endParaRPr lang="es-ES" sz="1050" dirty="0"/>
          </a:p>
          <a:p>
            <a:r>
              <a:rPr lang="es-ES" sz="1050" dirty="0"/>
              <a:t>Parker, I. (1996). El regreso de los reprimido: Complejos discursivos y el complejo psi.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D51-F2D5-48C2-9BDB-D74650BF4333}" type="slidenum">
              <a:rPr lang="es-CL" smtClean="0"/>
              <a:pPr/>
              <a:t>63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Referencias </a:t>
            </a:r>
            <a:r>
              <a:rPr lang="es-ES" dirty="0" err="1"/>
              <a:t>Bibliografícas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39294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/>
              <a:t>Montenegro, M., &amp; </a:t>
            </a:r>
            <a:r>
              <a:rPr lang="es-CL" dirty="0" err="1"/>
              <a:t>Tarrés</a:t>
            </a:r>
            <a:r>
              <a:rPr lang="es-CL" dirty="0"/>
              <a:t>, J. P. (2003). Conocimiento situado: un forcejeo entre el relativismo construccionista y la necesidad de fundamentar la acción. </a:t>
            </a:r>
            <a:r>
              <a:rPr lang="en-US" i="1" dirty="0" err="1"/>
              <a:t>Revista</a:t>
            </a:r>
            <a:r>
              <a:rPr lang="en-US" i="1" dirty="0"/>
              <a:t> </a:t>
            </a:r>
            <a:r>
              <a:rPr lang="en-US" i="1" dirty="0" err="1"/>
              <a:t>interamericana</a:t>
            </a:r>
            <a:r>
              <a:rPr lang="en-US" i="1" dirty="0"/>
              <a:t> de </a:t>
            </a:r>
            <a:r>
              <a:rPr lang="en-US" i="1" dirty="0" err="1"/>
              <a:t>psicología</a:t>
            </a:r>
            <a:r>
              <a:rPr lang="en-US" i="1" dirty="0"/>
              <a:t> = </a:t>
            </a:r>
            <a:r>
              <a:rPr lang="en-US" i="1" dirty="0" err="1"/>
              <a:t>Interamerican</a:t>
            </a:r>
            <a:r>
              <a:rPr lang="en-US" i="1" dirty="0"/>
              <a:t> journal of psychology</a:t>
            </a:r>
            <a:r>
              <a:rPr lang="en-US" dirty="0"/>
              <a:t>, </a:t>
            </a:r>
            <a:r>
              <a:rPr lang="en-US" i="1" dirty="0"/>
              <a:t>37</a:t>
            </a:r>
            <a:r>
              <a:rPr lang="en-US" dirty="0"/>
              <a:t>(2), 295–307.</a:t>
            </a:r>
            <a:endParaRPr lang="es-CL" dirty="0"/>
          </a:p>
          <a:p>
            <a:r>
              <a:rPr lang="en-US" dirty="0"/>
              <a:t>The Strengths Model - Charles A. Rapp; Richard J. </a:t>
            </a:r>
            <a:r>
              <a:rPr lang="en-US" dirty="0" err="1"/>
              <a:t>Goscha</a:t>
            </a:r>
            <a:r>
              <a:rPr lang="en-US" dirty="0"/>
              <a:t> - Oxford University Press. </a:t>
            </a:r>
            <a:r>
              <a:rPr lang="es-CL" dirty="0"/>
              <a:t>(s. f.). Recuperado 4 de agosto de 2017, a partir de https://global.oup.com/academic/product/the-strengths-model-9780199764082?cc=cl&amp;lang=en&amp;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6452-DFE1-45AC-BF55-2C62280725F1}" type="slidenum">
              <a:rPr lang="es-MX" smtClean="0"/>
              <a:pPr/>
              <a:t>64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Referencias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26673909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Rivero, I. (2005). Ciencias “psi”, subjetividad y gobierno. Una aproximación genealógica a la producción de subjetividades “psi” en la modernidad.</a:t>
            </a:r>
          </a:p>
          <a:p>
            <a:r>
              <a:rPr lang="es-ES" dirty="0"/>
              <a:t>Rose, N. (1997). El gobierno en las democracias liberales: del liberalismo al neoliberalismo.</a:t>
            </a:r>
          </a:p>
          <a:p>
            <a:r>
              <a:rPr lang="es-ES" dirty="0"/>
              <a:t>Rose, N. (1996). </a:t>
            </a:r>
            <a:r>
              <a:rPr lang="es-ES" dirty="0" err="1"/>
              <a:t>Inventing</a:t>
            </a:r>
            <a:r>
              <a:rPr lang="es-ES" dirty="0"/>
              <a:t> </a:t>
            </a:r>
            <a:r>
              <a:rPr lang="es-ES" dirty="0" err="1"/>
              <a:t>ourselves</a:t>
            </a:r>
            <a:r>
              <a:rPr lang="es-ES" dirty="0"/>
              <a:t>. </a:t>
            </a:r>
            <a:r>
              <a:rPr lang="es-ES" dirty="0" err="1"/>
              <a:t>Psychology</a:t>
            </a:r>
            <a:r>
              <a:rPr lang="es-ES" dirty="0"/>
              <a:t>, </a:t>
            </a:r>
            <a:r>
              <a:rPr lang="es-ES" dirty="0" err="1"/>
              <a:t>power</a:t>
            </a:r>
            <a:r>
              <a:rPr lang="es-ES" dirty="0"/>
              <a:t> and </a:t>
            </a:r>
            <a:r>
              <a:rPr lang="es-ES" dirty="0" err="1"/>
              <a:t>personhood</a:t>
            </a:r>
            <a:r>
              <a:rPr lang="es-ES" dirty="0"/>
              <a:t>.</a:t>
            </a:r>
          </a:p>
          <a:p>
            <a:r>
              <a:rPr lang="es-ES" dirty="0"/>
              <a:t>Rose, N (2007) . Terapia y poder: </a:t>
            </a:r>
            <a:r>
              <a:rPr lang="es-ES" dirty="0" err="1"/>
              <a:t>techné</a:t>
            </a:r>
            <a:r>
              <a:rPr lang="es-ES" dirty="0"/>
              <a:t> y </a:t>
            </a:r>
            <a:r>
              <a:rPr lang="es-ES" dirty="0" err="1"/>
              <a:t>ethos</a:t>
            </a:r>
            <a:r>
              <a:rPr lang="es-ES" dirty="0"/>
              <a:t>.</a:t>
            </a:r>
          </a:p>
          <a:p>
            <a:r>
              <a:rPr lang="es-ES" dirty="0"/>
              <a:t>Tirado y </a:t>
            </a:r>
            <a:r>
              <a:rPr lang="es-ES" dirty="0" err="1"/>
              <a:t>Domenech</a:t>
            </a:r>
            <a:r>
              <a:rPr lang="es-ES" dirty="0"/>
              <a:t> ( 2001). </a:t>
            </a:r>
            <a:r>
              <a:rPr lang="es-ES" dirty="0" err="1"/>
              <a:t>Extituciones</a:t>
            </a:r>
            <a:r>
              <a:rPr lang="es-ES" dirty="0"/>
              <a:t>: del poder y sus anatomías.</a:t>
            </a:r>
          </a:p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D51-F2D5-48C2-9BDB-D74650BF4333}" type="slidenum">
              <a:rPr lang="es-CL" smtClean="0"/>
              <a:pPr/>
              <a:t>65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19692580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OMS (2011). Informe mundial sobre la discapacidad.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C134C5F-9040-41E3-AD20-2C490B530B5B}" type="slidenum">
              <a:rPr lang="es-ES" smtClean="0"/>
              <a:pPr>
                <a:defRPr/>
              </a:pPr>
              <a:t>66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Referencias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40262565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s-ES" dirty="0"/>
              <a:t>Montenegro, M. (2002). </a:t>
            </a:r>
            <a:r>
              <a:rPr lang="es-ES" i="1" dirty="0"/>
              <a:t>Conocimientos, agentes y articulaciones: una mirada situada a la intervención social.</a:t>
            </a:r>
            <a:r>
              <a:rPr lang="es-ES" dirty="0"/>
              <a:t> Tesis doctoral. Barcelona: </a:t>
            </a:r>
            <a:r>
              <a:rPr lang="es-ES" dirty="0" err="1"/>
              <a:t>UAB.</a:t>
            </a:r>
            <a:r>
              <a:rPr lang="es-ES" u="sng" dirty="0" err="1">
                <a:hlinkClick r:id="rId2"/>
              </a:rPr>
              <a:t>http</a:t>
            </a:r>
            <a:r>
              <a:rPr lang="es-ES" u="sng" dirty="0">
                <a:hlinkClick r:id="rId2"/>
              </a:rPr>
              <a:t>://</a:t>
            </a:r>
            <a:r>
              <a:rPr lang="es-ES" u="sng" dirty="0" err="1">
                <a:hlinkClick r:id="rId2"/>
              </a:rPr>
              <a:t>www.tdx.cbuc.es</a:t>
            </a:r>
            <a:r>
              <a:rPr lang="es-ES" u="sng" dirty="0">
                <a:hlinkClick r:id="rId2"/>
              </a:rPr>
              <a:t>/</a:t>
            </a:r>
            <a:endParaRPr lang="es-MX" dirty="0"/>
          </a:p>
          <a:p>
            <a:pPr eaLnBrk="1" hangingPunct="1"/>
            <a:r>
              <a:rPr lang="es-MX" dirty="0"/>
              <a:t>Montenegro, M. y Pujol, J. (2003). Conocimientos situados: Un forcejeo entre el relativismo </a:t>
            </a:r>
            <a:r>
              <a:rPr lang="es-MX" dirty="0" err="1"/>
              <a:t>contruccionista</a:t>
            </a:r>
            <a:r>
              <a:rPr lang="es-MX" dirty="0"/>
              <a:t> y la necesidad de fundamentar la acción. Revista Interamericana de Psicología. Vol 37, N°2, 295-307.</a:t>
            </a:r>
            <a:br>
              <a:rPr lang="es-MX" dirty="0"/>
            </a:br>
            <a:endParaRPr lang="es-MX" dirty="0"/>
          </a:p>
        </p:txBody>
      </p:sp>
      <p:sp>
        <p:nvSpPr>
          <p:cNvPr id="28678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5831682" y="4917281"/>
            <a:ext cx="441722" cy="171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7EB7D6-FE7F-40E3-BC1C-C9EDFEC818A4}" type="slidenum">
              <a:rPr lang="es-ES" smtClean="0"/>
              <a:pPr/>
              <a:t>67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4447" y="321453"/>
            <a:ext cx="5429250" cy="857250"/>
          </a:xfrm>
        </p:spPr>
        <p:txBody>
          <a:bodyPr/>
          <a:lstStyle/>
          <a:p>
            <a:pPr>
              <a:defRPr/>
            </a:pPr>
            <a:r>
              <a:rPr lang="es-MX" dirty="0"/>
              <a:t>Referencias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327980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FCF752-AC83-1343-A21F-7D93FAF9E7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7</a:t>
            </a:fld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CB5E24-467D-2D40-BB1F-F3BE1F958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43" y="0"/>
            <a:ext cx="4008313" cy="5143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D7B024-6BAE-7C41-82A7-1F434C51A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08" y="0"/>
            <a:ext cx="2324100" cy="3492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5003C40-A51A-3049-BBB6-79184AC3B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400" y="2070151"/>
            <a:ext cx="30226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B4B7C89-4BE6-084D-BA10-6EB88434C3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8</a:t>
            </a:fld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924863-935B-314A-BD7F-CF0569EA2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16" y="1851025"/>
            <a:ext cx="2476500" cy="3276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C6104EC-E97C-5842-8C13-E038F524A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883" y="-117475"/>
            <a:ext cx="3556000" cy="2019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0D0770-F493-0E43-AFF3-9D74CFBC7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987" y="3324225"/>
            <a:ext cx="4508500" cy="1803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D451853-4906-1D46-B102-CC4E63A97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084" y="86042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9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3312987-5FCB-DD47-8046-B63BACD43E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9</a:t>
            </a:fld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1BF1E1-705C-194F-97A3-FB467F4CD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50" y="2571750"/>
            <a:ext cx="4787900" cy="1701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4D55B4B-DBC6-0545-98F5-11395B4B3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538" y="476250"/>
            <a:ext cx="3733800" cy="2095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95A4CC-4FFB-124C-A690-4CAF56AEA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251"/>
            <a:ext cx="3946264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13740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3728</Words>
  <Application>Microsoft Macintosh PowerPoint</Application>
  <PresentationFormat>Presentación en pantalla (16:9)</PresentationFormat>
  <Paragraphs>324</Paragraphs>
  <Slides>67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74" baseType="lpstr">
      <vt:lpstr>Source Sans Pro</vt:lpstr>
      <vt:lpstr>Courier New</vt:lpstr>
      <vt:lpstr>Georgia</vt:lpstr>
      <vt:lpstr>Roboto Slab</vt:lpstr>
      <vt:lpstr>Arial</vt:lpstr>
      <vt:lpstr>Wingdings 2</vt:lpstr>
      <vt:lpstr>Cordelia template</vt:lpstr>
      <vt:lpstr>Concepto, Clasificación y Paradigmas</vt:lpstr>
      <vt:lpstr>Muy Buenos días</vt:lpstr>
      <vt:lpstr>Tabla de temas a abordar</vt:lpstr>
      <vt:lpstr>1. ¿Qué entendemos por discapacidad?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¿Qué entendemos por discapacidad?</vt:lpstr>
      <vt:lpstr>¿Qué entendemos por discapacidad?</vt:lpstr>
      <vt:lpstr>Marco Legislativo a Nivel Nacional</vt:lpstr>
      <vt:lpstr>Marco Legislativo Internacional</vt:lpstr>
      <vt:lpstr>Estadísticas: ENDISC II (2015) Encuesta Nacional de Discapacidad</vt:lpstr>
      <vt:lpstr>Casen 2013</vt:lpstr>
      <vt:lpstr>Estadísticas Internacionales: Informe Mundial</vt:lpstr>
      <vt:lpstr>Estadísticas Internacionales: Informe Mundial (OMS, 2011)</vt:lpstr>
      <vt:lpstr>Clasificaciones y discapacidad</vt:lpstr>
      <vt:lpstr>CIDDM- OMS</vt:lpstr>
      <vt:lpstr>Crítica a CIDDM- OMS</vt:lpstr>
      <vt:lpstr>CIF- Clasificación Internacional del Funcionamiento, de la Discapacidad y de la Salud</vt:lpstr>
      <vt:lpstr>Presentación de PowerPoint</vt:lpstr>
      <vt:lpstr>Modelos que coexisten en torno a la discapacidad (Palacios, 2009)</vt:lpstr>
      <vt:lpstr>Presentación de PowerPoint</vt:lpstr>
      <vt:lpstr>¿Qué entendemos por intervención?</vt:lpstr>
      <vt:lpstr>¿Qué caracteriza la intervención en discapacidad intelectual?</vt:lpstr>
      <vt:lpstr>Intervención psicosocial crítica</vt:lpstr>
      <vt:lpstr>Procesos sociales y prácticas que contribuyen a la opresión en la Intervención (Rapp y Goscha, 2012)</vt:lpstr>
      <vt:lpstr>Dominio de los déficit</vt:lpstr>
      <vt:lpstr>Dominio de los déficit</vt:lpstr>
      <vt:lpstr>Dominio de los déficit</vt:lpstr>
      <vt:lpstr>Ambientes deficitarios</vt:lpstr>
      <vt:lpstr>Culpabilizar a la víctima</vt:lpstr>
      <vt:lpstr> Continuo de cuidados y transiciones</vt:lpstr>
      <vt:lpstr>Procesos Sociales y prácticas que contribuyen a la opresión (Rapp y Goscha, 2012)</vt:lpstr>
      <vt:lpstr>Tipos de Intervención psicosocial</vt:lpstr>
      <vt:lpstr>Intervenciones Dirigidas (Montenegro 2002)</vt:lpstr>
      <vt:lpstr>Intervenciones dirigidas</vt:lpstr>
      <vt:lpstr>Intervenciones dirigidas</vt:lpstr>
      <vt:lpstr>Perspectivas participativas (Montenegro 2002)</vt:lpstr>
      <vt:lpstr>Perspectivas participativas</vt:lpstr>
      <vt:lpstr>Perspectivas participativas</vt:lpstr>
      <vt:lpstr>Perspectivas participativas/dirigidas</vt:lpstr>
      <vt:lpstr>Intervención social en personas ¿discapacitadas?</vt:lpstr>
      <vt:lpstr>Presentación de PowerPoint</vt:lpstr>
      <vt:lpstr>¿Qué efectos tiene la intervención?</vt:lpstr>
      <vt:lpstr>Algunas definiciones/herramientas</vt:lpstr>
      <vt:lpstr>Subjetividad</vt:lpstr>
      <vt:lpstr>Subjetividad</vt:lpstr>
      <vt:lpstr>Subjetividad</vt:lpstr>
      <vt:lpstr>Gubernamentalidad</vt:lpstr>
      <vt:lpstr>Dispositivo</vt:lpstr>
      <vt:lpstr>Ejemplos de procesos de subjetividad y gubermentalidad en la intervención en discapacidad</vt:lpstr>
      <vt:lpstr>¿Soy lo que hago, pero…. ya no hago como antes?</vt:lpstr>
      <vt:lpstr>Presentación de PowerPoint</vt:lpstr>
      <vt:lpstr>¿“no pueda hacer algo,  implica…. que no puedo decidir”?</vt:lpstr>
      <vt:lpstr>Independencia v/s autonomía</vt:lpstr>
      <vt:lpstr>Ocupación y dimensión productiva</vt:lpstr>
      <vt:lpstr>Efectos en la subjetividad de interventores/intervenidos </vt:lpstr>
      <vt:lpstr>Qué hacer? No hay un camino, si algunas orientaciones…</vt:lpstr>
      <vt:lpstr>Gracias!</vt:lpstr>
      <vt:lpstr>Referencias Bibliografícas</vt:lpstr>
      <vt:lpstr>Referencias Bibliográficas</vt:lpstr>
      <vt:lpstr>Bibliografía</vt:lpstr>
      <vt:lpstr>Referencias Bibliográficas</vt:lpstr>
      <vt:lpstr>Referencias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Concepto, Clasificación y Paradigmas</dc:title>
  <dc:creator>pamela gutierrez</dc:creator>
  <cp:lastModifiedBy>pamela gutierrez</cp:lastModifiedBy>
  <cp:revision>2</cp:revision>
  <dcterms:created xsi:type="dcterms:W3CDTF">2021-06-14T05:04:57Z</dcterms:created>
  <dcterms:modified xsi:type="dcterms:W3CDTF">2021-06-14T05:10:31Z</dcterms:modified>
</cp:coreProperties>
</file>