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63" r:id="rId3"/>
    <p:sldId id="257" r:id="rId4"/>
    <p:sldId id="264" r:id="rId5"/>
    <p:sldId id="258" r:id="rId6"/>
    <p:sldId id="265" r:id="rId7"/>
    <p:sldId id="259" r:id="rId8"/>
    <p:sldId id="266" r:id="rId9"/>
    <p:sldId id="260" r:id="rId10"/>
    <p:sldId id="267" r:id="rId11"/>
    <p:sldId id="261" r:id="rId12"/>
    <p:sldId id="268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91EC9E2-3BE3-4EDD-8515-64406D00B073}" type="datetimeFigureOut">
              <a:rPr lang="es-CL" smtClean="0"/>
              <a:t>30-11-2020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433B626-4F05-4263-85E8-09607EDEAA72}" type="slidenum">
              <a:rPr lang="es-CL" smtClean="0"/>
              <a:t>‹Nº›</a:t>
            </a:fld>
            <a:endParaRPr lang="es-CL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3616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EC9E2-3BE3-4EDD-8515-64406D00B073}" type="datetimeFigureOut">
              <a:rPr lang="es-CL" smtClean="0"/>
              <a:t>30-11-2020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3B626-4F05-4263-85E8-09607EDEAA72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32032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EC9E2-3BE3-4EDD-8515-64406D00B073}" type="datetimeFigureOut">
              <a:rPr lang="es-CL" smtClean="0"/>
              <a:t>30-11-2020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3B626-4F05-4263-85E8-09607EDEAA72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03768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EC9E2-3BE3-4EDD-8515-64406D00B073}" type="datetimeFigureOut">
              <a:rPr lang="es-CL" smtClean="0"/>
              <a:t>30-11-2020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3B626-4F05-4263-85E8-09607EDEAA72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02788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EC9E2-3BE3-4EDD-8515-64406D00B073}" type="datetimeFigureOut">
              <a:rPr lang="es-CL" smtClean="0"/>
              <a:t>30-11-2020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3B626-4F05-4263-85E8-09607EDEAA72}" type="slidenum">
              <a:rPr lang="es-CL" smtClean="0"/>
              <a:t>‹Nº›</a:t>
            </a:fld>
            <a:endParaRPr lang="es-CL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581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EC9E2-3BE3-4EDD-8515-64406D00B073}" type="datetimeFigureOut">
              <a:rPr lang="es-CL" smtClean="0"/>
              <a:t>30-11-2020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3B626-4F05-4263-85E8-09607EDEAA72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66517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EC9E2-3BE3-4EDD-8515-64406D00B073}" type="datetimeFigureOut">
              <a:rPr lang="es-CL" smtClean="0"/>
              <a:t>30-11-2020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3B626-4F05-4263-85E8-09607EDEAA72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86200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EC9E2-3BE3-4EDD-8515-64406D00B073}" type="datetimeFigureOut">
              <a:rPr lang="es-CL" smtClean="0"/>
              <a:t>30-11-2020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3B626-4F05-4263-85E8-09607EDEAA72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250750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EC9E2-3BE3-4EDD-8515-64406D00B073}" type="datetimeFigureOut">
              <a:rPr lang="es-CL" smtClean="0"/>
              <a:t>30-11-2020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3B626-4F05-4263-85E8-09607EDEAA72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299348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EC9E2-3BE3-4EDD-8515-64406D00B073}" type="datetimeFigureOut">
              <a:rPr lang="es-CL" smtClean="0"/>
              <a:t>30-11-2020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3B626-4F05-4263-85E8-09607EDEAA72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126665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EC9E2-3BE3-4EDD-8515-64406D00B073}" type="datetimeFigureOut">
              <a:rPr lang="es-CL" smtClean="0"/>
              <a:t>30-11-2020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3B626-4F05-4263-85E8-09607EDEAA72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451514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591EC9E2-3BE3-4EDD-8515-64406D00B073}" type="datetimeFigureOut">
              <a:rPr lang="es-CL" smtClean="0"/>
              <a:t>30-11-2020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1433B626-4F05-4263-85E8-09607EDEAA72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53537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ailto:jame.rebolledo@uchile.c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86CF74F-F182-4ADD-B2CA-91EB6DAA70F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767" b="8876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528301FC-82B0-4948-93CF-C7150E95DA7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231140" y="243840"/>
            <a:ext cx="11724640" cy="6377939"/>
          </a:xfrm>
          <a:prstGeom prst="rect">
            <a:avLst/>
          </a:prstGeom>
          <a:solidFill>
            <a:schemeClr val="tx1">
              <a:alpha val="8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00932E7-1E96-4562-BF1C-7C1A543CBAB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ítulo 1">
            <a:extLst>
              <a:ext uri="{FF2B5EF4-FFF2-40B4-BE49-F238E27FC236}">
                <a16:creationId xmlns:a16="http://schemas.microsoft.com/office/drawing/2014/main" id="{C839BA2F-BCF2-4C44-8598-0A4D63A0E2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>
            <a:normAutofit/>
          </a:bodyPr>
          <a:lstStyle/>
          <a:p>
            <a:r>
              <a:rPr lang="es-CL" dirty="0"/>
              <a:t>Actividad práctica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B7A36963-514F-4A29-843F-9B024E3C13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/>
          <a:p>
            <a:r>
              <a:rPr lang="es-CL" dirty="0"/>
              <a:t>Matriz RBC y Terapia Ocupacional</a:t>
            </a:r>
          </a:p>
        </p:txBody>
      </p:sp>
    </p:spTree>
    <p:extLst>
      <p:ext uri="{BB962C8B-B14F-4D97-AF65-F5344CB8AC3E}">
        <p14:creationId xmlns:p14="http://schemas.microsoft.com/office/powerpoint/2010/main" val="12138529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90B3902-F1B2-4541-AE0E-FFB13B67C0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¿Cómo lograr estas metas?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01389DA-99B4-4913-99CD-B66CC081A2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60187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22E2DCE-BC3F-4B03-B9DE-A8A91C0ED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COMPONENTE SUBSISTENCIA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1A78BB2-B060-4834-9811-04FC81F626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795782" cy="4822654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es-CL" dirty="0">
                <a:solidFill>
                  <a:schemeClr val="tx1"/>
                </a:solidFill>
              </a:rPr>
              <a:t>Las personas con discapacidad tienen acceso al desarrollo de destrezas y oportunidades de aprendizaje permanente.</a:t>
            </a:r>
          </a:p>
          <a:p>
            <a:pPr algn="just"/>
            <a:r>
              <a:rPr lang="es-CL" dirty="0">
                <a:solidFill>
                  <a:schemeClr val="tx1"/>
                </a:solidFill>
              </a:rPr>
              <a:t>Las madres y padres defienden el derecho de sus niños y niñas con discapacidad a la educación, a adquirir destrezas y a tener oportunidades laborales.</a:t>
            </a:r>
          </a:p>
          <a:p>
            <a:pPr algn="just"/>
            <a:r>
              <a:rPr lang="es-CL" dirty="0">
                <a:solidFill>
                  <a:schemeClr val="tx1"/>
                </a:solidFill>
              </a:rPr>
              <a:t>Las personas con discapacidad tienen acceso a oportunidades de trabajo decente, sin discriminación, en un ambiente seguro y sin explotación.</a:t>
            </a:r>
          </a:p>
          <a:p>
            <a:pPr algn="just"/>
            <a:r>
              <a:rPr lang="es-CL" dirty="0">
                <a:solidFill>
                  <a:schemeClr val="tx1"/>
                </a:solidFill>
              </a:rPr>
              <a:t>Las personas con discapacidad tienen acceso a servicios de micro financiación.</a:t>
            </a:r>
          </a:p>
          <a:p>
            <a:pPr algn="just"/>
            <a:r>
              <a:rPr lang="es-CL" dirty="0">
                <a:solidFill>
                  <a:schemeClr val="tx1"/>
                </a:solidFill>
              </a:rPr>
              <a:t>Las mujeres con discapacidad tienen iguales oportunidades de trabajo y empleo que los hombres.</a:t>
            </a:r>
          </a:p>
          <a:p>
            <a:pPr algn="just"/>
            <a:r>
              <a:rPr lang="es-CL" dirty="0">
                <a:solidFill>
                  <a:schemeClr val="tx1"/>
                </a:solidFill>
              </a:rPr>
              <a:t>Las familias de las personas con discapacidad, especialmente los niños/niñas y las personas con deficiencias complejas, tienen acceso a mejores medios de subsistencia. </a:t>
            </a:r>
          </a:p>
          <a:p>
            <a:pPr algn="just"/>
            <a:r>
              <a:rPr lang="es-CL" dirty="0">
                <a:solidFill>
                  <a:schemeClr val="tx1"/>
                </a:solidFill>
              </a:rPr>
              <a:t>Todas las estrategias y programas para reducir la pobreza incluyen y benefician a las personas con discapacidad y sus familias.</a:t>
            </a:r>
          </a:p>
          <a:p>
            <a:pPr algn="just"/>
            <a:r>
              <a:rPr lang="es-CL" dirty="0">
                <a:solidFill>
                  <a:schemeClr val="tx1"/>
                </a:solidFill>
              </a:rPr>
              <a:t>El trabajo de las personas con discapacidad es reconocido y valorado por parte de los empleadores y los miembros de la comunidad.</a:t>
            </a:r>
          </a:p>
          <a:p>
            <a:pPr algn="just"/>
            <a:r>
              <a:rPr lang="es-CL" dirty="0">
                <a:solidFill>
                  <a:schemeClr val="tx1"/>
                </a:solidFill>
              </a:rPr>
              <a:t>Las autoridades locales adoptan y usan políticas y medidas para mejorar el acceso al trabajo de las personas con discapacidad.</a:t>
            </a:r>
          </a:p>
          <a:p>
            <a:pPr algn="just"/>
            <a:r>
              <a:rPr lang="es-CL" dirty="0">
                <a:solidFill>
                  <a:schemeClr val="tx1"/>
                </a:solidFill>
              </a:rPr>
              <a:t>Las personas con discapacidad tienen acceso a medidas de protección social, como derecho. </a:t>
            </a:r>
          </a:p>
        </p:txBody>
      </p:sp>
    </p:spTree>
    <p:extLst>
      <p:ext uri="{BB962C8B-B14F-4D97-AF65-F5344CB8AC3E}">
        <p14:creationId xmlns:p14="http://schemas.microsoft.com/office/powerpoint/2010/main" val="10367709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90B3902-F1B2-4541-AE0E-FFB13B67C0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¿Cómo lograr estas metas?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01389DA-99B4-4913-99CD-B66CC081A2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389447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B3D3919-79A5-4502-9EE9-A12BBF33CB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Instrucciones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EC40AAF-C897-490C-B7BB-46D34A3FE3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02920" indent="-457200">
              <a:buFont typeface="+mj-lt"/>
              <a:buAutoNum type="arabicPeriod"/>
            </a:pPr>
            <a:r>
              <a:rPr lang="es-CL" dirty="0">
                <a:solidFill>
                  <a:schemeClr val="tx1"/>
                </a:solidFill>
              </a:rPr>
              <a:t>En grupos revisar los componentes de las metas de cada uno de los componentes de la matriz RBC que se describen en las siguientes diapositivas</a:t>
            </a:r>
          </a:p>
          <a:p>
            <a:pPr marL="502920" indent="-457200">
              <a:buFont typeface="+mj-lt"/>
              <a:buAutoNum type="arabicPeriod"/>
            </a:pPr>
            <a:r>
              <a:rPr lang="es-CL" dirty="0">
                <a:solidFill>
                  <a:schemeClr val="tx1"/>
                </a:solidFill>
              </a:rPr>
              <a:t>A continuación, escribir qué estrategias de acción comunitaria e intersectoriales que podrían desarrollar.</a:t>
            </a:r>
          </a:p>
          <a:p>
            <a:pPr marL="502920" indent="-457200">
              <a:buFont typeface="+mj-lt"/>
              <a:buAutoNum type="arabicPeriod"/>
            </a:pPr>
            <a:r>
              <a:rPr lang="es-CL" dirty="0">
                <a:solidFill>
                  <a:schemeClr val="tx1"/>
                </a:solidFill>
              </a:rPr>
              <a:t>Si desean pueden enviarme su trabajo a </a:t>
            </a:r>
            <a:r>
              <a:rPr lang="es-CL" dirty="0">
                <a:solidFill>
                  <a:schemeClr val="tx1"/>
                </a:solidFill>
                <a:hlinkClick r:id="rId2"/>
              </a:rPr>
              <a:t>jame.rebolledo@uchile.cl</a:t>
            </a:r>
            <a:r>
              <a:rPr lang="es-CL" dirty="0">
                <a:solidFill>
                  <a:schemeClr val="tx1"/>
                </a:solidFill>
              </a:rPr>
              <a:t> y yo lo comentaré. </a:t>
            </a:r>
          </a:p>
          <a:p>
            <a:pPr marL="502920" indent="-457200">
              <a:buFont typeface="+mj-lt"/>
              <a:buAutoNum type="arabicPeriod"/>
            </a:pPr>
            <a:r>
              <a:rPr lang="es-CL" dirty="0">
                <a:solidFill>
                  <a:schemeClr val="tx1"/>
                </a:solidFill>
              </a:rPr>
              <a:t>¡Saludos!</a:t>
            </a:r>
          </a:p>
          <a:p>
            <a:pPr marL="45720" indent="0">
              <a:buNone/>
            </a:pPr>
            <a:endParaRPr lang="es-CL" dirty="0">
              <a:solidFill>
                <a:schemeClr val="tx1"/>
              </a:solidFill>
            </a:endParaRPr>
          </a:p>
          <a:p>
            <a:pPr marL="502920" indent="-457200">
              <a:buFont typeface="+mj-lt"/>
              <a:buAutoNum type="arabicPeriod"/>
            </a:pPr>
            <a:endParaRPr lang="es-C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83649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856B498-707E-4B66-A587-63C162F3FD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COMPONENTE SALUD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7BF66E5-603E-4535-955D-CB8AAEF2EE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es-CL" dirty="0">
                <a:solidFill>
                  <a:schemeClr val="tx1"/>
                </a:solidFill>
              </a:rPr>
              <a:t>Las personas con discapacidad y los miembros de sus familias han mejorado sus conocimientos acerca de su salud y participan activamente para alcanzar la buena salud.</a:t>
            </a:r>
          </a:p>
          <a:p>
            <a:pPr algn="just"/>
            <a:r>
              <a:rPr lang="es-CL" dirty="0">
                <a:solidFill>
                  <a:schemeClr val="tx1"/>
                </a:solidFill>
              </a:rPr>
              <a:t>El sector de la salud está consciente de que las personas pueden lograr buena salud y no discrimina por discapacidad y otros factores como el género.</a:t>
            </a:r>
          </a:p>
          <a:p>
            <a:pPr algn="just"/>
            <a:r>
              <a:rPr lang="es-CL" dirty="0">
                <a:solidFill>
                  <a:schemeClr val="tx1"/>
                </a:solidFill>
              </a:rPr>
              <a:t>Las personas con discapacidad y sus familias tienen acceso a la atención de la salud y servicios de rehabilitación, preferiblemente en o cerca de sus comunidades y a un costo que puedan cubrir.</a:t>
            </a:r>
          </a:p>
          <a:p>
            <a:pPr algn="just"/>
            <a:r>
              <a:rPr lang="es-CL" dirty="0">
                <a:solidFill>
                  <a:schemeClr val="tx1"/>
                </a:solidFill>
              </a:rPr>
              <a:t>Las intervenciones de salud y rehabilitación permiten que las personas con discapacidad sean activos participantes en la vida familiar y comunitaria.</a:t>
            </a:r>
          </a:p>
          <a:p>
            <a:pPr algn="just"/>
            <a:r>
              <a:rPr lang="es-CL" dirty="0">
                <a:solidFill>
                  <a:schemeClr val="tx1"/>
                </a:solidFill>
              </a:rPr>
              <a:t>Hay una mejor colaboración entre todos los sectores del desarrollo, incluyendo educación, subsistencia y el sector social, para alcanzar una buena salud para las personas con discapacidad.</a:t>
            </a:r>
          </a:p>
        </p:txBody>
      </p:sp>
    </p:spTree>
    <p:extLst>
      <p:ext uri="{BB962C8B-B14F-4D97-AF65-F5344CB8AC3E}">
        <p14:creationId xmlns:p14="http://schemas.microsoft.com/office/powerpoint/2010/main" val="21198888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90B3902-F1B2-4541-AE0E-FFB13B67C0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¿Cómo lograr estas metas?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01389DA-99B4-4913-99CD-B66CC081A2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864404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C2AA636-4CB2-4C47-9F9B-E972451848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COMPONENTE EDUCACIÓN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DCAA568-51A0-4435-BE5D-C01FB8B8CE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es-CL" dirty="0">
                <a:solidFill>
                  <a:schemeClr val="tx1"/>
                </a:solidFill>
              </a:rPr>
              <a:t>Todas las personas con discapacidad tienen acceso al aprendizaje y a los recursos que satisfacen sus necesidades y respetan sus derechos</a:t>
            </a:r>
          </a:p>
          <a:p>
            <a:pPr algn="just"/>
            <a:r>
              <a:rPr lang="es-CL" dirty="0">
                <a:solidFill>
                  <a:schemeClr val="tx1"/>
                </a:solidFill>
              </a:rPr>
              <a:t>Las escuelas locales aceptan a todos los niños, incluyendo a los niños con discapacidad, para que puedan aprender y jugar junto a sus compañeros</a:t>
            </a:r>
          </a:p>
          <a:p>
            <a:pPr algn="just"/>
            <a:r>
              <a:rPr lang="es-CL" dirty="0">
                <a:solidFill>
                  <a:schemeClr val="tx1"/>
                </a:solidFill>
              </a:rPr>
              <a:t>Las escuelas son accesibles y acogedoras, tienen planes de estudio </a:t>
            </a:r>
            <a:r>
              <a:rPr lang="es-CL" dirty="0" err="1">
                <a:solidFill>
                  <a:schemeClr val="tx1"/>
                </a:solidFill>
              </a:rPr>
              <a:t>ﬂexibles</a:t>
            </a:r>
            <a:r>
              <a:rPr lang="es-CL" dirty="0">
                <a:solidFill>
                  <a:schemeClr val="tx1"/>
                </a:solidFill>
              </a:rPr>
              <a:t>, maestros capacitados y con apoyo, buena comunicación con las familias y la comunidad y adecuadas instalaciones de agua y salubridad</a:t>
            </a:r>
          </a:p>
          <a:p>
            <a:pPr algn="just"/>
            <a:r>
              <a:rPr lang="es-CL" dirty="0">
                <a:solidFill>
                  <a:schemeClr val="tx1"/>
                </a:solidFill>
              </a:rPr>
              <a:t>Las personas con discapacidad participan en la educación como modelos a seguir, contribuyendo y tomando decisiones </a:t>
            </a:r>
          </a:p>
          <a:p>
            <a:pPr algn="just"/>
            <a:r>
              <a:rPr lang="es-CL" dirty="0">
                <a:solidFill>
                  <a:schemeClr val="tx1"/>
                </a:solidFill>
              </a:rPr>
              <a:t>Los hogares motivan y apoyan el aprendizaje</a:t>
            </a:r>
          </a:p>
          <a:p>
            <a:pPr algn="just"/>
            <a:r>
              <a:rPr lang="es-CL" dirty="0">
                <a:solidFill>
                  <a:schemeClr val="tx1"/>
                </a:solidFill>
              </a:rPr>
              <a:t>Las comunidades están conscientes de que las personas con discapacidad pueden aprender, y brindan apoyo y motivación </a:t>
            </a:r>
          </a:p>
          <a:p>
            <a:pPr algn="just"/>
            <a:r>
              <a:rPr lang="es-CL" dirty="0">
                <a:solidFill>
                  <a:schemeClr val="tx1"/>
                </a:solidFill>
              </a:rPr>
              <a:t>Hay buena colaboración entre los sectores de salud, educación, sector social y otros sectores</a:t>
            </a:r>
          </a:p>
          <a:p>
            <a:pPr algn="just"/>
            <a:r>
              <a:rPr lang="es-CL" dirty="0">
                <a:solidFill>
                  <a:schemeClr val="tx1"/>
                </a:solidFill>
              </a:rPr>
              <a:t>Hay una defensa sistemática de los derechos de las personas con discapacidad para hacer que las políticas nacionales sean integrales para facilitar la educación inclusiva</a:t>
            </a:r>
          </a:p>
        </p:txBody>
      </p:sp>
    </p:spTree>
    <p:extLst>
      <p:ext uri="{BB962C8B-B14F-4D97-AF65-F5344CB8AC3E}">
        <p14:creationId xmlns:p14="http://schemas.microsoft.com/office/powerpoint/2010/main" val="40938874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90B3902-F1B2-4541-AE0E-FFB13B67C0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¿Cómo lograr estas metas?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01389DA-99B4-4913-99CD-B66CC081A2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619827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D6EA0A5-39DA-432B-98A8-0E47191597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COMPONENTE FORTALECIMIENTO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19447D9-48E6-413A-9D6A-8FB81DAA83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s-CL" dirty="0">
                <a:solidFill>
                  <a:schemeClr val="tx1"/>
                </a:solidFill>
              </a:rPr>
              <a:t>Las personas con discapacidad pueden escoger y tomar decisiones de manera informada.</a:t>
            </a:r>
          </a:p>
          <a:p>
            <a:pPr algn="just"/>
            <a:r>
              <a:rPr lang="es-CL" dirty="0">
                <a:solidFill>
                  <a:schemeClr val="tx1"/>
                </a:solidFill>
              </a:rPr>
              <a:t>Las personas con discapacidad participan activamente en sus familias y comunidades.</a:t>
            </a:r>
          </a:p>
          <a:p>
            <a:pPr algn="just"/>
            <a:r>
              <a:rPr lang="es-CL" dirty="0">
                <a:solidFill>
                  <a:schemeClr val="tx1"/>
                </a:solidFill>
              </a:rPr>
              <a:t>Se remueven las barreras en la comunidad y las personas con discapacidad son aceptadas como personas con potencial.</a:t>
            </a:r>
          </a:p>
          <a:p>
            <a:pPr algn="just"/>
            <a:r>
              <a:rPr lang="es-CL" dirty="0">
                <a:solidFill>
                  <a:schemeClr val="tx1"/>
                </a:solidFill>
              </a:rPr>
              <a:t>Las personas con discapacidad y sus familias pueden acceder a los </a:t>
            </a:r>
            <a:r>
              <a:rPr lang="es-CL" dirty="0" err="1">
                <a:solidFill>
                  <a:schemeClr val="tx1"/>
                </a:solidFill>
              </a:rPr>
              <a:t>benefcios</a:t>
            </a:r>
            <a:r>
              <a:rPr lang="es-CL" dirty="0">
                <a:solidFill>
                  <a:schemeClr val="tx1"/>
                </a:solidFill>
              </a:rPr>
              <a:t> y servicios de desarrollo en sus comunidades.</a:t>
            </a:r>
          </a:p>
          <a:p>
            <a:pPr algn="just"/>
            <a:r>
              <a:rPr lang="es-CL" dirty="0">
                <a:solidFill>
                  <a:schemeClr val="tx1"/>
                </a:solidFill>
              </a:rPr>
              <a:t>Las personas con discapacidad y sus familias se unen, forman grupos y organizaciones, y trabajan unidos para atender sus problemas comunes. </a:t>
            </a:r>
            <a:br>
              <a:rPr lang="es-CL" dirty="0">
                <a:solidFill>
                  <a:schemeClr val="tx1"/>
                </a:solidFill>
              </a:rPr>
            </a:br>
            <a:endParaRPr lang="es-C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45563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90B3902-F1B2-4541-AE0E-FFB13B67C0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¿Cómo lograr estas metas?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01389DA-99B4-4913-99CD-B66CC081A2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342207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13D95B1-6FE0-49A9-865F-0CBD300754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COMPONENTE SOCIAL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F71EC10-D826-4B8D-B05B-3B1525F780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CL" dirty="0">
                <a:solidFill>
                  <a:schemeClr val="tx1"/>
                </a:solidFill>
              </a:rPr>
              <a:t>Las personas con discapacidad son valoradas como miembros de sus familias y tienen una variedad de roles sociales y responsabilidades.</a:t>
            </a:r>
          </a:p>
          <a:p>
            <a:pPr algn="just"/>
            <a:r>
              <a:rPr lang="es-CL" dirty="0">
                <a:solidFill>
                  <a:schemeClr val="tx1"/>
                </a:solidFill>
              </a:rPr>
              <a:t>Las personas con discapacidad y sus familias son motivadas y apoyadas a contribuir, con sus destrezas y recursos, para desarrollar sus comunidades.</a:t>
            </a:r>
          </a:p>
          <a:p>
            <a:pPr algn="just"/>
            <a:r>
              <a:rPr lang="es-CL" dirty="0">
                <a:solidFill>
                  <a:schemeClr val="tx1"/>
                </a:solidFill>
              </a:rPr>
              <a:t>Las comunidades reconocen que las personas con discapacidad son miembros valiosos y pueden contribuir positivamente con la comunidad.</a:t>
            </a:r>
          </a:p>
          <a:p>
            <a:pPr algn="just"/>
            <a:r>
              <a:rPr lang="es-CL" dirty="0">
                <a:solidFill>
                  <a:schemeClr val="tx1"/>
                </a:solidFill>
              </a:rPr>
              <a:t>Son enfrentadas y tratadas las barreras que excluyen a las personas con discapacidad y sus familias de participar en roles y actividades sociales.</a:t>
            </a:r>
          </a:p>
          <a:p>
            <a:pPr algn="just"/>
            <a:r>
              <a:rPr lang="es-CL" dirty="0">
                <a:solidFill>
                  <a:schemeClr val="tx1"/>
                </a:solidFill>
              </a:rPr>
              <a:t>Las autoridades del gobierno local responden a las necesidades de las personas con discapacidad y sus familias y brindan apoyo y servicios efectivos.</a:t>
            </a:r>
          </a:p>
        </p:txBody>
      </p:sp>
    </p:spTree>
    <p:extLst>
      <p:ext uri="{BB962C8B-B14F-4D97-AF65-F5344CB8AC3E}">
        <p14:creationId xmlns:p14="http://schemas.microsoft.com/office/powerpoint/2010/main" val="1824093277"/>
      </p:ext>
    </p:extLst>
  </p:cSld>
  <p:clrMapOvr>
    <a:masterClrMapping/>
  </p:clrMapOvr>
</p:sld>
</file>

<file path=ppt/theme/theme1.xml><?xml version="1.0" encoding="utf-8"?>
<a:theme xmlns:a="http://schemas.openxmlformats.org/drawingml/2006/main" name="Base">
  <a:themeElements>
    <a:clrScheme name="Base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e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e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810</Words>
  <Application>Microsoft Office PowerPoint</Application>
  <PresentationFormat>Panorámica</PresentationFormat>
  <Paragraphs>50</Paragraphs>
  <Slides>12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1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4" baseType="lpstr">
      <vt:lpstr>Corbel</vt:lpstr>
      <vt:lpstr>Base</vt:lpstr>
      <vt:lpstr>Actividad práctica</vt:lpstr>
      <vt:lpstr>Instrucciones</vt:lpstr>
      <vt:lpstr>COMPONENTE SALUD</vt:lpstr>
      <vt:lpstr>¿Cómo lograr estas metas?</vt:lpstr>
      <vt:lpstr>COMPONENTE EDUCACIÓN</vt:lpstr>
      <vt:lpstr>¿Cómo lograr estas metas?</vt:lpstr>
      <vt:lpstr>COMPONENTE FORTALECIMIENTO</vt:lpstr>
      <vt:lpstr>¿Cómo lograr estas metas?</vt:lpstr>
      <vt:lpstr>COMPONENTE SOCIAL</vt:lpstr>
      <vt:lpstr>¿Cómo lograr estas metas?</vt:lpstr>
      <vt:lpstr>COMPONENTE SUBSISTENCIA</vt:lpstr>
      <vt:lpstr>¿Cómo lograr estas metas?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Actividad práctica</dc:title>
  <dc:creator>JAME ALEJANDRA REBOLLEDO SANHUEZA (jame.rebolledo)</dc:creator>
  <cp:lastModifiedBy>Francisco Troncoso</cp:lastModifiedBy>
  <cp:revision>1</cp:revision>
  <dcterms:created xsi:type="dcterms:W3CDTF">2020-11-27T19:31:15Z</dcterms:created>
  <dcterms:modified xsi:type="dcterms:W3CDTF">2020-11-30T20:28:44Z</dcterms:modified>
</cp:coreProperties>
</file>