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0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74" r:id="rId13"/>
    <p:sldId id="275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712"/>
  </p:normalViewPr>
  <p:slideViewPr>
    <p:cSldViewPr snapToGrid="0" snapToObjects="1">
      <p:cViewPr varScale="1">
        <p:scale>
          <a:sx n="113" d="100"/>
          <a:sy n="113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BC6FE-B257-4E42-AD71-30B9684343BB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E1CF9-6ADC-7C4E-B5B0-9CD4B7D96E0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9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s-ES_tradnl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0BD9E-3751-F04A-AE4D-169E3490CC0A}" type="slidenum">
              <a:rPr lang="es-ES" altLang="x-none"/>
              <a:pPr>
                <a:defRPr/>
              </a:pPr>
              <a:t>‹Nr.›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77494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6C4C9A-3960-41CF-A4E9-2A8FB932454B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es/imgres?imgurl=http://www.veryabc.cn/snoopy/strip/gang_all.gif&amp;imgrefurl=http://www.veryabc.cn/snoopy/&amp;h=253&amp;w=384&amp;sz=35&amp;hl=es&amp;start=102&amp;tbnid=QAb6dA7fO_GMXM:&amp;tbnh=81&amp;tbnw=123&amp;prev=/images?q=snoopy+and+friends&amp;start=90&amp;gbv=2&amp;ndsp=18&amp;svnum=10&amp;hl=es&amp;sa=N" TargetMode="Externa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9111" y="2923822"/>
            <a:ext cx="9155289" cy="1659467"/>
          </a:xfrm>
        </p:spPr>
        <p:txBody>
          <a:bodyPr>
            <a:normAutofit/>
          </a:bodyPr>
          <a:lstStyle/>
          <a:p>
            <a:r>
              <a:rPr lang="en-GB" sz="3200" dirty="0"/>
              <a:t>UNIT 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9110" y="1015999"/>
            <a:ext cx="9155289" cy="1817511"/>
          </a:xfrm>
        </p:spPr>
        <p:txBody>
          <a:bodyPr>
            <a:normAutofit/>
          </a:bodyPr>
          <a:lstStyle/>
          <a:p>
            <a:r>
              <a:rPr lang="en-GB" sz="4400" dirty="0"/>
              <a:t>PAST SIMPLE </a:t>
            </a:r>
            <a:br>
              <a:rPr lang="en-GB" sz="4400" dirty="0"/>
            </a:br>
            <a:r>
              <a:rPr lang="en-GB" sz="4400" dirty="0"/>
              <a:t>PAST </a:t>
            </a:r>
            <a:r>
              <a:rPr lang="en-GB" sz="4400" dirty="0" smtClean="0"/>
              <a:t>CONTINUOUS</a:t>
            </a:r>
            <a:endParaRPr lang="en-GB" sz="4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9" y="158044"/>
            <a:ext cx="3810000" cy="25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GB" sz="2700" dirty="0"/>
              <a:t>Now using </a:t>
            </a:r>
            <a:r>
              <a:rPr lang="en-GB" sz="2700" dirty="0" smtClean="0"/>
              <a:t>what you know about the past write 2 affirmative sentences, 2 negative sentences and 2 questions</a:t>
            </a:r>
            <a:r>
              <a:rPr lang="en-GB" dirty="0" smtClean="0"/>
              <a:t>:</a:t>
            </a:r>
            <a:r>
              <a:rPr lang="es-ES_tradnl" dirty="0"/>
              <a:t/>
            </a:r>
            <a:br>
              <a:rPr lang="es-ES_tradnl" dirty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4311" y="2052116"/>
            <a:ext cx="8955828" cy="28133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 </a:t>
            </a:r>
            <a:r>
              <a:rPr lang="en-US" dirty="0"/>
              <a:t>Affirmative sentences</a:t>
            </a:r>
            <a:r>
              <a:rPr lang="en-US" dirty="0" smtClean="0"/>
              <a:t>.</a:t>
            </a:r>
            <a:endParaRPr lang="es-ES_tradnl" dirty="0"/>
          </a:p>
          <a:p>
            <a:r>
              <a:rPr lang="en-US" dirty="0" smtClean="0"/>
              <a:t>_____________________________________________________________</a:t>
            </a:r>
          </a:p>
          <a:p>
            <a:r>
              <a:rPr lang="en-US" dirty="0" smtClean="0"/>
              <a:t>_____________________________________________________________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612443"/>
            <a:ext cx="3352800" cy="17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7822" y="756356"/>
            <a:ext cx="8662317" cy="5293588"/>
          </a:xfrm>
        </p:spPr>
        <p:txBody>
          <a:bodyPr>
            <a:normAutofit/>
          </a:bodyPr>
          <a:lstStyle/>
          <a:p>
            <a:r>
              <a:rPr lang="en-GB" dirty="0" smtClean="0"/>
              <a:t>2 Negative sentences. </a:t>
            </a:r>
            <a:endParaRPr lang="es-ES_tradnl" dirty="0" smtClean="0"/>
          </a:p>
          <a:p>
            <a:r>
              <a:rPr lang="en-US" dirty="0" smtClean="0"/>
              <a:t>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</a:t>
            </a:r>
            <a:endParaRPr lang="es-ES_tradnl" dirty="0"/>
          </a:p>
          <a:p>
            <a:r>
              <a:rPr lang="en-US" dirty="0"/>
              <a:t> 2 Questions</a:t>
            </a:r>
            <a:r>
              <a:rPr lang="en-US" dirty="0" smtClean="0"/>
              <a:t>.</a:t>
            </a:r>
            <a:endParaRPr lang="es-ES_tradnl" dirty="0"/>
          </a:p>
          <a:p>
            <a:r>
              <a:rPr lang="en-US" dirty="0" smtClean="0"/>
              <a:t>___________________________________________________________</a:t>
            </a:r>
          </a:p>
          <a:p>
            <a:r>
              <a:rPr lang="en-US" dirty="0" smtClean="0"/>
              <a:t>___________________________________________________________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895" y="4368800"/>
            <a:ext cx="2857500" cy="16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PAST CONTINUOUS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" altLang="x-none" sz="2800" dirty="0"/>
              <a:t>A) The past continuous puts emphasis on the course of an action in the past.</a:t>
            </a:r>
          </a:p>
          <a:p>
            <a:pPr>
              <a:lnSpc>
                <a:spcPct val="90000"/>
              </a:lnSpc>
            </a:pPr>
            <a:r>
              <a:rPr lang="en" altLang="x-none" sz="2800" dirty="0">
                <a:solidFill>
                  <a:srgbClr val="000066"/>
                </a:solidFill>
              </a:rPr>
              <a:t>Example: He </a:t>
            </a:r>
            <a:r>
              <a:rPr lang="en" altLang="x-none" sz="2800" i="1" dirty="0">
                <a:solidFill>
                  <a:srgbClr val="000066"/>
                </a:solidFill>
              </a:rPr>
              <a:t>was playing</a:t>
            </a:r>
            <a:r>
              <a:rPr lang="en" altLang="x-none" sz="2800" dirty="0">
                <a:solidFill>
                  <a:srgbClr val="000066"/>
                </a:solidFill>
              </a:rPr>
              <a:t> football.</a:t>
            </a:r>
          </a:p>
          <a:p>
            <a:pPr>
              <a:lnSpc>
                <a:spcPct val="90000"/>
              </a:lnSpc>
            </a:pPr>
            <a:r>
              <a:rPr lang="en" altLang="x-none" sz="2800" dirty="0"/>
              <a:t>B) two actions happening at the same time (in the past) </a:t>
            </a:r>
          </a:p>
          <a:p>
            <a:pPr>
              <a:lnSpc>
                <a:spcPct val="90000"/>
              </a:lnSpc>
            </a:pPr>
            <a:r>
              <a:rPr lang="en" altLang="x-none" sz="2800" dirty="0">
                <a:solidFill>
                  <a:srgbClr val="000066"/>
                </a:solidFill>
              </a:rPr>
              <a:t>Example: While she </a:t>
            </a:r>
            <a:r>
              <a:rPr lang="en" altLang="x-none" sz="2800" i="1" dirty="0">
                <a:solidFill>
                  <a:srgbClr val="000066"/>
                </a:solidFill>
              </a:rPr>
              <a:t>was preparing</a:t>
            </a:r>
            <a:r>
              <a:rPr lang="en" altLang="x-none" sz="2800" dirty="0">
                <a:solidFill>
                  <a:srgbClr val="000066"/>
                </a:solidFill>
              </a:rPr>
              <a:t> dinner, he </a:t>
            </a:r>
            <a:r>
              <a:rPr lang="en" altLang="x-none" sz="2800" i="1" dirty="0">
                <a:solidFill>
                  <a:srgbClr val="000066"/>
                </a:solidFill>
              </a:rPr>
              <a:t>was washing</a:t>
            </a:r>
            <a:r>
              <a:rPr lang="en" altLang="x-none" sz="2800" dirty="0">
                <a:solidFill>
                  <a:srgbClr val="000066"/>
                </a:solidFill>
              </a:rPr>
              <a:t> the dishes.</a:t>
            </a:r>
          </a:p>
          <a:p>
            <a:pPr>
              <a:lnSpc>
                <a:spcPct val="90000"/>
              </a:lnSpc>
            </a:pPr>
            <a:r>
              <a:rPr lang="en" altLang="x-none" sz="2800" dirty="0"/>
              <a:t>C)an action going on at a certain time in the past </a:t>
            </a:r>
          </a:p>
          <a:p>
            <a:pPr>
              <a:lnSpc>
                <a:spcPct val="90000"/>
              </a:lnSpc>
            </a:pPr>
            <a:r>
              <a:rPr lang="en" altLang="x-none" sz="2800" dirty="0">
                <a:solidFill>
                  <a:srgbClr val="000066"/>
                </a:solidFill>
              </a:rPr>
              <a:t>Example: When I </a:t>
            </a:r>
            <a:r>
              <a:rPr lang="en" altLang="x-none" sz="2800" i="1" dirty="0">
                <a:solidFill>
                  <a:srgbClr val="000066"/>
                </a:solidFill>
              </a:rPr>
              <a:t>was having</a:t>
            </a:r>
            <a:r>
              <a:rPr lang="en" altLang="x-none" sz="2800" dirty="0">
                <a:solidFill>
                  <a:srgbClr val="000066"/>
                </a:solidFill>
              </a:rPr>
              <a:t> breakfast, the phone suddenly rang.</a:t>
            </a:r>
            <a:endParaRPr lang="es-ES" altLang="x-none" sz="2800" dirty="0">
              <a:solidFill>
                <a:srgbClr val="000066"/>
              </a:solidFill>
            </a:endParaRPr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194" y="225778"/>
            <a:ext cx="3010606" cy="14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733" y="293511"/>
            <a:ext cx="5012267" cy="20207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2314222"/>
            <a:ext cx="9603275" cy="3152123"/>
          </a:xfrm>
        </p:spPr>
        <p:txBody>
          <a:bodyPr>
            <a:normAutofit/>
          </a:bodyPr>
          <a:lstStyle/>
          <a:p>
            <a:r>
              <a:rPr lang="en-GB" sz="2800" dirty="0"/>
              <a:t>The past continuous describes actions or events in a time </a:t>
            </a:r>
            <a:r>
              <a:rPr lang="en-GB" sz="2800" b="1" i="1" dirty="0"/>
              <a:t>before now</a:t>
            </a:r>
            <a:r>
              <a:rPr lang="en-GB" sz="2800" dirty="0"/>
              <a:t>, which began in the past and was </a:t>
            </a:r>
            <a:r>
              <a:rPr lang="en-GB" sz="2800" b="1" i="1" dirty="0"/>
              <a:t>still going on</a:t>
            </a:r>
            <a:r>
              <a:rPr lang="en-GB" sz="2800" dirty="0"/>
              <a:t> at the time of speaking. In other words, it expresses an </a:t>
            </a:r>
            <a:r>
              <a:rPr lang="en-GB" sz="2800" b="1" i="1" dirty="0"/>
              <a:t>unfinished or incomplete</a:t>
            </a:r>
            <a:r>
              <a:rPr lang="en-GB" sz="2800" dirty="0"/>
              <a:t> action in the past</a:t>
            </a:r>
            <a:r>
              <a:rPr lang="en-GB" sz="2800" dirty="0" smtClean="0"/>
              <a:t>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34168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690" y="808056"/>
            <a:ext cx="9136450" cy="1099765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x-none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Forming the past </a:t>
            </a:r>
            <a:r>
              <a:rPr lang="en-GB" altLang="x-none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continuous</a:t>
            </a:r>
            <a:br>
              <a:rPr lang="en-GB" altLang="x-none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altLang="x-none" sz="2200" dirty="0"/>
              <a:t>This tense is formed using two components: the verb BE (in the past tense), and the -ING form of a verb. Here are the rules:</a:t>
            </a:r>
            <a:br>
              <a:rPr lang="en-GB" altLang="x-none" sz="2200" dirty="0"/>
            </a:br>
            <a:r>
              <a:rPr lang="en-GB" altLang="x-none" sz="2200" dirty="0"/>
              <a:t/>
            </a:r>
            <a:br>
              <a:rPr lang="en-GB" altLang="x-none" sz="2200" dirty="0"/>
            </a:br>
            <a:r>
              <a:rPr lang="es-ES" altLang="x-none" sz="3600" dirty="0"/>
              <a:t/>
            </a:r>
            <a:br>
              <a:rPr lang="es-ES" altLang="x-none" sz="3600" dirty="0"/>
            </a:br>
            <a:r>
              <a:rPr lang="en-GB" altLang="x-none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GB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0" y="2016125"/>
            <a:ext cx="9697154" cy="3449638"/>
          </a:xfrm>
        </p:spPr>
      </p:pic>
    </p:spTree>
    <p:extLst>
      <p:ext uri="{BB962C8B-B14F-4D97-AF65-F5344CB8AC3E}">
        <p14:creationId xmlns:p14="http://schemas.microsoft.com/office/powerpoint/2010/main" val="5843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654756"/>
            <a:ext cx="9603275" cy="5177768"/>
          </a:xfrm>
        </p:spPr>
      </p:pic>
    </p:spTree>
    <p:extLst>
      <p:ext uri="{BB962C8B-B14F-4D97-AF65-F5344CB8AC3E}">
        <p14:creationId xmlns:p14="http://schemas.microsoft.com/office/powerpoint/2010/main" val="13514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844" y="274638"/>
            <a:ext cx="10103556" cy="1143000"/>
          </a:xfrm>
        </p:spPr>
        <p:txBody>
          <a:bodyPr/>
          <a:lstStyle/>
          <a:p>
            <a:pPr eaLnBrk="1" hangingPunct="1"/>
            <a:r>
              <a:rPr lang="es-ES" altLang="x-none"/>
              <a:t>Wh</a:t>
            </a:r>
            <a:r>
              <a:rPr lang="es-ES" altLang="x-none" dirty="0"/>
              <a:t> – </a:t>
            </a:r>
            <a:r>
              <a:rPr lang="es-ES" altLang="x-none" dirty="0" err="1"/>
              <a:t>questions</a:t>
            </a:r>
            <a:r>
              <a:rPr lang="es-ES" altLang="x-none" dirty="0"/>
              <a:t>?</a:t>
            </a:r>
          </a:p>
        </p:txBody>
      </p:sp>
      <p:graphicFrame>
        <p:nvGraphicFramePr>
          <p:cNvPr id="13332" name="Group 2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832220"/>
              </p:ext>
            </p:extLst>
          </p:nvPr>
        </p:nvGraphicFramePr>
        <p:xfrm>
          <a:off x="1478844" y="993422"/>
          <a:ext cx="8731956" cy="1783645"/>
        </p:xfrm>
        <a:graphic>
          <a:graphicData uri="http://schemas.openxmlformats.org/drawingml/2006/table">
            <a:tbl>
              <a:tblPr/>
              <a:tblGrid>
                <a:gridCol w="1462064"/>
                <a:gridCol w="7269892"/>
              </a:tblGrid>
              <a:tr h="17836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</a:t>
                      </a:r>
                      <a:endParaRPr kumimoji="0" lang="es-ES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Where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Why</a:t>
                      </a:r>
                      <a:endParaRPr kumimoji="0" lang="es-ES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were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doing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yesterday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at 6:00?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Where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going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yesterday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morning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Why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crying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yesterday</a:t>
                      </a:r>
                      <a:r>
                        <a:rPr kumimoji="0" lang="es-E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490" y="3158065"/>
            <a:ext cx="4313766" cy="29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0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x-none"/>
              <a:t>EXERCISES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" altLang="x-none" sz="2800" u="sng"/>
              <a:t>Put the verbs into the correct form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" altLang="x-none" sz="2800"/>
          </a:p>
          <a:p>
            <a:pPr eaLnBrk="1" hangingPunct="1">
              <a:lnSpc>
                <a:spcPct val="80000"/>
              </a:lnSpc>
            </a:pPr>
            <a:r>
              <a:rPr lang="en" altLang="x-none" sz="2800"/>
              <a:t>When I phoned my friends, they ________(play)                                           </a:t>
            </a:r>
            <a:r>
              <a:rPr lang="es-ES" altLang="x-none" sz="2800"/>
              <a:t>   </a:t>
            </a:r>
            <a:r>
              <a:rPr lang="en" altLang="x-none" sz="2800"/>
              <a:t>monopoly. </a:t>
            </a:r>
          </a:p>
          <a:p>
            <a:pPr eaLnBrk="1" hangingPunct="1">
              <a:lnSpc>
                <a:spcPct val="80000"/>
              </a:lnSpc>
            </a:pPr>
            <a:r>
              <a:rPr lang="en" altLang="x-none" sz="2800"/>
              <a:t>Yesterday at six I ________________(prepare)                          dinner. </a:t>
            </a:r>
          </a:p>
          <a:p>
            <a:pPr eaLnBrk="1" hangingPunct="1">
              <a:lnSpc>
                <a:spcPct val="80000"/>
              </a:lnSpc>
            </a:pPr>
            <a:r>
              <a:rPr lang="en" altLang="x-none" sz="2800"/>
              <a:t>The kids________________ (play) in the garden when it suddenly began to rain. </a:t>
            </a:r>
          </a:p>
          <a:p>
            <a:pPr eaLnBrk="1" hangingPunct="1">
              <a:lnSpc>
                <a:spcPct val="80000"/>
              </a:lnSpc>
            </a:pPr>
            <a:r>
              <a:rPr lang="en" altLang="x-none" sz="2800"/>
              <a:t>I _____________________(practise) the guitar when he came home. </a:t>
            </a:r>
          </a:p>
          <a:p>
            <a:pPr eaLnBrk="1" hangingPunct="1">
              <a:lnSpc>
                <a:spcPct val="80000"/>
              </a:lnSpc>
            </a:pPr>
            <a:r>
              <a:rPr lang="en" altLang="x-none" sz="2800"/>
              <a:t>We ___________________(not / cycle) all day. </a:t>
            </a:r>
          </a:p>
        </p:txBody>
      </p:sp>
      <p:pic>
        <p:nvPicPr>
          <p:cNvPr id="7173" name="Picture 5" descr="gang_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404814"/>
            <a:ext cx="14414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49275"/>
            <a:ext cx="8229600" cy="5576888"/>
          </a:xfrm>
        </p:spPr>
        <p:txBody>
          <a:bodyPr/>
          <a:lstStyle/>
          <a:p>
            <a:pPr eaLnBrk="1" hangingPunct="1"/>
            <a:r>
              <a:rPr lang="en" altLang="x-none" sz="2800"/>
              <a:t>While Aaron _______________(work) in his room, his friends ______________(swim) in the pool. </a:t>
            </a:r>
          </a:p>
          <a:p>
            <a:pPr eaLnBrk="1" hangingPunct="1"/>
            <a:r>
              <a:rPr lang="en" altLang="x-none" sz="2800"/>
              <a:t>I tried to tell them the truth but they ___________________ (listen / not) . </a:t>
            </a:r>
          </a:p>
          <a:p>
            <a:pPr eaLnBrk="1" hangingPunct="1"/>
            <a:r>
              <a:rPr lang="en" altLang="x-none" sz="2800"/>
              <a:t>What________________ (you / do) yesterday? </a:t>
            </a:r>
          </a:p>
          <a:p>
            <a:pPr eaLnBrk="1" hangingPunct="1"/>
            <a:r>
              <a:rPr lang="en" altLang="x-none" sz="2800"/>
              <a:t>Most of the time we _________________(sit) in the park. </a:t>
            </a:r>
            <a:endParaRPr lang="es-ES" altLang="x-none" sz="2800"/>
          </a:p>
          <a:p>
            <a:pPr eaLnBrk="1" hangingPunct="1"/>
            <a:endParaRPr lang="es-ES" altLang="x-none" sz="2800"/>
          </a:p>
        </p:txBody>
      </p:sp>
      <p:pic>
        <p:nvPicPr>
          <p:cNvPr id="8196" name="Picture 4" descr="aplaus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483101"/>
            <a:ext cx="1276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751763" y="5157788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x-none" sz="3600"/>
              <a:t>very good</a:t>
            </a:r>
          </a:p>
        </p:txBody>
      </p:sp>
    </p:spTree>
    <p:extLst>
      <p:ext uri="{BB962C8B-B14F-4D97-AF65-F5344CB8AC3E}">
        <p14:creationId xmlns:p14="http://schemas.microsoft.com/office/powerpoint/2010/main" val="7083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6622" y="970844"/>
            <a:ext cx="9866489" cy="3725334"/>
          </a:xfrm>
        </p:spPr>
        <p:txBody>
          <a:bodyPr>
            <a:normAutofit/>
          </a:bodyPr>
          <a:lstStyle/>
          <a:p>
            <a:r>
              <a:rPr lang="en-GB" b="1" dirty="0"/>
              <a:t>The PAST TENSE indicates that an action is in the past relative to the speaker or writer. </a:t>
            </a:r>
            <a:r>
              <a:rPr lang="en-GB" dirty="0"/>
              <a:t> </a:t>
            </a:r>
            <a:endParaRPr lang="es-ES_tradnl" dirty="0"/>
          </a:p>
          <a:p>
            <a:pPr lvl="0"/>
            <a:r>
              <a:rPr lang="en-GB" dirty="0"/>
              <a:t>when the time period has finished: "We went to Chicago last Christmas." </a:t>
            </a:r>
            <a:endParaRPr lang="es-ES_tradnl" dirty="0"/>
          </a:p>
          <a:p>
            <a:pPr lvl="0"/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time </a:t>
            </a:r>
            <a:r>
              <a:rPr lang="es-ES" dirty="0" err="1"/>
              <a:t>period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definite</a:t>
            </a:r>
            <a:r>
              <a:rPr lang="es-ES" dirty="0"/>
              <a:t>: "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visited</a:t>
            </a:r>
            <a:r>
              <a:rPr lang="es-ES" dirty="0"/>
              <a:t> </a:t>
            </a:r>
            <a:r>
              <a:rPr lang="es-ES" dirty="0" err="1"/>
              <a:t>Mom</a:t>
            </a:r>
            <a:r>
              <a:rPr lang="es-ES" dirty="0"/>
              <a:t> </a:t>
            </a:r>
            <a:r>
              <a:rPr lang="es-ES" dirty="0" err="1"/>
              <a:t>last</a:t>
            </a:r>
            <a:r>
              <a:rPr lang="es-ES" dirty="0"/>
              <a:t> </a:t>
            </a:r>
            <a:r>
              <a:rPr lang="es-ES" dirty="0" err="1"/>
              <a:t>week</a:t>
            </a:r>
            <a:r>
              <a:rPr lang="es-ES" dirty="0"/>
              <a:t>." </a:t>
            </a:r>
            <a:endParaRPr lang="es-ES_tradnl" dirty="0"/>
          </a:p>
          <a:p>
            <a:pPr lvl="0"/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,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action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finished</a:t>
            </a:r>
            <a:r>
              <a:rPr lang="es-ES" dirty="0"/>
              <a:t>: "I </a:t>
            </a:r>
            <a:r>
              <a:rPr lang="es-ES" dirty="0" err="1"/>
              <a:t>worked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FBI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months</a:t>
            </a:r>
            <a:r>
              <a:rPr lang="es-ES" dirty="0" smtClean="0"/>
              <a:t>."</a:t>
            </a:r>
            <a:endParaRPr lang="es-ES_tradnl" dirty="0"/>
          </a:p>
          <a:p>
            <a:r>
              <a:rPr lang="es-ES" dirty="0"/>
              <a:t>Regular </a:t>
            </a:r>
            <a:r>
              <a:rPr lang="es-ES" dirty="0" err="1"/>
              <a:t>verbs</a:t>
            </a:r>
            <a:r>
              <a:rPr lang="es-ES" dirty="0"/>
              <a:t> use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verb's</a:t>
            </a:r>
            <a:r>
              <a:rPr lang="es-ES" dirty="0"/>
              <a:t> base </a:t>
            </a:r>
            <a:r>
              <a:rPr lang="es-ES" dirty="0" err="1"/>
              <a:t>form</a:t>
            </a:r>
            <a:r>
              <a:rPr lang="es-ES" dirty="0"/>
              <a:t> (</a:t>
            </a:r>
            <a:r>
              <a:rPr lang="es-ES" dirty="0" err="1"/>
              <a:t>scream</a:t>
            </a:r>
            <a:r>
              <a:rPr lang="es-ES" dirty="0"/>
              <a:t>, </a:t>
            </a:r>
            <a:r>
              <a:rPr lang="es-ES" dirty="0" err="1"/>
              <a:t>work</a:t>
            </a:r>
            <a:r>
              <a:rPr lang="es-ES" dirty="0"/>
              <a:t>) plus </a:t>
            </a:r>
            <a:r>
              <a:rPr lang="es-ES" dirty="0" err="1"/>
              <a:t>the</a:t>
            </a:r>
            <a:r>
              <a:rPr lang="es-ES" dirty="0"/>
              <a:t> -</a:t>
            </a:r>
            <a:r>
              <a:rPr lang="es-ES" b="1" dirty="0" err="1"/>
              <a:t>ed</a:t>
            </a:r>
            <a:r>
              <a:rPr lang="es-ES" dirty="0"/>
              <a:t> </a:t>
            </a:r>
            <a:r>
              <a:rPr lang="es-ES" dirty="0" err="1"/>
              <a:t>ending</a:t>
            </a:r>
            <a:r>
              <a:rPr lang="es-ES" dirty="0"/>
              <a:t> (</a:t>
            </a:r>
            <a:r>
              <a:rPr lang="es-ES" dirty="0" err="1"/>
              <a:t>screamed</a:t>
            </a:r>
            <a:r>
              <a:rPr lang="es-ES" dirty="0"/>
              <a:t>, </a:t>
            </a:r>
            <a:r>
              <a:rPr lang="es-ES" dirty="0" err="1"/>
              <a:t>worked</a:t>
            </a:r>
            <a:r>
              <a:rPr lang="es-ES" dirty="0"/>
              <a:t>). Irregular </a:t>
            </a:r>
            <a:r>
              <a:rPr lang="es-ES" dirty="0" err="1"/>
              <a:t>verbs</a:t>
            </a:r>
            <a:r>
              <a:rPr lang="es-ES" dirty="0"/>
              <a:t> alter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form</a:t>
            </a:r>
            <a:r>
              <a:rPr lang="es-ES" dirty="0"/>
              <a:t> in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way</a:t>
            </a:r>
            <a:r>
              <a:rPr lang="es-ES" dirty="0"/>
              <a:t> (</a:t>
            </a:r>
            <a:r>
              <a:rPr lang="es-ES" dirty="0" err="1"/>
              <a:t>slept</a:t>
            </a:r>
            <a:r>
              <a:rPr lang="es-ES" dirty="0"/>
              <a:t>, </a:t>
            </a:r>
            <a:r>
              <a:rPr lang="es-ES" dirty="0" err="1"/>
              <a:t>drank</a:t>
            </a:r>
            <a:r>
              <a:rPr lang="es-ES" dirty="0"/>
              <a:t>, </a:t>
            </a:r>
            <a:r>
              <a:rPr lang="es-ES" dirty="0" err="1"/>
              <a:t>drove</a:t>
            </a:r>
            <a:r>
              <a:rPr lang="es-ES" dirty="0"/>
              <a:t>).  </a:t>
            </a:r>
            <a:endParaRPr lang="es-ES_tradnl" dirty="0"/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41" y="4351866"/>
            <a:ext cx="2457450" cy="16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521862"/>
            <a:ext cx="8921750" cy="2198760"/>
          </a:xfr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3084688"/>
            <a:ext cx="892175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Past tense of the verb TO BE</a:t>
            </a:r>
            <a:endParaRPr lang="en-GB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7" y="2043289"/>
            <a:ext cx="8808508" cy="3138311"/>
          </a:xfrm>
        </p:spPr>
      </p:pic>
    </p:spTree>
    <p:extLst>
      <p:ext uri="{BB962C8B-B14F-4D97-AF65-F5344CB8AC3E}">
        <p14:creationId xmlns:p14="http://schemas.microsoft.com/office/powerpoint/2010/main" val="12825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3022" y="327378"/>
            <a:ext cx="9144000" cy="5722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/>
              <a:t>Examples</a:t>
            </a:r>
            <a:r>
              <a:rPr lang="es-ES" dirty="0" smtClean="0"/>
              <a:t>:</a:t>
            </a:r>
            <a:endParaRPr lang="es-ES_tradnl" dirty="0"/>
          </a:p>
          <a:p>
            <a:r>
              <a:rPr lang="en-GB" dirty="0"/>
              <a:t>When I was a girl, I walked five miles to school every day. </a:t>
            </a:r>
            <a:endParaRPr lang="es-ES_tradnl" dirty="0"/>
          </a:p>
          <a:p>
            <a:r>
              <a:rPr lang="en-GB" dirty="0" smtClean="0"/>
              <a:t>Carmen </a:t>
            </a:r>
            <a:r>
              <a:rPr lang="en-GB" dirty="0"/>
              <a:t>slept through the entire class.</a:t>
            </a:r>
            <a:endParaRPr lang="es-ES_tradnl" dirty="0"/>
          </a:p>
          <a:p>
            <a:r>
              <a:rPr lang="en-GB" dirty="0"/>
              <a:t>We worked really hard to make this a success, but then Chuck ruined it with his carelessness.</a:t>
            </a:r>
            <a:endParaRPr lang="es-ES_tradnl" dirty="0"/>
          </a:p>
          <a:p>
            <a:r>
              <a:rPr lang="en-GB" dirty="0"/>
              <a:t>Every time I finished a sandcastle, the waves came in and washed it away. </a:t>
            </a:r>
            <a:endParaRPr lang="es-ES_tradnl" dirty="0"/>
          </a:p>
          <a:p>
            <a:r>
              <a:rPr lang="en-GB" dirty="0"/>
              <a:t>Tarzan dove into the swamp and swam toward the alligator</a:t>
            </a:r>
            <a:r>
              <a:rPr lang="en-GB" dirty="0" smtClean="0"/>
              <a:t>.</a:t>
            </a:r>
            <a:r>
              <a:rPr lang="en-GB" dirty="0"/>
              <a:t> </a:t>
            </a:r>
            <a:endParaRPr lang="es-ES_tradnl" dirty="0"/>
          </a:p>
          <a:p>
            <a:pPr marL="0" indent="0">
              <a:buNone/>
            </a:pPr>
            <a:r>
              <a:rPr lang="es-ES" b="1" dirty="0" err="1" smtClean="0"/>
              <a:t>Signal</a:t>
            </a:r>
            <a:r>
              <a:rPr lang="es-ES" b="1" dirty="0" smtClean="0"/>
              <a:t> </a:t>
            </a:r>
            <a:r>
              <a:rPr lang="es-ES" b="1" dirty="0" err="1" smtClean="0"/>
              <a:t>words</a:t>
            </a:r>
            <a:r>
              <a:rPr lang="es-ES" b="1" dirty="0"/>
              <a:t> </a:t>
            </a:r>
            <a:r>
              <a:rPr lang="es-ES" b="1" dirty="0" err="1" smtClean="0"/>
              <a:t>or</a:t>
            </a:r>
            <a:r>
              <a:rPr lang="es-ES" b="1" dirty="0" smtClean="0"/>
              <a:t> </a:t>
            </a:r>
            <a:r>
              <a:rPr lang="es-ES" b="1" dirty="0" err="1" smtClean="0"/>
              <a:t>past</a:t>
            </a:r>
            <a:r>
              <a:rPr lang="es-ES" b="1" dirty="0" smtClean="0"/>
              <a:t> </a:t>
            </a:r>
            <a:r>
              <a:rPr lang="es-ES" b="1" dirty="0"/>
              <a:t>time </a:t>
            </a:r>
            <a:r>
              <a:rPr lang="es-ES" b="1" dirty="0" err="1"/>
              <a:t>expressions</a:t>
            </a:r>
            <a:endParaRPr lang="es-ES_tradnl" dirty="0"/>
          </a:p>
          <a:p>
            <a:r>
              <a:rPr lang="en-GB" dirty="0"/>
              <a:t>Yesterday, last week, a month ago, </a:t>
            </a:r>
            <a:r>
              <a:rPr lang="en-GB" dirty="0" smtClean="0"/>
              <a:t>a week ago, </a:t>
            </a:r>
            <a:r>
              <a:rPr lang="en-GB" dirty="0"/>
              <a:t>in </a:t>
            </a:r>
            <a:r>
              <a:rPr lang="en-GB" dirty="0" smtClean="0"/>
              <a:t>2002</a:t>
            </a:r>
            <a:endParaRPr lang="es-ES_trad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sz="2200" b="1" dirty="0" err="1"/>
              <a:t>Form</a:t>
            </a:r>
            <a:r>
              <a:rPr lang="es-ES_tradnl" sz="2200" dirty="0"/>
              <a:t/>
            </a:r>
            <a:br>
              <a:rPr lang="es-ES_tradnl" sz="2200" dirty="0"/>
            </a:br>
            <a:r>
              <a:rPr lang="en-GB" sz="2200" dirty="0"/>
              <a:t>with regular verbs: infinitive + -</a:t>
            </a:r>
            <a:r>
              <a:rPr lang="en-GB" sz="2200" dirty="0" err="1"/>
              <a:t>ed</a:t>
            </a:r>
            <a:r>
              <a:rPr lang="es-ES_tradnl" sz="2200" dirty="0"/>
              <a:t/>
            </a:r>
            <a:br>
              <a:rPr lang="es-ES_tradnl" sz="2200" dirty="0"/>
            </a:br>
            <a:r>
              <a:rPr lang="en-GB" sz="2200" dirty="0"/>
              <a:t>with irregular verbs: 2nd column of the table of the irregular verbs</a:t>
            </a:r>
            <a:r>
              <a:rPr lang="es-ES_tradnl" dirty="0"/>
              <a:t/>
            </a:r>
            <a:br>
              <a:rPr lang="es-ES_tradnl" dirty="0"/>
            </a:br>
            <a:endParaRPr lang="en-GB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2032000"/>
            <a:ext cx="9603274" cy="3352799"/>
          </a:xfrm>
        </p:spPr>
      </p:pic>
    </p:spTree>
    <p:extLst>
      <p:ext uri="{BB962C8B-B14F-4D97-AF65-F5344CB8AC3E}">
        <p14:creationId xmlns:p14="http://schemas.microsoft.com/office/powerpoint/2010/main" val="23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1808" y="808057"/>
            <a:ext cx="7958331" cy="817544"/>
          </a:xfrm>
        </p:spPr>
        <p:txBody>
          <a:bodyPr/>
          <a:lstStyle/>
          <a:p>
            <a:pPr algn="l"/>
            <a:r>
              <a:rPr lang="en-GB" dirty="0" smtClean="0"/>
              <a:t>Negative sentences and Questions</a:t>
            </a:r>
            <a:endParaRPr lang="en-GB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1625601"/>
            <a:ext cx="9697155" cy="3510843"/>
          </a:xfrm>
        </p:spPr>
      </p:pic>
    </p:spTree>
    <p:extLst>
      <p:ext uri="{BB962C8B-B14F-4D97-AF65-F5344CB8AC3E}">
        <p14:creationId xmlns:p14="http://schemas.microsoft.com/office/powerpoint/2010/main" val="18921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Remember the irregular verbs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8" y="1377245"/>
            <a:ext cx="9603275" cy="3747912"/>
          </a:xfrm>
        </p:spPr>
        <p:txBody>
          <a:bodyPr>
            <a:normAutofit/>
          </a:bodyPr>
          <a:lstStyle/>
          <a:p>
            <a:endParaRPr lang="es-ES_tradnl" dirty="0"/>
          </a:p>
          <a:p>
            <a:r>
              <a:rPr lang="en-US" dirty="0"/>
              <a:t>go/went    -    have/had    -    say/said    -    sleep/slept    -    put/put   </a:t>
            </a:r>
            <a:endParaRPr lang="es-ES_tradnl" dirty="0"/>
          </a:p>
          <a:p>
            <a:r>
              <a:rPr lang="en-US" dirty="0"/>
              <a:t>Go to the list of irregular verbs for further information.</a:t>
            </a:r>
            <a:endParaRPr lang="es-ES_tradnl" dirty="0"/>
          </a:p>
          <a:p>
            <a:r>
              <a:rPr lang="en-US" dirty="0"/>
              <a:t>We usually use the past simple with events that have a defined moment in the past, even if this time in the past is omitted because it is clear from the context</a:t>
            </a:r>
            <a:r>
              <a:rPr lang="en-US" dirty="0" smtClean="0"/>
              <a:t>.</a:t>
            </a:r>
            <a:r>
              <a:rPr lang="en-US" b="1" i="1" dirty="0"/>
              <a:t> </a:t>
            </a:r>
            <a:endParaRPr lang="es-ES_tradnl" dirty="0"/>
          </a:p>
          <a:p>
            <a:r>
              <a:rPr lang="en-US" b="1" i="1" dirty="0"/>
              <a:t>When did you buy this laptop?      </a:t>
            </a:r>
            <a:r>
              <a:rPr lang="en-US" b="1" i="1" u="sng" dirty="0"/>
              <a:t>I bought it last month.</a:t>
            </a:r>
            <a:endParaRPr lang="es-ES_tradnl" dirty="0"/>
          </a:p>
          <a:p>
            <a:r>
              <a:rPr lang="en-US" b="1" i="1" dirty="0"/>
              <a:t>Where did you buy it?                    </a:t>
            </a:r>
            <a:r>
              <a:rPr lang="en-US" b="1" i="1" u="sng" dirty="0"/>
              <a:t>I bought it online.</a:t>
            </a:r>
            <a:endParaRPr lang="es-ES_trad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2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8844" y="808057"/>
            <a:ext cx="9091296" cy="73852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Put these verbs in past simple. </a:t>
            </a:r>
            <a:r>
              <a:rPr lang="es-ES_tradnl" dirty="0"/>
              <a:t/>
            </a:r>
            <a:br>
              <a:rPr lang="es-ES_tradnl" dirty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8843" y="1896532"/>
            <a:ext cx="9606845" cy="3872089"/>
          </a:xfrm>
        </p:spPr>
        <p:txBody>
          <a:bodyPr>
            <a:noAutofit/>
          </a:bodyPr>
          <a:lstStyle/>
          <a:p>
            <a:r>
              <a:rPr lang="en-US" sz="1800" dirty="0"/>
              <a:t>1) I ______________________(not/drink) any beer last night.</a:t>
            </a:r>
            <a:endParaRPr lang="es-ES_tradnl" sz="1800" dirty="0"/>
          </a:p>
          <a:p>
            <a:r>
              <a:rPr lang="en-US" sz="1800" dirty="0"/>
              <a:t>2) She _________________________(get on) the bus in the center of the city.</a:t>
            </a:r>
            <a:endParaRPr lang="es-ES_tradnl" sz="1800" dirty="0"/>
          </a:p>
          <a:p>
            <a:r>
              <a:rPr lang="en-US" sz="1800" dirty="0"/>
              <a:t>3) What time ________________________(he/get up) yesterday?</a:t>
            </a:r>
            <a:endParaRPr lang="es-ES_tradnl" sz="1800" dirty="0"/>
          </a:p>
          <a:p>
            <a:r>
              <a:rPr lang="en-US" sz="1800" dirty="0"/>
              <a:t>4) Where __________________________(you/get off) the train?</a:t>
            </a:r>
            <a:endParaRPr lang="es-ES_tradnl" sz="1800" dirty="0"/>
          </a:p>
          <a:p>
            <a:r>
              <a:rPr lang="en-US" sz="1800" dirty="0"/>
              <a:t>5) I ___________________________(not/change) trains at Victoria.</a:t>
            </a:r>
            <a:endParaRPr lang="es-ES_tradnl" sz="1800" dirty="0"/>
          </a:p>
          <a:p>
            <a:r>
              <a:rPr lang="en-US" sz="1800" dirty="0"/>
              <a:t>6) We _________________________(wake up) very late.</a:t>
            </a:r>
            <a:endParaRPr lang="es-ES_tradnl" sz="1800" dirty="0"/>
          </a:p>
          <a:p>
            <a:r>
              <a:rPr lang="en-US" sz="1800" dirty="0"/>
              <a:t>7) What _______________________(he/give) his mother for Christmas?</a:t>
            </a:r>
            <a:endParaRPr lang="es-ES_tradnl" sz="1800" dirty="0"/>
          </a:p>
          <a:p>
            <a:r>
              <a:rPr lang="en-US" sz="1800" dirty="0"/>
              <a:t>8) I_____________________________(receive) £300 when my uncle died</a:t>
            </a:r>
            <a:r>
              <a:rPr lang="en-US" sz="1800" dirty="0" smtClean="0"/>
              <a:t>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370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1859</TotalTime>
  <Words>567</Words>
  <Application>Microsoft Macintosh PowerPoint</Application>
  <PresentationFormat>Panorámica</PresentationFormat>
  <Paragraphs>74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Calibri</vt:lpstr>
      <vt:lpstr>Gill Sans MT</vt:lpstr>
      <vt:lpstr>Arial</vt:lpstr>
      <vt:lpstr>Galería</vt:lpstr>
      <vt:lpstr>UNIT 4</vt:lpstr>
      <vt:lpstr>Presentación de PowerPoint</vt:lpstr>
      <vt:lpstr>Presentación de PowerPoint</vt:lpstr>
      <vt:lpstr>Past tense of the verb TO BE</vt:lpstr>
      <vt:lpstr>Presentación de PowerPoint</vt:lpstr>
      <vt:lpstr>Form with regular verbs: infinitive + -ed with irregular verbs: 2nd column of the table of the irregular verbs </vt:lpstr>
      <vt:lpstr>Negative sentences and Questions</vt:lpstr>
      <vt:lpstr>Remember the irregular verbs</vt:lpstr>
      <vt:lpstr>Put these verbs in past simple.  </vt:lpstr>
      <vt:lpstr>Now using what you know about the past write 2 affirmative sentences, 2 negative sentences and 2 questions: </vt:lpstr>
      <vt:lpstr>Presentación de PowerPoint</vt:lpstr>
      <vt:lpstr>THE PAST CONTINUOUS</vt:lpstr>
      <vt:lpstr>Presentación de PowerPoint</vt:lpstr>
      <vt:lpstr>Forming the past continuous This tense is formed using two components: the verb BE (in the past tense), and the -ING form of a verb. Here are the rules:    </vt:lpstr>
      <vt:lpstr>Presentación de PowerPoint</vt:lpstr>
      <vt:lpstr>Wh – questions?</vt:lpstr>
      <vt:lpstr>EXERCISES</vt:lpstr>
      <vt:lpstr>Presentación de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Usuario de Microsoft Office</dc:creator>
  <cp:lastModifiedBy>Usuario de Microsoft Office</cp:lastModifiedBy>
  <cp:revision>15</cp:revision>
  <dcterms:created xsi:type="dcterms:W3CDTF">2020-10-25T21:26:01Z</dcterms:created>
  <dcterms:modified xsi:type="dcterms:W3CDTF">2020-10-28T15:38:06Z</dcterms:modified>
</cp:coreProperties>
</file>