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76" r:id="rId2"/>
    <p:sldId id="256" r:id="rId3"/>
    <p:sldId id="260" r:id="rId4"/>
    <p:sldId id="261" r:id="rId5"/>
    <p:sldId id="262" r:id="rId6"/>
    <p:sldId id="274" r:id="rId7"/>
    <p:sldId id="257" r:id="rId8"/>
    <p:sldId id="258" r:id="rId9"/>
    <p:sldId id="259" r:id="rId10"/>
    <p:sldId id="27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7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42741C-29D3-45B4-BCCC-2C5D1EB60931}" type="datetimeFigureOut">
              <a:rPr lang="es-CL" smtClean="0"/>
              <a:t>27-10-2020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65029B-5A26-44F7-83D3-9B7E44D0DC0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9572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5029B-5A26-44F7-83D3-9B7E44D0DC08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441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4352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7610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2102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5419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9303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767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2218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2140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1109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8768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7A847CFC-816F-41D0-AAC0-9BF4FEBC753E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5592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4943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1CE580D1-F917-4567-AFB4-99AA9B52A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9144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1F5620B8-A2D8-4568-B566-F0453A0D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9144000" cy="742950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C7D2BA4-4B7A-4596-8BCC-5CF7154238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977F1E1-2B6F-4BB6-899F-67D8764D83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813335" y="3528542"/>
            <a:ext cx="647780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65513E21-21B0-48DB-8CF1-35E43B33A4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8822F2C-7898-459C-9838-3B378014AD3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50000"/>
          </a:blip>
          <a:srcRect l="11002" r="-1" b="-1"/>
          <a:stretch/>
        </p:blipFill>
        <p:spPr>
          <a:xfrm>
            <a:off x="20" y="10"/>
            <a:ext cx="9143751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CCEE591-D738-4DEC-83DD-A46D3B3C0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2477" y="992221"/>
            <a:ext cx="4685481" cy="4873558"/>
          </a:xfrm>
        </p:spPr>
        <p:txBody>
          <a:bodyPr vert="horz" lIns="91440" tIns="45720" rIns="91440" bIns="0" rtlCol="0" anchor="ctr">
            <a:normAutofit/>
          </a:bodyPr>
          <a:lstStyle/>
          <a:p>
            <a:pPr defTabSz="914400"/>
            <a:r>
              <a:rPr lang="en-US" sz="4200"/>
              <a:t>UnIT 1:</a:t>
            </a:r>
            <a:br>
              <a:rPr lang="en-US" sz="4200"/>
            </a:br>
            <a:r>
              <a:rPr lang="en-US" sz="4200"/>
              <a:t>THE BODY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80B8A35-DEA7-4D43-9DF8-90B4681D0F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1600200"/>
            <a:ext cx="0" cy="3657600"/>
          </a:xfrm>
          <a:prstGeom prst="line">
            <a:avLst/>
          </a:prstGeom>
          <a:ln w="31750">
            <a:solidFill>
              <a:schemeClr val="tx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92528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br>
              <a:rPr lang="en-US" sz="2200" b="1" dirty="0"/>
            </a:br>
            <a:r>
              <a:rPr lang="en-US" sz="2200" b="1" dirty="0"/>
              <a:t>IV.	Write a 5- line- dialogue about  an appointment with Doctor Robinson.</a:t>
            </a:r>
            <a:br>
              <a:rPr lang="es-CL" dirty="0"/>
            </a:b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000" b="1" dirty="0"/>
              <a:t>A: Doctor, B: Patient.</a:t>
            </a:r>
            <a:endParaRPr lang="es-CL" sz="2000" dirty="0"/>
          </a:p>
          <a:p>
            <a:r>
              <a:rPr lang="en-US" sz="2000" dirty="0"/>
              <a:t> </a:t>
            </a:r>
            <a:endParaRPr lang="es-CL" sz="2000" dirty="0"/>
          </a:p>
          <a:p>
            <a:r>
              <a:rPr lang="en-US" sz="2000" dirty="0"/>
              <a:t>    </a:t>
            </a:r>
            <a:r>
              <a:rPr lang="en-US" sz="2000" dirty="0" err="1"/>
              <a:t>Eg</a:t>
            </a:r>
            <a:r>
              <a:rPr lang="en-US" sz="2000" dirty="0"/>
              <a:t>. A: Good morning. What is the matter?   </a:t>
            </a:r>
          </a:p>
          <a:p>
            <a:r>
              <a:rPr lang="en-US" sz="2000" dirty="0"/>
              <a:t>         B: I …….………………………………………………………..</a:t>
            </a:r>
            <a:endParaRPr lang="es-CL" sz="2000" dirty="0"/>
          </a:p>
          <a:p>
            <a:r>
              <a:rPr lang="en-US" sz="2000" dirty="0"/>
              <a:t>         A: …………………………………………………………………….		</a:t>
            </a:r>
          </a:p>
          <a:p>
            <a:r>
              <a:rPr lang="en-US" sz="2000" dirty="0"/>
              <a:t>         B. ……………………………………………………………………..</a:t>
            </a:r>
            <a:endParaRPr lang="es-CL" sz="2000" dirty="0"/>
          </a:p>
          <a:p>
            <a:r>
              <a:rPr lang="en-US" sz="2000" dirty="0"/>
              <a:t>        A………………………………………………………………………		</a:t>
            </a:r>
          </a:p>
          <a:p>
            <a:r>
              <a:rPr lang="en-US" sz="2000" dirty="0"/>
              <a:t>        B………………………………………………………………………</a:t>
            </a:r>
            <a:endParaRPr lang="es-CL" sz="2000" dirty="0"/>
          </a:p>
          <a:p>
            <a:endParaRPr lang="es-CL" sz="2000" dirty="0"/>
          </a:p>
        </p:txBody>
      </p:sp>
      <p:pic>
        <p:nvPicPr>
          <p:cNvPr id="5122" name="Picture 2" descr="C:\Program Files (x86)\Microsoft Office\MEDIA\CAGCAT10\j0240719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9969" y="4797152"/>
            <a:ext cx="1164031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0349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arts-of-the-body-english-680x7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76672"/>
            <a:ext cx="6984776" cy="4891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475656" y="5593343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err="1"/>
              <a:t>Check</a:t>
            </a:r>
            <a:r>
              <a:rPr lang="es-CL" dirty="0"/>
              <a:t> </a:t>
            </a:r>
            <a:r>
              <a:rPr lang="es-CL" dirty="0" err="1"/>
              <a:t>the</a:t>
            </a:r>
            <a:r>
              <a:rPr lang="es-CL" dirty="0"/>
              <a:t> link </a:t>
            </a:r>
            <a:r>
              <a:rPr lang="es-CL" dirty="0" err="1"/>
              <a:t>above</a:t>
            </a:r>
            <a:r>
              <a:rPr lang="es-CL" dirty="0"/>
              <a:t>. </a:t>
            </a:r>
          </a:p>
        </p:txBody>
      </p:sp>
      <p:sp>
        <p:nvSpPr>
          <p:cNvPr id="5" name="4 Flecha arriba"/>
          <p:cNvSpPr/>
          <p:nvPr/>
        </p:nvSpPr>
        <p:spPr>
          <a:xfrm>
            <a:off x="4682856" y="5579857"/>
            <a:ext cx="484632" cy="70828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3146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1152127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Body and Symptoms</a:t>
            </a:r>
            <a:br>
              <a:rPr lang="es-CL" dirty="0"/>
            </a:br>
            <a:r>
              <a:rPr lang="en-US" b="1" dirty="0"/>
              <a:t>       </a:t>
            </a:r>
            <a:endParaRPr lang="es-CL" dirty="0"/>
          </a:p>
        </p:txBody>
      </p:sp>
      <p:sp>
        <p:nvSpPr>
          <p:cNvPr id="4" name="3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/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7373147"/>
              </p:ext>
            </p:extLst>
          </p:nvPr>
        </p:nvGraphicFramePr>
        <p:xfrm>
          <a:off x="323528" y="1988838"/>
          <a:ext cx="8496944" cy="453835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4248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22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SPANISH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ENGLISH</a:t>
                      </a:r>
                      <a:endParaRPr lang="es-CL" sz="11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22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dirty="0" err="1">
                          <a:effectLst/>
                        </a:rPr>
                        <a:t>ojos</a:t>
                      </a: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eyes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722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dirty="0" err="1">
                          <a:effectLst/>
                        </a:rPr>
                        <a:t>boca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 err="1">
                          <a:effectLst/>
                        </a:rPr>
                        <a:t>Mouth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22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dirty="0" err="1">
                          <a:effectLst/>
                        </a:rPr>
                        <a:t>oreja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 err="1">
                          <a:effectLst/>
                        </a:rPr>
                        <a:t>Ear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22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dirty="0" err="1">
                          <a:effectLst/>
                        </a:rPr>
                        <a:t>nariz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 err="1">
                          <a:effectLst/>
                        </a:rPr>
                        <a:t>Nose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722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dirty="0" err="1">
                          <a:effectLst/>
                        </a:rPr>
                        <a:t>cuello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 err="1">
                          <a:effectLst/>
                        </a:rPr>
                        <a:t>Neck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722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dirty="0" err="1">
                          <a:effectLst/>
                        </a:rPr>
                        <a:t>espalda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</a:rPr>
                        <a:t>Back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722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dirty="0" err="1">
                          <a:effectLst/>
                        </a:rPr>
                        <a:t>pecho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 err="1">
                          <a:effectLst/>
                        </a:rPr>
                        <a:t>Chest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722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dirty="0" err="1">
                          <a:effectLst/>
                        </a:rPr>
                        <a:t>estómago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 err="1">
                          <a:effectLst/>
                        </a:rPr>
                        <a:t>Stomach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884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dirty="0" err="1">
                          <a:effectLst/>
                        </a:rPr>
                        <a:t>diente-dientes</a:t>
                      </a:r>
                      <a:endParaRPr lang="es-CL" sz="1100" dirty="0">
                        <a:effectLst/>
                      </a:endParaRP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Tooth</a:t>
                      </a:r>
                      <a:r>
                        <a:rPr lang="en-US" sz="1000" baseline="0" dirty="0">
                          <a:effectLst/>
                        </a:rPr>
                        <a:t> – teeth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4456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7056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475656" y="764704"/>
          <a:ext cx="6552728" cy="50405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76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63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17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SPANISH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ENGLISH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11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dirty="0" err="1">
                          <a:effectLst/>
                        </a:rPr>
                        <a:t>Brazo</a:t>
                      </a:r>
                      <a:endParaRPr lang="es-CL" sz="1100" dirty="0">
                        <a:effectLst/>
                      </a:endParaRP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arm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1963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dirty="0" err="1">
                          <a:effectLst/>
                        </a:rPr>
                        <a:t>codo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Elbow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584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dirty="0" err="1">
                          <a:effectLst/>
                        </a:rPr>
                        <a:t>mano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Hand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3606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dirty="0" err="1">
                          <a:effectLst/>
                        </a:rPr>
                        <a:t>muñeca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Wrist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201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dirty="0" err="1">
                          <a:effectLst/>
                        </a:rPr>
                        <a:t>pierna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Leg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032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dirty="0" err="1">
                          <a:effectLst/>
                        </a:rPr>
                        <a:t>rodilla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Knee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7846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dirty="0">
                          <a:effectLst/>
                        </a:rPr>
                        <a:t>pie-pies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Foot – feet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7073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dirty="0" err="1">
                          <a:effectLst/>
                        </a:rPr>
                        <a:t>dedos</a:t>
                      </a:r>
                      <a:r>
                        <a:rPr lang="en-US" sz="1000" dirty="0">
                          <a:effectLst/>
                        </a:rPr>
                        <a:t> pies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Toes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5837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dirty="0" err="1">
                          <a:effectLst/>
                        </a:rPr>
                        <a:t>tobillo</a:t>
                      </a:r>
                      <a:endParaRPr lang="es-CL" sz="1100" dirty="0">
                        <a:effectLst/>
                      </a:endParaRP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ankle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7630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475656" y="764704"/>
          <a:ext cx="6552728" cy="50405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76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63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17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Headache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Dolor de cabeza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11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CL" sz="11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Stomachache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Dolor de estómago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1963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CL" sz="11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Backache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Dolor de espalda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584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CL" sz="11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Toothache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Dolor de dientes/</a:t>
                      </a:r>
                      <a:r>
                        <a:rPr lang="es-CL" sz="11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muelas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3606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CL" sz="11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earache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Dolor de oído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201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CL" sz="110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Cold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Resfrío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032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CL" sz="110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Fever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Fiebre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7846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CL" sz="11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Cough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Tos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7073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CL" sz="11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Sorethroat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Dolor de garganta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5837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CL" sz="11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diarrhea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diarrea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3294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737717"/>
            <a:ext cx="7772400" cy="153915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Body and Symptoms</a:t>
            </a:r>
            <a:br>
              <a:rPr lang="es-CL" dirty="0"/>
            </a:br>
            <a:r>
              <a:rPr lang="en-US" b="1" dirty="0"/>
              <a:t>       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1628800"/>
            <a:ext cx="7848872" cy="648072"/>
          </a:xfrm>
        </p:spPr>
        <p:txBody>
          <a:bodyPr>
            <a:normAutofit/>
          </a:bodyPr>
          <a:lstStyle/>
          <a:p>
            <a:r>
              <a:rPr lang="en-US" b="1" dirty="0"/>
              <a:t>I. Complete the table with the right word in English.</a:t>
            </a:r>
          </a:p>
          <a:p>
            <a:endParaRPr lang="en-US" b="1" dirty="0"/>
          </a:p>
          <a:p>
            <a:pPr algn="l"/>
            <a:endParaRPr lang="es-CL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421427"/>
              </p:ext>
            </p:extLst>
          </p:nvPr>
        </p:nvGraphicFramePr>
        <p:xfrm>
          <a:off x="755576" y="2231848"/>
          <a:ext cx="7380820" cy="3888435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3652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155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6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SPANISH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ENGLISH</a:t>
                      </a:r>
                      <a:endParaRPr lang="es-CL" sz="11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648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0" dirty="0" err="1">
                          <a:effectLst/>
                        </a:rPr>
                        <a:t>ojos</a:t>
                      </a:r>
                      <a:endParaRPr lang="es-CL" sz="11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648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0">
                          <a:effectLst/>
                        </a:rPr>
                        <a:t>boca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s-CL" sz="11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7648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0" dirty="0" err="1">
                          <a:effectLst/>
                        </a:rPr>
                        <a:t>oreja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s-CL" sz="11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648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0" dirty="0" err="1">
                          <a:effectLst/>
                        </a:rPr>
                        <a:t>nariz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s-CL" sz="11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7648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0">
                          <a:effectLst/>
                        </a:rPr>
                        <a:t>cuello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s-CL" sz="11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7648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0">
                          <a:effectLst/>
                        </a:rPr>
                        <a:t>espalda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s-CL" sz="11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7648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0">
                          <a:effectLst/>
                        </a:rPr>
                        <a:t>pecho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s-CL" sz="11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7648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0">
                          <a:effectLst/>
                        </a:rPr>
                        <a:t>estómago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s-CL" sz="11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6186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0">
                          <a:effectLst/>
                        </a:rPr>
                        <a:t>diente-dientes</a:t>
                      </a:r>
                      <a:endParaRPr lang="es-CL" sz="11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34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6758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0782928"/>
              </p:ext>
            </p:extLst>
          </p:nvPr>
        </p:nvGraphicFramePr>
        <p:xfrm>
          <a:off x="611560" y="476672"/>
          <a:ext cx="7416824" cy="49735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08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84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773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SPANISH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ENGLISH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114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0">
                          <a:effectLst/>
                        </a:rPr>
                        <a:t>Brazo</a:t>
                      </a:r>
                      <a:endParaRPr lang="es-CL" sz="11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1963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0">
                          <a:effectLst/>
                        </a:rPr>
                        <a:t>codo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5844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0">
                          <a:effectLst/>
                        </a:rPr>
                        <a:t>mano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0612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0">
                          <a:effectLst/>
                        </a:rPr>
                        <a:t>muñeca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201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0">
                          <a:effectLst/>
                        </a:rPr>
                        <a:t>pierna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032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0">
                          <a:effectLst/>
                        </a:rPr>
                        <a:t>rodilla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7846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0">
                          <a:effectLst/>
                        </a:rPr>
                        <a:t>pie-pies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7073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0">
                          <a:effectLst/>
                        </a:rPr>
                        <a:t>dedos pies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5837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0">
                          <a:effectLst/>
                        </a:rPr>
                        <a:t>tobillo</a:t>
                      </a:r>
                      <a:endParaRPr lang="es-CL" sz="11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496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II.	Complete the sentences. </a:t>
            </a:r>
            <a:br>
              <a:rPr lang="es-CL" dirty="0"/>
            </a:b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I have got a pain in my _______________________ I can´t walk.</a:t>
            </a:r>
            <a:endParaRPr lang="es-CL" dirty="0"/>
          </a:p>
          <a:p>
            <a:pPr lvl="0"/>
            <a:r>
              <a:rPr lang="en-US" dirty="0"/>
              <a:t>I have got some spots all over my______________ I need some cream.</a:t>
            </a:r>
            <a:endParaRPr lang="es-CL" dirty="0"/>
          </a:p>
          <a:p>
            <a:pPr lvl="0"/>
            <a:r>
              <a:rPr lang="en-US" dirty="0"/>
              <a:t>I am having trouble with my ___________________ I can´t write.</a:t>
            </a:r>
            <a:endParaRPr lang="es-CL" dirty="0"/>
          </a:p>
          <a:p>
            <a:pPr lvl="0"/>
            <a:r>
              <a:rPr lang="en-US" dirty="0"/>
              <a:t>I have a pain in my ___________________________ I can´t move my feet.</a:t>
            </a:r>
            <a:endParaRPr lang="es-CL" dirty="0"/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895226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43491" y="404664"/>
            <a:ext cx="6584893" cy="1345770"/>
          </a:xfrm>
        </p:spPr>
        <p:txBody>
          <a:bodyPr>
            <a:normAutofit fontScale="90000"/>
          </a:bodyPr>
          <a:lstStyle/>
          <a:p>
            <a:r>
              <a:rPr lang="en-US" altLang="es-CL" b="1" dirty="0">
                <a:latin typeface="Arial" pitchFamily="34" charset="0"/>
                <a:ea typeface="Calibri" pitchFamily="34" charset="0"/>
                <a:cs typeface="Arial" pitchFamily="34" charset="0"/>
              </a:rPr>
              <a:t>Look at the following symptoms and complete the sentences</a:t>
            </a:r>
            <a:r>
              <a:rPr lang="en-US" altLang="es-CL" dirty="0">
                <a:latin typeface="Arial" pitchFamily="34" charset="0"/>
                <a:ea typeface="Calibri" pitchFamily="34" charset="0"/>
                <a:cs typeface="Arial" pitchFamily="34" charset="0"/>
              </a:rPr>
              <a:t>.	</a:t>
            </a:r>
            <a:endParaRPr lang="es-CL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5123401"/>
              </p:ext>
            </p:extLst>
          </p:nvPr>
        </p:nvGraphicFramePr>
        <p:xfrm>
          <a:off x="971599" y="2132856"/>
          <a:ext cx="7056785" cy="151216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7056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121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867150" algn="l"/>
                        </a:tabLs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s-CL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headache         stomachache        backache     toothache       earache</a:t>
                      </a:r>
                      <a:endParaRPr lang="es-CL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cold                  fever                      cough           sore throat      diarrhea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971599" y="4158890"/>
            <a:ext cx="6768751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67150" algn="l"/>
              </a:tabLst>
            </a:pPr>
            <a:r>
              <a:rPr kumimoji="0" lang="en-US" altLang="es-CL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III.	</a:t>
            </a:r>
            <a:endParaRPr kumimoji="0" lang="es-CL" altLang="es-CL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867150" algn="l"/>
              </a:tabLst>
            </a:pPr>
            <a:r>
              <a:rPr kumimoji="0" lang="en-US" altLang="es-C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 have a strong __________________. I need an aspirin.</a:t>
            </a:r>
            <a:endParaRPr kumimoji="0" lang="es-CL" altLang="es-CL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867150" algn="l"/>
              </a:tabLst>
            </a:pPr>
            <a:r>
              <a:rPr kumimoji="0" lang="en-US" altLang="es-C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My son has a bad ________________. He has a pulmonary disturbance.</a:t>
            </a:r>
            <a:endParaRPr kumimoji="0" lang="es-CL" altLang="es-CL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867150" algn="l"/>
              </a:tabLst>
            </a:pPr>
            <a:r>
              <a:rPr kumimoji="0" lang="en-US" altLang="es-C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My mom will have to go to the dentist. She has a __________________</a:t>
            </a:r>
            <a:endParaRPr kumimoji="0" lang="es-CL" altLang="es-CL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867150" algn="l"/>
              </a:tabLst>
            </a:pPr>
            <a:r>
              <a:rPr kumimoji="0" lang="en-US" altLang="es-C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 can´t speak. I have a _______________________</a:t>
            </a:r>
            <a:endParaRPr kumimoji="0" lang="es-CL" altLang="es-CL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67150" algn="l"/>
              </a:tabLst>
            </a:pPr>
            <a:endParaRPr kumimoji="0" lang="es-CL" altLang="es-CL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23782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374</Words>
  <Application>Microsoft Office PowerPoint</Application>
  <PresentationFormat>Presentación en pantalla (4:3)</PresentationFormat>
  <Paragraphs>149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Gill Sans MT</vt:lpstr>
      <vt:lpstr>Gallery</vt:lpstr>
      <vt:lpstr>UnIT 1: THE BODY</vt:lpstr>
      <vt:lpstr>Presentación de PowerPoint</vt:lpstr>
      <vt:lpstr>Body and Symptoms        </vt:lpstr>
      <vt:lpstr>Presentación de PowerPoint</vt:lpstr>
      <vt:lpstr>Presentación de PowerPoint</vt:lpstr>
      <vt:lpstr>Body and Symptoms        </vt:lpstr>
      <vt:lpstr>Presentación de PowerPoint</vt:lpstr>
      <vt:lpstr>II. Complete the sentences.  </vt:lpstr>
      <vt:lpstr>Look at the following symptoms and complete the sentences. </vt:lpstr>
      <vt:lpstr> IV. Write a 5- line- dialogue about  an appointment with Doctor Robinson.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1: THE BODY</dc:title>
  <dc:creator>Yuri  Contreras Briones</dc:creator>
  <cp:lastModifiedBy>Yuri  Contreras Briones</cp:lastModifiedBy>
  <cp:revision>1</cp:revision>
  <dcterms:created xsi:type="dcterms:W3CDTF">2020-10-27T23:37:17Z</dcterms:created>
  <dcterms:modified xsi:type="dcterms:W3CDTF">2020-10-27T23:37:47Z</dcterms:modified>
</cp:coreProperties>
</file>