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74" r:id="rId17"/>
    <p:sldId id="275" r:id="rId18"/>
    <p:sldId id="276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712"/>
  </p:normalViewPr>
  <p:slideViewPr>
    <p:cSldViewPr>
      <p:cViewPr varScale="1">
        <p:scale>
          <a:sx n="62" d="100"/>
          <a:sy n="62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2741C-29D3-45B4-BCCC-2C5D1EB60931}" type="datetimeFigureOut">
              <a:rPr lang="es-CL" smtClean="0"/>
              <a:t>27-10-2020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029B-5A26-44F7-83D3-9B7E44D0DC0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957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67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50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02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04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63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88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54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06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40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61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85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52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err="1"/>
              <a:t>Unit</a:t>
            </a:r>
            <a:r>
              <a:rPr lang="es-CL" dirty="0"/>
              <a:t> 2: Present Simple</a:t>
            </a:r>
          </a:p>
        </p:txBody>
      </p:sp>
    </p:spTree>
    <p:extLst>
      <p:ext uri="{BB962C8B-B14F-4D97-AF65-F5344CB8AC3E}">
        <p14:creationId xmlns:p14="http://schemas.microsoft.com/office/powerpoint/2010/main" val="2977600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2.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auxiliary</a:t>
            </a:r>
            <a:r>
              <a:rPr lang="es-CL" sz="2400" dirty="0"/>
              <a:t> do </a:t>
            </a:r>
            <a:r>
              <a:rPr lang="es-CL" sz="2400" dirty="0" err="1"/>
              <a:t>for</a:t>
            </a:r>
            <a:r>
              <a:rPr lang="es-CL" sz="2400" dirty="0"/>
              <a:t> </a:t>
            </a:r>
            <a:r>
              <a:rPr lang="es-CL" sz="2400" dirty="0" err="1"/>
              <a:t>questions</a:t>
            </a:r>
            <a:r>
              <a:rPr lang="es-CL" sz="2400" dirty="0"/>
              <a:t> and </a:t>
            </a:r>
            <a:r>
              <a:rPr lang="es-CL" sz="2400" dirty="0" err="1"/>
              <a:t>negatives</a:t>
            </a:r>
            <a:r>
              <a:rPr lang="es-CL" sz="2400" dirty="0"/>
              <a:t>.</a:t>
            </a:r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462797"/>
              </p:ext>
            </p:extLst>
          </p:nvPr>
        </p:nvGraphicFramePr>
        <p:xfrm>
          <a:off x="467544" y="2852936"/>
          <a:ext cx="8208912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549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21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64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539552" y="2852936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err="1"/>
              <a:t>Exceptions</a:t>
            </a:r>
            <a:r>
              <a:rPr lang="es-CL" sz="2800" dirty="0"/>
              <a:t> to </a:t>
            </a:r>
            <a:r>
              <a:rPr lang="es-CL" sz="2800" dirty="0" err="1"/>
              <a:t>this</a:t>
            </a:r>
            <a:r>
              <a:rPr lang="es-CL" sz="2800" dirty="0"/>
              <a:t> rule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2" y="353383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b. Modal </a:t>
            </a:r>
            <a:r>
              <a:rPr lang="es-CL" sz="2800" dirty="0" err="1"/>
              <a:t>verbs</a:t>
            </a:r>
            <a:r>
              <a:rPr lang="es-CL" sz="2800" dirty="0"/>
              <a:t> (can; </a:t>
            </a:r>
            <a:r>
              <a:rPr lang="es-CL" sz="2800" dirty="0" err="1"/>
              <a:t>must</a:t>
            </a:r>
            <a:r>
              <a:rPr lang="es-CL" sz="2800" dirty="0"/>
              <a:t>; </a:t>
            </a:r>
            <a:r>
              <a:rPr lang="es-CL" sz="2800" dirty="0" err="1"/>
              <a:t>should</a:t>
            </a:r>
            <a:r>
              <a:rPr lang="es-CL" sz="2800" dirty="0"/>
              <a:t>; </a:t>
            </a:r>
            <a:r>
              <a:rPr lang="es-CL" sz="2800" dirty="0" err="1"/>
              <a:t>etc</a:t>
            </a:r>
            <a:r>
              <a:rPr lang="es-CL" sz="2800" dirty="0"/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4149080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They</a:t>
            </a:r>
            <a:r>
              <a:rPr lang="es-CL" dirty="0"/>
              <a:t> can </a:t>
            </a:r>
            <a:r>
              <a:rPr lang="es-CL" dirty="0" err="1"/>
              <a:t>play</a:t>
            </a:r>
            <a:r>
              <a:rPr lang="es-CL" dirty="0"/>
              <a:t> </a:t>
            </a:r>
            <a:r>
              <a:rPr lang="es-CL" dirty="0" err="1"/>
              <a:t>football</a:t>
            </a:r>
            <a:r>
              <a:rPr lang="es-CL" dirty="0"/>
              <a:t> </a:t>
            </a:r>
            <a:r>
              <a:rPr lang="es-CL" dirty="0" err="1"/>
              <a:t>really</a:t>
            </a:r>
            <a:r>
              <a:rPr lang="es-CL" dirty="0"/>
              <a:t> </a:t>
            </a:r>
            <a:r>
              <a:rPr lang="es-CL" dirty="0" err="1"/>
              <a:t>well</a:t>
            </a:r>
            <a:endParaRPr lang="es-CL" dirty="0"/>
          </a:p>
          <a:p>
            <a:r>
              <a:rPr lang="es-CL" dirty="0"/>
              <a:t>Can </a:t>
            </a:r>
            <a:r>
              <a:rPr lang="es-CL" dirty="0" err="1"/>
              <a:t>they</a:t>
            </a:r>
            <a:r>
              <a:rPr lang="es-CL" dirty="0"/>
              <a:t> </a:t>
            </a:r>
            <a:r>
              <a:rPr lang="es-CL" dirty="0" err="1"/>
              <a:t>play</a:t>
            </a:r>
            <a:r>
              <a:rPr lang="es-CL" dirty="0"/>
              <a:t> </a:t>
            </a:r>
            <a:r>
              <a:rPr lang="es-CL" dirty="0" err="1"/>
              <a:t>football</a:t>
            </a:r>
            <a:r>
              <a:rPr lang="es-CL" dirty="0"/>
              <a:t> </a:t>
            </a:r>
            <a:r>
              <a:rPr lang="es-CL" dirty="0" err="1"/>
              <a:t>really</a:t>
            </a:r>
            <a:r>
              <a:rPr lang="es-CL" dirty="0"/>
              <a:t> </a:t>
            </a:r>
            <a:r>
              <a:rPr lang="es-CL" dirty="0" err="1"/>
              <a:t>well</a:t>
            </a:r>
            <a:r>
              <a:rPr lang="es-CL" dirty="0"/>
              <a:t>?</a:t>
            </a:r>
          </a:p>
          <a:p>
            <a:r>
              <a:rPr lang="es-CL" dirty="0" err="1"/>
              <a:t>They</a:t>
            </a:r>
            <a:r>
              <a:rPr lang="es-CL" dirty="0"/>
              <a:t> </a:t>
            </a:r>
            <a:r>
              <a:rPr lang="es-CL" dirty="0" err="1"/>
              <a:t>can’t</a:t>
            </a:r>
            <a:r>
              <a:rPr lang="es-CL" dirty="0"/>
              <a:t> </a:t>
            </a:r>
            <a:r>
              <a:rPr lang="es-CL" dirty="0" err="1"/>
              <a:t>play</a:t>
            </a:r>
            <a:r>
              <a:rPr lang="es-CL" dirty="0"/>
              <a:t> </a:t>
            </a:r>
            <a:r>
              <a:rPr lang="es-CL" dirty="0" err="1"/>
              <a:t>football</a:t>
            </a:r>
            <a:r>
              <a:rPr lang="es-CL" dirty="0"/>
              <a:t> </a:t>
            </a:r>
            <a:r>
              <a:rPr lang="es-CL" dirty="0" err="1"/>
              <a:t>really</a:t>
            </a:r>
            <a:r>
              <a:rPr lang="es-CL" dirty="0"/>
              <a:t> </a:t>
            </a:r>
            <a:r>
              <a:rPr lang="es-CL" dirty="0" err="1"/>
              <a:t>well</a:t>
            </a:r>
            <a:r>
              <a:rPr lang="es-CL" dirty="0"/>
              <a:t> (</a:t>
            </a:r>
            <a:r>
              <a:rPr lang="es-CL" dirty="0" err="1"/>
              <a:t>can’t</a:t>
            </a:r>
            <a:r>
              <a:rPr lang="es-CL" dirty="0"/>
              <a:t> = can </a:t>
            </a:r>
            <a:r>
              <a:rPr lang="es-CL" dirty="0" err="1"/>
              <a:t>not</a:t>
            </a:r>
            <a:r>
              <a:rPr lang="es-CL" dirty="0"/>
              <a:t>)</a:t>
            </a:r>
          </a:p>
          <a:p>
            <a:endParaRPr lang="es-CL" dirty="0"/>
          </a:p>
          <a:p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should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</a:t>
            </a:r>
            <a:r>
              <a:rPr lang="es-CL" dirty="0" err="1"/>
              <a:t>harder</a:t>
            </a:r>
            <a:endParaRPr lang="es-CL" dirty="0"/>
          </a:p>
          <a:p>
            <a:r>
              <a:rPr lang="es-CL" dirty="0" err="1"/>
              <a:t>Should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</a:t>
            </a:r>
            <a:r>
              <a:rPr lang="es-CL" dirty="0" err="1"/>
              <a:t>harder</a:t>
            </a:r>
            <a:r>
              <a:rPr lang="es-CL" dirty="0"/>
              <a:t>?</a:t>
            </a:r>
          </a:p>
          <a:p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shouldn’t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</a:t>
            </a:r>
            <a:r>
              <a:rPr lang="es-CL" dirty="0" err="1"/>
              <a:t>harder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1567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3</a:t>
            </a:r>
            <a:r>
              <a:rPr lang="es-CL" dirty="0"/>
              <a:t>. </a:t>
            </a:r>
            <a:r>
              <a:rPr lang="es-CL" dirty="0" err="1"/>
              <a:t>When</a:t>
            </a:r>
            <a:r>
              <a:rPr lang="es-CL" dirty="0"/>
              <a:t> a </a:t>
            </a:r>
            <a:r>
              <a:rPr lang="es-CL" dirty="0" err="1"/>
              <a:t>sentence</a:t>
            </a:r>
            <a:r>
              <a:rPr lang="es-CL" dirty="0"/>
              <a:t> has a </a:t>
            </a:r>
            <a:r>
              <a:rPr lang="es-CL" dirty="0" err="1"/>
              <a:t>subject</a:t>
            </a:r>
            <a:r>
              <a:rPr lang="es-CL" dirty="0"/>
              <a:t> in 3rd </a:t>
            </a:r>
            <a:r>
              <a:rPr lang="es-CL" dirty="0" err="1"/>
              <a:t>person</a:t>
            </a:r>
            <a:r>
              <a:rPr lang="es-CL" dirty="0"/>
              <a:t> singular (Rule 1) and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interrogative</a:t>
            </a:r>
            <a:r>
              <a:rPr lang="es-CL" dirty="0"/>
              <a:t> </a:t>
            </a:r>
            <a:r>
              <a:rPr lang="es-CL" dirty="0" err="1"/>
              <a:t>or</a:t>
            </a:r>
            <a:r>
              <a:rPr lang="es-CL" dirty="0"/>
              <a:t> </a:t>
            </a:r>
            <a:r>
              <a:rPr lang="es-CL" dirty="0" err="1"/>
              <a:t>negative</a:t>
            </a:r>
            <a:r>
              <a:rPr lang="es-CL" dirty="0"/>
              <a:t> (Rule 2),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must</a:t>
            </a:r>
            <a:r>
              <a:rPr lang="es-CL" dirty="0"/>
              <a:t> use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auxiliary</a:t>
            </a:r>
            <a:r>
              <a:rPr lang="es-CL" dirty="0"/>
              <a:t> </a:t>
            </a:r>
            <a:r>
              <a:rPr lang="es-CL" b="1" dirty="0" err="1"/>
              <a:t>does</a:t>
            </a:r>
            <a:r>
              <a:rPr lang="es-CL" b="1" dirty="0"/>
              <a:t> </a:t>
            </a:r>
            <a:r>
              <a:rPr lang="es-CL" dirty="0"/>
              <a:t>(</a:t>
            </a:r>
            <a:r>
              <a:rPr lang="es-CL" b="1" dirty="0"/>
              <a:t>do</a:t>
            </a:r>
            <a:r>
              <a:rPr lang="es-CL" dirty="0"/>
              <a:t> + </a:t>
            </a:r>
            <a:r>
              <a:rPr lang="es-CL" b="1" dirty="0"/>
              <a:t>~s</a:t>
            </a:r>
            <a:r>
              <a:rPr lang="es-CL" dirty="0"/>
              <a:t>)</a:t>
            </a:r>
          </a:p>
          <a:p>
            <a:pPr marL="0" indent="0">
              <a:buNone/>
            </a:pPr>
            <a:endParaRPr lang="es-CL" dirty="0"/>
          </a:p>
          <a:p>
            <a:r>
              <a:rPr lang="es-CL" dirty="0"/>
              <a:t>Mary </a:t>
            </a:r>
            <a:r>
              <a:rPr lang="es-CL" dirty="0" err="1"/>
              <a:t>lives</a:t>
            </a:r>
            <a:r>
              <a:rPr lang="es-CL" dirty="0"/>
              <a:t> in Temuco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L" b="1" dirty="0" err="1"/>
              <a:t>Does</a:t>
            </a:r>
            <a:r>
              <a:rPr lang="es-CL" dirty="0"/>
              <a:t> Mary </a:t>
            </a:r>
            <a:r>
              <a:rPr lang="es-CL" dirty="0" err="1"/>
              <a:t>live</a:t>
            </a:r>
            <a:r>
              <a:rPr lang="es-CL" dirty="0"/>
              <a:t> in Temuco?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L" dirty="0"/>
              <a:t>Mary </a:t>
            </a:r>
            <a:r>
              <a:rPr lang="es-CL" b="1" dirty="0" err="1"/>
              <a:t>doesn’t</a:t>
            </a:r>
            <a:r>
              <a:rPr lang="es-CL" dirty="0"/>
              <a:t> </a:t>
            </a:r>
            <a:r>
              <a:rPr lang="es-CL" dirty="0" err="1"/>
              <a:t>live</a:t>
            </a:r>
            <a:r>
              <a:rPr lang="es-CL" dirty="0"/>
              <a:t> in Temuco </a:t>
            </a:r>
          </a:p>
          <a:p>
            <a:pPr marL="0" indent="0">
              <a:buNone/>
            </a:pPr>
            <a:r>
              <a:rPr lang="es-CL" dirty="0"/>
              <a:t>(</a:t>
            </a:r>
            <a:r>
              <a:rPr lang="es-CL" b="1" dirty="0" err="1"/>
              <a:t>doesn’t</a:t>
            </a:r>
            <a:r>
              <a:rPr lang="es-CL" dirty="0"/>
              <a:t> = </a:t>
            </a:r>
            <a:r>
              <a:rPr lang="es-CL" b="1" dirty="0"/>
              <a:t>do</a:t>
            </a:r>
            <a:r>
              <a:rPr lang="es-CL" dirty="0"/>
              <a:t> + </a:t>
            </a:r>
            <a:r>
              <a:rPr lang="es-CL" b="1" dirty="0"/>
              <a:t>~s </a:t>
            </a:r>
            <a:r>
              <a:rPr lang="es-CL" dirty="0"/>
              <a:t>+ </a:t>
            </a:r>
            <a:r>
              <a:rPr lang="es-CL" b="1" dirty="0" err="1"/>
              <a:t>not</a:t>
            </a:r>
            <a:r>
              <a:rPr lang="es-CL" dirty="0"/>
              <a:t>)</a:t>
            </a:r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3979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5412088"/>
          </a:xfrm>
        </p:spPr>
        <p:txBody>
          <a:bodyPr>
            <a:noAutofit/>
          </a:bodyPr>
          <a:lstStyle/>
          <a:p>
            <a:r>
              <a:rPr lang="es-CL" sz="1800" b="1" dirty="0"/>
              <a:t>Complete </a:t>
            </a:r>
            <a:r>
              <a:rPr lang="es-CL" sz="1800" b="1" dirty="0" err="1"/>
              <a:t>the</a:t>
            </a:r>
            <a:r>
              <a:rPr lang="es-CL" sz="1800" b="1" dirty="0"/>
              <a:t> </a:t>
            </a:r>
            <a:r>
              <a:rPr lang="es-CL" sz="1800" b="1" dirty="0" err="1"/>
              <a:t>sentences</a:t>
            </a:r>
            <a:r>
              <a:rPr lang="es-CL" sz="1800" b="1" dirty="0"/>
              <a:t>. Use:</a:t>
            </a:r>
          </a:p>
          <a:p>
            <a:endParaRPr lang="en-US" sz="1800" b="1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2400" dirty="0"/>
              <a:t>1 Maria </a:t>
            </a:r>
            <a:r>
              <a:rPr lang="en-US" sz="2400" u="sng" dirty="0"/>
              <a:t>speaks</a:t>
            </a:r>
            <a:r>
              <a:rPr lang="en-US" sz="2400" dirty="0"/>
              <a:t> four languages.</a:t>
            </a:r>
          </a:p>
          <a:p>
            <a:r>
              <a:rPr lang="en-US" sz="2400" dirty="0"/>
              <a:t>2 The shops in the city </a:t>
            </a:r>
            <a:r>
              <a:rPr lang="en-US" sz="2400" dirty="0" err="1"/>
              <a:t>centre</a:t>
            </a:r>
            <a:r>
              <a:rPr lang="en-US" sz="2400" dirty="0"/>
              <a:t> usually </a:t>
            </a:r>
            <a:r>
              <a:rPr lang="en-US" sz="2400" u="sng" dirty="0"/>
              <a:t>		</a:t>
            </a:r>
            <a:r>
              <a:rPr lang="en-US" sz="2400" dirty="0"/>
              <a:t>at 9 o'clock in the morning.</a:t>
            </a:r>
          </a:p>
          <a:p>
            <a:r>
              <a:rPr lang="en-US" sz="2400" dirty="0"/>
              <a:t>3 The City Museum </a:t>
            </a:r>
            <a:r>
              <a:rPr lang="en-US" sz="2400" u="sng" dirty="0"/>
              <a:t>			</a:t>
            </a:r>
            <a:r>
              <a:rPr lang="en-US" sz="2400" dirty="0"/>
              <a:t> at 5 o'clock in the evening.</a:t>
            </a:r>
          </a:p>
          <a:p>
            <a:r>
              <a:rPr lang="en-US" sz="2400" dirty="0"/>
              <a:t>4 Tina is a teacher. She </a:t>
            </a:r>
            <a:r>
              <a:rPr lang="en-US" sz="2400" u="sng" dirty="0"/>
              <a:t>		</a:t>
            </a:r>
            <a:r>
              <a:rPr lang="en-US" sz="2400" dirty="0"/>
              <a:t> mathematics to young children.</a:t>
            </a:r>
          </a:p>
          <a:p>
            <a:r>
              <a:rPr lang="en-US" sz="2400" dirty="0"/>
              <a:t>5 My job is very interesting. I </a:t>
            </a:r>
            <a:r>
              <a:rPr lang="en-US" sz="2400" u="sng" dirty="0"/>
              <a:t>		</a:t>
            </a:r>
            <a:r>
              <a:rPr lang="en-US" sz="2400" dirty="0"/>
              <a:t> a lot of people.</a:t>
            </a:r>
          </a:p>
          <a:p>
            <a:r>
              <a:rPr lang="en-US" sz="2400" dirty="0"/>
              <a:t>6 Peter's car is always dirty. He never </a:t>
            </a:r>
            <a:r>
              <a:rPr lang="en-US" sz="2400" u="sng" dirty="0"/>
              <a:t>		</a:t>
            </a:r>
            <a:r>
              <a:rPr lang="en-US" sz="2400" dirty="0"/>
              <a:t> it.</a:t>
            </a:r>
          </a:p>
          <a:p>
            <a:r>
              <a:rPr lang="en-US" sz="2400" dirty="0"/>
              <a:t>7 Food is expensive. It </a:t>
            </a:r>
            <a:r>
              <a:rPr lang="en-US" sz="2400" u="sng" dirty="0"/>
              <a:t>	 	</a:t>
            </a:r>
            <a:r>
              <a:rPr lang="en-US" sz="2400" dirty="0"/>
              <a:t> a lot of money.</a:t>
            </a:r>
            <a:endParaRPr lang="es-CL" sz="24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187624" y="836712"/>
          <a:ext cx="6432376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2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sz="1800" b="1" dirty="0"/>
                        <a:t>close cost like meet open </a:t>
                      </a:r>
                      <a:r>
                        <a:rPr lang="en-US" sz="1800" b="1" strike="sngStrike" dirty="0"/>
                        <a:t>speak</a:t>
                      </a:r>
                      <a:r>
                        <a:rPr lang="en-US" sz="1800" b="1" dirty="0"/>
                        <a:t> teach wash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302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Make questions from these words + do/does. Put the words in the right order.</a:t>
            </a:r>
          </a:p>
          <a:p>
            <a:endParaRPr lang="en-US" b="1" dirty="0"/>
          </a:p>
          <a:p>
            <a:r>
              <a:rPr lang="en-US" dirty="0"/>
              <a:t>1 (where / live / your parents) </a:t>
            </a:r>
            <a:r>
              <a:rPr lang="en-US" u="sng" dirty="0"/>
              <a:t>Where do your parents live?</a:t>
            </a:r>
            <a:endParaRPr lang="en-US" dirty="0"/>
          </a:p>
          <a:p>
            <a:r>
              <a:rPr lang="en-US" dirty="0"/>
              <a:t>2 (you / early / always / get up) </a:t>
            </a:r>
            <a:r>
              <a:rPr lang="en-US" u="sng" dirty="0"/>
              <a:t>Do you always get up early?</a:t>
            </a:r>
            <a:endParaRPr lang="en-US" dirty="0"/>
          </a:p>
          <a:p>
            <a:r>
              <a:rPr lang="en-US" dirty="0"/>
              <a:t>3 (how often / TV / you / watch)</a:t>
            </a:r>
            <a:r>
              <a:rPr lang="en-US" u="sng" dirty="0"/>
              <a:t>											</a:t>
            </a:r>
            <a:endParaRPr lang="en-US" dirty="0"/>
          </a:p>
          <a:p>
            <a:r>
              <a:rPr lang="en-US" dirty="0"/>
              <a:t>4 (you / want / what / for dinner)</a:t>
            </a:r>
            <a:r>
              <a:rPr lang="en-US" u="sng" dirty="0"/>
              <a:t>											</a:t>
            </a:r>
            <a:endParaRPr lang="en-US" dirty="0"/>
          </a:p>
          <a:p>
            <a:r>
              <a:rPr lang="es-CL" dirty="0"/>
              <a:t>5 (</a:t>
            </a:r>
            <a:r>
              <a:rPr lang="es-CL" dirty="0" err="1"/>
              <a:t>like</a:t>
            </a:r>
            <a:r>
              <a:rPr lang="es-CL" dirty="0"/>
              <a:t> / </a:t>
            </a:r>
            <a:r>
              <a:rPr lang="es-CL" dirty="0" err="1"/>
              <a:t>you</a:t>
            </a:r>
            <a:r>
              <a:rPr lang="es-CL" dirty="0"/>
              <a:t> / </a:t>
            </a:r>
            <a:r>
              <a:rPr lang="es-CL" dirty="0" err="1"/>
              <a:t>football</a:t>
            </a:r>
            <a:r>
              <a:rPr lang="es-CL" dirty="0"/>
              <a:t>)</a:t>
            </a:r>
            <a:r>
              <a:rPr lang="es-CL" u="sng" dirty="0"/>
              <a:t>												</a:t>
            </a:r>
            <a:endParaRPr lang="es-CL" dirty="0"/>
          </a:p>
          <a:p>
            <a:r>
              <a:rPr lang="en-US" dirty="0"/>
              <a:t>6 (your brother / like / football)</a:t>
            </a:r>
            <a:r>
              <a:rPr lang="en-US" u="sng" dirty="0"/>
              <a:t>											</a:t>
            </a:r>
          </a:p>
          <a:p>
            <a:r>
              <a:rPr lang="en-US" dirty="0"/>
              <a:t>7 (what / you / do / in your free time)</a:t>
            </a:r>
            <a:r>
              <a:rPr lang="en-US" u="sng" dirty="0"/>
              <a:t>										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994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Make questions from these words + do/does. Put the words in the right order.</a:t>
            </a:r>
          </a:p>
          <a:p>
            <a:endParaRPr lang="en-US" b="1" dirty="0"/>
          </a:p>
          <a:p>
            <a:r>
              <a:rPr lang="en-US" dirty="0"/>
              <a:t>8 (your sister / work / where)</a:t>
            </a:r>
            <a:r>
              <a:rPr lang="en-US" u="sng" dirty="0"/>
              <a:t>											</a:t>
            </a:r>
            <a:endParaRPr lang="en-US" dirty="0"/>
          </a:p>
          <a:p>
            <a:r>
              <a:rPr lang="en-US" dirty="0"/>
              <a:t>9 (breakfast / always / you / have)</a:t>
            </a:r>
            <a:r>
              <a:rPr lang="en-US" u="sng" dirty="0"/>
              <a:t>										</a:t>
            </a:r>
            <a:endParaRPr lang="en-US" dirty="0"/>
          </a:p>
          <a:p>
            <a:r>
              <a:rPr lang="en-US" dirty="0"/>
              <a:t>10 (what / mean / this word)</a:t>
            </a:r>
            <a:r>
              <a:rPr lang="en-US" u="sng" dirty="0"/>
              <a:t>											</a:t>
            </a:r>
            <a:endParaRPr lang="en-US" dirty="0"/>
          </a:p>
          <a:p>
            <a:r>
              <a:rPr lang="en-US" dirty="0"/>
              <a:t>11 (in winter / snow / it / here)</a:t>
            </a:r>
            <a:r>
              <a:rPr lang="en-US" u="sng" dirty="0"/>
              <a:t>											</a:t>
            </a:r>
            <a:endParaRPr lang="en-US" dirty="0"/>
          </a:p>
          <a:p>
            <a:r>
              <a:rPr lang="en-US" dirty="0"/>
              <a:t>12 (go / usually / to bed / what time / you)</a:t>
            </a:r>
            <a:r>
              <a:rPr lang="en-US" u="sng" dirty="0"/>
              <a:t>									</a:t>
            </a:r>
            <a:endParaRPr lang="en-US" dirty="0"/>
          </a:p>
          <a:p>
            <a:r>
              <a:rPr lang="en-US" dirty="0"/>
              <a:t>13 (how much / to phone New York / it / cost)</a:t>
            </a:r>
            <a:r>
              <a:rPr lang="en-US" u="sng" dirty="0"/>
              <a:t>								</a:t>
            </a:r>
          </a:p>
          <a:p>
            <a:r>
              <a:rPr lang="en-US" dirty="0"/>
              <a:t>14 (you / for breakfast / have / usually / what)</a:t>
            </a:r>
            <a:r>
              <a:rPr lang="en-US" u="sng" dirty="0"/>
              <a:t>							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60500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530352"/>
            <a:ext cx="8183880" cy="3834752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Now read the explanation about how to use them and complete the exercises.</a:t>
            </a:r>
            <a:br>
              <a:rPr lang="en-GB" dirty="0"/>
            </a:b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22784"/>
          </a:xfrm>
        </p:spPr>
        <p:txBody>
          <a:bodyPr/>
          <a:lstStyle/>
          <a:p>
            <a:endParaRPr lang="en-GB" b="1" dirty="0"/>
          </a:p>
          <a:p>
            <a:pPr marL="0" indent="0" algn="ctr">
              <a:buNone/>
            </a:pPr>
            <a:r>
              <a:rPr lang="en-GB" b="1" dirty="0"/>
              <a:t>ADVERBS OF FREQUENCY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484098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3751" y="473257"/>
            <a:ext cx="8183880" cy="1051560"/>
          </a:xfrm>
        </p:spPr>
        <p:txBody>
          <a:bodyPr>
            <a:normAutofit/>
          </a:bodyPr>
          <a:lstStyle/>
          <a:p>
            <a:r>
              <a:rPr lang="es-CL" sz="2000" dirty="0"/>
              <a:t>The adverbs of frequency tell us how often we do something and often include the following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8313" y="1700213"/>
          <a:ext cx="8183562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effectLst/>
                          <a:latin typeface="Arial"/>
                          <a:ea typeface="Times New Roman"/>
                        </a:rPr>
                        <a:t>Frequency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s-ES" sz="1600" b="1">
                          <a:effectLst/>
                          <a:latin typeface="Arial"/>
                          <a:ea typeface="Times New Roman"/>
                        </a:rPr>
                        <a:t>Adverb of Frequency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s-ES" sz="1600" b="1">
                          <a:effectLst/>
                          <a:latin typeface="Arial"/>
                          <a:ea typeface="Times New Roman"/>
                        </a:rPr>
                        <a:t>Example Sentence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  <a:latin typeface="Arial"/>
                          <a:ea typeface="Times New Roman"/>
                        </a:rPr>
                        <a:t>100%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effectLst/>
                          <a:latin typeface="Arial"/>
                          <a:ea typeface="Times New Roman"/>
                        </a:rPr>
                        <a:t>always</a:t>
                      </a:r>
                      <a:r>
                        <a:rPr lang="es-ES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always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go to bed before 11pm.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90%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effectLst/>
                          <a:latin typeface="Arial"/>
                          <a:ea typeface="Times New Roman"/>
                        </a:rPr>
                        <a:t>usually</a:t>
                      </a:r>
                      <a:r>
                        <a:rPr lang="es-ES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usually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have cereal for breakfast.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80%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normally / generally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normally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go to the gym.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70%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often* / frequently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often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surf the internet.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50%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sometimes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sometimes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forget my wife's birthday.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30%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occasionally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occasionally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eat junk food.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10%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seldom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seldom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read the newspaper.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5%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/>
                          <a:ea typeface="Times New Roman"/>
                        </a:rPr>
                        <a:t>hardly ever / rarely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hardly ever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drink alcohol.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  <a:latin typeface="Arial"/>
                          <a:ea typeface="Times New Roman"/>
                        </a:rPr>
                        <a:t>0%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effectLst/>
                          <a:latin typeface="Arial"/>
                          <a:ea typeface="Times New Roman"/>
                        </a:rPr>
                        <a:t>never</a:t>
                      </a:r>
                      <a:r>
                        <a:rPr lang="es-ES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never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swim in the sea.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* Some people pronounce the “T” in 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often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but many others do not.</a:t>
                      </a:r>
                      <a:endParaRPr lang="es-C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625" marR="47625" marT="19050" marB="1905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33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183562" cy="162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3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adverb of frequency goes before a main verb (except with To Be).</a:t>
                      </a:r>
                      <a:endParaRPr kumimoji="0" lang="es-CL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effectLst/>
                          <a:latin typeface="Arial"/>
                          <a:ea typeface="Times New Roman"/>
                        </a:rPr>
                        <a:t>Subject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+ </a:t>
                      </a:r>
                      <a:r>
                        <a:rPr lang="es-ES" sz="1600" b="1" dirty="0" err="1">
                          <a:effectLst/>
                          <a:latin typeface="Arial"/>
                          <a:ea typeface="Times New Roman"/>
                        </a:rPr>
                        <a:t>adverb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+ </a:t>
                      </a:r>
                      <a:r>
                        <a:rPr lang="es-ES" sz="1600" b="1" i="1" dirty="0" err="1">
                          <a:effectLst/>
                          <a:latin typeface="Arial"/>
                          <a:ea typeface="Times New Roman"/>
                        </a:rPr>
                        <a:t>main</a:t>
                      </a:r>
                      <a:r>
                        <a:rPr lang="es-ES" sz="1600" b="1" i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s-ES" sz="1600" b="1" i="1" dirty="0" err="1">
                          <a:effectLst/>
                          <a:latin typeface="Arial"/>
                          <a:ea typeface="Times New Roman"/>
                        </a:rPr>
                        <a:t>verb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always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remember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to do my homework.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He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normally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gets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good marks in exams.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67544" y="2276872"/>
          <a:ext cx="8208912" cy="169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8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u="non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adverb of frequency goes after the verb To be.</a:t>
                      </a:r>
                      <a:r>
                        <a:rPr kumimoji="0" lang="en-GB" sz="1600" b="1" u="none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CL" sz="1600" b="1" u="non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846">
                <a:tc>
                  <a:txBody>
                    <a:bodyPr/>
                    <a:lstStyle/>
                    <a:p>
                      <a:pPr algn="ctr"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s-ES" sz="1600" b="1" dirty="0" err="1">
                          <a:effectLst/>
                          <a:latin typeface="Arial"/>
                          <a:ea typeface="Times New Roman"/>
                        </a:rPr>
                        <a:t>Subject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+ </a:t>
                      </a:r>
                      <a:r>
                        <a:rPr lang="es-ES" sz="1600" b="1" i="1" dirty="0">
                          <a:effectLst/>
                          <a:latin typeface="Arial"/>
                          <a:ea typeface="Times New Roman"/>
                        </a:rPr>
                        <a:t>to be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+ </a:t>
                      </a:r>
                      <a:r>
                        <a:rPr lang="es-ES" sz="1600" b="1" dirty="0" err="1">
                          <a:effectLst/>
                          <a:latin typeface="Arial"/>
                          <a:ea typeface="Times New Roman"/>
                        </a:rPr>
                        <a:t>adverb</a:t>
                      </a:r>
                      <a:r>
                        <a:rPr lang="es-ES" sz="16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They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are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never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pleased to see me.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She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isn't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usually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bad tempered.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67544" y="4077072"/>
          <a:ext cx="82809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Subject + </a:t>
                      </a:r>
                      <a:r>
                        <a:rPr lang="en-GB" sz="1600" b="1" i="1" dirty="0">
                          <a:effectLst/>
                          <a:latin typeface="Arial"/>
                          <a:ea typeface="Times New Roman"/>
                        </a:rPr>
                        <a:t>auxiliary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 + adverb + </a:t>
                      </a:r>
                      <a:r>
                        <a:rPr lang="en-GB" sz="1600" b="1" i="1" dirty="0">
                          <a:effectLst/>
                          <a:latin typeface="Arial"/>
                          <a:ea typeface="Times New Roman"/>
                        </a:rPr>
                        <a:t>main verb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She </a:t>
                      </a:r>
                      <a:r>
                        <a:rPr lang="en-GB" sz="1600" i="1">
                          <a:effectLst/>
                          <a:latin typeface="Arial"/>
                          <a:ea typeface="Times New Roman"/>
                        </a:rPr>
                        <a:t>can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sometimes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>
                          <a:effectLst/>
                          <a:latin typeface="Arial"/>
                          <a:ea typeface="Times New Roman"/>
                        </a:rPr>
                        <a:t>beat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me in a race.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would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hardly ever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be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unkind to someone.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They </a:t>
                      </a:r>
                      <a:r>
                        <a:rPr lang="en-GB" sz="1600" i="1">
                          <a:effectLst/>
                          <a:latin typeface="Arial"/>
                          <a:ea typeface="Times New Roman"/>
                        </a:rPr>
                        <a:t>might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>
                          <a:effectLst/>
                          <a:latin typeface="Arial"/>
                          <a:ea typeface="Times New Roman"/>
                        </a:rPr>
                        <a:t>never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>
                          <a:effectLst/>
                          <a:latin typeface="Arial"/>
                          <a:ea typeface="Times New Roman"/>
                        </a:rPr>
                        <a:t>see</a:t>
                      </a:r>
                      <a:r>
                        <a:rPr lang="en-GB" sz="1600">
                          <a:effectLst/>
                          <a:latin typeface="Arial"/>
                          <a:ea typeface="Times New Roman"/>
                        </a:rPr>
                        <a:t> each other again. </a:t>
                      </a:r>
                      <a:endParaRPr lang="es-CL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They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could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 dirty="0">
                          <a:effectLst/>
                          <a:latin typeface="Arial"/>
                          <a:ea typeface="Times New Roman"/>
                        </a:rPr>
                        <a:t>occasionally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be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 heard laughing.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25" marR="47625" marT="19050" marB="19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5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92500"/>
          </a:bodyPr>
          <a:lstStyle/>
          <a:p>
            <a:r>
              <a:rPr lang="en-GB" dirty="0"/>
              <a:t>We can also use the following adverbs at the beginning</a:t>
            </a:r>
            <a:r>
              <a:rPr lang="en-GB" u="sng" dirty="0"/>
              <a:t> </a:t>
            </a:r>
            <a:r>
              <a:rPr lang="en-GB" dirty="0"/>
              <a:t>of a sentence:</a:t>
            </a:r>
            <a:endParaRPr lang="es-CL" dirty="0"/>
          </a:p>
          <a:p>
            <a:pPr marL="0" indent="0">
              <a:buNone/>
            </a:pPr>
            <a:r>
              <a:rPr lang="en-GB" dirty="0"/>
              <a:t>Usually, normally, often, frequently, sometimes, occasionally</a:t>
            </a:r>
            <a:endParaRPr lang="es-CL" dirty="0"/>
          </a:p>
          <a:p>
            <a:pPr marL="0" indent="0">
              <a:buNone/>
            </a:pPr>
            <a:r>
              <a:rPr lang="en-GB" dirty="0"/>
              <a:t>Occasionally, I like to eat Thai food.</a:t>
            </a:r>
            <a:endParaRPr lang="es-CL" dirty="0"/>
          </a:p>
          <a:p>
            <a:r>
              <a:rPr lang="en-GB" dirty="0"/>
              <a:t>BUT we </a:t>
            </a:r>
            <a:r>
              <a:rPr lang="en-GB" b="1" dirty="0"/>
              <a:t>cannot</a:t>
            </a:r>
            <a:r>
              <a:rPr lang="en-GB" dirty="0"/>
              <a:t> use the following at the beginning of a sentence:</a:t>
            </a:r>
            <a:endParaRPr lang="es-CL" dirty="0"/>
          </a:p>
          <a:p>
            <a:pPr marL="0" indent="0">
              <a:buNone/>
            </a:pPr>
            <a:r>
              <a:rPr lang="en-GB" dirty="0"/>
              <a:t>Always, seldom, rarely, hardly, ever, never.</a:t>
            </a:r>
          </a:p>
          <a:p>
            <a:r>
              <a:rPr lang="en-GB" dirty="0"/>
              <a:t>We use </a:t>
            </a:r>
            <a:r>
              <a:rPr lang="en-GB" b="1" dirty="0"/>
              <a:t>hardly ever</a:t>
            </a:r>
            <a:r>
              <a:rPr lang="en-GB" dirty="0"/>
              <a:t> and </a:t>
            </a:r>
            <a:r>
              <a:rPr lang="en-GB" b="1" dirty="0"/>
              <a:t>never</a:t>
            </a:r>
            <a:r>
              <a:rPr lang="en-GB" dirty="0"/>
              <a:t> with positive, </a:t>
            </a:r>
            <a:r>
              <a:rPr lang="en-GB" b="1" dirty="0"/>
              <a:t>not</a:t>
            </a:r>
            <a:r>
              <a:rPr lang="en-GB" dirty="0"/>
              <a:t> negative verbs: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She </a:t>
            </a:r>
            <a:r>
              <a:rPr lang="en-GB" b="1" dirty="0"/>
              <a:t>hardly ever</a:t>
            </a:r>
            <a:r>
              <a:rPr lang="en-GB" dirty="0"/>
              <a:t> comes to my parties.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They </a:t>
            </a:r>
            <a:r>
              <a:rPr lang="en-GB" b="1" dirty="0"/>
              <a:t>never </a:t>
            </a:r>
            <a:r>
              <a:rPr lang="en-GB" dirty="0"/>
              <a:t>say 'thank you'.</a:t>
            </a:r>
            <a:endParaRPr lang="es-CL" dirty="0"/>
          </a:p>
          <a:p>
            <a:r>
              <a:rPr lang="en-GB" dirty="0"/>
              <a:t>We use </a:t>
            </a:r>
            <a:r>
              <a:rPr lang="en-GB" b="1" dirty="0"/>
              <a:t>ever</a:t>
            </a:r>
            <a:r>
              <a:rPr lang="en-GB" dirty="0"/>
              <a:t> in questions and negative statements: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Have you </a:t>
            </a:r>
            <a:r>
              <a:rPr lang="en-GB" b="1" dirty="0"/>
              <a:t>ever</a:t>
            </a:r>
            <a:r>
              <a:rPr lang="en-GB" dirty="0"/>
              <a:t> been to New Zealand?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I haven't </a:t>
            </a:r>
            <a:r>
              <a:rPr lang="en-GB" b="1" dirty="0"/>
              <a:t>ever</a:t>
            </a:r>
            <a:r>
              <a:rPr lang="en-GB" dirty="0"/>
              <a:t> been to Switzerland. (The same as 'I have never been Switzerland').</a:t>
            </a:r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6431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r>
              <a:rPr lang="en-US" b="1" dirty="0"/>
              <a:t>Write sentences about yourself. Use always/never/often/usually/sometimes</a:t>
            </a:r>
          </a:p>
          <a:p>
            <a:r>
              <a:rPr lang="en-US" dirty="0"/>
              <a:t>1 (watch TV in the evening) </a:t>
            </a:r>
            <a:r>
              <a:rPr lang="en-US" u="sng" dirty="0"/>
              <a:t>I usually watch TV in the evening.</a:t>
            </a:r>
          </a:p>
          <a:p>
            <a:r>
              <a:rPr lang="en-US" dirty="0"/>
              <a:t>2 (read in bed) </a:t>
            </a:r>
            <a:r>
              <a:rPr lang="en-US" u="sng" dirty="0"/>
              <a:t>													</a:t>
            </a:r>
            <a:endParaRPr lang="en-US" dirty="0"/>
          </a:p>
          <a:p>
            <a:r>
              <a:rPr lang="en-US" dirty="0"/>
              <a:t>3 (get up before 7 o'clock) </a:t>
            </a:r>
            <a:r>
              <a:rPr lang="en-US" u="sng" dirty="0"/>
              <a:t>											</a:t>
            </a:r>
          </a:p>
          <a:p>
            <a:r>
              <a:rPr lang="en-US" dirty="0"/>
              <a:t>4 (go to work/school by bus) </a:t>
            </a:r>
            <a:r>
              <a:rPr lang="en-US" u="sng" dirty="0"/>
              <a:t>											</a:t>
            </a:r>
          </a:p>
          <a:p>
            <a:r>
              <a:rPr lang="en-US" dirty="0"/>
              <a:t>5 (drink coffee in the morning) </a:t>
            </a:r>
            <a:r>
              <a:rPr lang="en-US" u="sng" dirty="0"/>
              <a:t>									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445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We use the present tense:</a:t>
            </a:r>
            <a:endParaRPr lang="es-CL" dirty="0"/>
          </a:p>
          <a:p>
            <a:pPr marL="0" indent="0">
              <a:buNone/>
            </a:pPr>
            <a:r>
              <a:rPr lang="en-GB" b="1" dirty="0"/>
              <a:t>1. For repeated or regular actions in the present time period.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I </a:t>
            </a:r>
            <a:r>
              <a:rPr lang="en-GB" b="1" dirty="0"/>
              <a:t>take</a:t>
            </a:r>
            <a:r>
              <a:rPr lang="en-GB" dirty="0"/>
              <a:t> the train to the office.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 train to Berlin </a:t>
            </a:r>
            <a:r>
              <a:rPr lang="en-GB" b="1" dirty="0"/>
              <a:t>leaves</a:t>
            </a:r>
            <a:r>
              <a:rPr lang="en-GB" dirty="0"/>
              <a:t> every hour.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John </a:t>
            </a:r>
            <a:r>
              <a:rPr lang="en-GB" b="1" dirty="0"/>
              <a:t>sleeps</a:t>
            </a:r>
            <a:r>
              <a:rPr lang="en-GB" dirty="0"/>
              <a:t> eight hours every night during the week. </a:t>
            </a:r>
            <a:endParaRPr lang="es-CL" dirty="0"/>
          </a:p>
          <a:p>
            <a:pPr marL="0" indent="0">
              <a:buNone/>
            </a:pPr>
            <a:r>
              <a:rPr lang="es-ES" b="1" dirty="0"/>
              <a:t>2. </a:t>
            </a:r>
            <a:r>
              <a:rPr lang="es-ES" b="1" dirty="0" err="1"/>
              <a:t>For</a:t>
            </a:r>
            <a:r>
              <a:rPr lang="es-ES" b="1" dirty="0"/>
              <a:t> </a:t>
            </a:r>
            <a:r>
              <a:rPr lang="es-ES" b="1" dirty="0" err="1"/>
              <a:t>habits</a:t>
            </a:r>
            <a:r>
              <a:rPr lang="es-ES" b="1" dirty="0"/>
              <a:t>.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I </a:t>
            </a:r>
            <a:r>
              <a:rPr lang="en-GB" b="1" dirty="0"/>
              <a:t>get up</a:t>
            </a:r>
            <a:r>
              <a:rPr lang="en-GB" dirty="0"/>
              <a:t> early every day.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Carol </a:t>
            </a:r>
            <a:r>
              <a:rPr lang="en-GB" b="1" dirty="0"/>
              <a:t>brushes</a:t>
            </a:r>
            <a:r>
              <a:rPr lang="en-GB" dirty="0"/>
              <a:t> her teeth twice a day.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They </a:t>
            </a:r>
            <a:r>
              <a:rPr lang="en-GB" b="1" dirty="0"/>
              <a:t>travel</a:t>
            </a:r>
            <a:r>
              <a:rPr lang="en-GB" dirty="0"/>
              <a:t> to their country house every weekend. 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28961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r>
              <a:rPr lang="es-CL" dirty="0" err="1"/>
              <a:t>Write</a:t>
            </a:r>
            <a:r>
              <a:rPr lang="es-CL" dirty="0"/>
              <a:t> </a:t>
            </a:r>
            <a:r>
              <a:rPr lang="es-CL" dirty="0" err="1"/>
              <a:t>sentences</a:t>
            </a:r>
            <a:r>
              <a:rPr lang="es-CL" dirty="0"/>
              <a:t> </a:t>
            </a:r>
            <a:r>
              <a:rPr lang="es-CL" dirty="0" err="1"/>
              <a:t>describing</a:t>
            </a:r>
            <a:r>
              <a:rPr lang="es-CL" dirty="0"/>
              <a:t> a </a:t>
            </a:r>
            <a:r>
              <a:rPr lang="es-CL" dirty="0" err="1"/>
              <a:t>brother</a:t>
            </a:r>
            <a:r>
              <a:rPr lang="es-CL" dirty="0"/>
              <a:t> / </a:t>
            </a:r>
            <a:r>
              <a:rPr lang="es-CL" dirty="0" err="1"/>
              <a:t>sister</a:t>
            </a:r>
            <a:r>
              <a:rPr lang="es-CL" dirty="0"/>
              <a:t> / </a:t>
            </a:r>
            <a:r>
              <a:rPr lang="es-CL" dirty="0" err="1"/>
              <a:t>best</a:t>
            </a:r>
            <a:r>
              <a:rPr lang="es-CL" dirty="0"/>
              <a:t> </a:t>
            </a:r>
            <a:r>
              <a:rPr lang="es-CL" dirty="0" err="1"/>
              <a:t>friend</a:t>
            </a:r>
            <a:r>
              <a:rPr lang="es-CL" dirty="0"/>
              <a:t>. Use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following</a:t>
            </a:r>
            <a:r>
              <a:rPr lang="es-CL" dirty="0"/>
              <a:t> </a:t>
            </a:r>
            <a:r>
              <a:rPr lang="es-CL" dirty="0" err="1"/>
              <a:t>verbs</a:t>
            </a:r>
            <a:r>
              <a:rPr lang="es-CL" dirty="0"/>
              <a:t>:</a:t>
            </a:r>
          </a:p>
          <a:p>
            <a:endParaRPr lang="es-CL" dirty="0"/>
          </a:p>
          <a:p>
            <a:r>
              <a:rPr lang="es-CL" dirty="0"/>
              <a:t>Live – </a:t>
            </a:r>
            <a:r>
              <a:rPr lang="es-CL" dirty="0" err="1"/>
              <a:t>like</a:t>
            </a:r>
            <a:r>
              <a:rPr lang="es-CL" dirty="0"/>
              <a:t> – </a:t>
            </a:r>
            <a:r>
              <a:rPr lang="es-CL" dirty="0" err="1"/>
              <a:t>play</a:t>
            </a:r>
            <a:r>
              <a:rPr lang="es-CL" dirty="0"/>
              <a:t> – </a:t>
            </a:r>
            <a:r>
              <a:rPr lang="es-CL" dirty="0" err="1"/>
              <a:t>study</a:t>
            </a:r>
            <a:r>
              <a:rPr lang="es-CL" dirty="0"/>
              <a:t> - </a:t>
            </a:r>
            <a:r>
              <a:rPr lang="es-CL" strike="sngStrike" dirty="0"/>
              <a:t>be</a:t>
            </a:r>
            <a:endParaRPr lang="es-CL" dirty="0"/>
          </a:p>
          <a:p>
            <a:r>
              <a:rPr lang="es-CL" dirty="0"/>
              <a:t>1. </a:t>
            </a:r>
            <a:r>
              <a:rPr lang="es-CL" u="sng" dirty="0" err="1"/>
              <a:t>My</a:t>
            </a:r>
            <a:r>
              <a:rPr lang="es-CL" u="sng" dirty="0"/>
              <a:t> </a:t>
            </a:r>
            <a:r>
              <a:rPr lang="es-CL" u="sng" dirty="0" err="1"/>
              <a:t>best</a:t>
            </a:r>
            <a:r>
              <a:rPr lang="es-CL" u="sng" dirty="0"/>
              <a:t> </a:t>
            </a:r>
            <a:r>
              <a:rPr lang="es-CL" u="sng" dirty="0" err="1"/>
              <a:t>friend</a:t>
            </a:r>
            <a:r>
              <a:rPr lang="es-CL" u="sng" dirty="0"/>
              <a:t> </a:t>
            </a:r>
            <a:r>
              <a:rPr lang="es-CL" u="sng" dirty="0" err="1"/>
              <a:t>is</a:t>
            </a:r>
            <a:r>
              <a:rPr lang="es-CL" u="sng" dirty="0"/>
              <a:t> a </a:t>
            </a:r>
            <a:r>
              <a:rPr lang="es-CL" u="sng" dirty="0" err="1"/>
              <a:t>musician</a:t>
            </a:r>
            <a:r>
              <a:rPr lang="es-CL" dirty="0"/>
              <a:t>.</a:t>
            </a:r>
          </a:p>
          <a:p>
            <a:r>
              <a:rPr lang="es-CL" dirty="0"/>
              <a:t>2. </a:t>
            </a:r>
            <a:r>
              <a:rPr lang="es-CL" u="sng" dirty="0"/>
              <a:t>								</a:t>
            </a:r>
            <a:endParaRPr lang="es-CL" dirty="0"/>
          </a:p>
          <a:p>
            <a:r>
              <a:rPr lang="es-CL" dirty="0"/>
              <a:t>3. </a:t>
            </a:r>
            <a:r>
              <a:rPr lang="es-CL" u="sng" dirty="0"/>
              <a:t>								</a:t>
            </a:r>
            <a:endParaRPr lang="es-CL" dirty="0"/>
          </a:p>
          <a:p>
            <a:r>
              <a:rPr lang="es-CL" dirty="0"/>
              <a:t>4. </a:t>
            </a:r>
            <a:r>
              <a:rPr lang="es-CL" u="sng" dirty="0"/>
              <a:t>								</a:t>
            </a:r>
            <a:endParaRPr lang="es-CL" dirty="0"/>
          </a:p>
          <a:p>
            <a:r>
              <a:rPr lang="es-CL" dirty="0"/>
              <a:t>5. </a:t>
            </a:r>
            <a:r>
              <a:rPr lang="es-CL" u="sng" dirty="0"/>
              <a:t>								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75716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Complete the sentences. All of them are negative. Use don't/doesn't + these verbs: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cost go know </a:t>
            </a:r>
            <a:r>
              <a:rPr lang="en-US" b="1" strike="sngStrike" dirty="0"/>
              <a:t>rain</a:t>
            </a:r>
            <a:r>
              <a:rPr lang="en-US" b="1" dirty="0"/>
              <a:t> see use wear</a:t>
            </a:r>
          </a:p>
          <a:p>
            <a:endParaRPr lang="en-US" b="1" dirty="0"/>
          </a:p>
          <a:p>
            <a:r>
              <a:rPr lang="en-US" dirty="0"/>
              <a:t>1 The weather here is usually nice. It </a:t>
            </a:r>
            <a:r>
              <a:rPr lang="en-US" u="sng" dirty="0"/>
              <a:t>doesn’t rain </a:t>
            </a:r>
            <a:r>
              <a:rPr lang="en-US" dirty="0"/>
              <a:t>much.</a:t>
            </a:r>
          </a:p>
          <a:p>
            <a:r>
              <a:rPr lang="en-US" dirty="0"/>
              <a:t>2 Paul has a car, but he </a:t>
            </a:r>
            <a:r>
              <a:rPr lang="en-US" u="sng" dirty="0"/>
              <a:t>				</a:t>
            </a:r>
            <a:r>
              <a:rPr lang="en-US" dirty="0"/>
              <a:t> it very often.</a:t>
            </a:r>
          </a:p>
          <a:p>
            <a:r>
              <a:rPr lang="en-US" dirty="0"/>
              <a:t>3 Paul and his friends like films, but they </a:t>
            </a:r>
            <a:r>
              <a:rPr lang="en-US" u="sng" dirty="0"/>
              <a:t>			</a:t>
            </a:r>
            <a:r>
              <a:rPr lang="en-US" dirty="0"/>
              <a:t> to the cinema very often.</a:t>
            </a:r>
          </a:p>
          <a:p>
            <a:r>
              <a:rPr lang="en-US" dirty="0"/>
              <a:t>4 Amanda is married but she </a:t>
            </a:r>
            <a:r>
              <a:rPr lang="en-US" u="sng" dirty="0"/>
              <a:t>			</a:t>
            </a:r>
            <a:r>
              <a:rPr lang="en-US" dirty="0"/>
              <a:t>a ring.</a:t>
            </a:r>
          </a:p>
          <a:p>
            <a:r>
              <a:rPr lang="en-US" dirty="0"/>
              <a:t>5 I </a:t>
            </a:r>
            <a:r>
              <a:rPr lang="en-US" u="sng" dirty="0"/>
              <a:t>				</a:t>
            </a:r>
            <a:r>
              <a:rPr lang="en-US" dirty="0"/>
              <a:t>much about politics. I'm not interested in it.</a:t>
            </a:r>
          </a:p>
          <a:p>
            <a:r>
              <a:rPr lang="en-US" dirty="0"/>
              <a:t>6 The Regent Hotel isn't expensive. It </a:t>
            </a:r>
            <a:r>
              <a:rPr lang="en-US" u="sng" dirty="0"/>
              <a:t>				</a:t>
            </a:r>
            <a:r>
              <a:rPr lang="en-US" dirty="0"/>
              <a:t>much to stay there.</a:t>
            </a:r>
          </a:p>
          <a:p>
            <a:r>
              <a:rPr lang="en-US" dirty="0"/>
              <a:t>7 Ed lives very near us, but we </a:t>
            </a:r>
            <a:r>
              <a:rPr lang="en-US" u="sng" dirty="0"/>
              <a:t>			 </a:t>
            </a:r>
            <a:r>
              <a:rPr lang="en-US" dirty="0"/>
              <a:t>him very often.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6430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0">
              <a:buNone/>
            </a:pPr>
            <a:r>
              <a:rPr lang="es-ES" b="1" dirty="0"/>
              <a:t>3. </a:t>
            </a:r>
            <a:r>
              <a:rPr lang="es-ES" b="1" dirty="0" err="1"/>
              <a:t>For</a:t>
            </a:r>
            <a:r>
              <a:rPr lang="es-ES" b="1" dirty="0"/>
              <a:t> </a:t>
            </a:r>
            <a:r>
              <a:rPr lang="es-ES" b="1" dirty="0" err="1"/>
              <a:t>facts</a:t>
            </a:r>
            <a:r>
              <a:rPr lang="es-ES" b="1" dirty="0"/>
              <a:t>.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 President of The USA </a:t>
            </a:r>
            <a:r>
              <a:rPr lang="en-GB" b="1" dirty="0"/>
              <a:t>lives</a:t>
            </a:r>
            <a:r>
              <a:rPr lang="en-GB" dirty="0"/>
              <a:t> in The White House.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A dog </a:t>
            </a:r>
            <a:r>
              <a:rPr lang="en-GB" b="1" dirty="0"/>
              <a:t>has</a:t>
            </a:r>
            <a:r>
              <a:rPr lang="en-GB" dirty="0"/>
              <a:t> four legs. </a:t>
            </a:r>
            <a:endParaRPr lang="es-CL" dirty="0"/>
          </a:p>
          <a:p>
            <a:pPr marL="0" lvl="0" indent="0">
              <a:buNone/>
            </a:pP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b="1" dirty="0"/>
              <a:t>come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Switzerland</a:t>
            </a:r>
            <a:r>
              <a:rPr lang="es-ES" dirty="0"/>
              <a:t>. </a:t>
            </a:r>
            <a:endParaRPr lang="es-CL" dirty="0"/>
          </a:p>
          <a:p>
            <a:pPr marL="0" indent="0">
              <a:buNone/>
            </a:pPr>
            <a:r>
              <a:rPr lang="en-GB" b="1" dirty="0"/>
              <a:t>4. For things that are always / generally true.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It </a:t>
            </a:r>
            <a:r>
              <a:rPr lang="en-GB" b="1" dirty="0"/>
              <a:t>rains</a:t>
            </a:r>
            <a:r>
              <a:rPr lang="en-GB" dirty="0"/>
              <a:t> a lot in winter.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 Queen of England </a:t>
            </a:r>
            <a:r>
              <a:rPr lang="en-GB" b="1" dirty="0"/>
              <a:t>lives</a:t>
            </a:r>
            <a:r>
              <a:rPr lang="en-GB" dirty="0"/>
              <a:t> in Buckingham Palace. </a:t>
            </a:r>
            <a:endParaRPr lang="es-CL" dirty="0"/>
          </a:p>
          <a:p>
            <a:pPr marL="0" lvl="0" indent="0">
              <a:buNone/>
            </a:pPr>
            <a:r>
              <a:rPr lang="en-GB" dirty="0"/>
              <a:t>They </a:t>
            </a:r>
            <a:r>
              <a:rPr lang="en-GB" b="1" dirty="0"/>
              <a:t>speak</a:t>
            </a:r>
            <a:r>
              <a:rPr lang="en-GB" dirty="0"/>
              <a:t> English at work.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464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Autofit/>
          </a:bodyPr>
          <a:lstStyle/>
          <a:p>
            <a:r>
              <a:rPr lang="es-CL" sz="2800" dirty="0"/>
              <a:t>T</a:t>
            </a:r>
            <a:br>
              <a:rPr lang="es-CL" sz="2800" dirty="0"/>
            </a:br>
            <a:r>
              <a:rPr lang="es-CL" sz="2800" dirty="0"/>
              <a:t>he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L" dirty="0"/>
              <a:t>1.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verb</a:t>
            </a:r>
            <a:r>
              <a:rPr lang="es-CL" dirty="0"/>
              <a:t> </a:t>
            </a:r>
            <a:r>
              <a:rPr lang="es-CL" dirty="0" err="1"/>
              <a:t>adds</a:t>
            </a:r>
            <a:r>
              <a:rPr lang="es-CL" dirty="0"/>
              <a:t> </a:t>
            </a:r>
            <a:r>
              <a:rPr lang="es-CL" b="1" dirty="0"/>
              <a:t>~s </a:t>
            </a:r>
            <a:r>
              <a:rPr lang="es-CL" dirty="0" err="1"/>
              <a:t>for</a:t>
            </a:r>
            <a:r>
              <a:rPr lang="es-CL" dirty="0"/>
              <a:t> 3rd </a:t>
            </a:r>
            <a:r>
              <a:rPr lang="es-CL" dirty="0" err="1"/>
              <a:t>person</a:t>
            </a:r>
            <a:r>
              <a:rPr lang="es-CL" dirty="0"/>
              <a:t> singular (he/</a:t>
            </a:r>
            <a:r>
              <a:rPr lang="es-CL" dirty="0" err="1"/>
              <a:t>she</a:t>
            </a:r>
            <a:r>
              <a:rPr lang="es-CL" dirty="0"/>
              <a:t>/</a:t>
            </a:r>
            <a:r>
              <a:rPr lang="es-CL" dirty="0" err="1"/>
              <a:t>it</a:t>
            </a:r>
            <a:r>
              <a:rPr lang="es-CL" dirty="0"/>
              <a:t>)</a:t>
            </a:r>
          </a:p>
          <a:p>
            <a:pPr marL="514350" indent="-514350">
              <a:buAutoNum type="alphaLcPeriod"/>
            </a:pPr>
            <a:endParaRPr lang="es-CL" dirty="0"/>
          </a:p>
          <a:p>
            <a:r>
              <a:rPr lang="es-CL" dirty="0"/>
              <a:t>I </a:t>
            </a:r>
            <a:r>
              <a:rPr lang="es-CL" dirty="0" err="1"/>
              <a:t>play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piano</a:t>
            </a:r>
          </a:p>
          <a:p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arrive</a:t>
            </a:r>
            <a:r>
              <a:rPr lang="es-CL" dirty="0"/>
              <a:t> late </a:t>
            </a:r>
            <a:r>
              <a:rPr lang="es-CL" dirty="0" err="1"/>
              <a:t>every</a:t>
            </a:r>
            <a:r>
              <a:rPr lang="es-CL" dirty="0"/>
              <a:t> </a:t>
            </a:r>
            <a:r>
              <a:rPr lang="es-CL" dirty="0" err="1"/>
              <a:t>class</a:t>
            </a:r>
            <a:endParaRPr lang="es-CL" dirty="0"/>
          </a:p>
          <a:p>
            <a:pPr>
              <a:buFont typeface="Wingdings" panose="05000000000000000000" pitchFamily="2" charset="2"/>
              <a:buChar char="v"/>
            </a:pPr>
            <a:r>
              <a:rPr lang="es-CL" dirty="0"/>
              <a:t>He </a:t>
            </a:r>
            <a:r>
              <a:rPr lang="es-CL" dirty="0" err="1"/>
              <a:t>works</a:t>
            </a:r>
            <a:r>
              <a:rPr lang="es-CL" dirty="0"/>
              <a:t> in a hospital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lives</a:t>
            </a:r>
            <a:r>
              <a:rPr lang="es-CL" dirty="0"/>
              <a:t> </a:t>
            </a:r>
            <a:r>
              <a:rPr lang="es-CL" dirty="0" err="1"/>
              <a:t>near</a:t>
            </a:r>
            <a:r>
              <a:rPr lang="es-CL" dirty="0"/>
              <a:t> </a:t>
            </a:r>
            <a:r>
              <a:rPr lang="es-CL" dirty="0" err="1"/>
              <a:t>here</a:t>
            </a:r>
            <a:endParaRPr lang="es-CL" dirty="0"/>
          </a:p>
          <a:p>
            <a:pPr>
              <a:buFont typeface="Wingdings" panose="05000000000000000000" pitchFamily="2" charset="2"/>
              <a:buChar char="v"/>
            </a:pP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an</a:t>
            </a:r>
            <a:r>
              <a:rPr lang="es-CL" dirty="0"/>
              <a:t> </a:t>
            </a:r>
            <a:r>
              <a:rPr lang="es-CL" dirty="0" err="1"/>
              <a:t>excellent</a:t>
            </a:r>
            <a:r>
              <a:rPr lang="es-CL" dirty="0"/>
              <a:t> idea</a:t>
            </a:r>
          </a:p>
          <a:p>
            <a:r>
              <a:rPr lang="es-CL" dirty="0" err="1"/>
              <a:t>We</a:t>
            </a:r>
            <a:r>
              <a:rPr lang="es-CL" dirty="0"/>
              <a:t> </a:t>
            </a:r>
            <a:r>
              <a:rPr lang="es-CL" dirty="0" err="1"/>
              <a:t>love</a:t>
            </a:r>
            <a:r>
              <a:rPr lang="es-CL" dirty="0"/>
              <a:t> English</a:t>
            </a:r>
          </a:p>
          <a:p>
            <a:r>
              <a:rPr lang="es-CL" dirty="0" err="1"/>
              <a:t>They</a:t>
            </a:r>
            <a:r>
              <a:rPr lang="es-CL" dirty="0"/>
              <a:t> </a:t>
            </a:r>
            <a:r>
              <a:rPr lang="es-CL" dirty="0" err="1"/>
              <a:t>like</a:t>
            </a:r>
            <a:r>
              <a:rPr lang="es-CL" dirty="0"/>
              <a:t> pop </a:t>
            </a:r>
            <a:r>
              <a:rPr lang="es-CL" dirty="0" err="1"/>
              <a:t>music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err="1"/>
              <a:t>There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one</a:t>
            </a:r>
            <a:r>
              <a:rPr lang="es-CL" dirty="0"/>
              <a:t> </a:t>
            </a:r>
            <a:r>
              <a:rPr lang="es-CL" dirty="0" err="1"/>
              <a:t>exception</a:t>
            </a:r>
            <a:r>
              <a:rPr lang="es-CL" dirty="0"/>
              <a:t>: MODAL VERBS</a:t>
            </a:r>
          </a:p>
        </p:txBody>
      </p:sp>
    </p:spTree>
    <p:extLst>
      <p:ext uri="{BB962C8B-B14F-4D97-AF65-F5344CB8AC3E}">
        <p14:creationId xmlns:p14="http://schemas.microsoft.com/office/powerpoint/2010/main" val="93786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1.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b="1" dirty="0"/>
              <a:t>~s </a:t>
            </a:r>
            <a:r>
              <a:rPr lang="es-CL" sz="2400" dirty="0" err="1"/>
              <a:t>for</a:t>
            </a:r>
            <a:r>
              <a:rPr lang="es-CL" sz="2400" dirty="0"/>
              <a:t> 3rd </a:t>
            </a:r>
            <a:r>
              <a:rPr lang="es-CL" sz="2400" dirty="0" err="1"/>
              <a:t>person</a:t>
            </a:r>
            <a:r>
              <a:rPr lang="es-CL" sz="2400" dirty="0"/>
              <a:t> singular (he/</a:t>
            </a:r>
            <a:r>
              <a:rPr lang="es-CL" sz="2400" dirty="0" err="1"/>
              <a:t>she</a:t>
            </a:r>
            <a:r>
              <a:rPr lang="es-CL" sz="2400" dirty="0"/>
              <a:t>/</a:t>
            </a:r>
            <a:r>
              <a:rPr lang="es-CL" sz="2400" dirty="0" err="1"/>
              <a:t>it</a:t>
            </a:r>
            <a:r>
              <a:rPr lang="es-CL" sz="2400" dirty="0"/>
              <a:t>)</a:t>
            </a:r>
            <a:endParaRPr lang="es-CL" dirty="0"/>
          </a:p>
          <a:p>
            <a:endParaRPr lang="es-CL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081501"/>
              </p:ext>
            </p:extLst>
          </p:nvPr>
        </p:nvGraphicFramePr>
        <p:xfrm>
          <a:off x="395536" y="2531950"/>
          <a:ext cx="828092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703">
                <a:tc>
                  <a:txBody>
                    <a:bodyPr/>
                    <a:lstStyle/>
                    <a:p>
                      <a:r>
                        <a:rPr lang="es-CL" sz="2400" dirty="0"/>
                        <a:t>Be </a:t>
                      </a:r>
                      <a:r>
                        <a:rPr lang="es-CL" sz="2400" dirty="0" err="1"/>
                        <a:t>careful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when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you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add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the</a:t>
                      </a:r>
                      <a:r>
                        <a:rPr lang="es-CL" sz="2400" dirty="0"/>
                        <a:t> ~s</a:t>
                      </a:r>
                      <a:r>
                        <a:rPr lang="es-CL" sz="2400" baseline="0" dirty="0"/>
                        <a:t> to </a:t>
                      </a:r>
                      <a:r>
                        <a:rPr lang="es-CL" sz="2400" baseline="0" dirty="0" err="1"/>
                        <a:t>the</a:t>
                      </a:r>
                      <a:r>
                        <a:rPr lang="es-CL" sz="2400" baseline="0" dirty="0"/>
                        <a:t> </a:t>
                      </a:r>
                      <a:r>
                        <a:rPr lang="es-CL" sz="2400" baseline="0" dirty="0" err="1"/>
                        <a:t>verb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9039">
                <a:tc>
                  <a:txBody>
                    <a:bodyPr/>
                    <a:lstStyle/>
                    <a:p>
                      <a:r>
                        <a:rPr kumimoji="0"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verbs that end in </a:t>
                      </a:r>
                      <a:r>
                        <a:rPr kumimoji="0"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~O, ~CH, ~SH, ~SS, ~X,</a:t>
                      </a:r>
                      <a:r>
                        <a:rPr kumimoji="0"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kumimoji="0"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~Z</a:t>
                      </a:r>
                      <a:r>
                        <a:rPr kumimoji="0"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 add </a:t>
                      </a:r>
                      <a:r>
                        <a:rPr kumimoji="0"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~ES</a:t>
                      </a:r>
                      <a:r>
                        <a:rPr kumimoji="0"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third person.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goes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catch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catches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wash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washes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kiss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kisses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fixes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buzz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buzzes</a:t>
                      </a:r>
                      <a:r>
                        <a:rPr kumimoji="0" lang="es-E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CL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37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1.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b="1" dirty="0"/>
              <a:t>~s </a:t>
            </a:r>
            <a:r>
              <a:rPr lang="es-CL" sz="2400" dirty="0" err="1"/>
              <a:t>for</a:t>
            </a:r>
            <a:r>
              <a:rPr lang="es-CL" sz="2400" dirty="0"/>
              <a:t> 3rd </a:t>
            </a:r>
            <a:r>
              <a:rPr lang="es-CL" sz="2400" dirty="0" err="1"/>
              <a:t>person</a:t>
            </a:r>
            <a:r>
              <a:rPr lang="es-CL" sz="2400" dirty="0"/>
              <a:t> singular (he/</a:t>
            </a:r>
            <a:r>
              <a:rPr lang="es-CL" sz="2400" dirty="0" err="1"/>
              <a:t>she</a:t>
            </a:r>
            <a:r>
              <a:rPr lang="es-CL" sz="2400" dirty="0"/>
              <a:t>/</a:t>
            </a:r>
            <a:r>
              <a:rPr lang="es-CL" sz="2400" dirty="0" err="1"/>
              <a:t>it</a:t>
            </a:r>
            <a:r>
              <a:rPr lang="es-CL" sz="2400" dirty="0"/>
              <a:t>)</a:t>
            </a:r>
            <a:endParaRPr lang="es-CL" dirty="0"/>
          </a:p>
          <a:p>
            <a:endParaRPr lang="es-CL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35744"/>
              </p:ext>
            </p:extLst>
          </p:nvPr>
        </p:nvGraphicFramePr>
        <p:xfrm>
          <a:off x="395536" y="2531950"/>
          <a:ext cx="8280920" cy="323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703">
                <a:tc>
                  <a:txBody>
                    <a:bodyPr/>
                    <a:lstStyle/>
                    <a:p>
                      <a:r>
                        <a:rPr lang="es-CL" sz="2400" dirty="0"/>
                        <a:t>Be </a:t>
                      </a:r>
                      <a:r>
                        <a:rPr lang="es-CL" sz="2400" dirty="0" err="1"/>
                        <a:t>careful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when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you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add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the</a:t>
                      </a:r>
                      <a:r>
                        <a:rPr lang="es-CL" sz="2400" dirty="0"/>
                        <a:t> ~s</a:t>
                      </a:r>
                      <a:r>
                        <a:rPr lang="es-CL" sz="2400" baseline="0" dirty="0"/>
                        <a:t> to </a:t>
                      </a:r>
                      <a:r>
                        <a:rPr lang="es-CL" sz="2400" baseline="0" dirty="0" err="1"/>
                        <a:t>the</a:t>
                      </a:r>
                      <a:r>
                        <a:rPr lang="es-CL" sz="2400" baseline="0" dirty="0"/>
                        <a:t> </a:t>
                      </a:r>
                      <a:r>
                        <a:rPr lang="es-CL" sz="2400" baseline="0" dirty="0" err="1"/>
                        <a:t>verb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9039">
                <a:tc>
                  <a:txBody>
                    <a:bodyPr/>
                    <a:lstStyle/>
                    <a:p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verbs that end in a </a:t>
                      </a:r>
                      <a:r>
                        <a:rPr kumimoji="0"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consonant + Y</a:t>
                      </a:r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we remove the </a:t>
                      </a:r>
                      <a:r>
                        <a:rPr kumimoji="0"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add </a:t>
                      </a:r>
                      <a:r>
                        <a:rPr lang="es-CL" sz="2800" b="1" dirty="0"/>
                        <a:t>~</a:t>
                      </a:r>
                      <a:r>
                        <a:rPr kumimoji="0"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IES</a:t>
                      </a:r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marries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studies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worry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worries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39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1.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b="1" dirty="0"/>
              <a:t>~s </a:t>
            </a:r>
            <a:r>
              <a:rPr lang="es-CL" sz="2400" dirty="0" err="1"/>
              <a:t>for</a:t>
            </a:r>
            <a:r>
              <a:rPr lang="es-CL" sz="2400" dirty="0"/>
              <a:t> 3rd </a:t>
            </a:r>
            <a:r>
              <a:rPr lang="es-CL" sz="2400" dirty="0" err="1"/>
              <a:t>person</a:t>
            </a:r>
            <a:r>
              <a:rPr lang="es-CL" sz="2400" dirty="0"/>
              <a:t> singular (he/</a:t>
            </a:r>
            <a:r>
              <a:rPr lang="es-CL" sz="2400" dirty="0" err="1"/>
              <a:t>she</a:t>
            </a:r>
            <a:r>
              <a:rPr lang="es-CL" sz="2400" dirty="0"/>
              <a:t>/</a:t>
            </a:r>
            <a:r>
              <a:rPr lang="es-CL" sz="2400" dirty="0" err="1"/>
              <a:t>it</a:t>
            </a:r>
            <a:r>
              <a:rPr lang="es-CL" sz="2400" dirty="0"/>
              <a:t>)</a:t>
            </a:r>
            <a:endParaRPr lang="es-CL" dirty="0"/>
          </a:p>
          <a:p>
            <a:endParaRPr lang="es-CL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04616"/>
              </p:ext>
            </p:extLst>
          </p:nvPr>
        </p:nvGraphicFramePr>
        <p:xfrm>
          <a:off x="395536" y="2531950"/>
          <a:ext cx="8280920" cy="323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703">
                <a:tc>
                  <a:txBody>
                    <a:bodyPr/>
                    <a:lstStyle/>
                    <a:p>
                      <a:r>
                        <a:rPr lang="es-CL" sz="2400" dirty="0"/>
                        <a:t>Be </a:t>
                      </a:r>
                      <a:r>
                        <a:rPr lang="es-CL" sz="2400" dirty="0" err="1"/>
                        <a:t>careful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when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you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add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the</a:t>
                      </a:r>
                      <a:r>
                        <a:rPr lang="es-CL" sz="2400" dirty="0"/>
                        <a:t> ~s</a:t>
                      </a:r>
                      <a:r>
                        <a:rPr lang="es-CL" sz="2400" baseline="0" dirty="0"/>
                        <a:t> to </a:t>
                      </a:r>
                      <a:r>
                        <a:rPr lang="es-CL" sz="2400" baseline="0" dirty="0" err="1"/>
                        <a:t>the</a:t>
                      </a:r>
                      <a:r>
                        <a:rPr lang="es-CL" sz="2400" baseline="0" dirty="0"/>
                        <a:t> </a:t>
                      </a:r>
                      <a:r>
                        <a:rPr lang="es-CL" sz="2400" baseline="0" dirty="0" err="1"/>
                        <a:t>verb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9039">
                <a:tc>
                  <a:txBody>
                    <a:bodyPr/>
                    <a:lstStyle/>
                    <a:p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verbs that end in a </a:t>
                      </a:r>
                      <a:r>
                        <a:rPr kumimoji="0"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vowel + Y</a:t>
                      </a:r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we just add </a:t>
                      </a:r>
                      <a:r>
                        <a:rPr kumimoji="0" lang="en-GB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~S</a:t>
                      </a:r>
                      <a:r>
                        <a:rPr kumimoji="0"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enjoy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enjoys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kumimoji="0" lang="es-E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says</a:t>
                      </a:r>
                      <a:r>
                        <a:rPr kumimoji="0"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CL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926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sz="2400" dirty="0"/>
              <a:t>2.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auxiliary</a:t>
            </a:r>
            <a:r>
              <a:rPr lang="es-CL" sz="2400" dirty="0"/>
              <a:t> </a:t>
            </a:r>
            <a:r>
              <a:rPr lang="es-CL" sz="2400" b="1" dirty="0"/>
              <a:t>do</a:t>
            </a:r>
            <a:r>
              <a:rPr lang="es-CL" sz="2400" dirty="0"/>
              <a:t> </a:t>
            </a:r>
            <a:r>
              <a:rPr lang="es-CL" sz="2400" dirty="0" err="1"/>
              <a:t>for</a:t>
            </a:r>
            <a:r>
              <a:rPr lang="es-CL" sz="2400" dirty="0"/>
              <a:t> </a:t>
            </a:r>
            <a:r>
              <a:rPr lang="es-CL" sz="2400" dirty="0" err="1"/>
              <a:t>questions</a:t>
            </a:r>
            <a:r>
              <a:rPr lang="es-CL" sz="2400" dirty="0"/>
              <a:t> and </a:t>
            </a:r>
            <a:r>
              <a:rPr lang="es-CL" sz="2400" dirty="0" err="1"/>
              <a:t>negatives</a:t>
            </a:r>
            <a:r>
              <a:rPr lang="es-CL" sz="2400" dirty="0"/>
              <a:t>.</a:t>
            </a:r>
          </a:p>
          <a:p>
            <a:r>
              <a:rPr lang="es-CL" sz="2400" dirty="0"/>
              <a:t>I </a:t>
            </a:r>
            <a:r>
              <a:rPr lang="es-CL" sz="2400" dirty="0" err="1"/>
              <a:t>need</a:t>
            </a:r>
            <a:r>
              <a:rPr lang="es-CL" sz="2400" dirty="0"/>
              <a:t> a </a:t>
            </a:r>
            <a:r>
              <a:rPr lang="es-CL" sz="2400" dirty="0" err="1"/>
              <a:t>dictionary</a:t>
            </a:r>
            <a:endParaRPr lang="es-CL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s-CL" sz="2400" b="1" dirty="0"/>
              <a:t>Do</a:t>
            </a:r>
            <a:r>
              <a:rPr lang="es-CL" sz="2400" dirty="0"/>
              <a:t> </a:t>
            </a:r>
            <a:r>
              <a:rPr lang="es-CL" sz="2400" dirty="0" err="1"/>
              <a:t>you</a:t>
            </a:r>
            <a:r>
              <a:rPr lang="es-CL" sz="2400" dirty="0"/>
              <a:t> </a:t>
            </a:r>
            <a:r>
              <a:rPr lang="es-CL" sz="2400" dirty="0" err="1"/>
              <a:t>need</a:t>
            </a:r>
            <a:r>
              <a:rPr lang="es-CL" sz="2400" dirty="0"/>
              <a:t> a </a:t>
            </a:r>
            <a:r>
              <a:rPr lang="es-CL" sz="2400" dirty="0" err="1"/>
              <a:t>dictionary</a:t>
            </a:r>
            <a:r>
              <a:rPr lang="es-CL" sz="2400" dirty="0"/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L" sz="2400" dirty="0"/>
              <a:t>I </a:t>
            </a:r>
            <a:r>
              <a:rPr lang="es-CL" sz="2400" b="1" dirty="0" err="1"/>
              <a:t>don’t</a:t>
            </a:r>
            <a:r>
              <a:rPr lang="es-CL" sz="2400" dirty="0"/>
              <a:t> </a:t>
            </a:r>
            <a:r>
              <a:rPr lang="es-CL" sz="2400" dirty="0" err="1"/>
              <a:t>need</a:t>
            </a:r>
            <a:r>
              <a:rPr lang="es-CL" sz="2400" dirty="0"/>
              <a:t> a </a:t>
            </a:r>
            <a:r>
              <a:rPr lang="es-CL" sz="2400" dirty="0" err="1"/>
              <a:t>dictionary</a:t>
            </a:r>
            <a:r>
              <a:rPr lang="es-CL" sz="2400" dirty="0"/>
              <a:t> (</a:t>
            </a:r>
            <a:r>
              <a:rPr lang="es-CL" sz="2400" b="1" dirty="0" err="1"/>
              <a:t>don’t</a:t>
            </a:r>
            <a:r>
              <a:rPr lang="es-CL" sz="2400" dirty="0"/>
              <a:t> = </a:t>
            </a:r>
            <a:r>
              <a:rPr lang="es-CL" sz="2400" b="1" dirty="0"/>
              <a:t>do </a:t>
            </a:r>
            <a:r>
              <a:rPr lang="es-CL" sz="2400" b="1" dirty="0" err="1"/>
              <a:t>not</a:t>
            </a:r>
            <a:r>
              <a:rPr lang="es-CL" sz="2400" dirty="0"/>
              <a:t>)</a:t>
            </a:r>
          </a:p>
          <a:p>
            <a:pPr marL="0" indent="0">
              <a:buNone/>
            </a:pPr>
            <a:endParaRPr lang="es-CL" sz="2400" dirty="0"/>
          </a:p>
          <a:p>
            <a:r>
              <a:rPr lang="es-CL" sz="2400" dirty="0" err="1"/>
              <a:t>They</a:t>
            </a:r>
            <a:r>
              <a:rPr lang="es-CL" sz="2400" dirty="0"/>
              <a:t> </a:t>
            </a:r>
            <a:r>
              <a:rPr lang="es-CL" sz="2400" dirty="0" err="1"/>
              <a:t>play</a:t>
            </a:r>
            <a:r>
              <a:rPr lang="es-CL" sz="2400" dirty="0"/>
              <a:t> </a:t>
            </a:r>
            <a:r>
              <a:rPr lang="es-CL" sz="2400" dirty="0" err="1"/>
              <a:t>tennis</a:t>
            </a:r>
            <a:r>
              <a:rPr lang="es-CL" sz="2400" dirty="0"/>
              <a:t> </a:t>
            </a:r>
            <a:r>
              <a:rPr lang="es-CL" sz="2400" dirty="0" err="1"/>
              <a:t>professionally</a:t>
            </a:r>
            <a:endParaRPr lang="es-CL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s-CL" sz="2400" b="1" dirty="0"/>
              <a:t>Do</a:t>
            </a:r>
            <a:r>
              <a:rPr lang="es-CL" sz="2400" dirty="0"/>
              <a:t> </a:t>
            </a:r>
            <a:r>
              <a:rPr lang="es-CL" sz="2400" dirty="0" err="1"/>
              <a:t>they</a:t>
            </a:r>
            <a:r>
              <a:rPr lang="es-CL" sz="2400" dirty="0"/>
              <a:t> </a:t>
            </a:r>
            <a:r>
              <a:rPr lang="es-CL" sz="2400" dirty="0" err="1"/>
              <a:t>play</a:t>
            </a:r>
            <a:r>
              <a:rPr lang="es-CL" sz="2400" dirty="0"/>
              <a:t> </a:t>
            </a:r>
            <a:r>
              <a:rPr lang="es-CL" sz="2400" dirty="0" err="1"/>
              <a:t>tennis</a:t>
            </a:r>
            <a:r>
              <a:rPr lang="es-CL" sz="2400" dirty="0"/>
              <a:t> </a:t>
            </a:r>
            <a:r>
              <a:rPr lang="es-CL" sz="2400" dirty="0" err="1"/>
              <a:t>professionally</a:t>
            </a:r>
            <a:r>
              <a:rPr lang="es-CL" sz="2400" dirty="0"/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L" sz="2400" dirty="0" err="1"/>
              <a:t>They</a:t>
            </a:r>
            <a:r>
              <a:rPr lang="es-CL" sz="2400" dirty="0"/>
              <a:t> </a:t>
            </a:r>
            <a:r>
              <a:rPr lang="es-CL" sz="2400" b="1" dirty="0" err="1"/>
              <a:t>don’t</a:t>
            </a:r>
            <a:r>
              <a:rPr lang="es-CL" sz="2400" dirty="0"/>
              <a:t> </a:t>
            </a:r>
            <a:r>
              <a:rPr lang="es-CL" sz="2400" dirty="0" err="1"/>
              <a:t>play</a:t>
            </a:r>
            <a:r>
              <a:rPr lang="es-CL" sz="2400" dirty="0"/>
              <a:t> </a:t>
            </a:r>
            <a:r>
              <a:rPr lang="es-CL" sz="2400" dirty="0" err="1"/>
              <a:t>tennis</a:t>
            </a:r>
            <a:r>
              <a:rPr lang="es-CL" sz="2400" dirty="0"/>
              <a:t> </a:t>
            </a:r>
            <a:r>
              <a:rPr lang="es-CL" sz="2400" dirty="0" err="1"/>
              <a:t>professionally</a:t>
            </a:r>
            <a:endParaRPr lang="es-CL" sz="2400" dirty="0"/>
          </a:p>
          <a:p>
            <a:pPr>
              <a:buFont typeface="Wingdings" panose="05000000000000000000" pitchFamily="2" charset="2"/>
              <a:buChar char="v"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9097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8313" y="476250"/>
            <a:ext cx="8183562" cy="1052513"/>
          </a:xfrm>
        </p:spPr>
        <p:txBody>
          <a:bodyPr>
            <a:normAutofit/>
          </a:bodyPr>
          <a:lstStyle/>
          <a:p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present</a:t>
            </a:r>
            <a:r>
              <a:rPr lang="es-CL" sz="2800" dirty="0"/>
              <a:t> simple has 2 </a:t>
            </a:r>
            <a:r>
              <a:rPr lang="es-CL" sz="2800" dirty="0" err="1"/>
              <a:t>main</a:t>
            </a:r>
            <a:r>
              <a:rPr lang="es-CL" sz="2800" dirty="0"/>
              <a:t> </a:t>
            </a:r>
            <a:r>
              <a:rPr lang="es-CL" sz="2800" dirty="0" err="1"/>
              <a:t>characteristics</a:t>
            </a:r>
            <a:r>
              <a:rPr lang="es-CL" sz="2800" dirty="0"/>
              <a:t>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es-CL" sz="2400" dirty="0"/>
              <a:t>2.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verb</a:t>
            </a:r>
            <a:r>
              <a:rPr lang="es-CL" sz="2400" dirty="0"/>
              <a:t> </a:t>
            </a:r>
            <a:r>
              <a:rPr lang="es-CL" sz="2400" dirty="0" err="1"/>
              <a:t>adds</a:t>
            </a:r>
            <a:r>
              <a:rPr lang="es-CL" sz="2400" dirty="0"/>
              <a:t> </a:t>
            </a:r>
            <a:r>
              <a:rPr lang="es-CL" sz="2400" dirty="0" err="1"/>
              <a:t>the</a:t>
            </a:r>
            <a:r>
              <a:rPr lang="es-CL" sz="2400" dirty="0"/>
              <a:t> </a:t>
            </a:r>
            <a:r>
              <a:rPr lang="es-CL" sz="2400" dirty="0" err="1"/>
              <a:t>auxiliary</a:t>
            </a:r>
            <a:r>
              <a:rPr lang="es-CL" sz="2400" dirty="0"/>
              <a:t> do </a:t>
            </a:r>
            <a:r>
              <a:rPr lang="es-CL" sz="2400" dirty="0" err="1"/>
              <a:t>for</a:t>
            </a:r>
            <a:r>
              <a:rPr lang="es-CL" sz="2400" dirty="0"/>
              <a:t> </a:t>
            </a:r>
            <a:r>
              <a:rPr lang="es-CL" sz="2400" dirty="0" err="1"/>
              <a:t>questions</a:t>
            </a:r>
            <a:r>
              <a:rPr lang="es-CL" sz="2400" dirty="0"/>
              <a:t> and </a:t>
            </a:r>
            <a:r>
              <a:rPr lang="es-CL" sz="2400" dirty="0" err="1"/>
              <a:t>negatives</a:t>
            </a:r>
            <a:r>
              <a:rPr lang="es-CL" sz="2400" dirty="0"/>
              <a:t>.</a:t>
            </a:r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52635"/>
              </p:ext>
            </p:extLst>
          </p:nvPr>
        </p:nvGraphicFramePr>
        <p:xfrm>
          <a:off x="467544" y="2852936"/>
          <a:ext cx="8208912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549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21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645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539552" y="2852936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err="1"/>
              <a:t>Exceptions</a:t>
            </a:r>
            <a:r>
              <a:rPr lang="es-CL" sz="2800" dirty="0"/>
              <a:t> to </a:t>
            </a:r>
            <a:r>
              <a:rPr lang="es-CL" sz="2800" dirty="0" err="1"/>
              <a:t>this</a:t>
            </a:r>
            <a:r>
              <a:rPr lang="es-CL" sz="2800" dirty="0"/>
              <a:t> rule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2" y="353383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a. </a:t>
            </a:r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verb</a:t>
            </a:r>
            <a:r>
              <a:rPr lang="es-CL" sz="2800" dirty="0"/>
              <a:t> to be: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10352" y="4149080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I am </a:t>
            </a:r>
            <a:r>
              <a:rPr lang="es-CL" dirty="0" err="1"/>
              <a:t>tired</a:t>
            </a:r>
            <a:r>
              <a:rPr lang="es-CL" dirty="0"/>
              <a:t> </a:t>
            </a:r>
            <a:r>
              <a:rPr lang="es-CL" dirty="0" err="1"/>
              <a:t>this</a:t>
            </a:r>
            <a:r>
              <a:rPr lang="es-CL" dirty="0"/>
              <a:t> </a:t>
            </a:r>
            <a:r>
              <a:rPr lang="es-CL" dirty="0" err="1"/>
              <a:t>morning</a:t>
            </a:r>
            <a:endParaRPr lang="es-CL" dirty="0"/>
          </a:p>
          <a:p>
            <a:r>
              <a:rPr lang="es-CL" dirty="0"/>
              <a:t>Are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tired</a:t>
            </a:r>
            <a:r>
              <a:rPr lang="es-CL" dirty="0"/>
              <a:t> </a:t>
            </a:r>
            <a:r>
              <a:rPr lang="es-CL" dirty="0" err="1"/>
              <a:t>this</a:t>
            </a:r>
            <a:r>
              <a:rPr lang="es-CL" dirty="0"/>
              <a:t> </a:t>
            </a:r>
            <a:r>
              <a:rPr lang="es-CL" dirty="0" err="1"/>
              <a:t>morning</a:t>
            </a:r>
            <a:r>
              <a:rPr lang="es-CL" dirty="0"/>
              <a:t>?</a:t>
            </a:r>
          </a:p>
          <a:p>
            <a:r>
              <a:rPr lang="es-CL" dirty="0"/>
              <a:t>I am </a:t>
            </a:r>
            <a:r>
              <a:rPr lang="es-CL" dirty="0" err="1"/>
              <a:t>not</a:t>
            </a:r>
            <a:r>
              <a:rPr lang="es-CL" dirty="0"/>
              <a:t> </a:t>
            </a:r>
            <a:r>
              <a:rPr lang="es-CL" dirty="0" err="1"/>
              <a:t>tired</a:t>
            </a:r>
            <a:r>
              <a:rPr lang="es-CL" dirty="0"/>
              <a:t> </a:t>
            </a:r>
            <a:r>
              <a:rPr lang="es-CL" dirty="0" err="1"/>
              <a:t>this</a:t>
            </a:r>
            <a:r>
              <a:rPr lang="es-CL" dirty="0"/>
              <a:t> </a:t>
            </a:r>
            <a:r>
              <a:rPr lang="es-CL" dirty="0" err="1"/>
              <a:t>morning</a:t>
            </a:r>
            <a:endParaRPr lang="es-CL" dirty="0"/>
          </a:p>
          <a:p>
            <a:endParaRPr lang="es-CL" dirty="0"/>
          </a:p>
          <a:p>
            <a:r>
              <a:rPr lang="es-CL" dirty="0" err="1"/>
              <a:t>They</a:t>
            </a:r>
            <a:r>
              <a:rPr lang="es-CL" dirty="0"/>
              <a:t> are </a:t>
            </a:r>
            <a:r>
              <a:rPr lang="es-CL" dirty="0" err="1"/>
              <a:t>sick</a:t>
            </a:r>
            <a:r>
              <a:rPr lang="es-CL" dirty="0"/>
              <a:t> in </a:t>
            </a:r>
            <a:r>
              <a:rPr lang="es-CL" dirty="0" err="1"/>
              <a:t>bed</a:t>
            </a:r>
            <a:r>
              <a:rPr lang="es-CL" dirty="0"/>
              <a:t> </a:t>
            </a:r>
            <a:r>
              <a:rPr lang="es-CL" dirty="0" err="1"/>
              <a:t>today</a:t>
            </a:r>
            <a:r>
              <a:rPr lang="es-CL" dirty="0"/>
              <a:t>.</a:t>
            </a:r>
          </a:p>
          <a:p>
            <a:r>
              <a:rPr lang="es-CL" dirty="0"/>
              <a:t>Are </a:t>
            </a:r>
            <a:r>
              <a:rPr lang="es-CL" dirty="0" err="1"/>
              <a:t>they</a:t>
            </a:r>
            <a:r>
              <a:rPr lang="es-CL" dirty="0"/>
              <a:t> </a:t>
            </a:r>
            <a:r>
              <a:rPr lang="es-CL" dirty="0" err="1"/>
              <a:t>sick</a:t>
            </a:r>
            <a:r>
              <a:rPr lang="es-CL" dirty="0"/>
              <a:t> in </a:t>
            </a:r>
            <a:r>
              <a:rPr lang="es-CL" dirty="0" err="1"/>
              <a:t>bed</a:t>
            </a:r>
            <a:r>
              <a:rPr lang="es-CL" dirty="0"/>
              <a:t> </a:t>
            </a:r>
            <a:r>
              <a:rPr lang="es-CL" dirty="0" err="1"/>
              <a:t>today</a:t>
            </a:r>
            <a:r>
              <a:rPr lang="es-CL" dirty="0"/>
              <a:t>?</a:t>
            </a:r>
          </a:p>
          <a:p>
            <a:r>
              <a:rPr lang="es-CL" dirty="0"/>
              <a:t>No, </a:t>
            </a:r>
            <a:r>
              <a:rPr lang="es-CL" dirty="0" err="1"/>
              <a:t>they</a:t>
            </a:r>
            <a:r>
              <a:rPr lang="es-CL" dirty="0"/>
              <a:t> </a:t>
            </a:r>
            <a:r>
              <a:rPr lang="es-CL" dirty="0" err="1"/>
              <a:t>aren’t</a:t>
            </a:r>
            <a:r>
              <a:rPr lang="es-CL" dirty="0"/>
              <a:t> </a:t>
            </a:r>
            <a:r>
              <a:rPr lang="es-CL" dirty="0" err="1"/>
              <a:t>sick</a:t>
            </a:r>
            <a:r>
              <a:rPr lang="es-CL" dirty="0"/>
              <a:t> in </a:t>
            </a:r>
            <a:r>
              <a:rPr lang="es-CL" dirty="0" err="1"/>
              <a:t>bed</a:t>
            </a:r>
            <a:r>
              <a:rPr lang="es-CL" dirty="0"/>
              <a:t> </a:t>
            </a:r>
            <a:r>
              <a:rPr lang="es-CL" dirty="0" err="1"/>
              <a:t>today</a:t>
            </a:r>
            <a:r>
              <a:rPr lang="es-CL" dirty="0"/>
              <a:t> (</a:t>
            </a:r>
            <a:r>
              <a:rPr lang="es-CL" dirty="0" err="1"/>
              <a:t>aren’t</a:t>
            </a:r>
            <a:r>
              <a:rPr lang="es-CL" dirty="0"/>
              <a:t> = are </a:t>
            </a:r>
            <a:r>
              <a:rPr lang="es-CL" dirty="0" err="1"/>
              <a:t>not</a:t>
            </a:r>
            <a:r>
              <a:rPr lang="es-C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533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965</TotalTime>
  <Words>1848</Words>
  <Application>Microsoft Office PowerPoint</Application>
  <PresentationFormat>On-screen Show (4:3)</PresentationFormat>
  <Paragraphs>211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Gill Sans MT</vt:lpstr>
      <vt:lpstr>Times New Roman</vt:lpstr>
      <vt:lpstr>Wingdings</vt:lpstr>
      <vt:lpstr>Gallery</vt:lpstr>
      <vt:lpstr>Unit 2: Present Simple</vt:lpstr>
      <vt:lpstr>PowerPoint Presentation</vt:lpstr>
      <vt:lpstr>PowerPoint Presentation</vt:lpstr>
      <vt:lpstr>T he present simple has 2 main characteristics:</vt:lpstr>
      <vt:lpstr>The present simple has 2 main characteristics:</vt:lpstr>
      <vt:lpstr>The present simple has 2 main characteristics:</vt:lpstr>
      <vt:lpstr>The present simple has 2 main characteristics:</vt:lpstr>
      <vt:lpstr>The present simple has 2 main characteristics:</vt:lpstr>
      <vt:lpstr>The present simple has 2 main characteristics:</vt:lpstr>
      <vt:lpstr>The present simple has 2 main characteristics:</vt:lpstr>
      <vt:lpstr>The present simple has 2 main characteristics:</vt:lpstr>
      <vt:lpstr>PowerPoint Presentation</vt:lpstr>
      <vt:lpstr>PowerPoint Presentation</vt:lpstr>
      <vt:lpstr>PowerPoint Presentation</vt:lpstr>
      <vt:lpstr>            Now read the explanation about how to use them and complete the exercises. </vt:lpstr>
      <vt:lpstr>The adverbs of frequency tell us how often we do something and often include the following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Miruska Yolanda Ester Osorio Hevia (miruskaosorio)</cp:lastModifiedBy>
  <cp:revision>46</cp:revision>
  <dcterms:created xsi:type="dcterms:W3CDTF">2020-03-24T23:11:59Z</dcterms:created>
  <dcterms:modified xsi:type="dcterms:W3CDTF">2020-10-27T22:15:53Z</dcterms:modified>
</cp:coreProperties>
</file>