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SRtPKdnoCpmhDNz/2/LSpKIxt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1" name="Google Shape;1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5" name="Google Shape;14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mardones@uchile.c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lausoto@uchile.cl" TargetMode="External"/><Relationship Id="rId4" Type="http://schemas.openxmlformats.org/officeDocument/2006/relationships/hyperlink" Target="mailto:lacastillo@uchile.c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pi.med.uchile.cl/estudiantes/informar/justificacio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71538" y="3212976"/>
            <a:ext cx="8036966" cy="1938992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2020-2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3600" b="1" i="0" u="none" strike="noStrike" cap="none">
              <a:solidFill>
                <a:srgbClr val="76923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428632" y="836712"/>
            <a:ext cx="4447624" cy="584775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UNIVERSIDAD DE CHILE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                      FACULTAD DE MEDICINA</a:t>
            </a:r>
            <a:endParaRPr sz="1600" b="1" i="0" u="none" strike="noStrike" cap="none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" descr="Facultad de Medicina - Universidad de Chil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1640" y="376623"/>
            <a:ext cx="952500" cy="1504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"/>
          <p:cNvSpPr txBox="1">
            <a:spLocks noGrp="1"/>
          </p:cNvSpPr>
          <p:nvPr>
            <p:ph type="body" idx="1"/>
          </p:nvPr>
        </p:nvSpPr>
        <p:spPr>
          <a:xfrm>
            <a:off x="1043608" y="1484784"/>
            <a:ext cx="792088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" lvl="0" indent="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r>
              <a:rPr lang="en-US" sz="20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Todas las consultas, dudas y material extra visto en clases será enviado y/o publicado a través de  la plataforma de U-Cursos. </a:t>
            </a:r>
            <a:endParaRPr/>
          </a:p>
          <a:p>
            <a:pPr marL="68580" lvl="0" indent="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r>
              <a:rPr lang="en-US" sz="20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Casi la totalidad de los docentes del programa están contratados por hora, por lo que se les sugiere contactarles con antelación.</a:t>
            </a:r>
            <a:endParaRPr/>
          </a:p>
        </p:txBody>
      </p:sp>
      <p:sp>
        <p:nvSpPr>
          <p:cNvPr id="154" name="Google Shape;154;p13"/>
          <p:cNvSpPr txBox="1"/>
          <p:nvPr/>
        </p:nvSpPr>
        <p:spPr>
          <a:xfrm>
            <a:off x="1475656" y="260648"/>
            <a:ext cx="6910536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1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 EXTRA (1)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"/>
          <p:cNvSpPr txBox="1">
            <a:spLocks noGrp="1"/>
          </p:cNvSpPr>
          <p:nvPr>
            <p:ph type="title"/>
          </p:nvPr>
        </p:nvSpPr>
        <p:spPr>
          <a:xfrm>
            <a:off x="1043608" y="274638"/>
            <a:ext cx="7414592" cy="1354137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EXTRA </a:t>
            </a: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(2)</a:t>
            </a:r>
            <a:b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1" i="1" u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https://plataforma.uchile.cl/ingles/</a:t>
            </a:r>
            <a:endParaRPr sz="3600" b="1" i="1" u="none" strike="noStrike" cap="non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0" name="Google Shape;160;p1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48922" y="1600200"/>
            <a:ext cx="8046156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4"/>
          <p:cNvSpPr/>
          <p:nvPr/>
        </p:nvSpPr>
        <p:spPr>
          <a:xfrm rot="2094261">
            <a:off x="6134738" y="2729127"/>
            <a:ext cx="977900" cy="484188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2"/>
          <p:cNvGrpSpPr/>
          <p:nvPr/>
        </p:nvGrpSpPr>
        <p:grpSpPr>
          <a:xfrm>
            <a:off x="857224" y="829534"/>
            <a:ext cx="7429551" cy="5004482"/>
            <a:chOff x="71438" y="568886"/>
            <a:chExt cx="7429551" cy="5004482"/>
          </a:xfrm>
        </p:grpSpPr>
        <p:sp>
          <p:nvSpPr>
            <p:cNvPr id="92" name="Google Shape;92;p2"/>
            <p:cNvSpPr/>
            <p:nvPr/>
          </p:nvSpPr>
          <p:spPr>
            <a:xfrm>
              <a:off x="71438" y="1800200"/>
              <a:ext cx="3802709" cy="1960216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47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"/>
            <p:cNvSpPr txBox="1"/>
            <p:nvPr/>
          </p:nvSpPr>
          <p:spPr>
            <a:xfrm>
              <a:off x="128851" y="1857613"/>
              <a:ext cx="3687883" cy="1845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rgbClr val="97480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COORDINADORA GENERAL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PROGRAMA DE INGLÉS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Sub-Coordinadora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Obstetricia y  T. Ocupacional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Beginner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</a:t>
              </a:r>
              <a:r>
                <a:rPr lang="en-US" sz="1400" b="1" i="0" u="none" strike="noStrike" cap="non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MIRUSKA OSORIO HEVIA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rgbClr val="97480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97480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miruskaosorio@uchile.cl</a:t>
              </a:r>
              <a:endParaRPr sz="1400" b="1" i="0" u="none" strike="noStrike" cap="none">
                <a:solidFill>
                  <a:srgbClr val="97480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 rot="-4831763">
              <a:off x="3257314" y="2049582"/>
              <a:ext cx="1476635" cy="494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25400" cap="flat" cmpd="sng">
              <a:solidFill>
                <a:srgbClr val="38879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2"/>
            <p:cNvSpPr txBox="1"/>
            <p:nvPr/>
          </p:nvSpPr>
          <p:spPr>
            <a:xfrm rot="-4831763">
              <a:off x="3958716" y="2015138"/>
              <a:ext cx="73831" cy="73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4117115" y="568886"/>
              <a:ext cx="3152974" cy="1509826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FFBB82"/>
                </a:gs>
                <a:gs pos="35000">
                  <a:srgbClr val="FFCFA8"/>
                </a:gs>
                <a:gs pos="100000">
                  <a:srgbClr val="FFEBD9"/>
                </a:gs>
              </a:gsLst>
              <a:lin ang="16200000" scaled="0"/>
            </a:gradFill>
            <a:ln w="9525" cap="flat" cmpd="sng">
              <a:solidFill>
                <a:srgbClr val="F5913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47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 txBox="1"/>
            <p:nvPr/>
          </p:nvSpPr>
          <p:spPr>
            <a:xfrm>
              <a:off x="4161336" y="613107"/>
              <a:ext cx="3064532" cy="14213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Enfermería - Nutrición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Intermedio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KAREN MARDONES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sng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kmardones@uchile.cl</a:t>
              </a:r>
              <a:endParaRPr sz="1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 rot="2288959">
              <a:off x="3828639" y="2909444"/>
              <a:ext cx="426115" cy="494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25400" cap="flat" cmpd="sng">
              <a:solidFill>
                <a:srgbClr val="38879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 rot="2288959">
              <a:off x="4031044" y="2901264"/>
              <a:ext cx="21305" cy="213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4209246" y="2160239"/>
              <a:ext cx="3291743" cy="1766571"/>
            </a:xfrm>
            <a:prstGeom prst="roundRect">
              <a:avLst>
                <a:gd name="adj" fmla="val 10000"/>
              </a:avLst>
            </a:prstGeom>
            <a:solidFill>
              <a:srgbClr val="93B3D7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47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 txBox="1"/>
            <p:nvPr/>
          </p:nvSpPr>
          <p:spPr>
            <a:xfrm>
              <a:off x="4260987" y="2211980"/>
              <a:ext cx="3188261" cy="16630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Medicina - Kinesiología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Starter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LAURA CASTILLO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sng" strike="noStrike" cap="none">
                  <a:solidFill>
                    <a:srgbClr val="E36C09"/>
                  </a:solidFill>
                  <a:latin typeface="Arial"/>
                  <a:ea typeface="Arial"/>
                  <a:cs typeface="Arial"/>
                  <a:sym typeface="Arial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lacastillo@uchile.cl</a:t>
              </a:r>
              <a:endParaRPr sz="1400" b="1" i="0" u="none" strike="noStrike" cap="none">
                <a:solidFill>
                  <a:srgbClr val="E36C0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 rot="5489232">
              <a:off x="2879526" y="3746970"/>
              <a:ext cx="1938920" cy="494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25400" cap="flat" cmpd="sng">
              <a:solidFill>
                <a:srgbClr val="38879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 txBox="1"/>
            <p:nvPr/>
          </p:nvSpPr>
          <p:spPr>
            <a:xfrm rot="-5310768">
              <a:off x="3800513" y="3700969"/>
              <a:ext cx="96946" cy="969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7121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823825" y="3863784"/>
              <a:ext cx="3547401" cy="1709584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9FC3FF"/>
                </a:gs>
                <a:gs pos="35000">
                  <a:srgbClr val="BDD5FF"/>
                </a:gs>
                <a:gs pos="100000">
                  <a:srgbClr val="E4EEFF"/>
                </a:gs>
              </a:gsLst>
              <a:lin ang="16200000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47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3873897" y="3913856"/>
              <a:ext cx="3447257" cy="16094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Sub-Coordinador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Fonoaudiología y Tecnología Médica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 Niveles Pre-intermedio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7121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Prof. CLAUDIO SOTO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sng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clausoto@uchile.cl</a:t>
              </a:r>
              <a:endParaRPr sz="14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06" name="Google Shape;106;p2"/>
          <p:cNvSpPr txBox="1"/>
          <p:nvPr/>
        </p:nvSpPr>
        <p:spPr>
          <a:xfrm>
            <a:off x="857224" y="476672"/>
            <a:ext cx="3214710" cy="138499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Equipo de Trabajo y Organización Funcional.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body" idx="1"/>
          </p:nvPr>
        </p:nvSpPr>
        <p:spPr>
          <a:xfrm>
            <a:off x="902146" y="1340768"/>
            <a:ext cx="8134350" cy="5517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Desarrollo de los cursos de inglés en sus 4 niveles para los estudiantes del currículum innovado, vinculando el idioma inglés a las otras asignaturas. El programa basa sus niveles en el </a:t>
            </a:r>
            <a:r>
              <a:rPr lang="en-US" sz="1600" b="1" u="sng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 European Framework for Languages</a:t>
            </a: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CFEL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Confección del material didáctico para cada nivel.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Coordinación con las Escuelas de pregrado  mediante asistencia a los respectivos Consejos de nivel de manera presencial o a distancia. </a:t>
            </a: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Resolución de situaciones especiales y atención de consultas planteadas por escuelas y estudiantes en particular. 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Trámites, cómo confección de certificados (eximición, homologación, término de </a:t>
            </a: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nivel</a:t>
            </a: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etc</a:t>
            </a: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.).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8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Evaluación final de competencias a estudiantes que terminan nivel intermedio, mediante el examen de suficiencia realizado por el Programa de Inglés dependiente de la Dirección de Pregrado de la Universidad de Ch</a:t>
            </a:r>
            <a:r>
              <a:rPr lang="en-US" sz="18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ile.</a:t>
            </a:r>
            <a:endParaRPr sz="18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1115616" y="244475"/>
            <a:ext cx="7633097" cy="9525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ACTIVIDADES PRINCIPALES DEL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r>
              <a:rPr lang="en-US" sz="420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 i="0" u="none" strike="noStrike" cap="non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472325" y="244124"/>
            <a:ext cx="7498200" cy="8301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METODOLOGÍA</a:t>
            </a:r>
            <a:endParaRPr sz="3600" b="1">
              <a:solidFill>
                <a:srgbClr val="07121F"/>
              </a:solidFill>
            </a:endParaRPr>
          </a:p>
        </p:txBody>
      </p:sp>
      <p:sp>
        <p:nvSpPr>
          <p:cNvPr id="118" name="Google Shape;118;p5"/>
          <p:cNvSpPr txBox="1">
            <a:spLocks noGrp="1"/>
          </p:cNvSpPr>
          <p:nvPr>
            <p:ph type="body" idx="1"/>
          </p:nvPr>
        </p:nvSpPr>
        <p:spPr>
          <a:xfrm>
            <a:off x="380075" y="1156775"/>
            <a:ext cx="8652000" cy="5387400"/>
          </a:xfrm>
          <a:prstGeom prst="rect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</a:rPr>
              <a:t>Modalidad Sincrónica y Asincrónica</a:t>
            </a:r>
            <a:endParaRPr sz="1800" b="1">
              <a:solidFill>
                <a:srgbClr val="07121F"/>
              </a:solidFill>
            </a:endParaRPr>
          </a:p>
          <a:p>
            <a:pPr marL="34290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800"/>
              <a:buChar char="⮚"/>
            </a:pPr>
            <a:r>
              <a:rPr lang="en-US" sz="1800" b="1">
                <a:solidFill>
                  <a:srgbClr val="07121F"/>
                </a:solidFill>
              </a:rPr>
              <a:t>Mayor autonomía del alumno: Rol más activo del alumno: gestor de su propio aprendizaje.</a:t>
            </a:r>
            <a:endParaRPr sz="1800" b="1">
              <a:solidFill>
                <a:srgbClr val="07121F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953734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</a:rPr>
              <a:t>Profesor como facilitador y guía.</a:t>
            </a:r>
            <a:endParaRPr sz="3400"/>
          </a:p>
          <a:p>
            <a:pPr marL="34290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Trabajos individuales, en pares y/o g</a:t>
            </a: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rupales</a:t>
            </a: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		(Individual or team</a:t>
            </a:r>
            <a:endParaRPr sz="18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600"/>
              <a:buFont typeface="Noto Sans Symbols"/>
              <a:buNone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						presentations, and an</a:t>
            </a:r>
            <a:endParaRPr sz="18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600"/>
              <a:buFont typeface="Noto Sans Symbols"/>
              <a:buNone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						oral presentation)</a:t>
            </a:r>
            <a:endParaRPr sz="3400"/>
          </a:p>
          <a:p>
            <a:pPr marL="342900" lvl="0" indent="-28702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Conversaciones guiadas y diálogos breves 	</a:t>
            </a:r>
            <a:endParaRPr sz="1800" b="1">
              <a:solidFill>
                <a:srgbClr val="07121F"/>
              </a:solidFill>
            </a:endParaRPr>
          </a:p>
          <a:p>
            <a:pPr marL="342900" lvl="0" indent="-28702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Tareas escritas y lectura personal 	(Text analysis)</a:t>
            </a:r>
            <a:endParaRPr sz="3400"/>
          </a:p>
          <a:p>
            <a:pPr marL="342900" lvl="0" indent="-28702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Audiciones de material grabado en inglés                        </a:t>
            </a:r>
            <a:endParaRPr sz="3400"/>
          </a:p>
          <a:p>
            <a:pPr marL="342900" lvl="0" indent="-28702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Práctica de pronunciación</a:t>
            </a:r>
            <a:r>
              <a:rPr lang="en-US" sz="1800" b="1">
                <a:solidFill>
                  <a:srgbClr val="07121F"/>
                </a:solidFill>
              </a:rPr>
              <a:t>(self study)</a:t>
            </a:r>
            <a:endParaRPr sz="3400"/>
          </a:p>
          <a:p>
            <a:pPr marL="68580" lvl="0" indent="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None/>
            </a:pPr>
            <a:r>
              <a:rPr lang="en-US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La metodología descrita está siendo modificada debido a la contingencia mundial ,  las consecuencias de Covid 19 y la solicitud de las autoridades de la facultad de Medicina para priorizar cl</a:t>
            </a:r>
            <a:r>
              <a:rPr lang="en-US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ases asincrónicas par</a:t>
            </a:r>
            <a:r>
              <a:rPr lang="en-US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 cumplir de la mejor manera posible con los objetivos planteados para cada nivel.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(1)</a:t>
            </a:r>
            <a:endParaRPr/>
          </a:p>
        </p:txBody>
      </p:sp>
      <p:sp>
        <p:nvSpPr>
          <p:cNvPr id="124" name="Google Shape;124;p6"/>
          <p:cNvSpPr txBox="1">
            <a:spLocks noGrp="1"/>
          </p:cNvSpPr>
          <p:nvPr>
            <p:ph type="body" idx="1"/>
          </p:nvPr>
        </p:nvSpPr>
        <p:spPr>
          <a:xfrm>
            <a:off x="927250" y="2565224"/>
            <a:ext cx="7920900" cy="27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7719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Noto Sans Symbols"/>
              <a:buChar char="⮚"/>
            </a:pPr>
            <a:r>
              <a:rPr lang="en-US" sz="1600" b="1" i="0" u="sng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 se dan puntos base ni extras por actividades ajenas a la evaluación.</a:t>
            </a:r>
            <a:endParaRPr sz="16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77190" marR="0" lvl="0" indent="-285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Noto Sans Symbols"/>
              <a:buChar char="⮚"/>
            </a:pPr>
            <a:r>
              <a:rPr lang="en-US" sz="1600" b="1" i="0" u="sng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se dan trabajos para subir notas.</a:t>
            </a:r>
            <a:endParaRPr sz="16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77190" marR="0" lvl="0" indent="-285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Noto Sans Symbols"/>
              <a:buChar char="⮚"/>
            </a:pPr>
            <a:r>
              <a:rPr lang="en-US" sz="1600" b="1" i="0" u="sng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NO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se envían </a:t>
            </a:r>
            <a:r>
              <a:rPr lang="en-US" sz="1600" b="1">
                <a:solidFill>
                  <a:srgbClr val="07121F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nóminas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de notas por correo.</a:t>
            </a:r>
            <a:endParaRPr sz="16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77190" marR="0" lvl="0" indent="-285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1600"/>
              <a:buChar char="⮚"/>
            </a:pPr>
            <a:r>
              <a:rPr lang="en-US" sz="1600" b="1">
                <a:solidFill>
                  <a:srgbClr val="07121F"/>
                </a:solidFill>
              </a:rPr>
              <a:t>Nuestro programa garantiza tiempos extendidos para la entrega de trabajos y pruebas. Por ello, </a:t>
            </a:r>
            <a:r>
              <a:rPr lang="en-US" sz="1600" b="1" u="sng">
                <a:solidFill>
                  <a:srgbClr val="07121F"/>
                </a:solidFill>
              </a:rPr>
              <a:t>NO se reciben trabajos fuera de plazo. </a:t>
            </a:r>
            <a:r>
              <a:rPr lang="en-US" sz="1600" b="1">
                <a:solidFill>
                  <a:srgbClr val="07121F"/>
                </a:solidFill>
              </a:rPr>
              <a:t>Se les recomienda no dejar entregas para el último día, para que puedan resolver problemas de conexión u otros.</a:t>
            </a:r>
            <a:endParaRPr sz="1600" b="1">
              <a:solidFill>
                <a:srgbClr val="07121F"/>
              </a:solidFill>
            </a:endParaRPr>
          </a:p>
          <a:p>
            <a:pPr marL="354330" marR="0" lvl="0" indent="-158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>
            <a:spLocks noGrp="1"/>
          </p:cNvSpPr>
          <p:nvPr>
            <p:ph type="body" idx="1"/>
          </p:nvPr>
        </p:nvSpPr>
        <p:spPr>
          <a:xfrm>
            <a:off x="683571" y="1964799"/>
            <a:ext cx="7776900" cy="45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⮚"/>
            </a:pPr>
            <a:r>
              <a:rPr lang="en-US" sz="2100" b="1" u="sng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Si no asiste a una evaluación ON LINE</a:t>
            </a:r>
            <a:r>
              <a:rPr lang="en-US" sz="21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100" b="1">
                <a:solidFill>
                  <a:srgbClr val="07121F"/>
                </a:solidFill>
              </a:rPr>
              <a:t>el estudiante</a:t>
            </a:r>
            <a:r>
              <a:rPr lang="en-US" sz="1700">
                <a:latin typeface="Arial"/>
                <a:ea typeface="Arial"/>
                <a:cs typeface="Arial"/>
                <a:sym typeface="Arial"/>
              </a:rPr>
              <a:t>  debe ingresar al formulario dispuesto en el Portal de Estudiantes: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marL="914400" lvl="1" indent="-33655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700"/>
              <a:buFont typeface="Arial"/>
              <a:buChar char="–"/>
            </a:pPr>
            <a:r>
              <a:rPr lang="en-US" sz="17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http://dpi.med.uchile.cl/estudiantes/informar/justificacion/</a:t>
            </a:r>
            <a:endParaRPr sz="2100" b="1">
              <a:solidFill>
                <a:srgbClr val="07121F"/>
              </a:solidFill>
            </a:endParaRPr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Calibri"/>
              <a:buChar char="⮚"/>
            </a:pPr>
            <a:r>
              <a:rPr lang="en-US" sz="21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Se recomienda especificar su sección, nivel y PEC a su escuela a la hora de justificar. </a:t>
            </a:r>
            <a:endParaRPr sz="21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100"/>
              <a:buFont typeface="Calibri"/>
              <a:buChar char="⮚"/>
            </a:pPr>
            <a:r>
              <a:rPr lang="en-US" sz="21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Las evaluaciones pendientes y debidamente justificadas se toman al final del semestre en la fecha estipulada según el programa. Estas evaluaciones se toman a través de una evaluación tipo examen, excepto en el caso de la presentación, en las cual se da la presentación </a:t>
            </a:r>
            <a:r>
              <a:rPr lang="en-US" sz="21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pendiente</a:t>
            </a:r>
            <a:r>
              <a:rPr lang="en-US" sz="21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1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⮚"/>
            </a:pPr>
            <a:r>
              <a:rPr lang="en-US" sz="2100" b="1"/>
              <a:t>Nota eximición: 5.0</a:t>
            </a:r>
            <a:endParaRPr sz="2100" b="1"/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100" b="1">
              <a:solidFill>
                <a:srgbClr val="07121F"/>
              </a:solidFill>
            </a:endParaRPr>
          </a:p>
        </p:txBody>
      </p:sp>
      <p:sp>
        <p:nvSpPr>
          <p:cNvPr id="130" name="Google Shape;130;p7"/>
          <p:cNvSpPr txBox="1"/>
          <p:nvPr/>
        </p:nvSpPr>
        <p:spPr>
          <a:xfrm>
            <a:off x="1475656" y="427038"/>
            <a:ext cx="7134944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(2)</a:t>
            </a:r>
            <a:endParaRPr sz="3600" b="1" i="0" u="none" strike="noStrike" cap="non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331640" y="260648"/>
            <a:ext cx="7272163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240"/>
              <a:buFont typeface="Times New Roman"/>
              <a:buNone/>
            </a:pPr>
            <a:r>
              <a:rPr lang="en-US" sz="324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(3)</a:t>
            </a:r>
            <a:br>
              <a:rPr lang="en-US" sz="324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24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 txBox="1">
            <a:spLocks noGrp="1"/>
          </p:cNvSpPr>
          <p:nvPr>
            <p:ph type="body" idx="1"/>
          </p:nvPr>
        </p:nvSpPr>
        <p:spPr>
          <a:xfrm>
            <a:off x="1115625" y="1844675"/>
            <a:ext cx="7776900" cy="4319400"/>
          </a:xfrm>
          <a:prstGeom prst="rect">
            <a:avLst/>
          </a:prstGeom>
          <a:noFill/>
          <a:ln w="9525" cap="flat" cmpd="sng">
            <a:solidFill>
              <a:srgbClr val="FFFF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114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07121F"/>
                </a:solidFill>
              </a:rPr>
              <a:t>Revisar material subido a la plataforma clase a clase. </a:t>
            </a:r>
            <a:endParaRPr sz="2000">
              <a:solidFill>
                <a:srgbClr val="07121F"/>
              </a:solidFill>
            </a:endParaRPr>
          </a:p>
          <a:p>
            <a:pPr marL="4114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Char char="⮚"/>
            </a:pPr>
            <a:r>
              <a:rPr lang="en-US" sz="2000">
                <a:solidFill>
                  <a:srgbClr val="07121F"/>
                </a:solidFill>
              </a:rPr>
              <a:t>Seguir instrucciones del profesor respecto a la clase sincrónica y asincrónica.</a:t>
            </a:r>
            <a:endParaRPr sz="2000">
              <a:solidFill>
                <a:srgbClr val="07121F"/>
              </a:solidFill>
            </a:endParaRPr>
          </a:p>
          <a:p>
            <a:pPr marL="41148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07121F"/>
                </a:solidFill>
              </a:rPr>
              <a:t>Respetar plazos y tiempos asignados  para cada actividad de acuerdo a los horarios señalados por su escuela para la asignatura. </a:t>
            </a:r>
            <a:endParaRPr sz="2000">
              <a:solidFill>
                <a:srgbClr val="07121F"/>
              </a:solidFill>
            </a:endParaRPr>
          </a:p>
          <a:p>
            <a:pPr marL="434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>
                <a:solidFill>
                  <a:srgbClr val="07121F"/>
                </a:solidFill>
              </a:rPr>
              <a:t>Mantener un ambiente grato donde los alumnos se sientan cómodos y libres de expresarse en inglés sin temor a ser objeto de burlas o risas.</a:t>
            </a:r>
            <a:endParaRPr/>
          </a:p>
          <a:p>
            <a:pPr marL="434340" lvl="0" indent="-215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endParaRPr sz="2000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>
            <a:spLocks noGrp="1"/>
          </p:cNvSpPr>
          <p:nvPr>
            <p:ph type="title"/>
          </p:nvPr>
        </p:nvSpPr>
        <p:spPr>
          <a:xfrm>
            <a:off x="467544" y="1052736"/>
            <a:ext cx="8229600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/>
              <a:t>Fechas importantes</a:t>
            </a:r>
            <a:endParaRPr/>
          </a:p>
        </p:txBody>
      </p:sp>
      <p:sp>
        <p:nvSpPr>
          <p:cNvPr id="142" name="Google Shape;142;p9"/>
          <p:cNvSpPr txBox="1">
            <a:spLocks noGrp="1"/>
          </p:cNvSpPr>
          <p:nvPr>
            <p:ph type="body" idx="1"/>
          </p:nvPr>
        </p:nvSpPr>
        <p:spPr>
          <a:xfrm>
            <a:off x="0" y="469450"/>
            <a:ext cx="8892600" cy="58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342900">
              <a:spcBef>
                <a:spcPts val="640"/>
              </a:spcBef>
              <a:buSzPts val="3200"/>
            </a:pPr>
            <a:endParaRPr lang="en-US" dirty="0"/>
          </a:p>
          <a:p>
            <a:pPr marL="0" indent="0">
              <a:spcBef>
                <a:spcPts val="640"/>
              </a:spcBef>
              <a:buSzPts val="3200"/>
              <a:buNone/>
            </a:pPr>
            <a:endParaRPr lang="en-US" dirty="0"/>
          </a:p>
          <a:p>
            <a:pPr marL="342900">
              <a:spcBef>
                <a:spcPts val="640"/>
              </a:spcBef>
              <a:buSzPts val="3200"/>
            </a:pPr>
            <a:r>
              <a:rPr lang="en-US" dirty="0" err="1"/>
              <a:t>Módulo</a:t>
            </a:r>
            <a:r>
              <a:rPr lang="en-US" dirty="0"/>
              <a:t> 2 </a:t>
            </a:r>
          </a:p>
          <a:p>
            <a:pPr marL="457200" lvl="1" indent="0">
              <a:spcBef>
                <a:spcPts val="640"/>
              </a:spcBef>
              <a:buSzPts val="3200"/>
              <a:buNone/>
            </a:pPr>
            <a:r>
              <a:rPr lang="es-MX" dirty="0"/>
              <a:t>Desde el 11 de enero al 9 de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 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abril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.</a:t>
            </a:r>
          </a:p>
          <a:p>
            <a:pPr marL="457200" lvl="1" indent="0">
              <a:spcBef>
                <a:spcPts val="640"/>
              </a:spcBef>
              <a:buSzPts val="3200"/>
              <a:buNone/>
            </a:pPr>
            <a:endParaRPr lang="en-US" dirty="0"/>
          </a:p>
          <a:p>
            <a:pPr marL="342900">
              <a:spcBef>
                <a:spcPts val="640"/>
              </a:spcBef>
              <a:buSzPts val="3200"/>
            </a:pP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Receso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 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académico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 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durante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 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febrero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 (del 1 al 28 de 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febrero</a:t>
            </a:r>
            <a:r>
              <a:rPr lang="es-MX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9"/>
                  </a:ext>
                </a:extLst>
              </a:rPr>
              <a:t> inclusive) </a:t>
            </a:r>
            <a:endParaRPr lang="es-MX" dirty="0"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09728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3429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rPr lang="en-US" sz="2600" dirty="0"/>
              <a:t> </a:t>
            </a:r>
            <a:endParaRPr dirty="0">
              <a:solidFill>
                <a:srgbClr val="FF0000"/>
              </a:solidFill>
            </a:endParaRPr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"/>
          <p:cNvSpPr/>
          <p:nvPr/>
        </p:nvSpPr>
        <p:spPr>
          <a:xfrm>
            <a:off x="1187624" y="2075659"/>
            <a:ext cx="7783328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El estudiante debe comprometerse formalmente a reservar los bloques destinados  para inglés de acuerdo a su malla curricular.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Estos bloques horarios serán la oportunidad para comunicarse con su docente y realizar todas las consultas de manera personal o por foro. Esto último permitirá a todos los integrantes del curso tener acceso a la discusión, corrección y aclaraciones que se generen. Además, consultas hechas fuera de los bloques horarios pueden significar que el docente no esté oportunamente disponible para responder.  </a:t>
            </a: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Calibri"/>
              <a:buChar char="⮚"/>
            </a:pPr>
            <a:r>
              <a:rPr lang="en-US" sz="20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Se recomienda hacer uso de la cámara en las clases sincrónicas.</a:t>
            </a: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</a:pPr>
            <a:r>
              <a:rPr lang="en-US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 reglamento, los justificativos </a:t>
            </a:r>
            <a:r>
              <a:rPr lang="en-US" sz="20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RECUPERAN ASISTENCIA</a:t>
            </a:r>
            <a:r>
              <a:rPr lang="en-US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2"/>
          <p:cNvSpPr txBox="1"/>
          <p:nvPr/>
        </p:nvSpPr>
        <p:spPr>
          <a:xfrm>
            <a:off x="1312500" y="255493"/>
            <a:ext cx="7126500" cy="4917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1">
            <a:normAutofit fontScale="850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ASISTENCIA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846</Words>
  <Application>Microsoft Office PowerPoint</Application>
  <PresentationFormat>Presentación en pantalla (4:3)</PresentationFormat>
  <Paragraphs>95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 Symbols</vt:lpstr>
      <vt:lpstr>Times New Roman</vt:lpstr>
      <vt:lpstr>Tema de Office</vt:lpstr>
      <vt:lpstr>Presentación de PowerPoint</vt:lpstr>
      <vt:lpstr>Presentación de PowerPoint</vt:lpstr>
      <vt:lpstr>Presentación de PowerPoint</vt:lpstr>
      <vt:lpstr>METODOLOGÍA</vt:lpstr>
      <vt:lpstr>ASPECTOS IMPORTANTES (1)</vt:lpstr>
      <vt:lpstr>Presentación de PowerPoint</vt:lpstr>
      <vt:lpstr>ASPECTOS IMPORTANTES (3) </vt:lpstr>
      <vt:lpstr>Fechas importantes</vt:lpstr>
      <vt:lpstr>Presentación de PowerPoint</vt:lpstr>
      <vt:lpstr>Presentación de PowerPoint</vt:lpstr>
      <vt:lpstr>MATERIAL EXTRA (2) https://plataforma.uchile.cl/ingles/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Klario</dc:creator>
  <cp:lastModifiedBy>Luffi</cp:lastModifiedBy>
  <cp:revision>1</cp:revision>
  <dcterms:created xsi:type="dcterms:W3CDTF">2014-08-04T19:22:44Z</dcterms:created>
  <dcterms:modified xsi:type="dcterms:W3CDTF">2021-01-07T18:03:43Z</dcterms:modified>
</cp:coreProperties>
</file>