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61" r:id="rId2"/>
    <p:sldId id="256" r:id="rId3"/>
    <p:sldId id="258" r:id="rId4"/>
    <p:sldId id="259" r:id="rId5"/>
    <p:sldId id="260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684" autoAdjust="0"/>
  </p:normalViewPr>
  <p:slideViewPr>
    <p:cSldViewPr>
      <p:cViewPr varScale="1">
        <p:scale>
          <a:sx n="81" d="100"/>
          <a:sy n="81" d="100"/>
        </p:scale>
        <p:origin x="78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94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356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09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44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64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7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158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945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428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82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8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FECB8-CC7F-484C-96DC-6EA9534D39DD}" type="datetimeFigureOut">
              <a:rPr lang="es-CL" smtClean="0"/>
              <a:t>30-10-2020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540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BC7667-C352-4842-9AFD-E5C16AD00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BF0792A-0F2B-4A2E-AB38-0A4F18A3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7DB18D-C2F1-4C8C-8808-9C01ECE6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5D935FA-3336-4941-9214-E250A5727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253" y="644327"/>
            <a:ext cx="6974974" cy="4811366"/>
            <a:chOff x="7639235" y="600024"/>
            <a:chExt cx="3898557" cy="687892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5D9E2ED-FF90-4200-A7EE-6D41D6526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6878929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4BEB8D-68AD-4314-8A2B-F8DC85A53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59547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3EAE49B-40A7-4DBE-B024-A8120EA95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556" y="1590734"/>
            <a:ext cx="5554405" cy="2520012"/>
          </a:xfrm>
          <a:solidFill>
            <a:schemeClr val="bg2"/>
          </a:solidFill>
        </p:spPr>
        <p:txBody>
          <a:bodyPr vert="horz" lIns="91440" tIns="45720" rIns="91440" bIns="0" rtlCol="0" anchor="ctr">
            <a:normAutofit/>
          </a:bodyPr>
          <a:lstStyle/>
          <a:p>
            <a:pPr algn="ctr" defTabSz="914400"/>
            <a:r>
              <a:rPr lang="en-US" sz="4400">
                <a:solidFill>
                  <a:schemeClr val="tx2"/>
                </a:solidFill>
              </a:rPr>
              <a:t>Nivel Beginner 2020</a:t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Semestre 2, Módulo 1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1E743D-7182-49CE-84FF-AA8FCB3A3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3334" y="4427183"/>
            <a:ext cx="5534626" cy="522928"/>
          </a:xfrm>
        </p:spPr>
        <p:txBody>
          <a:bodyPr vert="horz" lIns="91440" tIns="91440" rIns="91440" bIns="91440" rtlCol="0">
            <a:normAutofit/>
          </a:bodyPr>
          <a:lstStyle/>
          <a:p>
            <a:pPr algn="ctr" defTabSz="914400"/>
            <a:r>
              <a:rPr lang="en-US" cap="all">
                <a:solidFill>
                  <a:srgbClr val="000000"/>
                </a:solidFill>
              </a:rPr>
              <a:t>Algunas consideraciones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7F797D1-251E-41FE-9FF8-AD487DEF2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1416139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9A0CE28-0E59-4F4D-9855-8A8DCE9A8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4285341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75CC23F7-9F20-4C4B-8608-BD4DE9728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1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53462" y="1088740"/>
            <a:ext cx="7056784" cy="1080120"/>
          </a:xfrm>
        </p:spPr>
        <p:txBody>
          <a:bodyPr>
            <a:normAutofit fontScale="9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Dinámica semanal de las clases</a:t>
            </a:r>
            <a:br>
              <a:rPr lang="es-CL" dirty="0">
                <a:solidFill>
                  <a:srgbClr val="FF6600"/>
                </a:solidFill>
                <a:latin typeface="+mn-lt"/>
              </a:rPr>
            </a:br>
            <a:endParaRPr lang="es-CL" sz="27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1259632" y="1916832"/>
            <a:ext cx="6974922" cy="3600400"/>
          </a:xfrm>
        </p:spPr>
        <p:txBody>
          <a:bodyPr>
            <a:normAutofit/>
          </a:bodyPr>
          <a:lstStyle/>
          <a:p>
            <a:pPr algn="l"/>
            <a:endParaRPr lang="es-CL" dirty="0">
              <a:solidFill>
                <a:schemeClr val="tx1"/>
              </a:solidFill>
            </a:endParaRPr>
          </a:p>
          <a:p>
            <a:pPr algn="l"/>
            <a:r>
              <a:rPr lang="es-CL" dirty="0">
                <a:solidFill>
                  <a:schemeClr val="tx1"/>
                </a:solidFill>
              </a:rPr>
              <a:t>  Habrá dos sesiones a la semana: </a:t>
            </a:r>
            <a:r>
              <a:rPr lang="es-CL" dirty="0">
                <a:solidFill>
                  <a:srgbClr val="C00000"/>
                </a:solidFill>
              </a:rPr>
              <a:t>Una sesión sincrónica </a:t>
            </a:r>
            <a:r>
              <a:rPr lang="es-CL" dirty="0" err="1">
                <a:solidFill>
                  <a:srgbClr val="C00000"/>
                </a:solidFill>
              </a:rPr>
              <a:t>via</a:t>
            </a:r>
            <a:r>
              <a:rPr lang="es-CL" dirty="0">
                <a:solidFill>
                  <a:srgbClr val="C00000"/>
                </a:solidFill>
              </a:rPr>
              <a:t> zoom o </a:t>
            </a:r>
            <a:r>
              <a:rPr lang="es-CL" dirty="0" err="1">
                <a:solidFill>
                  <a:srgbClr val="C00000"/>
                </a:solidFill>
              </a:rPr>
              <a:t>meet</a:t>
            </a:r>
            <a:r>
              <a:rPr lang="es-CL" dirty="0">
                <a:solidFill>
                  <a:schemeClr val="tx1"/>
                </a:solidFill>
              </a:rPr>
              <a:t> y una sesión de </a:t>
            </a:r>
            <a:r>
              <a:rPr lang="es-CL" dirty="0">
                <a:solidFill>
                  <a:srgbClr val="C00000"/>
                </a:solidFill>
              </a:rPr>
              <a:t>trabajo autónomo </a:t>
            </a:r>
            <a:r>
              <a:rPr lang="es-CL" dirty="0">
                <a:solidFill>
                  <a:schemeClr val="tx1"/>
                </a:solidFill>
              </a:rPr>
              <a:t>usando como método de conexión el foro de u-curso.</a:t>
            </a:r>
          </a:p>
          <a:p>
            <a:pPr algn="l"/>
            <a:endParaRPr lang="es-CL" dirty="0">
              <a:solidFill>
                <a:schemeClr val="tx1"/>
              </a:solidFill>
            </a:endParaRPr>
          </a:p>
          <a:p>
            <a:pPr algn="l"/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zoom </a:t>
            </a:r>
            <a:r>
              <a:rPr lang="es-CL" dirty="0">
                <a:solidFill>
                  <a:schemeClr val="tx1"/>
                </a:solidFill>
              </a:rPr>
              <a:t>de cada semana será para revisar contenidos y actividades practicas.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foro  </a:t>
            </a:r>
            <a:r>
              <a:rPr lang="es-CL" dirty="0">
                <a:solidFill>
                  <a:schemeClr val="tx1"/>
                </a:solidFill>
              </a:rPr>
              <a:t>será para desarrollo de tareas y su PEC estará disponible para resolver dudas a través de FORO.  </a:t>
            </a:r>
          </a:p>
          <a:p>
            <a:pPr algn="l"/>
            <a:endParaRPr lang="es-CL" dirty="0">
              <a:solidFill>
                <a:schemeClr val="tx1"/>
              </a:solidFill>
            </a:endParaRPr>
          </a:p>
          <a:p>
            <a:endParaRPr lang="es-CL" dirty="0"/>
          </a:p>
          <a:p>
            <a:pPr algn="l"/>
            <a:endParaRPr lang="es-CL" sz="28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029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EEC23-CBC6-4B16-9D63-256D9DCBC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7" y="1052737"/>
            <a:ext cx="6254044" cy="720080"/>
          </a:xfrm>
        </p:spPr>
        <p:txBody>
          <a:bodyPr/>
          <a:lstStyle/>
          <a:p>
            <a:r>
              <a:rPr lang="es-CL" dirty="0"/>
              <a:t> Programa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29DEDC-39D4-4AED-8A96-E0E71409B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88840"/>
            <a:ext cx="6231467" cy="367240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Es responsabilidad de cada estudiante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revisar semanalmente</a:t>
            </a:r>
            <a:r>
              <a:rPr lang="es-CL" dirty="0">
                <a:solidFill>
                  <a:schemeClr val="tx1"/>
                </a:solidFill>
              </a:rPr>
              <a:t>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y con anticipación </a:t>
            </a:r>
            <a:r>
              <a:rPr lang="es-CL" dirty="0">
                <a:solidFill>
                  <a:schemeClr val="tx1"/>
                </a:solidFill>
              </a:rPr>
              <a:t>los contenidos, tareas y evaluaciones explicitados en el programa.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Los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materiales</a:t>
            </a:r>
            <a:r>
              <a:rPr lang="es-CL" dirty="0">
                <a:solidFill>
                  <a:schemeClr val="tx1"/>
                </a:solidFill>
              </a:rPr>
              <a:t> serán publicados cada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lunes</a:t>
            </a:r>
            <a:r>
              <a:rPr lang="es-CL" dirty="0">
                <a:solidFill>
                  <a:schemeClr val="tx1"/>
                </a:solidFill>
              </a:rPr>
              <a:t> desde las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00:00</a:t>
            </a:r>
            <a:r>
              <a:rPr lang="es-CL" dirty="0">
                <a:solidFill>
                  <a:schemeClr val="tx1"/>
                </a:solidFill>
              </a:rPr>
              <a:t> horas en U-cursos.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3711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47739-5A55-452A-BA79-BA1DC859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427" y="980729"/>
            <a:ext cx="6254044" cy="792088"/>
          </a:xfrm>
        </p:spPr>
        <p:txBody>
          <a:bodyPr/>
          <a:lstStyle/>
          <a:p>
            <a:r>
              <a:rPr lang="es-CL" dirty="0"/>
              <a:t>Sesiones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01759F-8A88-4ECC-9AAF-BA70E4AF8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16832"/>
            <a:ext cx="6231467" cy="4104456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A pesar de la no obligatoriedad en ambas sesiones, es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altamente necesario y recomendable la participación activa</a:t>
            </a:r>
            <a:r>
              <a:rPr lang="es-CL" dirty="0">
                <a:solidFill>
                  <a:schemeClr val="tx1"/>
                </a:solidFill>
              </a:rPr>
              <a:t> (encender micrófonos y cámaras) para lograr los objetivos de aprendizaje propuestos en el programa.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Será durante estas sesiones que su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PEC explicará y aclarará dudas respecto a los contenidos, tareas y/o evaluaciones</a:t>
            </a:r>
            <a:r>
              <a:rPr lang="es-CL" dirty="0">
                <a:solidFill>
                  <a:schemeClr val="tx1"/>
                </a:solidFill>
              </a:rPr>
              <a:t>, lo cual requerirá una revisión anticipada del material publicado.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FORO</a:t>
            </a:r>
            <a:r>
              <a:rPr lang="es-CL" dirty="0">
                <a:solidFill>
                  <a:schemeClr val="tx1"/>
                </a:solidFill>
              </a:rPr>
              <a:t> debería ser destinada para la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realización de tareas y aclaración de dudas </a:t>
            </a:r>
            <a:r>
              <a:rPr lang="es-CL" dirty="0">
                <a:solidFill>
                  <a:schemeClr val="tx1"/>
                </a:solidFill>
              </a:rPr>
              <a:t>respecto de ellas. Esto les permitirá ocupar tiempo fuera de la sesión para el cumplimiento en otras asignaturas.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2460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B89E9-1AA5-4E29-9336-A983994F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979" y="1124745"/>
            <a:ext cx="6254044" cy="864096"/>
          </a:xfrm>
        </p:spPr>
        <p:txBody>
          <a:bodyPr/>
          <a:lstStyle/>
          <a:p>
            <a:r>
              <a:rPr lang="es-CL" dirty="0"/>
              <a:t>Evaluaciones y tareas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D4CF50-11A7-41A3-81A0-508084C96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88841"/>
            <a:ext cx="6231467" cy="417646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Cada una de las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tareas </a:t>
            </a:r>
            <a:r>
              <a:rPr lang="es-CL" dirty="0">
                <a:solidFill>
                  <a:schemeClr val="tx1"/>
                </a:solidFill>
              </a:rPr>
              <a:t>tiene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1 punto</a:t>
            </a:r>
            <a:r>
              <a:rPr lang="es-CL" dirty="0">
                <a:solidFill>
                  <a:schemeClr val="tx1"/>
                </a:solidFill>
              </a:rPr>
              <a:t>, el cual se traducirá en una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nota de participación </a:t>
            </a:r>
            <a:r>
              <a:rPr lang="es-CL" dirty="0">
                <a:solidFill>
                  <a:schemeClr val="tx1"/>
                </a:solidFill>
              </a:rPr>
              <a:t>con una ponderación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15%</a:t>
            </a:r>
            <a:r>
              <a:rPr lang="es-CL" dirty="0">
                <a:solidFill>
                  <a:schemeClr val="tx1"/>
                </a:solidFill>
              </a:rPr>
              <a:t> de la nota de presentación (7 tareas especificadas en el programa en color azul).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fecha límite </a:t>
            </a:r>
            <a:r>
              <a:rPr lang="es-CL" dirty="0">
                <a:solidFill>
                  <a:schemeClr val="tx1"/>
                </a:solidFill>
              </a:rPr>
              <a:t>para la entrega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tareas</a:t>
            </a:r>
            <a:r>
              <a:rPr lang="es-CL" dirty="0">
                <a:solidFill>
                  <a:schemeClr val="tx1"/>
                </a:solidFill>
              </a:rPr>
              <a:t> será los días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domingo a las 23:59 </a:t>
            </a:r>
            <a:r>
              <a:rPr lang="es-CL" dirty="0">
                <a:solidFill>
                  <a:schemeClr val="tx1"/>
                </a:solidFill>
              </a:rPr>
              <a:t>de cada semana.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Las </a:t>
            </a:r>
            <a:r>
              <a:rPr lang="es-CL" b="1" dirty="0">
                <a:solidFill>
                  <a:schemeClr val="tx1"/>
                </a:solidFill>
              </a:rPr>
              <a:t>2 pruebas </a:t>
            </a:r>
            <a:r>
              <a:rPr lang="es-CL" dirty="0">
                <a:solidFill>
                  <a:schemeClr val="tx1"/>
                </a:solidFill>
              </a:rPr>
              <a:t>del semestre tendrán una duración de 90 minutos y estarán disponibles solo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lunes a viernes.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Los </a:t>
            </a:r>
            <a:r>
              <a:rPr lang="es-CL" b="1" dirty="0">
                <a:solidFill>
                  <a:schemeClr val="tx1"/>
                </a:solidFill>
              </a:rPr>
              <a:t>Online </a:t>
            </a:r>
            <a:r>
              <a:rPr lang="es-CL" b="1" dirty="0" err="1">
                <a:solidFill>
                  <a:schemeClr val="tx1"/>
                </a:solidFill>
              </a:rPr>
              <a:t>Quizzes</a:t>
            </a:r>
            <a:r>
              <a:rPr lang="es-CL" b="1" dirty="0">
                <a:solidFill>
                  <a:schemeClr val="tx1"/>
                </a:solidFill>
              </a:rPr>
              <a:t> </a:t>
            </a:r>
            <a:r>
              <a:rPr lang="es-CL" dirty="0">
                <a:solidFill>
                  <a:schemeClr val="tx1"/>
                </a:solidFill>
              </a:rPr>
              <a:t>tendrán una duración de 60 minutos y estarán disponibles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de lunes a domingo (00:00 a 23:59)</a:t>
            </a:r>
            <a:r>
              <a:rPr lang="es-CL" dirty="0">
                <a:solidFill>
                  <a:schemeClr val="tx1"/>
                </a:solidFill>
              </a:rPr>
              <a:t>. Son 2 </a:t>
            </a:r>
            <a:r>
              <a:rPr lang="es-CL" dirty="0" err="1">
                <a:solidFill>
                  <a:schemeClr val="tx1"/>
                </a:solidFill>
              </a:rPr>
              <a:t>quizzes</a:t>
            </a:r>
            <a:r>
              <a:rPr lang="es-CL" dirty="0">
                <a:solidFill>
                  <a:schemeClr val="tx1"/>
                </a:solidFill>
              </a:rPr>
              <a:t> son el 10% de la nota de presentación.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0054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965245" cy="1202485"/>
          </a:xfrm>
        </p:spPr>
        <p:txBody>
          <a:bodyPr>
            <a:normAutofit/>
          </a:bodyPr>
          <a:lstStyle/>
          <a:p>
            <a:r>
              <a:rPr lang="es-CL" sz="2000" dirty="0" err="1">
                <a:solidFill>
                  <a:schemeClr val="accent5">
                    <a:lumMod val="75000"/>
                  </a:schemeClr>
                </a:solidFill>
              </a:rPr>
              <a:t>Evaluations</a:t>
            </a:r>
            <a:endParaRPr lang="es-CL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719FAF65-1B1F-4AC0-88E1-D5E05B91B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s-CL" dirty="0"/>
          </a:p>
          <a:p>
            <a:r>
              <a:rPr lang="es-CL" sz="7200" dirty="0"/>
              <a:t>EVALUATION	TYPE	PERCENTAGE OF FINAL MARK %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1		Online quiz 1:                        		5%   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2		</a:t>
            </a:r>
            <a:r>
              <a:rPr lang="es-CL" sz="7200" dirty="0" err="1">
                <a:latin typeface="Calibri" panose="020F0502020204030204" pitchFamily="34" charset="0"/>
                <a:cs typeface="Calibri" panose="020F0502020204030204" pitchFamily="34" charset="0"/>
              </a:rPr>
              <a:t>Integrated</a:t>
            </a:r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 quiz: 			20%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3		Online quiz 2:                   		5%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4		Video  </a:t>
            </a:r>
            <a:r>
              <a:rPr lang="es-CL" sz="7200" dirty="0" err="1">
                <a:latin typeface="Calibri" panose="020F0502020204030204" pitchFamily="34" charset="0"/>
                <a:cs typeface="Calibri" panose="020F0502020204030204" pitchFamily="34" charset="0"/>
              </a:rPr>
              <a:t>presentation</a:t>
            </a:r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:          		25%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5		Final test     				30%                                                             </a:t>
            </a:r>
          </a:p>
          <a:p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6		</a:t>
            </a:r>
            <a:r>
              <a:rPr lang="es-CL" sz="7200" dirty="0" err="1">
                <a:latin typeface="Calibri" panose="020F0502020204030204" pitchFamily="34" charset="0"/>
                <a:cs typeface="Calibri" panose="020F0502020204030204" pitchFamily="34" charset="0"/>
              </a:rPr>
              <a:t>Self-study</a:t>
            </a:r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 				15%</a:t>
            </a:r>
          </a:p>
          <a:p>
            <a:pPr marL="0" indent="0">
              <a:buNone/>
            </a:pPr>
            <a:r>
              <a:rPr lang="es-CL" sz="7200" dirty="0">
                <a:latin typeface="Calibri" panose="020F0502020204030204" pitchFamily="34" charset="0"/>
                <a:cs typeface="Calibri" panose="020F0502020204030204" pitchFamily="34" charset="0"/>
              </a:rPr>
              <a:t>+ EXAM	</a:t>
            </a:r>
          </a:p>
          <a:p>
            <a:endParaRPr lang="es-CL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CL" sz="7200" dirty="0"/>
          </a:p>
          <a:p>
            <a:endParaRPr lang="es-CL" sz="7200" dirty="0"/>
          </a:p>
          <a:p>
            <a:endParaRPr lang="es-CL" sz="72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907722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2382</TotalTime>
  <Words>428</Words>
  <Application>Microsoft Office PowerPoint</Application>
  <PresentationFormat>Presentación en pantalla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Galería</vt:lpstr>
      <vt:lpstr>Nivel Beginner 2020 Semestre 2, Módulo 1</vt:lpstr>
      <vt:lpstr>             Dinámica semanal de las clases </vt:lpstr>
      <vt:lpstr> Programa</vt:lpstr>
      <vt:lpstr>Sesiones</vt:lpstr>
      <vt:lpstr>Evaluaciones y tareas</vt:lpstr>
      <vt:lpstr>Evaluations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</dc:creator>
  <cp:lastModifiedBy>Yuri  Contreras Briones</cp:lastModifiedBy>
  <cp:revision>29</cp:revision>
  <dcterms:created xsi:type="dcterms:W3CDTF">2020-04-13T13:58:16Z</dcterms:created>
  <dcterms:modified xsi:type="dcterms:W3CDTF">2020-10-31T01:52:00Z</dcterms:modified>
</cp:coreProperties>
</file>