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9" r:id="rId2"/>
    <p:sldId id="257" r:id="rId3"/>
    <p:sldId id="260" r:id="rId4"/>
    <p:sldId id="264" r:id="rId5"/>
    <p:sldId id="265" r:id="rId6"/>
    <p:sldId id="267" r:id="rId7"/>
    <p:sldId id="256" r:id="rId8"/>
    <p:sldId id="258" r:id="rId9"/>
    <p:sldId id="276" r:id="rId10"/>
    <p:sldId id="27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2741C-29D3-45B4-BCCC-2C5D1EB60931}" type="datetimeFigureOut">
              <a:rPr lang="es-CL" smtClean="0"/>
              <a:t>27-10-2020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5029B-5A26-44F7-83D3-9B7E44D0DC0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79572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788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4471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3401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8479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9552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63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7856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5358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9156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8410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4678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2718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UNIT 1: </a:t>
            </a:r>
            <a:r>
              <a:rPr lang="es-CL" dirty="0" err="1"/>
              <a:t>Functions</a:t>
            </a:r>
            <a:r>
              <a:rPr lang="es-CL" dirty="0"/>
              <a:t> of </a:t>
            </a:r>
            <a:r>
              <a:rPr lang="es-CL" dirty="0" err="1"/>
              <a:t>the</a:t>
            </a:r>
            <a:r>
              <a:rPr lang="es-CL" dirty="0"/>
              <a:t> </a:t>
            </a:r>
            <a:r>
              <a:rPr lang="es-CL" dirty="0" err="1"/>
              <a:t>Body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64461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4302964"/>
              </p:ext>
            </p:extLst>
          </p:nvPr>
        </p:nvGraphicFramePr>
        <p:xfrm>
          <a:off x="468313" y="908720"/>
          <a:ext cx="8183562" cy="4870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1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17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279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To</a:t>
                      </a: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CL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sneeze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estornudar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To cough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toser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To feel sick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sentirse enfermo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To feel dizzy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sentirse mareado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To faint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desmayarse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To have backache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tener dolor de espalda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2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To have earache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tener dolor de oído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2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To have a sore throat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tener</a:t>
                      </a: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dolor de 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garganta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2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To have a stomachache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Tener dolor de estómago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2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To throw up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vomitar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67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052736"/>
            <a:ext cx="7056783" cy="4413027"/>
          </a:xfrm>
        </p:spPr>
      </p:pic>
    </p:spTree>
    <p:extLst>
      <p:ext uri="{BB962C8B-B14F-4D97-AF65-F5344CB8AC3E}">
        <p14:creationId xmlns:p14="http://schemas.microsoft.com/office/powerpoint/2010/main" val="511026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0773574"/>
              </p:ext>
            </p:extLst>
          </p:nvPr>
        </p:nvGraphicFramePr>
        <p:xfrm>
          <a:off x="467544" y="548680"/>
          <a:ext cx="8208912" cy="5355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9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6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r>
                        <a:rPr lang="es-CL" sz="1600" dirty="0" err="1"/>
                        <a:t>Body</a:t>
                      </a:r>
                      <a:r>
                        <a:rPr lang="es-CL" sz="1600" baseline="0" dirty="0"/>
                        <a:t> </a:t>
                      </a:r>
                      <a:r>
                        <a:rPr lang="es-CL" sz="1600" baseline="0" dirty="0" err="1"/>
                        <a:t>part</a:t>
                      </a:r>
                      <a:endParaRPr lang="es-C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600" dirty="0" err="1"/>
                        <a:t>Definition</a:t>
                      </a:r>
                      <a:endParaRPr lang="es-C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s-CL" sz="1600" dirty="0" err="1"/>
                        <a:t>Bladder</a:t>
                      </a:r>
                      <a:endParaRPr lang="es-C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It is a round, bag-like organ that stores urine.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s-CL" sz="1600"/>
                        <a:t>2.</a:t>
                      </a:r>
                      <a:r>
                        <a:rPr lang="es-CL" sz="1600" baseline="0"/>
                        <a:t> Kidneys</a:t>
                      </a:r>
                      <a:endParaRPr lang="es-CL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0" dirty="0">
                          <a:effectLst/>
                          <a:latin typeface="Arial"/>
                          <a:ea typeface="Times New Roman"/>
                        </a:rPr>
                        <a:t>They are </a:t>
                      </a: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the organs that filter waste products from the blood.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s-CL" sz="1600"/>
                        <a:t>3. Nose</a:t>
                      </a:r>
                      <a:endParaRPr lang="es-C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It is </a:t>
                      </a: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the part projecting above the mouth on the face of a person or animal, containing the nostrils and used for breathing and smelling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s-CL" sz="1600"/>
                        <a:t>4. Eye</a:t>
                      </a:r>
                      <a:endParaRPr lang="es-C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It is an organ which reacts to light and pressure. It allows vision.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s-CL" sz="1600"/>
                        <a:t>5. Stomach</a:t>
                      </a:r>
                      <a:endParaRPr lang="es-C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It helps digest food by mixing it with digestive juices and churning it into a thin liquid</a:t>
                      </a:r>
                      <a:r>
                        <a:rPr lang="en-US" sz="1600" dirty="0">
                          <a:solidFill>
                            <a:srgbClr val="545454"/>
                          </a:solidFill>
                          <a:effectLst/>
                          <a:latin typeface="Arial"/>
                          <a:ea typeface="Times New Roman"/>
                        </a:rPr>
                        <a:t>.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s-CL" sz="1600"/>
                        <a:t>6. Lungs</a:t>
                      </a:r>
                      <a:endParaRPr lang="es-C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They are a pair of spongy, air-filled organs located on either side of the chest (thorax).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8912">
                <a:tc>
                  <a:txBody>
                    <a:bodyPr/>
                    <a:lstStyle/>
                    <a:p>
                      <a:r>
                        <a:rPr lang="es-CL" sz="1600" dirty="0"/>
                        <a:t>7. </a:t>
                      </a:r>
                      <a:r>
                        <a:rPr lang="es-CL" sz="1600" dirty="0" err="1"/>
                        <a:t>brain</a:t>
                      </a:r>
                      <a:endParaRPr lang="es-C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It is the central organ of the human nervous system, and with the spinal cord makes up the central nervous system.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9539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7" y="2132855"/>
            <a:ext cx="7259258" cy="3333491"/>
          </a:xfrm>
        </p:spPr>
        <p:txBody>
          <a:bodyPr/>
          <a:lstStyle/>
          <a:p>
            <a:r>
              <a:rPr lang="en-GB" b="1" dirty="0"/>
              <a:t>The Five Senses</a:t>
            </a:r>
            <a:endParaRPr lang="es-CL" dirty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n-GB" dirty="0"/>
              <a:t>In addition to </a:t>
            </a:r>
            <a:r>
              <a:rPr lang="en-GB" b="1" dirty="0"/>
              <a:t>smell</a:t>
            </a:r>
            <a:r>
              <a:rPr lang="en-GB" dirty="0"/>
              <a:t> and </a:t>
            </a:r>
            <a:r>
              <a:rPr lang="en-GB" b="1" dirty="0"/>
              <a:t>taste</a:t>
            </a:r>
            <a:r>
              <a:rPr lang="en-GB" dirty="0"/>
              <a:t>, the senses include </a:t>
            </a:r>
            <a:r>
              <a:rPr lang="en-GB" b="1" dirty="0"/>
              <a:t>sight </a:t>
            </a:r>
            <a:r>
              <a:rPr lang="en-GB" dirty="0"/>
              <a:t>(or vision), hearing, and touch (also called sensation or feeling). To ask about the senses, doctors use the following questions:</a:t>
            </a:r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16238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48680"/>
            <a:ext cx="8109853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140968"/>
            <a:ext cx="8064896" cy="2780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1309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548680"/>
          <a:ext cx="8208912" cy="53058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9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6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r>
                        <a:rPr lang="es-CL" sz="1600" dirty="0" err="1"/>
                        <a:t>Body</a:t>
                      </a:r>
                      <a:r>
                        <a:rPr lang="es-CL" sz="1600" baseline="0" dirty="0"/>
                        <a:t> </a:t>
                      </a:r>
                      <a:r>
                        <a:rPr lang="es-CL" sz="1600" baseline="0" dirty="0" err="1"/>
                        <a:t>part</a:t>
                      </a:r>
                      <a:endParaRPr lang="es-C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600" dirty="0" err="1"/>
                        <a:t>Definition</a:t>
                      </a:r>
                      <a:endParaRPr lang="es-C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s-CL" sz="1600" dirty="0" err="1"/>
                        <a:t>Bladder</a:t>
                      </a:r>
                      <a:endParaRPr lang="es-C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u="sng" dirty="0">
                          <a:effectLst/>
                          <a:latin typeface="Arial"/>
                          <a:ea typeface="Times New Roman"/>
                        </a:rPr>
                        <a:t>___ __</a:t>
                      </a: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It is the central organ of the human nervous system, and with the spinal cord makes up the central nervous system.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s-CL" sz="1600" dirty="0"/>
                        <a:t>2.</a:t>
                      </a:r>
                      <a:r>
                        <a:rPr lang="es-CL" sz="1600" baseline="0" dirty="0"/>
                        <a:t> </a:t>
                      </a:r>
                      <a:r>
                        <a:rPr lang="es-CL" sz="1600" baseline="0" dirty="0" err="1"/>
                        <a:t>Kidneys</a:t>
                      </a:r>
                      <a:endParaRPr lang="es-CL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u="sng" dirty="0">
                          <a:effectLst/>
                          <a:latin typeface="Arial"/>
                          <a:ea typeface="Times New Roman"/>
                        </a:rPr>
                        <a:t>___</a:t>
                      </a:r>
                      <a:r>
                        <a:rPr lang="en-US" sz="1600" u="sng" baseline="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u="sng" dirty="0">
                          <a:effectLst/>
                          <a:latin typeface="Arial"/>
                          <a:ea typeface="Times New Roman"/>
                        </a:rPr>
                        <a:t>__</a:t>
                      </a: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It is </a:t>
                      </a: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the part projecting above the mouth on the face of a person or animal, containing the nostrils and used for breathing and smelling.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s-CL" sz="1600" dirty="0"/>
                        <a:t>3. </a:t>
                      </a:r>
                      <a:r>
                        <a:rPr lang="es-CL" sz="1600" dirty="0" err="1"/>
                        <a:t>Nose</a:t>
                      </a:r>
                      <a:endParaRPr lang="es-C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 ______They are a pair of spongy, air-filled organs located on either side of the chest (thorax).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s-CL" sz="1600" dirty="0"/>
                        <a:t>4. </a:t>
                      </a:r>
                      <a:r>
                        <a:rPr lang="es-CL" sz="1600" dirty="0" err="1"/>
                        <a:t>Eye</a:t>
                      </a:r>
                      <a:endParaRPr lang="es-C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______It is a round, bag-like organ that stores urine.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s-CL" sz="1600" dirty="0"/>
                        <a:t>5. </a:t>
                      </a:r>
                      <a:r>
                        <a:rPr lang="es-CL" sz="1600" dirty="0" err="1"/>
                        <a:t>Stomach</a:t>
                      </a:r>
                      <a:endParaRPr lang="es-C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______It is an organ which reacts to light and pressure. It allows vision.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s-CL" sz="1600" dirty="0"/>
                        <a:t>6. </a:t>
                      </a:r>
                      <a:r>
                        <a:rPr lang="es-CL" sz="1600" dirty="0" err="1"/>
                        <a:t>Lungs</a:t>
                      </a:r>
                      <a:endParaRPr lang="es-C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______</a:t>
                      </a:r>
                      <a:r>
                        <a:rPr lang="en-US" sz="1600" i="0" dirty="0">
                          <a:effectLst/>
                          <a:latin typeface="Arial"/>
                          <a:ea typeface="Times New Roman"/>
                        </a:rPr>
                        <a:t>They are </a:t>
                      </a: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the organs that filter waste products from the blood. 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8912">
                <a:tc>
                  <a:txBody>
                    <a:bodyPr/>
                    <a:lstStyle/>
                    <a:p>
                      <a:r>
                        <a:rPr lang="es-CL" sz="1600" dirty="0"/>
                        <a:t>7. </a:t>
                      </a:r>
                      <a:r>
                        <a:rPr lang="es-CL" sz="1600" dirty="0" err="1"/>
                        <a:t>brain</a:t>
                      </a:r>
                      <a:endParaRPr lang="es-C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Times New Roman"/>
                        </a:rPr>
                        <a:t>______ It helps digest food by mixing it with digestive juices and churning it into a thin liquid</a:t>
                      </a:r>
                      <a:r>
                        <a:rPr lang="en-US" sz="1600" dirty="0">
                          <a:solidFill>
                            <a:srgbClr val="545454"/>
                          </a:solidFill>
                          <a:effectLst/>
                          <a:latin typeface="Arial"/>
                          <a:ea typeface="Times New Roman"/>
                        </a:rPr>
                        <a:t>. </a:t>
                      </a:r>
                      <a:endParaRPr lang="es-CL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2491284" y="115552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7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491284" y="1772816"/>
            <a:ext cx="424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3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491284" y="2636912"/>
            <a:ext cx="424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6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491284" y="3284984"/>
            <a:ext cx="424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1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555776" y="393305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4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48372" y="448705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2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627784" y="511753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77258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err="1"/>
              <a:t>Health</a:t>
            </a:r>
            <a:r>
              <a:rPr lang="es-CL" dirty="0"/>
              <a:t> and </a:t>
            </a:r>
            <a:r>
              <a:rPr lang="es-CL" dirty="0" err="1"/>
              <a:t>Illnesses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77600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7550690"/>
              </p:ext>
            </p:extLst>
          </p:nvPr>
        </p:nvGraphicFramePr>
        <p:xfrm>
          <a:off x="468313" y="764704"/>
          <a:ext cx="8183562" cy="5014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1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17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58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English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Spanish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illness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enfermedad</a:t>
                      </a: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 (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concepto</a:t>
                      </a: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genérico</a:t>
                      </a: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malestar</a:t>
                      </a: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sin 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diagnóstico</a:t>
                      </a: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)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disease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enfermedad</a:t>
                      </a: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propiamente</a:t>
                      </a: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identificada</a:t>
                      </a: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como</a:t>
                      </a: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 la influenza o el 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cáncer</a:t>
                      </a: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)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ashtma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asma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heart attack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Ataque</a:t>
                      </a: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al 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corazón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5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heart disease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Cardiopatía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5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hepatitis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hepatitis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5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ulcer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ulcera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5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flu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influenza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5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wound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herida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5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Arial"/>
                          <a:ea typeface="Calibri"/>
                          <a:cs typeface="Times New Roman"/>
                        </a:rPr>
                        <a:t>injury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lesión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5369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2841884"/>
              </p:ext>
            </p:extLst>
          </p:nvPr>
        </p:nvGraphicFramePr>
        <p:xfrm>
          <a:off x="480219" y="692696"/>
          <a:ext cx="8183562" cy="5086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1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17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2432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nurse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enfermera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Inj</a:t>
                      </a:r>
                      <a:r>
                        <a:rPr lang="es-CL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ection</a:t>
                      </a: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/ </a:t>
                      </a:r>
                      <a:r>
                        <a:rPr lang="es-CL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shot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inyección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prescription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Receta médica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painful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doloroso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painless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Indoloro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2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bandage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Venda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Band </a:t>
                      </a:r>
                      <a:r>
                        <a:rPr lang="es-CL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aid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Vendita, parche curita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2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wheelchair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Silla de ruedas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2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To </a:t>
                      </a:r>
                      <a:r>
                        <a:rPr lang="es-CL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feel</a:t>
                      </a: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CL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good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Sentirse bien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4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To catch a </a:t>
                      </a:r>
                      <a:r>
                        <a:rPr lang="es-CL" sz="10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cold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resfriarse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931093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213</TotalTime>
  <Words>514</Words>
  <Application>Microsoft Office PowerPoint</Application>
  <PresentationFormat>Presentación en pantalla (4:3)</PresentationFormat>
  <Paragraphs>106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Gill Sans MT</vt:lpstr>
      <vt:lpstr>Times New Roman</vt:lpstr>
      <vt:lpstr>Gallery</vt:lpstr>
      <vt:lpstr>UNIT 1: Functions of the Body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Health and Illnesses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Yuri  Contreras Briones</cp:lastModifiedBy>
  <cp:revision>19</cp:revision>
  <dcterms:created xsi:type="dcterms:W3CDTF">2020-03-24T23:11:59Z</dcterms:created>
  <dcterms:modified xsi:type="dcterms:W3CDTF">2020-10-27T23:34:18Z</dcterms:modified>
</cp:coreProperties>
</file>