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84" r:id="rId3"/>
    <p:sldId id="364" r:id="rId4"/>
    <p:sldId id="365" r:id="rId5"/>
    <p:sldId id="366" r:id="rId6"/>
    <p:sldId id="396" r:id="rId7"/>
    <p:sldId id="367" r:id="rId8"/>
    <p:sldId id="263" r:id="rId9"/>
    <p:sldId id="382" r:id="rId10"/>
    <p:sldId id="383" r:id="rId11"/>
    <p:sldId id="385" r:id="rId12"/>
    <p:sldId id="372" r:id="rId13"/>
    <p:sldId id="374" r:id="rId14"/>
    <p:sldId id="371" r:id="rId15"/>
    <p:sldId id="373" r:id="rId16"/>
    <p:sldId id="375" r:id="rId17"/>
    <p:sldId id="386" r:id="rId18"/>
    <p:sldId id="387" r:id="rId19"/>
    <p:sldId id="377" r:id="rId20"/>
    <p:sldId id="378" r:id="rId21"/>
    <p:sldId id="379" r:id="rId22"/>
    <p:sldId id="376" r:id="rId23"/>
    <p:sldId id="380" r:id="rId24"/>
    <p:sldId id="388" r:id="rId25"/>
    <p:sldId id="389" r:id="rId26"/>
    <p:sldId id="264" r:id="rId27"/>
    <p:sldId id="265" r:id="rId28"/>
    <p:sldId id="268" r:id="rId29"/>
    <p:sldId id="266" r:id="rId30"/>
    <p:sldId id="258" r:id="rId31"/>
    <p:sldId id="270" r:id="rId32"/>
    <p:sldId id="269" r:id="rId33"/>
    <p:sldId id="390" r:id="rId34"/>
    <p:sldId id="391" r:id="rId35"/>
    <p:sldId id="357" r:id="rId36"/>
    <p:sldId id="359" r:id="rId37"/>
    <p:sldId id="358" r:id="rId38"/>
    <p:sldId id="360" r:id="rId39"/>
    <p:sldId id="392" r:id="rId40"/>
    <p:sldId id="393" r:id="rId41"/>
    <p:sldId id="394" r:id="rId42"/>
    <p:sldId id="352" r:id="rId43"/>
    <p:sldId id="353" r:id="rId44"/>
    <p:sldId id="356" r:id="rId45"/>
    <p:sldId id="355" r:id="rId46"/>
    <p:sldId id="363" r:id="rId47"/>
    <p:sldId id="354" r:id="rId48"/>
    <p:sldId id="395" r:id="rId49"/>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5" autoAdjust="0"/>
    <p:restoredTop sz="94660"/>
  </p:normalViewPr>
  <p:slideViewPr>
    <p:cSldViewPr snapToGrid="0">
      <p:cViewPr varScale="1">
        <p:scale>
          <a:sx n="109" d="100"/>
          <a:sy n="109" d="100"/>
        </p:scale>
        <p:origin x="39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190ADD-C922-4A05-BDB0-F98E675A3E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B7C77198-6077-4C2D-8491-A23ABF11DB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959A0D67-5655-477A-AE58-3365ECE1BFB2}"/>
              </a:ext>
            </a:extLst>
          </p:cNvPr>
          <p:cNvSpPr>
            <a:spLocks noGrp="1"/>
          </p:cNvSpPr>
          <p:nvPr>
            <p:ph type="dt" sz="half" idx="10"/>
          </p:nvPr>
        </p:nvSpPr>
        <p:spPr/>
        <p:txBody>
          <a:bodyPr/>
          <a:lstStyle/>
          <a:p>
            <a:fld id="{6C66BB47-57A2-4158-A1D4-9289F31A5CD0}" type="datetimeFigureOut">
              <a:rPr lang="es-CL" smtClean="0"/>
              <a:t>25-11-20</a:t>
            </a:fld>
            <a:endParaRPr lang="es-CL"/>
          </a:p>
        </p:txBody>
      </p:sp>
      <p:sp>
        <p:nvSpPr>
          <p:cNvPr id="5" name="Marcador de pie de página 4">
            <a:extLst>
              <a:ext uri="{FF2B5EF4-FFF2-40B4-BE49-F238E27FC236}">
                <a16:creationId xmlns:a16="http://schemas.microsoft.com/office/drawing/2014/main" id="{961CD28E-094A-40A1-96F5-18D5F538273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EA73ACD-9A5D-4F13-8E97-016FC9EC54FB}"/>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2903638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1A727C-422D-4AD4-9951-5A649076B3F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45EC34C3-CC11-4B2D-83D6-F7B50793033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A7613B8-F97A-47CE-9DC5-05332F796CBB}"/>
              </a:ext>
            </a:extLst>
          </p:cNvPr>
          <p:cNvSpPr>
            <a:spLocks noGrp="1"/>
          </p:cNvSpPr>
          <p:nvPr>
            <p:ph type="dt" sz="half" idx="10"/>
          </p:nvPr>
        </p:nvSpPr>
        <p:spPr/>
        <p:txBody>
          <a:bodyPr/>
          <a:lstStyle/>
          <a:p>
            <a:fld id="{6C66BB47-57A2-4158-A1D4-9289F31A5CD0}" type="datetimeFigureOut">
              <a:rPr lang="es-CL" smtClean="0"/>
              <a:t>25-11-20</a:t>
            </a:fld>
            <a:endParaRPr lang="es-CL"/>
          </a:p>
        </p:txBody>
      </p:sp>
      <p:sp>
        <p:nvSpPr>
          <p:cNvPr id="5" name="Marcador de pie de página 4">
            <a:extLst>
              <a:ext uri="{FF2B5EF4-FFF2-40B4-BE49-F238E27FC236}">
                <a16:creationId xmlns:a16="http://schemas.microsoft.com/office/drawing/2014/main" id="{DBE6CB2E-D146-4E1E-96CB-797D7850BAAE}"/>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B6393C9-0ED0-4CF8-8907-8040F51FEECE}"/>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2969514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D838488B-CF31-44CB-9578-DEF4112D1AF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51DB823D-CDDA-440E-A682-E96E5686839B}"/>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8A53AA6C-7E93-4B1A-9E73-1387E9F3021E}"/>
              </a:ext>
            </a:extLst>
          </p:cNvPr>
          <p:cNvSpPr>
            <a:spLocks noGrp="1"/>
          </p:cNvSpPr>
          <p:nvPr>
            <p:ph type="dt" sz="half" idx="10"/>
          </p:nvPr>
        </p:nvSpPr>
        <p:spPr/>
        <p:txBody>
          <a:bodyPr/>
          <a:lstStyle/>
          <a:p>
            <a:fld id="{6C66BB47-57A2-4158-A1D4-9289F31A5CD0}" type="datetimeFigureOut">
              <a:rPr lang="es-CL" smtClean="0"/>
              <a:t>25-11-20</a:t>
            </a:fld>
            <a:endParaRPr lang="es-CL"/>
          </a:p>
        </p:txBody>
      </p:sp>
      <p:sp>
        <p:nvSpPr>
          <p:cNvPr id="5" name="Marcador de pie de página 4">
            <a:extLst>
              <a:ext uri="{FF2B5EF4-FFF2-40B4-BE49-F238E27FC236}">
                <a16:creationId xmlns:a16="http://schemas.microsoft.com/office/drawing/2014/main" id="{A6F12C58-9399-4019-A7C5-B110FD9C684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1366B14-006C-49C5-8802-6D3AC2F8F1F1}"/>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789693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AA113-ED94-4702-9A3B-DC0D6EF261C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06018380-1344-4176-B2D1-75FF0ED17517}"/>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03381C3F-5DC8-43C2-845A-BE37F2A7A94C}"/>
              </a:ext>
            </a:extLst>
          </p:cNvPr>
          <p:cNvSpPr>
            <a:spLocks noGrp="1"/>
          </p:cNvSpPr>
          <p:nvPr>
            <p:ph type="dt" sz="half" idx="10"/>
          </p:nvPr>
        </p:nvSpPr>
        <p:spPr/>
        <p:txBody>
          <a:bodyPr/>
          <a:lstStyle/>
          <a:p>
            <a:fld id="{6C66BB47-57A2-4158-A1D4-9289F31A5CD0}" type="datetimeFigureOut">
              <a:rPr lang="es-CL" smtClean="0"/>
              <a:t>25-11-20</a:t>
            </a:fld>
            <a:endParaRPr lang="es-CL"/>
          </a:p>
        </p:txBody>
      </p:sp>
      <p:sp>
        <p:nvSpPr>
          <p:cNvPr id="5" name="Marcador de pie de página 4">
            <a:extLst>
              <a:ext uri="{FF2B5EF4-FFF2-40B4-BE49-F238E27FC236}">
                <a16:creationId xmlns:a16="http://schemas.microsoft.com/office/drawing/2014/main" id="{14714D23-E113-4C29-B501-00603790CE6D}"/>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D359FC6-2196-407A-BAD7-78FB0F6C8951}"/>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1781296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35B1E2-628D-498B-962B-E3FD004B7BA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20CB4CB-9D25-4EB9-A8B5-94F0524DC5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349123D2-0D99-4FD4-B0F4-776D91ADAF54}"/>
              </a:ext>
            </a:extLst>
          </p:cNvPr>
          <p:cNvSpPr>
            <a:spLocks noGrp="1"/>
          </p:cNvSpPr>
          <p:nvPr>
            <p:ph type="dt" sz="half" idx="10"/>
          </p:nvPr>
        </p:nvSpPr>
        <p:spPr/>
        <p:txBody>
          <a:bodyPr/>
          <a:lstStyle/>
          <a:p>
            <a:fld id="{6C66BB47-57A2-4158-A1D4-9289F31A5CD0}" type="datetimeFigureOut">
              <a:rPr lang="es-CL" smtClean="0"/>
              <a:t>25-11-20</a:t>
            </a:fld>
            <a:endParaRPr lang="es-CL"/>
          </a:p>
        </p:txBody>
      </p:sp>
      <p:sp>
        <p:nvSpPr>
          <p:cNvPr id="5" name="Marcador de pie de página 4">
            <a:extLst>
              <a:ext uri="{FF2B5EF4-FFF2-40B4-BE49-F238E27FC236}">
                <a16:creationId xmlns:a16="http://schemas.microsoft.com/office/drawing/2014/main" id="{68169265-C379-4BD0-8120-9C4BE6712B2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32B1537-2A06-417B-A4E3-AD83A747CADF}"/>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1870428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ED5BD69-B044-48CF-86ED-CE4C2AF3CD4D}"/>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9A1E753C-1C76-48D8-8CEF-DE486403B1F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44C616D2-3709-4954-89D3-0FE4A95A2497}"/>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5AB77F2D-6265-4AAE-A636-50FD8A6347B7}"/>
              </a:ext>
            </a:extLst>
          </p:cNvPr>
          <p:cNvSpPr>
            <a:spLocks noGrp="1"/>
          </p:cNvSpPr>
          <p:nvPr>
            <p:ph type="dt" sz="half" idx="10"/>
          </p:nvPr>
        </p:nvSpPr>
        <p:spPr/>
        <p:txBody>
          <a:bodyPr/>
          <a:lstStyle/>
          <a:p>
            <a:fld id="{6C66BB47-57A2-4158-A1D4-9289F31A5CD0}" type="datetimeFigureOut">
              <a:rPr lang="es-CL" smtClean="0"/>
              <a:t>25-11-20</a:t>
            </a:fld>
            <a:endParaRPr lang="es-CL"/>
          </a:p>
        </p:txBody>
      </p:sp>
      <p:sp>
        <p:nvSpPr>
          <p:cNvPr id="6" name="Marcador de pie de página 5">
            <a:extLst>
              <a:ext uri="{FF2B5EF4-FFF2-40B4-BE49-F238E27FC236}">
                <a16:creationId xmlns:a16="http://schemas.microsoft.com/office/drawing/2014/main" id="{7D3649DD-3C0E-49B3-BDFC-8E05090620B1}"/>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F493DB3-9000-4E87-833E-8DB77A194133}"/>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2164668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11C324-DEF2-4538-BAE8-16D3B970C65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C42387B9-7EF1-4FF3-B485-A627FB6166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FADC820-A4EB-4420-8A6D-3DC156DE08A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6DEA4E24-7DC2-432C-A429-D4CAC5F1CF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E195F5F-51EF-4A5C-8DBF-F54840ECAC9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BDB69498-7600-49F9-9D9E-6F04CE41837C}"/>
              </a:ext>
            </a:extLst>
          </p:cNvPr>
          <p:cNvSpPr>
            <a:spLocks noGrp="1"/>
          </p:cNvSpPr>
          <p:nvPr>
            <p:ph type="dt" sz="half" idx="10"/>
          </p:nvPr>
        </p:nvSpPr>
        <p:spPr/>
        <p:txBody>
          <a:bodyPr/>
          <a:lstStyle/>
          <a:p>
            <a:fld id="{6C66BB47-57A2-4158-A1D4-9289F31A5CD0}" type="datetimeFigureOut">
              <a:rPr lang="es-CL" smtClean="0"/>
              <a:t>25-11-20</a:t>
            </a:fld>
            <a:endParaRPr lang="es-CL"/>
          </a:p>
        </p:txBody>
      </p:sp>
      <p:sp>
        <p:nvSpPr>
          <p:cNvPr id="8" name="Marcador de pie de página 7">
            <a:extLst>
              <a:ext uri="{FF2B5EF4-FFF2-40B4-BE49-F238E27FC236}">
                <a16:creationId xmlns:a16="http://schemas.microsoft.com/office/drawing/2014/main" id="{2C8EA473-E7C1-4E35-B935-5B5040F45AE5}"/>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A4F93C27-AE82-4373-9EDA-867CF2BD0317}"/>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1686299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632B83-D135-4BFE-B91D-6518D0E075C8}"/>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F019C467-074C-48CC-9C6F-4ED6B03CDADC}"/>
              </a:ext>
            </a:extLst>
          </p:cNvPr>
          <p:cNvSpPr>
            <a:spLocks noGrp="1"/>
          </p:cNvSpPr>
          <p:nvPr>
            <p:ph type="dt" sz="half" idx="10"/>
          </p:nvPr>
        </p:nvSpPr>
        <p:spPr/>
        <p:txBody>
          <a:bodyPr/>
          <a:lstStyle/>
          <a:p>
            <a:fld id="{6C66BB47-57A2-4158-A1D4-9289F31A5CD0}" type="datetimeFigureOut">
              <a:rPr lang="es-CL" smtClean="0"/>
              <a:t>25-11-20</a:t>
            </a:fld>
            <a:endParaRPr lang="es-CL"/>
          </a:p>
        </p:txBody>
      </p:sp>
      <p:sp>
        <p:nvSpPr>
          <p:cNvPr id="4" name="Marcador de pie de página 3">
            <a:extLst>
              <a:ext uri="{FF2B5EF4-FFF2-40B4-BE49-F238E27FC236}">
                <a16:creationId xmlns:a16="http://schemas.microsoft.com/office/drawing/2014/main" id="{778A5851-A1B4-4C2D-9EEC-AED1FC5B2FF9}"/>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8AAED542-6D82-4DBE-BD5A-75F59A7F0376}"/>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190950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7698756-F13E-49FA-9C24-C5E87E7B39D1}"/>
              </a:ext>
            </a:extLst>
          </p:cNvPr>
          <p:cNvSpPr>
            <a:spLocks noGrp="1"/>
          </p:cNvSpPr>
          <p:nvPr>
            <p:ph type="dt" sz="half" idx="10"/>
          </p:nvPr>
        </p:nvSpPr>
        <p:spPr/>
        <p:txBody>
          <a:bodyPr/>
          <a:lstStyle/>
          <a:p>
            <a:fld id="{6C66BB47-57A2-4158-A1D4-9289F31A5CD0}" type="datetimeFigureOut">
              <a:rPr lang="es-CL" smtClean="0"/>
              <a:t>25-11-20</a:t>
            </a:fld>
            <a:endParaRPr lang="es-CL"/>
          </a:p>
        </p:txBody>
      </p:sp>
      <p:sp>
        <p:nvSpPr>
          <p:cNvPr id="3" name="Marcador de pie de página 2">
            <a:extLst>
              <a:ext uri="{FF2B5EF4-FFF2-40B4-BE49-F238E27FC236}">
                <a16:creationId xmlns:a16="http://schemas.microsoft.com/office/drawing/2014/main" id="{D7D66D61-6D36-4FA0-BEBF-927085DBE849}"/>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01CAEDA-77FC-4750-BE01-B82F1960A616}"/>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1352906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51583F-4A53-4EC1-890E-1726CF19F67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37762D5C-06F9-4D8F-B675-802363AD6B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6F701876-4AE7-413B-8D17-B541BB94EE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9924C21-A134-4013-BABB-E9B0A28FE230}"/>
              </a:ext>
            </a:extLst>
          </p:cNvPr>
          <p:cNvSpPr>
            <a:spLocks noGrp="1"/>
          </p:cNvSpPr>
          <p:nvPr>
            <p:ph type="dt" sz="half" idx="10"/>
          </p:nvPr>
        </p:nvSpPr>
        <p:spPr/>
        <p:txBody>
          <a:bodyPr/>
          <a:lstStyle/>
          <a:p>
            <a:fld id="{6C66BB47-57A2-4158-A1D4-9289F31A5CD0}" type="datetimeFigureOut">
              <a:rPr lang="es-CL" smtClean="0"/>
              <a:t>25-11-20</a:t>
            </a:fld>
            <a:endParaRPr lang="es-CL"/>
          </a:p>
        </p:txBody>
      </p:sp>
      <p:sp>
        <p:nvSpPr>
          <p:cNvPr id="6" name="Marcador de pie de página 5">
            <a:extLst>
              <a:ext uri="{FF2B5EF4-FFF2-40B4-BE49-F238E27FC236}">
                <a16:creationId xmlns:a16="http://schemas.microsoft.com/office/drawing/2014/main" id="{E77A3011-47EF-4F7D-A75A-9C1F0D2C13B2}"/>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1638FE7F-6BAB-4C7B-9EFC-BBC39B2A63A2}"/>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284534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C74CA5-DD10-492C-9C44-CC928A090A4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D49A8174-7C76-4FEA-B6C2-2819BE333C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CD1A43EE-3755-4240-9D13-B3D90D7F03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CEE8550-828D-4572-AB58-D0C1AAD89AC8}"/>
              </a:ext>
            </a:extLst>
          </p:cNvPr>
          <p:cNvSpPr>
            <a:spLocks noGrp="1"/>
          </p:cNvSpPr>
          <p:nvPr>
            <p:ph type="dt" sz="half" idx="10"/>
          </p:nvPr>
        </p:nvSpPr>
        <p:spPr/>
        <p:txBody>
          <a:bodyPr/>
          <a:lstStyle/>
          <a:p>
            <a:fld id="{6C66BB47-57A2-4158-A1D4-9289F31A5CD0}" type="datetimeFigureOut">
              <a:rPr lang="es-CL" smtClean="0"/>
              <a:t>25-11-20</a:t>
            </a:fld>
            <a:endParaRPr lang="es-CL"/>
          </a:p>
        </p:txBody>
      </p:sp>
      <p:sp>
        <p:nvSpPr>
          <p:cNvPr id="6" name="Marcador de pie de página 5">
            <a:extLst>
              <a:ext uri="{FF2B5EF4-FFF2-40B4-BE49-F238E27FC236}">
                <a16:creationId xmlns:a16="http://schemas.microsoft.com/office/drawing/2014/main" id="{7B1EF43C-D54F-4367-916A-523C2E52175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7A51FFFC-7E9B-43CA-B897-EF7925912C8E}"/>
              </a:ext>
            </a:extLst>
          </p:cNvPr>
          <p:cNvSpPr>
            <a:spLocks noGrp="1"/>
          </p:cNvSpPr>
          <p:nvPr>
            <p:ph type="sldNum" sz="quarter" idx="12"/>
          </p:nvPr>
        </p:nvSpPr>
        <p:spPr/>
        <p:txBody>
          <a:bodyPr/>
          <a:lstStyle/>
          <a:p>
            <a:fld id="{B339CB7C-1B97-4444-8517-D4E25FA82E21}" type="slidenum">
              <a:rPr lang="es-CL" smtClean="0"/>
              <a:t>‹Nº›</a:t>
            </a:fld>
            <a:endParaRPr lang="es-CL"/>
          </a:p>
        </p:txBody>
      </p:sp>
    </p:spTree>
    <p:extLst>
      <p:ext uri="{BB962C8B-B14F-4D97-AF65-F5344CB8AC3E}">
        <p14:creationId xmlns:p14="http://schemas.microsoft.com/office/powerpoint/2010/main" val="1832027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B47B7DF-150F-48BE-B603-A59BB567D6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4FCD66FD-6DEB-441C-B211-BDE797321A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2FCF275D-DBB5-4B47-967D-1D89F2F774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66BB47-57A2-4158-A1D4-9289F31A5CD0}" type="datetimeFigureOut">
              <a:rPr lang="es-CL" smtClean="0"/>
              <a:t>25-11-20</a:t>
            </a:fld>
            <a:endParaRPr lang="es-CL"/>
          </a:p>
        </p:txBody>
      </p:sp>
      <p:sp>
        <p:nvSpPr>
          <p:cNvPr id="5" name="Marcador de pie de página 4">
            <a:extLst>
              <a:ext uri="{FF2B5EF4-FFF2-40B4-BE49-F238E27FC236}">
                <a16:creationId xmlns:a16="http://schemas.microsoft.com/office/drawing/2014/main" id="{4661327C-0E91-4675-8630-60D76D614E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C27B2787-DC31-4BDD-B6D9-55843209E6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9CB7C-1B97-4444-8517-D4E25FA82E21}" type="slidenum">
              <a:rPr lang="es-CL" smtClean="0"/>
              <a:t>‹Nº›</a:t>
            </a:fld>
            <a:endParaRPr lang="es-CL"/>
          </a:p>
        </p:txBody>
      </p:sp>
    </p:spTree>
    <p:extLst>
      <p:ext uri="{BB962C8B-B14F-4D97-AF65-F5344CB8AC3E}">
        <p14:creationId xmlns:p14="http://schemas.microsoft.com/office/powerpoint/2010/main" val="1338049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gif"/><Relationship Id="rId1" Type="http://schemas.openxmlformats.org/officeDocument/2006/relationships/slideLayout" Target="../slideLayouts/slideLayout7.xml"/><Relationship Id="rId4"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7.xml"/><Relationship Id="rId4" Type="http://schemas.openxmlformats.org/officeDocument/2006/relationships/image" Target="../media/image28.tiff"/></Relationships>
</file>

<file path=ppt/slides/_rels/slide22.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7.xml"/><Relationship Id="rId4" Type="http://schemas.openxmlformats.org/officeDocument/2006/relationships/image" Target="../media/image31.tiff"/></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37.tiff"/><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tiff"/><Relationship Id="rId4" Type="http://schemas.openxmlformats.org/officeDocument/2006/relationships/image" Target="../media/image39.tiff"/></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5.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F910B-FF7E-3A49-8252-6F5138DC42F4}"/>
              </a:ext>
            </a:extLst>
          </p:cNvPr>
          <p:cNvSpPr>
            <a:spLocks noGrp="1"/>
          </p:cNvSpPr>
          <p:nvPr>
            <p:ph type="title"/>
          </p:nvPr>
        </p:nvSpPr>
        <p:spPr>
          <a:xfrm>
            <a:off x="625642" y="365125"/>
            <a:ext cx="10515600" cy="807183"/>
          </a:xfrm>
        </p:spPr>
        <p:txBody>
          <a:bodyPr>
            <a:normAutofit/>
          </a:bodyPr>
          <a:lstStyle/>
          <a:p>
            <a:r>
              <a:rPr lang="es-CL" sz="4800" dirty="0">
                <a:latin typeface="+mn-lt"/>
              </a:rPr>
              <a:t>CASO CLÍNICO 1</a:t>
            </a:r>
          </a:p>
        </p:txBody>
      </p:sp>
      <p:sp>
        <p:nvSpPr>
          <p:cNvPr id="3" name="2 Marcador de contenido"/>
          <p:cNvSpPr>
            <a:spLocks noGrp="1"/>
          </p:cNvSpPr>
          <p:nvPr>
            <p:ph idx="4294967295"/>
          </p:nvPr>
        </p:nvSpPr>
        <p:spPr>
          <a:xfrm>
            <a:off x="625642" y="1172308"/>
            <a:ext cx="11153274" cy="4868496"/>
          </a:xfrm>
        </p:spPr>
        <p:txBody>
          <a:bodyPr>
            <a:noAutofit/>
          </a:bodyPr>
          <a:lstStyle/>
          <a:p>
            <a:pPr marL="0" indent="0" algn="just">
              <a:lnSpc>
                <a:spcPct val="150000"/>
              </a:lnSpc>
              <a:buNone/>
            </a:pPr>
            <a:r>
              <a:rPr lang="es-CL" dirty="0"/>
              <a:t>Mujer de 21 años, primípara, cursa embarazo normal hasta que en ecografía de segundo trimestre de gestación se pesquisan anormalidades cardíacas en el feto de sexo masculino compatibles con un diagnóstico de Tetralogía de Fallot. El resto del embarazo cursa de manera estable. A las 39 semanas se realiza cesárea. La ecocardiografía del recién nacido confirma el diagnóstico. Debido a buena evaluación clínica, se programa una primera cirugía correctora dentro del primer año de vida. </a:t>
            </a:r>
          </a:p>
          <a:p>
            <a:pPr algn="just">
              <a:lnSpc>
                <a:spcPct val="150000"/>
              </a:lnSpc>
            </a:pPr>
            <a:endParaRPr lang="es-CL" sz="2400" dirty="0"/>
          </a:p>
        </p:txBody>
      </p:sp>
    </p:spTree>
    <p:extLst>
      <p:ext uri="{BB962C8B-B14F-4D97-AF65-F5344CB8AC3E}">
        <p14:creationId xmlns:p14="http://schemas.microsoft.com/office/powerpoint/2010/main" val="6283897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F910B-FF7E-3A49-8252-6F5138DC42F4}"/>
              </a:ext>
            </a:extLst>
          </p:cNvPr>
          <p:cNvSpPr>
            <a:spLocks noGrp="1"/>
          </p:cNvSpPr>
          <p:nvPr>
            <p:ph type="title"/>
          </p:nvPr>
        </p:nvSpPr>
        <p:spPr>
          <a:xfrm>
            <a:off x="625642" y="365125"/>
            <a:ext cx="10515600" cy="807183"/>
          </a:xfrm>
        </p:spPr>
        <p:txBody>
          <a:bodyPr>
            <a:normAutofit/>
          </a:bodyPr>
          <a:lstStyle/>
          <a:p>
            <a:r>
              <a:rPr lang="es-CL" sz="4800" dirty="0">
                <a:latin typeface="+mn-lt"/>
              </a:rPr>
              <a:t>CASO CLÍNICO 2</a:t>
            </a:r>
          </a:p>
        </p:txBody>
      </p:sp>
      <p:sp>
        <p:nvSpPr>
          <p:cNvPr id="3" name="2 Marcador de contenido"/>
          <p:cNvSpPr>
            <a:spLocks noGrp="1"/>
          </p:cNvSpPr>
          <p:nvPr>
            <p:ph idx="4294967295"/>
          </p:nvPr>
        </p:nvSpPr>
        <p:spPr>
          <a:xfrm>
            <a:off x="625642" y="1172308"/>
            <a:ext cx="11153274" cy="4868496"/>
          </a:xfrm>
        </p:spPr>
        <p:txBody>
          <a:bodyPr>
            <a:noAutofit/>
          </a:bodyPr>
          <a:lstStyle/>
          <a:p>
            <a:pPr marL="0" indent="0" algn="just">
              <a:lnSpc>
                <a:spcPct val="150000"/>
              </a:lnSpc>
              <a:buNone/>
            </a:pPr>
            <a:r>
              <a:rPr lang="es-CL" dirty="0"/>
              <a:t>Estudiante de la salud extraerá sangre por primera vez de la vena mediana cubital. Comprime con una  banda elástica el brazo y pide al paciente que empuñe la mano.</a:t>
            </a:r>
          </a:p>
          <a:p>
            <a:pPr marL="0" indent="0" algn="just">
              <a:lnSpc>
                <a:spcPct val="150000"/>
              </a:lnSpc>
              <a:buNone/>
            </a:pPr>
            <a:endParaRPr lang="es-CL" dirty="0"/>
          </a:p>
          <a:p>
            <a:pPr algn="just">
              <a:lnSpc>
                <a:spcPct val="150000"/>
              </a:lnSpc>
            </a:pPr>
            <a:endParaRPr lang="es-CL" sz="2400" dirty="0"/>
          </a:p>
        </p:txBody>
      </p:sp>
    </p:spTree>
    <p:extLst>
      <p:ext uri="{BB962C8B-B14F-4D97-AF65-F5344CB8AC3E}">
        <p14:creationId xmlns:p14="http://schemas.microsoft.com/office/powerpoint/2010/main" val="137530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F910B-FF7E-3A49-8252-6F5138DC42F4}"/>
              </a:ext>
            </a:extLst>
          </p:cNvPr>
          <p:cNvSpPr>
            <a:spLocks noGrp="1"/>
          </p:cNvSpPr>
          <p:nvPr>
            <p:ph type="title"/>
          </p:nvPr>
        </p:nvSpPr>
        <p:spPr>
          <a:xfrm>
            <a:off x="625642" y="365125"/>
            <a:ext cx="10515600" cy="807183"/>
          </a:xfrm>
        </p:spPr>
        <p:txBody>
          <a:bodyPr>
            <a:normAutofit/>
          </a:bodyPr>
          <a:lstStyle/>
          <a:p>
            <a:r>
              <a:rPr lang="es-CL" sz="4800" dirty="0">
                <a:latin typeface="+mn-lt"/>
              </a:rPr>
              <a:t>PREGUNTAS</a:t>
            </a:r>
          </a:p>
        </p:txBody>
      </p:sp>
      <p:sp>
        <p:nvSpPr>
          <p:cNvPr id="3" name="2 Marcador de contenido"/>
          <p:cNvSpPr>
            <a:spLocks noGrp="1"/>
          </p:cNvSpPr>
          <p:nvPr>
            <p:ph idx="4294967295"/>
          </p:nvPr>
        </p:nvSpPr>
        <p:spPr>
          <a:xfrm>
            <a:off x="625642" y="1172308"/>
            <a:ext cx="11153274" cy="4868496"/>
          </a:xfrm>
        </p:spPr>
        <p:txBody>
          <a:bodyPr>
            <a:noAutofit/>
          </a:bodyPr>
          <a:lstStyle/>
          <a:p>
            <a:pPr lvl="0" algn="just">
              <a:lnSpc>
                <a:spcPct val="150000"/>
              </a:lnSpc>
            </a:pPr>
            <a:r>
              <a:rPr lang="es-CL" dirty="0"/>
              <a:t>¿Qué estructuras atraviesa la aguja? ¿Se corre riesgo de puncionar una arteria o alguna estructura nerviosa?</a:t>
            </a:r>
          </a:p>
          <a:p>
            <a:pPr lvl="0" algn="just">
              <a:lnSpc>
                <a:spcPct val="150000"/>
              </a:lnSpc>
            </a:pPr>
            <a:r>
              <a:rPr lang="es-CL" dirty="0"/>
              <a:t>¿Por qué comprime con una banda  ubicada proximal al sitio de punción y pide que empuñe?</a:t>
            </a:r>
          </a:p>
          <a:p>
            <a:pPr lvl="0" algn="just">
              <a:lnSpc>
                <a:spcPct val="150000"/>
              </a:lnSpc>
            </a:pPr>
            <a:r>
              <a:rPr lang="es-CL" dirty="0"/>
              <a:t>Explique diferencias entre sistema venoso superficial y profundo, y entre venas y arterias.</a:t>
            </a:r>
          </a:p>
          <a:p>
            <a:pPr marL="0" indent="0" algn="just">
              <a:lnSpc>
                <a:spcPct val="150000"/>
              </a:lnSpc>
              <a:buNone/>
            </a:pPr>
            <a:endParaRPr lang="es-CL" dirty="0"/>
          </a:p>
          <a:p>
            <a:pPr algn="just">
              <a:lnSpc>
                <a:spcPct val="150000"/>
              </a:lnSpc>
            </a:pPr>
            <a:endParaRPr lang="es-CL" sz="2400" dirty="0"/>
          </a:p>
        </p:txBody>
      </p:sp>
    </p:spTree>
    <p:extLst>
      <p:ext uri="{BB962C8B-B14F-4D97-AF65-F5344CB8AC3E}">
        <p14:creationId xmlns:p14="http://schemas.microsoft.com/office/powerpoint/2010/main" val="2786591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w to draw blood from a patient’s vein as painlessly as possible">
            <a:extLst>
              <a:ext uri="{FF2B5EF4-FFF2-40B4-BE49-F238E27FC236}">
                <a16:creationId xmlns:a16="http://schemas.microsoft.com/office/drawing/2014/main" id="{0019F219-F229-3E48-A581-0A0C11D5A6A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1800" y="48128"/>
            <a:ext cx="9007642" cy="6755732"/>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1</a:t>
            </a:r>
          </a:p>
        </p:txBody>
      </p:sp>
    </p:spTree>
    <p:extLst>
      <p:ext uri="{BB962C8B-B14F-4D97-AF65-F5344CB8AC3E}">
        <p14:creationId xmlns:p14="http://schemas.microsoft.com/office/powerpoint/2010/main" val="3661196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agrama&#10;&#10;Descripción generada automáticamente">
            <a:extLst>
              <a:ext uri="{FF2B5EF4-FFF2-40B4-BE49-F238E27FC236}">
                <a16:creationId xmlns:a16="http://schemas.microsoft.com/office/drawing/2014/main" id="{862E8D9C-C210-3F4F-A413-E9F99EFE4C0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06364" y="505327"/>
            <a:ext cx="9734337" cy="6003758"/>
          </a:xfrm>
          <a:prstGeom prst="rect">
            <a:avLst/>
          </a:prstGeom>
        </p:spPr>
      </p:pic>
      <p:sp>
        <p:nvSpPr>
          <p:cNvPr id="3"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2</a:t>
            </a:r>
          </a:p>
        </p:txBody>
      </p:sp>
    </p:spTree>
    <p:extLst>
      <p:ext uri="{BB962C8B-B14F-4D97-AF65-F5344CB8AC3E}">
        <p14:creationId xmlns:p14="http://schemas.microsoft.com/office/powerpoint/2010/main" val="3368212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48E622A-15F0-A145-98C3-C2891AE09B12}"/>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t="5614" b="2105"/>
          <a:stretch/>
        </p:blipFill>
        <p:spPr bwMode="auto">
          <a:xfrm>
            <a:off x="9131968" y="98296"/>
            <a:ext cx="2755231" cy="666492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5DCFD9F0-9B0D-0F46-89A4-7C86E52F6DE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250967" y="94790"/>
            <a:ext cx="3001818" cy="6671940"/>
          </a:xfrm>
          <a:prstGeom prst="rect">
            <a:avLst/>
          </a:prstGeom>
        </p:spPr>
      </p:pic>
      <p:pic>
        <p:nvPicPr>
          <p:cNvPr id="4" name="Imagen 3">
            <a:extLst>
              <a:ext uri="{FF2B5EF4-FFF2-40B4-BE49-F238E27FC236}">
                <a16:creationId xmlns:a16="http://schemas.microsoft.com/office/drawing/2014/main" id="{5A073319-CF32-3C48-9FE9-BBA59E4005DF}"/>
              </a:ext>
            </a:extLst>
          </p:cNvPr>
          <p:cNvPicPr>
            <a:picLocks noChangeAspect="1"/>
          </p:cNvPicPr>
          <p:nvPr/>
        </p:nvPicPr>
        <p:blipFill>
          <a:blip r:embed="rId4"/>
          <a:stretch>
            <a:fillRect/>
          </a:stretch>
        </p:blipFill>
        <p:spPr>
          <a:xfrm>
            <a:off x="497231" y="1474960"/>
            <a:ext cx="4521200" cy="3911600"/>
          </a:xfrm>
          <a:prstGeom prst="rect">
            <a:avLst/>
          </a:prstGeom>
        </p:spPr>
      </p:pic>
      <p:sp>
        <p:nvSpPr>
          <p:cNvPr id="5"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3</a:t>
            </a:r>
          </a:p>
        </p:txBody>
      </p:sp>
    </p:spTree>
    <p:extLst>
      <p:ext uri="{BB962C8B-B14F-4D97-AF65-F5344CB8AC3E}">
        <p14:creationId xmlns:p14="http://schemas.microsoft.com/office/powerpoint/2010/main" val="580472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9321D36-D124-8945-B058-6024BBCE1429}"/>
              </a:ext>
            </a:extLst>
          </p:cNvPr>
          <p:cNvPicPr>
            <a:picLocks noChangeAspect="1"/>
          </p:cNvPicPr>
          <p:nvPr/>
        </p:nvPicPr>
        <p:blipFill>
          <a:blip r:embed="rId2"/>
          <a:stretch>
            <a:fillRect/>
          </a:stretch>
        </p:blipFill>
        <p:spPr>
          <a:xfrm>
            <a:off x="6807200" y="0"/>
            <a:ext cx="5384800" cy="5054600"/>
          </a:xfrm>
          <a:prstGeom prst="rect">
            <a:avLst/>
          </a:prstGeom>
        </p:spPr>
      </p:pic>
      <p:pic>
        <p:nvPicPr>
          <p:cNvPr id="4" name="Imagen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2421247" y="-1"/>
            <a:ext cx="4192359" cy="3940187"/>
          </a:xfrm>
          <a:prstGeom prst="rect">
            <a:avLst/>
          </a:prstGeom>
        </p:spPr>
      </p:pic>
      <p:sp>
        <p:nvSpPr>
          <p:cNvPr id="7"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4</a:t>
            </a:r>
          </a:p>
        </p:txBody>
      </p:sp>
      <p:pic>
        <p:nvPicPr>
          <p:cNvPr id="8" name="Imagen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58806" y="3940186"/>
            <a:ext cx="4566315" cy="2871025"/>
          </a:xfrm>
          <a:prstGeom prst="rect">
            <a:avLst/>
          </a:prstGeom>
        </p:spPr>
      </p:pic>
    </p:spTree>
    <p:extLst>
      <p:ext uri="{BB962C8B-B14F-4D97-AF65-F5344CB8AC3E}">
        <p14:creationId xmlns:p14="http://schemas.microsoft.com/office/powerpoint/2010/main" val="625786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bartleby.com/107/Images/small/image44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60250" y="1172308"/>
            <a:ext cx="2221387" cy="3746740"/>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5488491" y="365125"/>
            <a:ext cx="5339930" cy="3584900"/>
          </a:xfrm>
          <a:prstGeom prst="rect">
            <a:avLst/>
          </a:prstGeom>
        </p:spPr>
      </p:pic>
      <p:sp>
        <p:nvSpPr>
          <p:cNvPr id="10"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5</a:t>
            </a:r>
          </a:p>
        </p:txBody>
      </p:sp>
      <p:pic>
        <p:nvPicPr>
          <p:cNvPr id="11" name="Imagen 10">
            <a:extLst>
              <a:ext uri="{FF2B5EF4-FFF2-40B4-BE49-F238E27FC236}">
                <a16:creationId xmlns:a16="http://schemas.microsoft.com/office/drawing/2014/main" id="{4910EB65-68FE-5944-9BBC-E7DE8028A2B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425443" y="4228549"/>
            <a:ext cx="5140915" cy="2374345"/>
          </a:xfrm>
          <a:prstGeom prst="rect">
            <a:avLst/>
          </a:prstGeom>
        </p:spPr>
      </p:pic>
      <p:pic>
        <p:nvPicPr>
          <p:cNvPr id="12" name="Imagen 11"/>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892947" y="3950025"/>
            <a:ext cx="2221186" cy="2577727"/>
          </a:xfrm>
          <a:prstGeom prst="rect">
            <a:avLst/>
          </a:prstGeom>
        </p:spPr>
      </p:pic>
    </p:spTree>
    <p:extLst>
      <p:ext uri="{BB962C8B-B14F-4D97-AF65-F5344CB8AC3E}">
        <p14:creationId xmlns:p14="http://schemas.microsoft.com/office/powerpoint/2010/main" val="249149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F910B-FF7E-3A49-8252-6F5138DC42F4}"/>
              </a:ext>
            </a:extLst>
          </p:cNvPr>
          <p:cNvSpPr>
            <a:spLocks noGrp="1"/>
          </p:cNvSpPr>
          <p:nvPr>
            <p:ph type="title"/>
          </p:nvPr>
        </p:nvSpPr>
        <p:spPr>
          <a:xfrm>
            <a:off x="625642" y="365125"/>
            <a:ext cx="10515600" cy="807183"/>
          </a:xfrm>
        </p:spPr>
        <p:txBody>
          <a:bodyPr>
            <a:normAutofit/>
          </a:bodyPr>
          <a:lstStyle/>
          <a:p>
            <a:r>
              <a:rPr lang="es-CL" sz="4800" dirty="0">
                <a:latin typeface="+mn-lt"/>
              </a:rPr>
              <a:t>CASO CLÍNICO 3</a:t>
            </a:r>
          </a:p>
        </p:txBody>
      </p:sp>
      <p:sp>
        <p:nvSpPr>
          <p:cNvPr id="3" name="2 Marcador de contenido"/>
          <p:cNvSpPr>
            <a:spLocks noGrp="1"/>
          </p:cNvSpPr>
          <p:nvPr>
            <p:ph idx="4294967295"/>
          </p:nvPr>
        </p:nvSpPr>
        <p:spPr>
          <a:xfrm>
            <a:off x="625642" y="1172308"/>
            <a:ext cx="11153274" cy="4868496"/>
          </a:xfrm>
        </p:spPr>
        <p:txBody>
          <a:bodyPr>
            <a:noAutofit/>
          </a:bodyPr>
          <a:lstStyle/>
          <a:p>
            <a:pPr marL="0" indent="0" algn="just">
              <a:lnSpc>
                <a:spcPct val="150000"/>
              </a:lnSpc>
              <a:buNone/>
            </a:pPr>
            <a:r>
              <a:rPr lang="es-CL" dirty="0"/>
              <a:t>Paciente de sexo femenino de 33 años en trabajo de parto activo y prolongado, con 6 </a:t>
            </a:r>
            <a:r>
              <a:rPr lang="es-CL" dirty="0" err="1"/>
              <a:t>cms</a:t>
            </a:r>
            <a:r>
              <a:rPr lang="es-CL" dirty="0"/>
              <a:t> de dilatación, solicita anestesia. El procedimiento se realiza mediante analgesia neuroaxial.</a:t>
            </a:r>
          </a:p>
          <a:p>
            <a:pPr algn="just">
              <a:lnSpc>
                <a:spcPct val="150000"/>
              </a:lnSpc>
            </a:pPr>
            <a:endParaRPr lang="es-CL" sz="2400" dirty="0"/>
          </a:p>
        </p:txBody>
      </p:sp>
    </p:spTree>
    <p:extLst>
      <p:ext uri="{BB962C8B-B14F-4D97-AF65-F5344CB8AC3E}">
        <p14:creationId xmlns:p14="http://schemas.microsoft.com/office/powerpoint/2010/main" val="5120423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F910B-FF7E-3A49-8252-6F5138DC42F4}"/>
              </a:ext>
            </a:extLst>
          </p:cNvPr>
          <p:cNvSpPr>
            <a:spLocks noGrp="1"/>
          </p:cNvSpPr>
          <p:nvPr>
            <p:ph type="title"/>
          </p:nvPr>
        </p:nvSpPr>
        <p:spPr>
          <a:xfrm>
            <a:off x="625642" y="365125"/>
            <a:ext cx="10515600" cy="807183"/>
          </a:xfrm>
        </p:spPr>
        <p:txBody>
          <a:bodyPr>
            <a:normAutofit/>
          </a:bodyPr>
          <a:lstStyle/>
          <a:p>
            <a:r>
              <a:rPr lang="es-CL" sz="4800" dirty="0">
                <a:latin typeface="+mn-lt"/>
              </a:rPr>
              <a:t>PREGUNTAS</a:t>
            </a:r>
          </a:p>
        </p:txBody>
      </p:sp>
      <p:sp>
        <p:nvSpPr>
          <p:cNvPr id="3" name="2 Marcador de contenido"/>
          <p:cNvSpPr>
            <a:spLocks noGrp="1"/>
          </p:cNvSpPr>
          <p:nvPr>
            <p:ph idx="4294967295"/>
          </p:nvPr>
        </p:nvSpPr>
        <p:spPr>
          <a:xfrm>
            <a:off x="625642" y="1172308"/>
            <a:ext cx="11153274" cy="4868496"/>
          </a:xfrm>
        </p:spPr>
        <p:txBody>
          <a:bodyPr>
            <a:noAutofit/>
          </a:bodyPr>
          <a:lstStyle/>
          <a:p>
            <a:pPr lvl="0" algn="just">
              <a:lnSpc>
                <a:spcPct val="100000"/>
              </a:lnSpc>
            </a:pPr>
            <a:r>
              <a:rPr lang="es-CL" dirty="0"/>
              <a:t>Describa las estructuras que rodean la médula espinal.</a:t>
            </a:r>
          </a:p>
          <a:p>
            <a:pPr lvl="0" algn="just">
              <a:lnSpc>
                <a:spcPct val="100000"/>
              </a:lnSpc>
            </a:pPr>
            <a:r>
              <a:rPr lang="es-CL" dirty="0"/>
              <a:t>¿Qué es la analgesia neuroaxial? ¿Qué diferencias existen entre una técnica Epidural v/s Raquídea?</a:t>
            </a:r>
          </a:p>
          <a:p>
            <a:pPr lvl="0" algn="just">
              <a:lnSpc>
                <a:spcPct val="100000"/>
              </a:lnSpc>
            </a:pPr>
            <a:r>
              <a:rPr lang="es-CL" dirty="0"/>
              <a:t>¿Cuál es el lugar ideal para realizar este procedimiento? ¿A qué nivel termina la médula espinal en la mayoría de los individuos?¿Cuál es el nivel más inferior en el que podemos encontrar la médula espinal? </a:t>
            </a:r>
          </a:p>
          <a:p>
            <a:pPr lvl="0" algn="just">
              <a:lnSpc>
                <a:spcPct val="100000"/>
              </a:lnSpc>
            </a:pPr>
            <a:r>
              <a:rPr lang="es-CL" dirty="0"/>
              <a:t>¿Qué capas debe atravesar el </a:t>
            </a:r>
            <a:r>
              <a:rPr lang="es-CL" dirty="0" err="1"/>
              <a:t>trócar</a:t>
            </a:r>
            <a:r>
              <a:rPr lang="es-CL" dirty="0"/>
              <a:t> para administrar el fármaco en cada caso?</a:t>
            </a:r>
          </a:p>
          <a:p>
            <a:pPr marL="0" indent="0" algn="just">
              <a:lnSpc>
                <a:spcPct val="100000"/>
              </a:lnSpc>
              <a:buNone/>
            </a:pPr>
            <a:endParaRPr lang="es-CL" dirty="0"/>
          </a:p>
          <a:p>
            <a:pPr algn="just">
              <a:lnSpc>
                <a:spcPct val="100000"/>
              </a:lnSpc>
            </a:pPr>
            <a:endParaRPr lang="es-CL" dirty="0"/>
          </a:p>
        </p:txBody>
      </p:sp>
    </p:spTree>
    <p:extLst>
      <p:ext uri="{BB962C8B-B14F-4D97-AF65-F5344CB8AC3E}">
        <p14:creationId xmlns:p14="http://schemas.microsoft.com/office/powerpoint/2010/main" val="1091247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970852C-EA15-1646-9730-9DDF74B9D669}"/>
              </a:ext>
            </a:extLst>
          </p:cNvPr>
          <p:cNvPicPr>
            <a:picLocks noChangeAspect="1"/>
          </p:cNvPicPr>
          <p:nvPr/>
        </p:nvPicPr>
        <p:blipFill>
          <a:blip r:embed="rId2"/>
          <a:stretch>
            <a:fillRect/>
          </a:stretch>
        </p:blipFill>
        <p:spPr>
          <a:xfrm>
            <a:off x="3650901" y="0"/>
            <a:ext cx="4890198" cy="6858000"/>
          </a:xfrm>
          <a:prstGeom prst="rect">
            <a:avLst/>
          </a:prstGeom>
        </p:spPr>
      </p:pic>
      <p:sp>
        <p:nvSpPr>
          <p:cNvPr id="3"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1</a:t>
            </a:r>
          </a:p>
        </p:txBody>
      </p:sp>
    </p:spTree>
    <p:extLst>
      <p:ext uri="{BB962C8B-B14F-4D97-AF65-F5344CB8AC3E}">
        <p14:creationId xmlns:p14="http://schemas.microsoft.com/office/powerpoint/2010/main" val="600087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F910B-FF7E-3A49-8252-6F5138DC42F4}"/>
              </a:ext>
            </a:extLst>
          </p:cNvPr>
          <p:cNvSpPr>
            <a:spLocks noGrp="1"/>
          </p:cNvSpPr>
          <p:nvPr>
            <p:ph type="title"/>
          </p:nvPr>
        </p:nvSpPr>
        <p:spPr>
          <a:xfrm>
            <a:off x="625642" y="365125"/>
            <a:ext cx="10515600" cy="807183"/>
          </a:xfrm>
        </p:spPr>
        <p:txBody>
          <a:bodyPr>
            <a:normAutofit/>
          </a:bodyPr>
          <a:lstStyle/>
          <a:p>
            <a:r>
              <a:rPr lang="es-CL" sz="4800" dirty="0">
                <a:latin typeface="+mn-lt"/>
              </a:rPr>
              <a:t>PREGUNTAS</a:t>
            </a:r>
          </a:p>
        </p:txBody>
      </p:sp>
      <p:sp>
        <p:nvSpPr>
          <p:cNvPr id="3" name="2 Marcador de contenido"/>
          <p:cNvSpPr>
            <a:spLocks noGrp="1"/>
          </p:cNvSpPr>
          <p:nvPr>
            <p:ph idx="4294967295"/>
          </p:nvPr>
        </p:nvSpPr>
        <p:spPr>
          <a:xfrm>
            <a:off x="625642" y="1172308"/>
            <a:ext cx="11153274" cy="4868496"/>
          </a:xfrm>
        </p:spPr>
        <p:txBody>
          <a:bodyPr>
            <a:noAutofit/>
          </a:bodyPr>
          <a:lstStyle/>
          <a:p>
            <a:pPr lvl="0" algn="just">
              <a:lnSpc>
                <a:spcPct val="150000"/>
              </a:lnSpc>
            </a:pPr>
            <a:r>
              <a:rPr lang="es-CL" dirty="0"/>
              <a:t>Explique en qué consiste la Tetralogía de </a:t>
            </a:r>
            <a:r>
              <a:rPr lang="es-CL" dirty="0" err="1"/>
              <a:t>Fallot</a:t>
            </a:r>
            <a:r>
              <a:rPr lang="es-CL" dirty="0"/>
              <a:t>, describiendo las características anatómicas normales que se ven afectadas por el cuadro clínico.</a:t>
            </a:r>
          </a:p>
          <a:p>
            <a:pPr lvl="0" algn="just">
              <a:lnSpc>
                <a:spcPct val="150000"/>
              </a:lnSpc>
            </a:pPr>
            <a:r>
              <a:rPr lang="es-CL" dirty="0"/>
              <a:t>Describa la conformación, paredes e hitos anatómicos de los atrios derecho e izquierdo.</a:t>
            </a:r>
          </a:p>
          <a:p>
            <a:pPr lvl="0" algn="just">
              <a:lnSpc>
                <a:spcPct val="150000"/>
              </a:lnSpc>
            </a:pPr>
            <a:r>
              <a:rPr lang="es-CL" dirty="0"/>
              <a:t>Describa los cambios en la anatomía del sistema cardiovascular al nacer.</a:t>
            </a:r>
          </a:p>
          <a:p>
            <a:pPr marL="0" indent="0" algn="just">
              <a:lnSpc>
                <a:spcPct val="150000"/>
              </a:lnSpc>
              <a:buNone/>
            </a:pPr>
            <a:endParaRPr lang="es-CL" dirty="0"/>
          </a:p>
          <a:p>
            <a:pPr algn="just">
              <a:lnSpc>
                <a:spcPct val="150000"/>
              </a:lnSpc>
            </a:pPr>
            <a:endParaRPr lang="es-CL" sz="2400" dirty="0"/>
          </a:p>
        </p:txBody>
      </p:sp>
    </p:spTree>
    <p:extLst>
      <p:ext uri="{BB962C8B-B14F-4D97-AF65-F5344CB8AC3E}">
        <p14:creationId xmlns:p14="http://schemas.microsoft.com/office/powerpoint/2010/main" val="42780392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6A08675-8865-B54A-BD63-28F8E6CA624F}"/>
              </a:ext>
            </a:extLst>
          </p:cNvPr>
          <p:cNvPicPr>
            <a:picLocks noChangeAspect="1"/>
          </p:cNvPicPr>
          <p:nvPr/>
        </p:nvPicPr>
        <p:blipFill>
          <a:blip r:embed="rId2"/>
          <a:stretch>
            <a:fillRect/>
          </a:stretch>
        </p:blipFill>
        <p:spPr>
          <a:xfrm>
            <a:off x="1835818" y="922421"/>
            <a:ext cx="9867900" cy="5638800"/>
          </a:xfrm>
          <a:prstGeom prst="rect">
            <a:avLst/>
          </a:prstGeom>
        </p:spPr>
      </p:pic>
      <p:sp>
        <p:nvSpPr>
          <p:cNvPr id="3"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2</a:t>
            </a:r>
          </a:p>
        </p:txBody>
      </p:sp>
    </p:spTree>
    <p:extLst>
      <p:ext uri="{BB962C8B-B14F-4D97-AF65-F5344CB8AC3E}">
        <p14:creationId xmlns:p14="http://schemas.microsoft.com/office/powerpoint/2010/main" val="3419688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1EA0389-680D-CA4F-BE61-7A43015E6DFB}"/>
              </a:ext>
            </a:extLst>
          </p:cNvPr>
          <p:cNvPicPr>
            <a:picLocks noChangeAspect="1"/>
          </p:cNvPicPr>
          <p:nvPr/>
        </p:nvPicPr>
        <p:blipFill>
          <a:blip r:embed="rId2"/>
          <a:stretch>
            <a:fillRect/>
          </a:stretch>
        </p:blipFill>
        <p:spPr>
          <a:xfrm>
            <a:off x="3834378" y="0"/>
            <a:ext cx="2451148" cy="6858000"/>
          </a:xfrm>
          <a:prstGeom prst="rect">
            <a:avLst/>
          </a:prstGeom>
        </p:spPr>
      </p:pic>
      <p:pic>
        <p:nvPicPr>
          <p:cNvPr id="4" name="Imagen 3">
            <a:extLst>
              <a:ext uri="{FF2B5EF4-FFF2-40B4-BE49-F238E27FC236}">
                <a16:creationId xmlns:a16="http://schemas.microsoft.com/office/drawing/2014/main" id="{138E6334-1657-084C-9BB3-13A037A32E72}"/>
              </a:ext>
            </a:extLst>
          </p:cNvPr>
          <p:cNvPicPr>
            <a:picLocks noChangeAspect="1"/>
          </p:cNvPicPr>
          <p:nvPr/>
        </p:nvPicPr>
        <p:blipFill>
          <a:blip r:embed="rId3"/>
          <a:stretch>
            <a:fillRect/>
          </a:stretch>
        </p:blipFill>
        <p:spPr>
          <a:xfrm>
            <a:off x="7727000" y="0"/>
            <a:ext cx="3683000" cy="3365500"/>
          </a:xfrm>
          <a:prstGeom prst="rect">
            <a:avLst/>
          </a:prstGeom>
        </p:spPr>
      </p:pic>
      <p:pic>
        <p:nvPicPr>
          <p:cNvPr id="5" name="Imagen 4">
            <a:extLst>
              <a:ext uri="{FF2B5EF4-FFF2-40B4-BE49-F238E27FC236}">
                <a16:creationId xmlns:a16="http://schemas.microsoft.com/office/drawing/2014/main" id="{FB8B317E-D446-E244-B6BB-2EA0B7365839}"/>
              </a:ext>
            </a:extLst>
          </p:cNvPr>
          <p:cNvPicPr>
            <a:picLocks noChangeAspect="1"/>
          </p:cNvPicPr>
          <p:nvPr/>
        </p:nvPicPr>
        <p:blipFill>
          <a:blip r:embed="rId4"/>
          <a:stretch>
            <a:fillRect/>
          </a:stretch>
        </p:blipFill>
        <p:spPr>
          <a:xfrm>
            <a:off x="7295200" y="3263900"/>
            <a:ext cx="4546600" cy="3594100"/>
          </a:xfrm>
          <a:prstGeom prst="rect">
            <a:avLst/>
          </a:prstGeom>
        </p:spPr>
      </p:pic>
      <p:sp>
        <p:nvSpPr>
          <p:cNvPr id="6"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3</a:t>
            </a:r>
          </a:p>
        </p:txBody>
      </p:sp>
    </p:spTree>
    <p:extLst>
      <p:ext uri="{BB962C8B-B14F-4D97-AF65-F5344CB8AC3E}">
        <p14:creationId xmlns:p14="http://schemas.microsoft.com/office/powerpoint/2010/main" val="1732992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20801D1F-851A-8145-811A-00E036E1271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580148" y="1242506"/>
            <a:ext cx="4435642" cy="3103489"/>
          </a:xfrm>
          <a:prstGeom prst="rect">
            <a:avLst/>
          </a:prstGeom>
        </p:spPr>
      </p:pic>
      <p:pic>
        <p:nvPicPr>
          <p:cNvPr id="3" name="Imagen 2">
            <a:extLst>
              <a:ext uri="{FF2B5EF4-FFF2-40B4-BE49-F238E27FC236}">
                <a16:creationId xmlns:a16="http://schemas.microsoft.com/office/drawing/2014/main" id="{20801D1F-851A-8145-811A-00E036E12719}"/>
              </a:ext>
            </a:extLst>
          </p:cNvPr>
          <p:cNvPicPr>
            <a:picLocks noChangeAspect="1"/>
          </p:cNvPicPr>
          <p:nvPr/>
        </p:nvPicPr>
        <p:blipFill rotWithShape="1">
          <a:blip r:embed="rId3">
            <a:extLst>
              <a:ext uri="{28A0092B-C50C-407E-A947-70E740481C1C}">
                <a14:useLocalDpi xmlns:a14="http://schemas.microsoft.com/office/drawing/2010/main"/>
              </a:ext>
            </a:extLst>
          </a:blip>
          <a:srcRect t="-456"/>
          <a:stretch/>
        </p:blipFill>
        <p:spPr>
          <a:xfrm>
            <a:off x="6853990" y="1242506"/>
            <a:ext cx="4707882" cy="3103489"/>
          </a:xfrm>
          <a:prstGeom prst="rect">
            <a:avLst/>
          </a:prstGeom>
        </p:spPr>
      </p:pic>
      <p:pic>
        <p:nvPicPr>
          <p:cNvPr id="4" name="Imagen 3">
            <a:extLst>
              <a:ext uri="{FF2B5EF4-FFF2-40B4-BE49-F238E27FC236}">
                <a16:creationId xmlns:a16="http://schemas.microsoft.com/office/drawing/2014/main" id="{20801D1F-851A-8145-811A-00E036E12719}"/>
              </a:ext>
            </a:extLst>
          </p:cNvPr>
          <p:cNvPicPr>
            <a:picLocks noChangeAspect="1"/>
          </p:cNvPicPr>
          <p:nvPr/>
        </p:nvPicPr>
        <p:blipFill rotWithShape="1">
          <a:blip r:embed="rId4">
            <a:extLst>
              <a:ext uri="{28A0092B-C50C-407E-A947-70E740481C1C}">
                <a14:useLocalDpi xmlns:a14="http://schemas.microsoft.com/office/drawing/2010/main"/>
              </a:ext>
            </a:extLst>
          </a:blip>
          <a:srcRect b="-1664"/>
          <a:stretch/>
        </p:blipFill>
        <p:spPr>
          <a:xfrm>
            <a:off x="3212431" y="4206285"/>
            <a:ext cx="5338011" cy="2651715"/>
          </a:xfrm>
          <a:prstGeom prst="rect">
            <a:avLst/>
          </a:prstGeom>
        </p:spPr>
      </p:pic>
      <p:sp>
        <p:nvSpPr>
          <p:cNvPr id="5"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4</a:t>
            </a:r>
          </a:p>
        </p:txBody>
      </p:sp>
    </p:spTree>
    <p:extLst>
      <p:ext uri="{BB962C8B-B14F-4D97-AF65-F5344CB8AC3E}">
        <p14:creationId xmlns:p14="http://schemas.microsoft.com/office/powerpoint/2010/main" val="2626710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54ADBE3-7DA7-C549-9976-11C75726272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50474" y="204704"/>
            <a:ext cx="5629357" cy="6371188"/>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5</a:t>
            </a:r>
          </a:p>
        </p:txBody>
      </p:sp>
    </p:spTree>
    <p:extLst>
      <p:ext uri="{BB962C8B-B14F-4D97-AF65-F5344CB8AC3E}">
        <p14:creationId xmlns:p14="http://schemas.microsoft.com/office/powerpoint/2010/main" val="206659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F910B-FF7E-3A49-8252-6F5138DC42F4}"/>
              </a:ext>
            </a:extLst>
          </p:cNvPr>
          <p:cNvSpPr>
            <a:spLocks noGrp="1"/>
          </p:cNvSpPr>
          <p:nvPr>
            <p:ph type="title"/>
          </p:nvPr>
        </p:nvSpPr>
        <p:spPr>
          <a:xfrm>
            <a:off x="625642" y="365125"/>
            <a:ext cx="10515600" cy="807183"/>
          </a:xfrm>
        </p:spPr>
        <p:txBody>
          <a:bodyPr>
            <a:normAutofit/>
          </a:bodyPr>
          <a:lstStyle/>
          <a:p>
            <a:r>
              <a:rPr lang="es-CL" sz="4800" dirty="0">
                <a:latin typeface="+mn-lt"/>
              </a:rPr>
              <a:t>CASO CLÍNICO 4</a:t>
            </a:r>
          </a:p>
        </p:txBody>
      </p:sp>
      <p:sp>
        <p:nvSpPr>
          <p:cNvPr id="3" name="2 Marcador de contenido"/>
          <p:cNvSpPr>
            <a:spLocks noGrp="1"/>
          </p:cNvSpPr>
          <p:nvPr>
            <p:ph idx="4294967295"/>
          </p:nvPr>
        </p:nvSpPr>
        <p:spPr>
          <a:xfrm>
            <a:off x="625642" y="1172308"/>
            <a:ext cx="11153274" cy="4868496"/>
          </a:xfrm>
        </p:spPr>
        <p:txBody>
          <a:bodyPr>
            <a:noAutofit/>
          </a:bodyPr>
          <a:lstStyle/>
          <a:p>
            <a:pPr marL="0" indent="0" algn="just">
              <a:lnSpc>
                <a:spcPct val="150000"/>
              </a:lnSpc>
              <a:buNone/>
            </a:pPr>
            <a:r>
              <a:rPr lang="es-CL" dirty="0"/>
              <a:t>Mujer de 57 años, con sobrepeso. Sufre de dolor lumbar crónico con irradiación distal, y hace un mes, al levantar un objeto pesado, sufre episodio de dolor agudo. Presenta síntomas de debilidad muscular en ambos muslos y pierna izquierda. Se diagnostica hernia de núcleo pulposo L4-L5.</a:t>
            </a:r>
          </a:p>
          <a:p>
            <a:pPr marL="0" indent="0" algn="just">
              <a:lnSpc>
                <a:spcPct val="150000"/>
              </a:lnSpc>
              <a:buNone/>
            </a:pPr>
            <a:endParaRPr lang="es-CL" dirty="0"/>
          </a:p>
          <a:p>
            <a:pPr algn="just">
              <a:lnSpc>
                <a:spcPct val="150000"/>
              </a:lnSpc>
            </a:pPr>
            <a:endParaRPr lang="es-CL" sz="2400" dirty="0"/>
          </a:p>
        </p:txBody>
      </p:sp>
    </p:spTree>
    <p:extLst>
      <p:ext uri="{BB962C8B-B14F-4D97-AF65-F5344CB8AC3E}">
        <p14:creationId xmlns:p14="http://schemas.microsoft.com/office/powerpoint/2010/main" val="2310665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F910B-FF7E-3A49-8252-6F5138DC42F4}"/>
              </a:ext>
            </a:extLst>
          </p:cNvPr>
          <p:cNvSpPr>
            <a:spLocks noGrp="1"/>
          </p:cNvSpPr>
          <p:nvPr>
            <p:ph type="title"/>
          </p:nvPr>
        </p:nvSpPr>
        <p:spPr>
          <a:xfrm>
            <a:off x="625642" y="365125"/>
            <a:ext cx="10515600" cy="807183"/>
          </a:xfrm>
        </p:spPr>
        <p:txBody>
          <a:bodyPr>
            <a:normAutofit/>
          </a:bodyPr>
          <a:lstStyle/>
          <a:p>
            <a:r>
              <a:rPr lang="es-CL" sz="4800" dirty="0">
                <a:latin typeface="+mn-lt"/>
              </a:rPr>
              <a:t>PREGUNTAS</a:t>
            </a:r>
          </a:p>
        </p:txBody>
      </p:sp>
      <p:sp>
        <p:nvSpPr>
          <p:cNvPr id="3" name="2 Marcador de contenido"/>
          <p:cNvSpPr>
            <a:spLocks noGrp="1"/>
          </p:cNvSpPr>
          <p:nvPr>
            <p:ph idx="4294967295"/>
          </p:nvPr>
        </p:nvSpPr>
        <p:spPr>
          <a:xfrm>
            <a:off x="625642" y="1172308"/>
            <a:ext cx="11153274" cy="4868496"/>
          </a:xfrm>
        </p:spPr>
        <p:txBody>
          <a:bodyPr>
            <a:noAutofit/>
          </a:bodyPr>
          <a:lstStyle/>
          <a:p>
            <a:pPr lvl="0" algn="just">
              <a:lnSpc>
                <a:spcPct val="100000"/>
              </a:lnSpc>
            </a:pPr>
            <a:r>
              <a:rPr lang="es-CL" dirty="0"/>
              <a:t>Explique en qué consiste la patología que presenta la paciente y describa las articulaciones que establece una vértebra lumbar, indicando tipo y subtipo.</a:t>
            </a:r>
          </a:p>
          <a:p>
            <a:pPr lvl="0" algn="just">
              <a:lnSpc>
                <a:spcPct val="100000"/>
              </a:lnSpc>
            </a:pPr>
            <a:r>
              <a:rPr lang="es-CL" dirty="0"/>
              <a:t>Describa los ligamentos que contribuyen a la estabilidad de la articulación entre cuerpos vertebrales.</a:t>
            </a:r>
          </a:p>
          <a:p>
            <a:pPr lvl="0" algn="just">
              <a:lnSpc>
                <a:spcPct val="100000"/>
              </a:lnSpc>
            </a:pPr>
            <a:r>
              <a:rPr lang="es-CL" dirty="0"/>
              <a:t>La paciente presenta marca </a:t>
            </a:r>
            <a:r>
              <a:rPr lang="es-CL" dirty="0" err="1"/>
              <a:t>hiperlordosis</a:t>
            </a:r>
            <a:r>
              <a:rPr lang="es-CL" dirty="0"/>
              <a:t>. ¿Cuáles son las curvaturas normales de la columna vertebral? ¿Cuáles se desarrollan en forma postnatal, y en qué momento?</a:t>
            </a:r>
          </a:p>
          <a:p>
            <a:pPr lvl="0" algn="just">
              <a:lnSpc>
                <a:spcPct val="100000"/>
              </a:lnSpc>
            </a:pPr>
            <a:r>
              <a:rPr lang="es-CL" dirty="0"/>
              <a:t>Explique anatómicamente la debilidad muscular que presenta la paciente.</a:t>
            </a:r>
          </a:p>
          <a:p>
            <a:pPr marL="0" indent="0" algn="just">
              <a:lnSpc>
                <a:spcPct val="100000"/>
              </a:lnSpc>
              <a:buNone/>
            </a:pPr>
            <a:endParaRPr lang="es-CL" dirty="0"/>
          </a:p>
          <a:p>
            <a:pPr algn="just">
              <a:lnSpc>
                <a:spcPct val="100000"/>
              </a:lnSpc>
            </a:pPr>
            <a:endParaRPr lang="es-CL" sz="2400" dirty="0"/>
          </a:p>
        </p:txBody>
      </p:sp>
    </p:spTree>
    <p:extLst>
      <p:ext uri="{BB962C8B-B14F-4D97-AF65-F5344CB8AC3E}">
        <p14:creationId xmlns:p14="http://schemas.microsoft.com/office/powerpoint/2010/main" val="1216634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8A0650F-F337-4475-8DAB-6B046488CBA5}"/>
              </a:ext>
            </a:extLst>
          </p:cNvPr>
          <p:cNvPicPr>
            <a:picLocks noChangeAspect="1"/>
          </p:cNvPicPr>
          <p:nvPr/>
        </p:nvPicPr>
        <p:blipFill>
          <a:blip r:embed="rId2"/>
          <a:stretch>
            <a:fillRect/>
          </a:stretch>
        </p:blipFill>
        <p:spPr>
          <a:xfrm>
            <a:off x="7453865" y="539781"/>
            <a:ext cx="4404852" cy="5993296"/>
          </a:xfrm>
          <a:prstGeom prst="rect">
            <a:avLst/>
          </a:prstGeom>
        </p:spPr>
      </p:pic>
      <p:pic>
        <p:nvPicPr>
          <p:cNvPr id="3" name="Imagen 2">
            <a:extLst>
              <a:ext uri="{FF2B5EF4-FFF2-40B4-BE49-F238E27FC236}">
                <a16:creationId xmlns:a16="http://schemas.microsoft.com/office/drawing/2014/main" id="{789712ED-B97E-F048-A047-C644C9B96024}"/>
              </a:ext>
            </a:extLst>
          </p:cNvPr>
          <p:cNvPicPr>
            <a:picLocks noChangeAspect="1"/>
          </p:cNvPicPr>
          <p:nvPr/>
        </p:nvPicPr>
        <p:blipFill>
          <a:blip r:embed="rId3"/>
          <a:stretch>
            <a:fillRect/>
          </a:stretch>
        </p:blipFill>
        <p:spPr>
          <a:xfrm>
            <a:off x="859908" y="1376192"/>
            <a:ext cx="6191250" cy="4953000"/>
          </a:xfrm>
          <a:prstGeom prst="rect">
            <a:avLst/>
          </a:prstGeom>
        </p:spPr>
      </p:pic>
      <p:sp>
        <p:nvSpPr>
          <p:cNvPr id="5"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1</a:t>
            </a:r>
          </a:p>
        </p:txBody>
      </p:sp>
    </p:spTree>
    <p:extLst>
      <p:ext uri="{BB962C8B-B14F-4D97-AF65-F5344CB8AC3E}">
        <p14:creationId xmlns:p14="http://schemas.microsoft.com/office/powerpoint/2010/main" val="36779480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739191" y="625643"/>
            <a:ext cx="4235116" cy="6232357"/>
          </a:xfrm>
          <a:prstGeom prst="rect">
            <a:avLst/>
          </a:prstGeom>
        </p:spPr>
      </p:pic>
      <p:pic>
        <p:nvPicPr>
          <p:cNvPr id="5" name="Imagen 4"/>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74307" y="1311286"/>
            <a:ext cx="4816642" cy="5263200"/>
          </a:xfrm>
          <a:prstGeom prst="rect">
            <a:avLst/>
          </a:prstGeom>
        </p:spPr>
      </p:pic>
      <p:sp>
        <p:nvSpPr>
          <p:cNvPr id="7"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2</a:t>
            </a:r>
          </a:p>
        </p:txBody>
      </p:sp>
    </p:spTree>
    <p:extLst>
      <p:ext uri="{BB962C8B-B14F-4D97-AF65-F5344CB8AC3E}">
        <p14:creationId xmlns:p14="http://schemas.microsoft.com/office/powerpoint/2010/main" val="18982719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7DCE8FF-91F4-C548-9966-DBB61B313766}"/>
              </a:ext>
            </a:extLst>
          </p:cNvPr>
          <p:cNvPicPr>
            <a:picLocks noChangeAspect="1"/>
          </p:cNvPicPr>
          <p:nvPr/>
        </p:nvPicPr>
        <p:blipFill>
          <a:blip r:embed="rId2"/>
          <a:stretch>
            <a:fillRect/>
          </a:stretch>
        </p:blipFill>
        <p:spPr>
          <a:xfrm>
            <a:off x="4546307" y="171176"/>
            <a:ext cx="4610100" cy="3467100"/>
          </a:xfrm>
          <a:prstGeom prst="rect">
            <a:avLst/>
          </a:prstGeom>
        </p:spPr>
      </p:pic>
      <p:pic>
        <p:nvPicPr>
          <p:cNvPr id="7" name="Imagen 6">
            <a:extLst>
              <a:ext uri="{FF2B5EF4-FFF2-40B4-BE49-F238E27FC236}">
                <a16:creationId xmlns:a16="http://schemas.microsoft.com/office/drawing/2014/main" id="{50A39B5B-D558-AF41-9E31-7CBE7BF0926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6417" y="3858391"/>
            <a:ext cx="3048000" cy="2628900"/>
          </a:xfrm>
          <a:prstGeom prst="rect">
            <a:avLst/>
          </a:prstGeom>
        </p:spPr>
      </p:pic>
      <p:pic>
        <p:nvPicPr>
          <p:cNvPr id="9" name="Imagen 8">
            <a:extLst>
              <a:ext uri="{FF2B5EF4-FFF2-40B4-BE49-F238E27FC236}">
                <a16:creationId xmlns:a16="http://schemas.microsoft.com/office/drawing/2014/main" id="{87D4C6F1-D5C2-8545-94B2-96A774163CAF}"/>
              </a:ext>
            </a:extLst>
          </p:cNvPr>
          <p:cNvPicPr>
            <a:picLocks noChangeAspect="1"/>
          </p:cNvPicPr>
          <p:nvPr/>
        </p:nvPicPr>
        <p:blipFill>
          <a:blip r:embed="rId4"/>
          <a:stretch>
            <a:fillRect/>
          </a:stretch>
        </p:blipFill>
        <p:spPr>
          <a:xfrm>
            <a:off x="3290868" y="3471111"/>
            <a:ext cx="2834132" cy="3167559"/>
          </a:xfrm>
          <a:prstGeom prst="rect">
            <a:avLst/>
          </a:prstGeom>
        </p:spPr>
      </p:pic>
      <p:pic>
        <p:nvPicPr>
          <p:cNvPr id="11" name="Imagen 10">
            <a:extLst>
              <a:ext uri="{FF2B5EF4-FFF2-40B4-BE49-F238E27FC236}">
                <a16:creationId xmlns:a16="http://schemas.microsoft.com/office/drawing/2014/main" id="{01BDD802-2B91-234A-89EE-59D5A8EEBD9E}"/>
              </a:ext>
            </a:extLst>
          </p:cNvPr>
          <p:cNvPicPr>
            <a:picLocks noChangeAspect="1"/>
          </p:cNvPicPr>
          <p:nvPr/>
        </p:nvPicPr>
        <p:blipFill>
          <a:blip r:embed="rId5"/>
          <a:stretch>
            <a:fillRect/>
          </a:stretch>
        </p:blipFill>
        <p:spPr>
          <a:xfrm>
            <a:off x="9362859" y="171176"/>
            <a:ext cx="2829141" cy="3900786"/>
          </a:xfrm>
          <a:prstGeom prst="rect">
            <a:avLst/>
          </a:prstGeom>
        </p:spPr>
      </p:pic>
      <p:pic>
        <p:nvPicPr>
          <p:cNvPr id="8" name="Imagen 7"/>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6331452" y="3346530"/>
            <a:ext cx="3124267" cy="3390293"/>
          </a:xfrm>
          <a:prstGeom prst="rect">
            <a:avLst/>
          </a:prstGeom>
        </p:spPr>
      </p:pic>
      <p:sp>
        <p:nvSpPr>
          <p:cNvPr id="10"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3</a:t>
            </a:r>
          </a:p>
        </p:txBody>
      </p:sp>
    </p:spTree>
    <p:extLst>
      <p:ext uri="{BB962C8B-B14F-4D97-AF65-F5344CB8AC3E}">
        <p14:creationId xmlns:p14="http://schemas.microsoft.com/office/powerpoint/2010/main" val="1611698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BA445FE-2A28-4D73-B8A8-9F99B055F811}"/>
              </a:ext>
            </a:extLst>
          </p:cNvPr>
          <p:cNvPicPr>
            <a:picLocks noChangeAspect="1"/>
          </p:cNvPicPr>
          <p:nvPr/>
        </p:nvPicPr>
        <p:blipFill>
          <a:blip r:embed="rId2"/>
          <a:stretch>
            <a:fillRect/>
          </a:stretch>
        </p:blipFill>
        <p:spPr>
          <a:xfrm>
            <a:off x="0" y="1004187"/>
            <a:ext cx="12192000" cy="4693920"/>
          </a:xfrm>
          <a:prstGeom prst="rect">
            <a:avLst/>
          </a:prstGeom>
        </p:spPr>
      </p:pic>
      <p:sp>
        <p:nvSpPr>
          <p:cNvPr id="3"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4</a:t>
            </a:r>
          </a:p>
        </p:txBody>
      </p:sp>
    </p:spTree>
    <p:extLst>
      <p:ext uri="{BB962C8B-B14F-4D97-AF65-F5344CB8AC3E}">
        <p14:creationId xmlns:p14="http://schemas.microsoft.com/office/powerpoint/2010/main" val="3067505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etralogÃ­a de Fallot Diagrama"/>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80410" y="1052555"/>
            <a:ext cx="3731890" cy="5578782"/>
          </a:xfrm>
          <a:prstGeom prst="rect">
            <a:avLst/>
          </a:prstGeom>
          <a:noFill/>
        </p:spPr>
      </p:pic>
      <p:pic>
        <p:nvPicPr>
          <p:cNvPr id="5" name="Picture 2" descr="TetralogÃ­a de Fallot Diagram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169884" y="1128380"/>
            <a:ext cx="3731890" cy="5427132"/>
          </a:xfrm>
          <a:prstGeom prst="rect">
            <a:avLst/>
          </a:prstGeom>
          <a:noFill/>
        </p:spPr>
      </p:pic>
      <p:sp>
        <p:nvSpPr>
          <p:cNvPr id="4"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1</a:t>
            </a:r>
          </a:p>
        </p:txBody>
      </p:sp>
    </p:spTree>
    <p:extLst>
      <p:ext uri="{BB962C8B-B14F-4D97-AF65-F5344CB8AC3E}">
        <p14:creationId xmlns:p14="http://schemas.microsoft.com/office/powerpoint/2010/main" val="39207629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FEE5E3-DC3C-4145-A22B-9F15B5ABC268}"/>
              </a:ext>
            </a:extLst>
          </p:cNvPr>
          <p:cNvPicPr>
            <a:picLocks noChangeAspect="1"/>
          </p:cNvPicPr>
          <p:nvPr/>
        </p:nvPicPr>
        <p:blipFill>
          <a:blip r:embed="rId2"/>
          <a:stretch>
            <a:fillRect/>
          </a:stretch>
        </p:blipFill>
        <p:spPr>
          <a:xfrm>
            <a:off x="570035" y="1496803"/>
            <a:ext cx="5525965" cy="4752330"/>
          </a:xfrm>
          <a:prstGeom prst="rect">
            <a:avLst/>
          </a:prstGeom>
        </p:spPr>
      </p:pic>
      <p:sp>
        <p:nvSpPr>
          <p:cNvPr id="5"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5</a:t>
            </a:r>
          </a:p>
        </p:txBody>
      </p:sp>
      <p:pic>
        <p:nvPicPr>
          <p:cNvPr id="6" name="Imagen 5">
            <a:extLst>
              <a:ext uri="{FF2B5EF4-FFF2-40B4-BE49-F238E27FC236}">
                <a16:creationId xmlns:a16="http://schemas.microsoft.com/office/drawing/2014/main" id="{BDC4CF84-55D4-6740-AC45-374E9BCA062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rcRect/>
          <a:stretch/>
        </p:blipFill>
        <p:spPr>
          <a:xfrm>
            <a:off x="7719646" y="1680953"/>
            <a:ext cx="2602523" cy="4309539"/>
          </a:xfrm>
          <a:prstGeom prst="rect">
            <a:avLst/>
          </a:prstGeom>
        </p:spPr>
      </p:pic>
      <p:pic>
        <p:nvPicPr>
          <p:cNvPr id="7" name="Imagen 6">
            <a:extLst>
              <a:ext uri="{FF2B5EF4-FFF2-40B4-BE49-F238E27FC236}">
                <a16:creationId xmlns:a16="http://schemas.microsoft.com/office/drawing/2014/main" id="{67821650-5036-0547-AFA2-9EDC69F592B0}"/>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a:ext>
            </a:extLst>
          </a:blip>
          <a:srcRect/>
          <a:stretch/>
        </p:blipFill>
        <p:spPr>
          <a:xfrm>
            <a:off x="7397262" y="549275"/>
            <a:ext cx="3247292" cy="947528"/>
          </a:xfrm>
          <a:prstGeom prst="rect">
            <a:avLst/>
          </a:prstGeom>
          <a:ln>
            <a:solidFill>
              <a:schemeClr val="accent1"/>
            </a:solidFill>
          </a:ln>
        </p:spPr>
      </p:pic>
    </p:spTree>
    <p:extLst>
      <p:ext uri="{BB962C8B-B14F-4D97-AF65-F5344CB8AC3E}">
        <p14:creationId xmlns:p14="http://schemas.microsoft.com/office/powerpoint/2010/main" val="2256660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336EC1E-2B27-41F5-8640-12F54A245B99}"/>
              </a:ext>
            </a:extLst>
          </p:cNvPr>
          <p:cNvPicPr>
            <a:picLocks noChangeAspect="1"/>
          </p:cNvPicPr>
          <p:nvPr/>
        </p:nvPicPr>
        <p:blipFill rotWithShape="1">
          <a:blip r:embed="rId2">
            <a:extLst>
              <a:ext uri="{28A0092B-C50C-407E-A947-70E740481C1C}">
                <a14:useLocalDpi xmlns:a14="http://schemas.microsoft.com/office/drawing/2010/main"/>
              </a:ext>
            </a:extLst>
          </a:blip>
          <a:srcRect r="2573"/>
          <a:stretch/>
        </p:blipFill>
        <p:spPr>
          <a:xfrm>
            <a:off x="5444953" y="899592"/>
            <a:ext cx="6682879" cy="5487473"/>
          </a:xfrm>
          <a:prstGeom prst="rect">
            <a:avLst/>
          </a:prstGeom>
        </p:spPr>
      </p:pic>
      <p:sp>
        <p:nvSpPr>
          <p:cNvPr id="3"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6</a:t>
            </a:r>
          </a:p>
        </p:txBody>
      </p:sp>
      <p:grpSp>
        <p:nvGrpSpPr>
          <p:cNvPr id="5" name="Grupo 4">
            <a:extLst>
              <a:ext uri="{FF2B5EF4-FFF2-40B4-BE49-F238E27FC236}">
                <a16:creationId xmlns:a16="http://schemas.microsoft.com/office/drawing/2014/main" id="{47110CD3-50D1-4247-BC24-F861E741164B}"/>
              </a:ext>
            </a:extLst>
          </p:cNvPr>
          <p:cNvGrpSpPr/>
          <p:nvPr/>
        </p:nvGrpSpPr>
        <p:grpSpPr>
          <a:xfrm>
            <a:off x="87836" y="1170262"/>
            <a:ext cx="5244823" cy="4946131"/>
            <a:chOff x="827071" y="2657861"/>
            <a:chExt cx="4166364" cy="4223952"/>
          </a:xfrm>
        </p:grpSpPr>
        <p:pic>
          <p:nvPicPr>
            <p:cNvPr id="6" name="Imagen 5" descr="Imagen que contiene mujer&#10;&#10;Descripción generada automáticamente">
              <a:extLst>
                <a:ext uri="{FF2B5EF4-FFF2-40B4-BE49-F238E27FC236}">
                  <a16:creationId xmlns:a16="http://schemas.microsoft.com/office/drawing/2014/main" id="{DB2C43B5-6D5C-7F46-9F4E-974AC5B1ED8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27071" y="2657861"/>
              <a:ext cx="4166364" cy="3329354"/>
            </a:xfrm>
            <a:prstGeom prst="rect">
              <a:avLst/>
            </a:prstGeom>
          </p:spPr>
        </p:pic>
        <p:pic>
          <p:nvPicPr>
            <p:cNvPr id="7" name="Imagen 6" descr="Imagen que contiene mujer&#10;&#10;Descripción generada automáticamente">
              <a:extLst>
                <a:ext uri="{FF2B5EF4-FFF2-40B4-BE49-F238E27FC236}">
                  <a16:creationId xmlns:a16="http://schemas.microsoft.com/office/drawing/2014/main" id="{848F83F0-2C50-6A4E-83B4-76BFC7668DE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27071" y="6002582"/>
              <a:ext cx="4166364" cy="879231"/>
            </a:xfrm>
            <a:prstGeom prst="rect">
              <a:avLst/>
            </a:prstGeom>
          </p:spPr>
        </p:pic>
      </p:grpSp>
    </p:spTree>
    <p:extLst>
      <p:ext uri="{BB962C8B-B14F-4D97-AF65-F5344CB8AC3E}">
        <p14:creationId xmlns:p14="http://schemas.microsoft.com/office/powerpoint/2010/main" val="684997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EADE3E5-19CB-49F4-A1F0-D05225B05C5A}"/>
              </a:ext>
            </a:extLst>
          </p:cNvPr>
          <p:cNvPicPr>
            <a:picLocks noChangeAspect="1"/>
          </p:cNvPicPr>
          <p:nvPr/>
        </p:nvPicPr>
        <p:blipFill>
          <a:blip r:embed="rId2"/>
          <a:stretch>
            <a:fillRect/>
          </a:stretch>
        </p:blipFill>
        <p:spPr>
          <a:xfrm>
            <a:off x="404437" y="1452312"/>
            <a:ext cx="4095750" cy="5229225"/>
          </a:xfrm>
          <a:prstGeom prst="rect">
            <a:avLst/>
          </a:prstGeom>
        </p:spPr>
      </p:pic>
      <p:sp>
        <p:nvSpPr>
          <p:cNvPr id="12"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7</a:t>
            </a:r>
          </a:p>
        </p:txBody>
      </p:sp>
      <p:pic>
        <p:nvPicPr>
          <p:cNvPr id="2" name="Imagen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00187" y="1957137"/>
            <a:ext cx="7630732" cy="3367914"/>
          </a:xfrm>
          <a:prstGeom prst="rect">
            <a:avLst/>
          </a:prstGeom>
        </p:spPr>
      </p:pic>
    </p:spTree>
    <p:extLst>
      <p:ext uri="{BB962C8B-B14F-4D97-AF65-F5344CB8AC3E}">
        <p14:creationId xmlns:p14="http://schemas.microsoft.com/office/powerpoint/2010/main" val="1674846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F910B-FF7E-3A49-8252-6F5138DC42F4}"/>
              </a:ext>
            </a:extLst>
          </p:cNvPr>
          <p:cNvSpPr>
            <a:spLocks noGrp="1"/>
          </p:cNvSpPr>
          <p:nvPr>
            <p:ph type="title"/>
          </p:nvPr>
        </p:nvSpPr>
        <p:spPr>
          <a:xfrm>
            <a:off x="625642" y="365125"/>
            <a:ext cx="10515600" cy="807183"/>
          </a:xfrm>
        </p:spPr>
        <p:txBody>
          <a:bodyPr>
            <a:normAutofit/>
          </a:bodyPr>
          <a:lstStyle/>
          <a:p>
            <a:r>
              <a:rPr lang="es-CL" sz="4800" dirty="0">
                <a:latin typeface="+mn-lt"/>
              </a:rPr>
              <a:t>CASO CLÍNICO 5</a:t>
            </a:r>
          </a:p>
        </p:txBody>
      </p:sp>
      <p:sp>
        <p:nvSpPr>
          <p:cNvPr id="3" name="2 Marcador de contenido"/>
          <p:cNvSpPr>
            <a:spLocks noGrp="1"/>
          </p:cNvSpPr>
          <p:nvPr>
            <p:ph idx="4294967295"/>
          </p:nvPr>
        </p:nvSpPr>
        <p:spPr>
          <a:xfrm>
            <a:off x="625642" y="1172308"/>
            <a:ext cx="11153274" cy="4868496"/>
          </a:xfrm>
        </p:spPr>
        <p:txBody>
          <a:bodyPr>
            <a:noAutofit/>
          </a:bodyPr>
          <a:lstStyle/>
          <a:p>
            <a:pPr marL="0" indent="0" algn="just">
              <a:lnSpc>
                <a:spcPct val="150000"/>
              </a:lnSpc>
              <a:spcAft>
                <a:spcPts val="0"/>
              </a:spcAft>
              <a:buNone/>
            </a:pPr>
            <a:r>
              <a:rPr lang="es-ES" dirty="0">
                <a:latin typeface="Calibri" panose="020F0502020204030204" pitchFamily="34" charset="0"/>
                <a:ea typeface="Calibri" panose="020F0502020204030204" pitchFamily="34" charset="0"/>
                <a:cs typeface="Times New Roman" panose="02020603050405020304" pitchFamily="18" charset="0"/>
              </a:rPr>
              <a:t>Paciente de 57 años, sexo femenino, con antecedentes de cáncer de mama derecha, se realiza una mastectomía derecha asociada a extracción de linfonodos axilares </a:t>
            </a:r>
            <a:r>
              <a:rPr lang="es-ES" dirty="0" err="1">
                <a:latin typeface="Calibri" panose="020F0502020204030204" pitchFamily="34" charset="0"/>
                <a:ea typeface="Calibri" panose="020F0502020204030204" pitchFamily="34" charset="0"/>
                <a:cs typeface="Times New Roman" panose="02020603050405020304" pitchFamily="18" charset="0"/>
              </a:rPr>
              <a:t>ipsilaterales</a:t>
            </a:r>
            <a:r>
              <a:rPr lang="es-ES" dirty="0">
                <a:latin typeface="Calibri" panose="020F0502020204030204" pitchFamily="34" charset="0"/>
                <a:ea typeface="Calibri" panose="020F0502020204030204" pitchFamily="34" charset="0"/>
                <a:cs typeface="Times New Roman" panose="02020603050405020304" pitchFamily="18" charset="0"/>
              </a:rPr>
              <a:t>.</a:t>
            </a:r>
            <a:endParaRPr lang="es-CL"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endParaRPr lang="es-CL" dirty="0"/>
          </a:p>
          <a:p>
            <a:pPr algn="just">
              <a:lnSpc>
                <a:spcPct val="150000"/>
              </a:lnSpc>
            </a:pPr>
            <a:endParaRPr lang="es-CL" sz="2400" dirty="0"/>
          </a:p>
        </p:txBody>
      </p:sp>
    </p:spTree>
    <p:extLst>
      <p:ext uri="{BB962C8B-B14F-4D97-AF65-F5344CB8AC3E}">
        <p14:creationId xmlns:p14="http://schemas.microsoft.com/office/powerpoint/2010/main" val="37288514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F910B-FF7E-3A49-8252-6F5138DC42F4}"/>
              </a:ext>
            </a:extLst>
          </p:cNvPr>
          <p:cNvSpPr>
            <a:spLocks noGrp="1"/>
          </p:cNvSpPr>
          <p:nvPr>
            <p:ph type="title"/>
          </p:nvPr>
        </p:nvSpPr>
        <p:spPr>
          <a:xfrm>
            <a:off x="625642" y="365125"/>
            <a:ext cx="10515600" cy="807183"/>
          </a:xfrm>
        </p:spPr>
        <p:txBody>
          <a:bodyPr>
            <a:normAutofit/>
          </a:bodyPr>
          <a:lstStyle/>
          <a:p>
            <a:r>
              <a:rPr lang="es-CL" sz="4800" dirty="0">
                <a:latin typeface="+mn-lt"/>
              </a:rPr>
              <a:t>PREGUNTAS</a:t>
            </a:r>
          </a:p>
        </p:txBody>
      </p:sp>
      <p:sp>
        <p:nvSpPr>
          <p:cNvPr id="3" name="2 Marcador de contenido"/>
          <p:cNvSpPr>
            <a:spLocks noGrp="1"/>
          </p:cNvSpPr>
          <p:nvPr>
            <p:ph idx="4294967295"/>
          </p:nvPr>
        </p:nvSpPr>
        <p:spPr>
          <a:xfrm>
            <a:off x="625642" y="1172308"/>
            <a:ext cx="11153274" cy="4868496"/>
          </a:xfrm>
        </p:spPr>
        <p:txBody>
          <a:bodyPr>
            <a:noAutofit/>
          </a:bodyPr>
          <a:lstStyle/>
          <a:p>
            <a:pPr lvl="0">
              <a:lnSpc>
                <a:spcPct val="150000"/>
              </a:lnSpc>
            </a:pPr>
            <a:r>
              <a:rPr lang="es-ES" dirty="0"/>
              <a:t>Describa la anatomía de la mama. ¿Cuál es su relación con la pared torácica? </a:t>
            </a:r>
            <a:endParaRPr lang="es-CL" dirty="0"/>
          </a:p>
          <a:p>
            <a:pPr lvl="0">
              <a:lnSpc>
                <a:spcPct val="150000"/>
              </a:lnSpc>
            </a:pPr>
            <a:r>
              <a:rPr lang="es-ES" dirty="0"/>
              <a:t>Explique el recorrido de la leche desde su producción.</a:t>
            </a:r>
            <a:endParaRPr lang="es-CL" dirty="0"/>
          </a:p>
          <a:p>
            <a:pPr lvl="0">
              <a:lnSpc>
                <a:spcPct val="150000"/>
              </a:lnSpc>
            </a:pPr>
            <a:r>
              <a:rPr lang="es-ES" dirty="0"/>
              <a:t>Indique el drenaje linfático de la mama y explique por qué se extraen los linfonodos axilares en algunas ocasiones. ¿Por qué en la mastectomía se extrae el pezón? </a:t>
            </a:r>
            <a:endParaRPr lang="es-CL" dirty="0"/>
          </a:p>
          <a:p>
            <a:pPr marL="0" indent="0" algn="just">
              <a:lnSpc>
                <a:spcPct val="150000"/>
              </a:lnSpc>
              <a:buNone/>
            </a:pPr>
            <a:endParaRPr lang="es-CL" dirty="0"/>
          </a:p>
          <a:p>
            <a:pPr algn="just">
              <a:lnSpc>
                <a:spcPct val="150000"/>
              </a:lnSpc>
            </a:pPr>
            <a:endParaRPr lang="es-CL" sz="2400" dirty="0"/>
          </a:p>
        </p:txBody>
      </p:sp>
    </p:spTree>
    <p:extLst>
      <p:ext uri="{BB962C8B-B14F-4D97-AF65-F5344CB8AC3E}">
        <p14:creationId xmlns:p14="http://schemas.microsoft.com/office/powerpoint/2010/main" val="6695443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A547CC81-35D2-4AED-874D-6AA00A10EB2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42737" y="1287787"/>
            <a:ext cx="4090737" cy="4314138"/>
          </a:xfrm>
          <a:prstGeom prst="rect">
            <a:avLst/>
          </a:prstGeom>
        </p:spPr>
      </p:pic>
      <p:sp>
        <p:nvSpPr>
          <p:cNvPr id="5"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1</a:t>
            </a:r>
          </a:p>
        </p:txBody>
      </p:sp>
      <p:pic>
        <p:nvPicPr>
          <p:cNvPr id="7" name="Picture 2" descr="https://www.bartleby.com/107/Images/large/image1172.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39930" y="992722"/>
            <a:ext cx="6326507" cy="4904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6656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8C5E239-DA30-4BAC-9633-2168FE6930C6}"/>
              </a:ext>
            </a:extLst>
          </p:cNvPr>
          <p:cNvPicPr>
            <a:picLocks noChangeAspect="1"/>
          </p:cNvPicPr>
          <p:nvPr/>
        </p:nvPicPr>
        <p:blipFill>
          <a:blip r:embed="rId2"/>
          <a:stretch>
            <a:fillRect/>
          </a:stretch>
        </p:blipFill>
        <p:spPr>
          <a:xfrm>
            <a:off x="865511" y="1454568"/>
            <a:ext cx="5924550" cy="4943475"/>
          </a:xfrm>
          <a:prstGeom prst="rect">
            <a:avLst/>
          </a:prstGeom>
        </p:spPr>
      </p:pic>
      <p:pic>
        <p:nvPicPr>
          <p:cNvPr id="5" name="Imagen 4">
            <a:extLst>
              <a:ext uri="{FF2B5EF4-FFF2-40B4-BE49-F238E27FC236}">
                <a16:creationId xmlns:a16="http://schemas.microsoft.com/office/drawing/2014/main" id="{CD9E3EC8-D1D3-479D-947D-A5BFE658E222}"/>
              </a:ext>
            </a:extLst>
          </p:cNvPr>
          <p:cNvPicPr>
            <a:picLocks noChangeAspect="1"/>
          </p:cNvPicPr>
          <p:nvPr/>
        </p:nvPicPr>
        <p:blipFill>
          <a:blip r:embed="rId3"/>
          <a:stretch>
            <a:fillRect/>
          </a:stretch>
        </p:blipFill>
        <p:spPr>
          <a:xfrm>
            <a:off x="7679009" y="178717"/>
            <a:ext cx="3943350" cy="6372225"/>
          </a:xfrm>
          <a:prstGeom prst="rect">
            <a:avLst/>
          </a:prstGeom>
        </p:spPr>
      </p:pic>
      <p:sp>
        <p:nvSpPr>
          <p:cNvPr id="6"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2</a:t>
            </a:r>
          </a:p>
        </p:txBody>
      </p:sp>
    </p:spTree>
    <p:extLst>
      <p:ext uri="{BB962C8B-B14F-4D97-AF65-F5344CB8AC3E}">
        <p14:creationId xmlns:p14="http://schemas.microsoft.com/office/powerpoint/2010/main" val="4053723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07CBE3C-C46A-4A4B-BB53-EC2AF8A99384}"/>
              </a:ext>
            </a:extLst>
          </p:cNvPr>
          <p:cNvPicPr>
            <a:picLocks noChangeAspect="1"/>
          </p:cNvPicPr>
          <p:nvPr/>
        </p:nvPicPr>
        <p:blipFill>
          <a:blip r:embed="rId2"/>
          <a:stretch>
            <a:fillRect/>
          </a:stretch>
        </p:blipFill>
        <p:spPr>
          <a:xfrm>
            <a:off x="1187116" y="1110521"/>
            <a:ext cx="4347411" cy="5702878"/>
          </a:xfrm>
          <a:prstGeom prst="rect">
            <a:avLst/>
          </a:prstGeom>
        </p:spPr>
      </p:pic>
      <p:pic>
        <p:nvPicPr>
          <p:cNvPr id="5" name="Imagen 4">
            <a:extLst>
              <a:ext uri="{FF2B5EF4-FFF2-40B4-BE49-F238E27FC236}">
                <a16:creationId xmlns:a16="http://schemas.microsoft.com/office/drawing/2014/main" id="{72885927-6D5C-49AF-90E8-4C0F18A70BDE}"/>
              </a:ext>
            </a:extLst>
          </p:cNvPr>
          <p:cNvPicPr>
            <a:picLocks noChangeAspect="1"/>
          </p:cNvPicPr>
          <p:nvPr/>
        </p:nvPicPr>
        <p:blipFill>
          <a:blip r:embed="rId3"/>
          <a:stretch>
            <a:fillRect/>
          </a:stretch>
        </p:blipFill>
        <p:spPr>
          <a:xfrm>
            <a:off x="6096000" y="64168"/>
            <a:ext cx="5550568" cy="6749231"/>
          </a:xfrm>
          <a:prstGeom prst="rect">
            <a:avLst/>
          </a:prstGeom>
        </p:spPr>
      </p:pic>
      <p:sp>
        <p:nvSpPr>
          <p:cNvPr id="6"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3</a:t>
            </a:r>
          </a:p>
        </p:txBody>
      </p:sp>
    </p:spTree>
    <p:extLst>
      <p:ext uri="{BB962C8B-B14F-4D97-AF65-F5344CB8AC3E}">
        <p14:creationId xmlns:p14="http://schemas.microsoft.com/office/powerpoint/2010/main" val="15521434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4</a:t>
            </a:r>
          </a:p>
        </p:txBody>
      </p:sp>
      <p:pic>
        <p:nvPicPr>
          <p:cNvPr id="2" name="Imagen 1"/>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347953" y="0"/>
            <a:ext cx="5844047" cy="6858000"/>
          </a:xfrm>
          <a:prstGeom prst="rect">
            <a:avLst/>
          </a:prstGeom>
        </p:spPr>
      </p:pic>
    </p:spTree>
    <p:extLst>
      <p:ext uri="{BB962C8B-B14F-4D97-AF65-F5344CB8AC3E}">
        <p14:creationId xmlns:p14="http://schemas.microsoft.com/office/powerpoint/2010/main" val="1612440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C4CE0357-3585-496A-8F8A-9D6594AEA45E}"/>
              </a:ext>
            </a:extLst>
          </p:cNvPr>
          <p:cNvPicPr>
            <a:picLocks noChangeAspect="1"/>
          </p:cNvPicPr>
          <p:nvPr/>
        </p:nvPicPr>
        <p:blipFill>
          <a:blip r:embed="rId2"/>
          <a:stretch>
            <a:fillRect/>
          </a:stretch>
        </p:blipFill>
        <p:spPr>
          <a:xfrm>
            <a:off x="1684422" y="508245"/>
            <a:ext cx="9312441" cy="6070198"/>
          </a:xfrm>
          <a:prstGeom prst="rect">
            <a:avLst/>
          </a:prstGeom>
        </p:spPr>
      </p:pic>
      <p:sp>
        <p:nvSpPr>
          <p:cNvPr id="3"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5</a:t>
            </a:r>
          </a:p>
        </p:txBody>
      </p:sp>
    </p:spTree>
    <p:extLst>
      <p:ext uri="{BB962C8B-B14F-4D97-AF65-F5344CB8AC3E}">
        <p14:creationId xmlns:p14="http://schemas.microsoft.com/office/powerpoint/2010/main" val="4152957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L1064"/>
          <p:cNvPicPr>
            <a:picLocks noChangeAspect="1" noChangeArrowheads="1"/>
          </p:cNvPicPr>
          <p:nvPr/>
        </p:nvPicPr>
        <p:blipFill>
          <a:blip r:embed="rId2" cstate="email"/>
          <a:stretch>
            <a:fillRect/>
          </a:stretch>
        </p:blipFill>
        <p:spPr>
          <a:xfrm>
            <a:off x="1173245" y="1962250"/>
            <a:ext cx="4616182" cy="4349130"/>
          </a:xfrm>
          <a:prstGeom prst="rect">
            <a:avLst/>
          </a:prstGeom>
          <a:effectLst>
            <a:outerShdw blurRad="292100" dist="139700" dir="2700000" algn="tl" rotWithShape="0">
              <a:srgbClr val="333333">
                <a:alpha val="65000"/>
              </a:srgbClr>
            </a:outerShdw>
          </a:effectLst>
        </p:spPr>
      </p:pic>
      <p:grpSp>
        <p:nvGrpSpPr>
          <p:cNvPr id="18" name="17 Grupo"/>
          <p:cNvGrpSpPr/>
          <p:nvPr/>
        </p:nvGrpSpPr>
        <p:grpSpPr>
          <a:xfrm>
            <a:off x="6580660" y="2204865"/>
            <a:ext cx="4087341" cy="3863901"/>
            <a:chOff x="2428875" y="1214438"/>
            <a:chExt cx="5357813" cy="5286375"/>
          </a:xfrm>
        </p:grpSpPr>
        <p:sp>
          <p:nvSpPr>
            <p:cNvPr id="19" name="18 Rectángulo"/>
            <p:cNvSpPr/>
            <p:nvPr/>
          </p:nvSpPr>
          <p:spPr>
            <a:xfrm>
              <a:off x="2428875" y="1214438"/>
              <a:ext cx="5357813" cy="5286375"/>
            </a:xfrm>
            <a:prstGeom prst="rect">
              <a:avLst/>
            </a:prstGeom>
            <a:noFill/>
            <a:ln w="571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effectLst>
                  <a:outerShdw blurRad="38100" dist="38100" dir="2700000" algn="tl">
                    <a:srgbClr val="000000">
                      <a:alpha val="43137"/>
                    </a:srgbClr>
                  </a:outerShdw>
                </a:effectLst>
              </a:endParaRPr>
            </a:p>
          </p:txBody>
        </p:sp>
        <p:sp>
          <p:nvSpPr>
            <p:cNvPr id="20" name="19 Rectángulo"/>
            <p:cNvSpPr/>
            <p:nvPr/>
          </p:nvSpPr>
          <p:spPr>
            <a:xfrm>
              <a:off x="4992688" y="1214438"/>
              <a:ext cx="150812" cy="1285875"/>
            </a:xfrm>
            <a:prstGeom prst="rect">
              <a:avLst/>
            </a:prstGeom>
            <a:ln>
              <a:solidFill>
                <a:srgbClr val="FFC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es-ES_tradnl">
                <a:effectLst>
                  <a:outerShdw blurRad="38100" dist="38100" dir="2700000" algn="tl">
                    <a:srgbClr val="000000">
                      <a:alpha val="43137"/>
                    </a:srgbClr>
                  </a:outerShdw>
                </a:effectLst>
              </a:endParaRPr>
            </a:p>
          </p:txBody>
        </p:sp>
        <p:sp>
          <p:nvSpPr>
            <p:cNvPr id="21" name="20 Rectángulo"/>
            <p:cNvSpPr/>
            <p:nvPr/>
          </p:nvSpPr>
          <p:spPr>
            <a:xfrm>
              <a:off x="4929188" y="3643313"/>
              <a:ext cx="285750" cy="28575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effectLst>
                  <a:outerShdw blurRad="38100" dist="38100" dir="2700000" algn="tl">
                    <a:srgbClr val="000000">
                      <a:alpha val="43137"/>
                    </a:srgbClr>
                  </a:outerShdw>
                </a:effectLst>
              </a:endParaRPr>
            </a:p>
          </p:txBody>
        </p:sp>
        <p:sp>
          <p:nvSpPr>
            <p:cNvPr id="22" name="21 Rectángulo"/>
            <p:cNvSpPr/>
            <p:nvPr/>
          </p:nvSpPr>
          <p:spPr>
            <a:xfrm>
              <a:off x="5046663" y="2500313"/>
              <a:ext cx="46037" cy="5715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effectLst>
                  <a:outerShdw blurRad="38100" dist="38100" dir="2700000" algn="tl">
                    <a:srgbClr val="000000">
                      <a:alpha val="43137"/>
                    </a:srgbClr>
                  </a:outerShdw>
                </a:effectLst>
              </a:endParaRPr>
            </a:p>
          </p:txBody>
        </p:sp>
        <p:sp>
          <p:nvSpPr>
            <p:cNvPr id="23" name="22 Forma libre"/>
            <p:cNvSpPr/>
            <p:nvPr/>
          </p:nvSpPr>
          <p:spPr>
            <a:xfrm>
              <a:off x="2463800" y="3067050"/>
              <a:ext cx="1179513" cy="1004888"/>
            </a:xfrm>
            <a:custGeom>
              <a:avLst/>
              <a:gdLst>
                <a:gd name="connsiteX0" fmla="*/ 0 w 924983"/>
                <a:gd name="connsiteY0" fmla="*/ 14817 h 808567"/>
                <a:gd name="connsiteX1" fmla="*/ 279400 w 924983"/>
                <a:gd name="connsiteY1" fmla="*/ 27517 h 808567"/>
                <a:gd name="connsiteX2" fmla="*/ 660400 w 924983"/>
                <a:gd name="connsiteY2" fmla="*/ 179917 h 808567"/>
                <a:gd name="connsiteX3" fmla="*/ 889000 w 924983"/>
                <a:gd name="connsiteY3" fmla="*/ 713317 h 808567"/>
                <a:gd name="connsiteX4" fmla="*/ 876300 w 924983"/>
                <a:gd name="connsiteY4" fmla="*/ 751417 h 80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983" h="808567">
                  <a:moveTo>
                    <a:pt x="0" y="14817"/>
                  </a:moveTo>
                  <a:cubicBezTo>
                    <a:pt x="84666" y="7408"/>
                    <a:pt x="169333" y="0"/>
                    <a:pt x="279400" y="27517"/>
                  </a:cubicBezTo>
                  <a:cubicBezTo>
                    <a:pt x="389467" y="55034"/>
                    <a:pt x="558800" y="65617"/>
                    <a:pt x="660400" y="179917"/>
                  </a:cubicBezTo>
                  <a:cubicBezTo>
                    <a:pt x="762000" y="294217"/>
                    <a:pt x="853017" y="618067"/>
                    <a:pt x="889000" y="713317"/>
                  </a:cubicBezTo>
                  <a:cubicBezTo>
                    <a:pt x="924983" y="808567"/>
                    <a:pt x="900641" y="779992"/>
                    <a:pt x="876300" y="751417"/>
                  </a:cubicBezTo>
                </a:path>
              </a:pathLst>
            </a:custGeom>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_tradnl">
                <a:effectLst>
                  <a:outerShdw blurRad="38100" dist="38100" dir="2700000" algn="tl">
                    <a:srgbClr val="000000">
                      <a:alpha val="43137"/>
                    </a:srgbClr>
                  </a:outerShdw>
                </a:effectLst>
              </a:endParaRPr>
            </a:p>
          </p:txBody>
        </p:sp>
        <p:sp>
          <p:nvSpPr>
            <p:cNvPr id="24" name="23 Forma libre"/>
            <p:cNvSpPr/>
            <p:nvPr/>
          </p:nvSpPr>
          <p:spPr>
            <a:xfrm flipH="1">
              <a:off x="3857625" y="3067050"/>
              <a:ext cx="1179513" cy="1004888"/>
            </a:xfrm>
            <a:custGeom>
              <a:avLst/>
              <a:gdLst>
                <a:gd name="connsiteX0" fmla="*/ 0 w 924983"/>
                <a:gd name="connsiteY0" fmla="*/ 14817 h 808567"/>
                <a:gd name="connsiteX1" fmla="*/ 279400 w 924983"/>
                <a:gd name="connsiteY1" fmla="*/ 27517 h 808567"/>
                <a:gd name="connsiteX2" fmla="*/ 660400 w 924983"/>
                <a:gd name="connsiteY2" fmla="*/ 179917 h 808567"/>
                <a:gd name="connsiteX3" fmla="*/ 889000 w 924983"/>
                <a:gd name="connsiteY3" fmla="*/ 713317 h 808567"/>
                <a:gd name="connsiteX4" fmla="*/ 876300 w 924983"/>
                <a:gd name="connsiteY4" fmla="*/ 751417 h 80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983" h="808567">
                  <a:moveTo>
                    <a:pt x="0" y="14817"/>
                  </a:moveTo>
                  <a:cubicBezTo>
                    <a:pt x="84666" y="7408"/>
                    <a:pt x="169333" y="0"/>
                    <a:pt x="279400" y="27517"/>
                  </a:cubicBezTo>
                  <a:cubicBezTo>
                    <a:pt x="389467" y="55034"/>
                    <a:pt x="558800" y="65617"/>
                    <a:pt x="660400" y="179917"/>
                  </a:cubicBezTo>
                  <a:cubicBezTo>
                    <a:pt x="762000" y="294217"/>
                    <a:pt x="853017" y="618067"/>
                    <a:pt x="889000" y="713317"/>
                  </a:cubicBezTo>
                  <a:cubicBezTo>
                    <a:pt x="924983" y="808567"/>
                    <a:pt x="900641" y="779992"/>
                    <a:pt x="876300" y="751417"/>
                  </a:cubicBezTo>
                </a:path>
              </a:pathLst>
            </a:custGeom>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_tradnl">
                <a:effectLst>
                  <a:outerShdw blurRad="38100" dist="38100" dir="2700000" algn="tl">
                    <a:srgbClr val="000000">
                      <a:alpha val="43137"/>
                    </a:srgbClr>
                  </a:outerShdw>
                </a:effectLst>
              </a:endParaRPr>
            </a:p>
          </p:txBody>
        </p:sp>
        <p:sp>
          <p:nvSpPr>
            <p:cNvPr id="25" name="24 Forma libre"/>
            <p:cNvSpPr/>
            <p:nvPr/>
          </p:nvSpPr>
          <p:spPr>
            <a:xfrm>
              <a:off x="5156200" y="2470150"/>
              <a:ext cx="1179513" cy="1004888"/>
            </a:xfrm>
            <a:custGeom>
              <a:avLst/>
              <a:gdLst>
                <a:gd name="connsiteX0" fmla="*/ 0 w 924983"/>
                <a:gd name="connsiteY0" fmla="*/ 14817 h 808567"/>
                <a:gd name="connsiteX1" fmla="*/ 279400 w 924983"/>
                <a:gd name="connsiteY1" fmla="*/ 27517 h 808567"/>
                <a:gd name="connsiteX2" fmla="*/ 660400 w 924983"/>
                <a:gd name="connsiteY2" fmla="*/ 179917 h 808567"/>
                <a:gd name="connsiteX3" fmla="*/ 889000 w 924983"/>
                <a:gd name="connsiteY3" fmla="*/ 713317 h 808567"/>
                <a:gd name="connsiteX4" fmla="*/ 876300 w 924983"/>
                <a:gd name="connsiteY4" fmla="*/ 751417 h 80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983" h="808567">
                  <a:moveTo>
                    <a:pt x="0" y="14817"/>
                  </a:moveTo>
                  <a:cubicBezTo>
                    <a:pt x="84666" y="7408"/>
                    <a:pt x="169333" y="0"/>
                    <a:pt x="279400" y="27517"/>
                  </a:cubicBezTo>
                  <a:cubicBezTo>
                    <a:pt x="389467" y="55034"/>
                    <a:pt x="558800" y="65617"/>
                    <a:pt x="660400" y="179917"/>
                  </a:cubicBezTo>
                  <a:cubicBezTo>
                    <a:pt x="762000" y="294217"/>
                    <a:pt x="853017" y="618067"/>
                    <a:pt x="889000" y="713317"/>
                  </a:cubicBezTo>
                  <a:cubicBezTo>
                    <a:pt x="924983" y="808567"/>
                    <a:pt x="900641" y="779992"/>
                    <a:pt x="876300" y="751417"/>
                  </a:cubicBezTo>
                </a:path>
              </a:pathLst>
            </a:custGeom>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_tradnl">
                <a:effectLst>
                  <a:outerShdw blurRad="38100" dist="38100" dir="2700000" algn="tl">
                    <a:srgbClr val="000000">
                      <a:alpha val="43137"/>
                    </a:srgbClr>
                  </a:outerShdw>
                </a:effectLst>
              </a:endParaRPr>
            </a:p>
          </p:txBody>
        </p:sp>
        <p:sp>
          <p:nvSpPr>
            <p:cNvPr id="26" name="25 Forma libre"/>
            <p:cNvSpPr/>
            <p:nvPr/>
          </p:nvSpPr>
          <p:spPr>
            <a:xfrm flipH="1">
              <a:off x="6575425" y="2495550"/>
              <a:ext cx="1179513" cy="1004888"/>
            </a:xfrm>
            <a:custGeom>
              <a:avLst/>
              <a:gdLst>
                <a:gd name="connsiteX0" fmla="*/ 0 w 924983"/>
                <a:gd name="connsiteY0" fmla="*/ 14817 h 808567"/>
                <a:gd name="connsiteX1" fmla="*/ 279400 w 924983"/>
                <a:gd name="connsiteY1" fmla="*/ 27517 h 808567"/>
                <a:gd name="connsiteX2" fmla="*/ 660400 w 924983"/>
                <a:gd name="connsiteY2" fmla="*/ 179917 h 808567"/>
                <a:gd name="connsiteX3" fmla="*/ 889000 w 924983"/>
                <a:gd name="connsiteY3" fmla="*/ 713317 h 808567"/>
                <a:gd name="connsiteX4" fmla="*/ 876300 w 924983"/>
                <a:gd name="connsiteY4" fmla="*/ 751417 h 808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983" h="808567">
                  <a:moveTo>
                    <a:pt x="0" y="14817"/>
                  </a:moveTo>
                  <a:cubicBezTo>
                    <a:pt x="84666" y="7408"/>
                    <a:pt x="169333" y="0"/>
                    <a:pt x="279400" y="27517"/>
                  </a:cubicBezTo>
                  <a:cubicBezTo>
                    <a:pt x="389467" y="55034"/>
                    <a:pt x="558800" y="65617"/>
                    <a:pt x="660400" y="179917"/>
                  </a:cubicBezTo>
                  <a:cubicBezTo>
                    <a:pt x="762000" y="294217"/>
                    <a:pt x="853017" y="618067"/>
                    <a:pt x="889000" y="713317"/>
                  </a:cubicBezTo>
                  <a:cubicBezTo>
                    <a:pt x="924983" y="808567"/>
                    <a:pt x="900641" y="779992"/>
                    <a:pt x="876300" y="751417"/>
                  </a:cubicBezTo>
                </a:path>
              </a:pathLst>
            </a:custGeom>
            <a:ln w="28575"/>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ES_tradnl">
                <a:effectLst>
                  <a:outerShdw blurRad="38100" dist="38100" dir="2700000" algn="tl">
                    <a:srgbClr val="000000">
                      <a:alpha val="43137"/>
                    </a:srgbClr>
                  </a:outerShdw>
                </a:effectLst>
              </a:endParaRPr>
            </a:p>
          </p:txBody>
        </p:sp>
        <p:sp>
          <p:nvSpPr>
            <p:cNvPr id="27" name="26 CuadroTexto"/>
            <p:cNvSpPr txBox="1"/>
            <p:nvPr/>
          </p:nvSpPr>
          <p:spPr>
            <a:xfrm>
              <a:off x="3286124" y="1785938"/>
              <a:ext cx="603483" cy="505300"/>
            </a:xfrm>
            <a:prstGeom prst="rect">
              <a:avLst/>
            </a:prstGeom>
            <a:noFill/>
          </p:spPr>
          <p:txBody>
            <a:bodyPr wrap="none">
              <a:spAutoFit/>
            </a:bodyPr>
            <a:lstStyle/>
            <a:p>
              <a:pPr>
                <a:defRPr/>
              </a:pPr>
              <a:r>
                <a:rPr lang="es-ES_tradnl" dirty="0">
                  <a:effectLst>
                    <a:outerShdw blurRad="38100" dist="38100" dir="2700000" algn="tl">
                      <a:srgbClr val="000000">
                        <a:alpha val="43137"/>
                      </a:srgbClr>
                    </a:outerShdw>
                  </a:effectLst>
                </a:rPr>
                <a:t>AD</a:t>
              </a:r>
            </a:p>
          </p:txBody>
        </p:sp>
        <p:sp>
          <p:nvSpPr>
            <p:cNvPr id="28" name="27 CuadroTexto"/>
            <p:cNvSpPr txBox="1"/>
            <p:nvPr/>
          </p:nvSpPr>
          <p:spPr>
            <a:xfrm>
              <a:off x="6072188" y="5000625"/>
              <a:ext cx="490015" cy="505300"/>
            </a:xfrm>
            <a:prstGeom prst="rect">
              <a:avLst/>
            </a:prstGeom>
            <a:noFill/>
          </p:spPr>
          <p:txBody>
            <a:bodyPr wrap="none">
              <a:spAutoFit/>
            </a:bodyPr>
            <a:lstStyle/>
            <a:p>
              <a:pPr>
                <a:defRPr/>
              </a:pPr>
              <a:r>
                <a:rPr lang="es-ES_tradnl" dirty="0">
                  <a:effectLst>
                    <a:outerShdw blurRad="38100" dist="38100" dir="2700000" algn="tl">
                      <a:srgbClr val="000000">
                        <a:alpha val="43137"/>
                      </a:srgbClr>
                    </a:outerShdw>
                  </a:effectLst>
                </a:rPr>
                <a:t>VI</a:t>
              </a:r>
            </a:p>
          </p:txBody>
        </p:sp>
        <p:sp>
          <p:nvSpPr>
            <p:cNvPr id="29" name="28 CuadroTexto"/>
            <p:cNvSpPr txBox="1"/>
            <p:nvPr/>
          </p:nvSpPr>
          <p:spPr>
            <a:xfrm>
              <a:off x="3286124" y="5000625"/>
              <a:ext cx="601383" cy="505300"/>
            </a:xfrm>
            <a:prstGeom prst="rect">
              <a:avLst/>
            </a:prstGeom>
            <a:noFill/>
          </p:spPr>
          <p:txBody>
            <a:bodyPr wrap="none">
              <a:spAutoFit/>
            </a:bodyPr>
            <a:lstStyle/>
            <a:p>
              <a:pPr>
                <a:defRPr/>
              </a:pPr>
              <a:r>
                <a:rPr lang="es-ES_tradnl" dirty="0">
                  <a:effectLst>
                    <a:outerShdw blurRad="38100" dist="38100" dir="2700000" algn="tl">
                      <a:srgbClr val="000000">
                        <a:alpha val="43137"/>
                      </a:srgbClr>
                    </a:outerShdw>
                  </a:effectLst>
                </a:rPr>
                <a:t>VD</a:t>
              </a:r>
            </a:p>
          </p:txBody>
        </p:sp>
        <p:sp>
          <p:nvSpPr>
            <p:cNvPr id="30" name="29 CuadroTexto"/>
            <p:cNvSpPr txBox="1"/>
            <p:nvPr/>
          </p:nvSpPr>
          <p:spPr>
            <a:xfrm>
              <a:off x="5929313" y="1571625"/>
              <a:ext cx="492117" cy="505300"/>
            </a:xfrm>
            <a:prstGeom prst="rect">
              <a:avLst/>
            </a:prstGeom>
            <a:noFill/>
          </p:spPr>
          <p:txBody>
            <a:bodyPr wrap="none">
              <a:spAutoFit/>
            </a:bodyPr>
            <a:lstStyle/>
            <a:p>
              <a:pPr>
                <a:defRPr/>
              </a:pPr>
              <a:r>
                <a:rPr lang="es-ES_tradnl" dirty="0">
                  <a:effectLst>
                    <a:outerShdw blurRad="38100" dist="38100" dir="2700000" algn="tl">
                      <a:srgbClr val="000000">
                        <a:alpha val="43137"/>
                      </a:srgbClr>
                    </a:outerShdw>
                  </a:effectLst>
                </a:rPr>
                <a:t>AI</a:t>
              </a:r>
            </a:p>
          </p:txBody>
        </p:sp>
        <p:sp>
          <p:nvSpPr>
            <p:cNvPr id="31" name="30 Rectángulo"/>
            <p:cNvSpPr/>
            <p:nvPr/>
          </p:nvSpPr>
          <p:spPr>
            <a:xfrm>
              <a:off x="5051425" y="3065463"/>
              <a:ext cx="46038" cy="571500"/>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_tradnl">
                <a:effectLst>
                  <a:outerShdw blurRad="38100" dist="38100" dir="2700000" algn="tl">
                    <a:srgbClr val="000000">
                      <a:alpha val="43137"/>
                    </a:srgbClr>
                  </a:outerShdw>
                </a:effectLst>
              </a:endParaRPr>
            </a:p>
          </p:txBody>
        </p:sp>
      </p:grpSp>
      <p:sp>
        <p:nvSpPr>
          <p:cNvPr id="32" name="31 CuadroTexto"/>
          <p:cNvSpPr txBox="1"/>
          <p:nvPr/>
        </p:nvSpPr>
        <p:spPr>
          <a:xfrm>
            <a:off x="7859688" y="6569968"/>
            <a:ext cx="2808312" cy="288032"/>
          </a:xfrm>
          <a:prstGeom prst="rect">
            <a:avLst/>
          </a:prstGeom>
          <a:noFill/>
        </p:spPr>
        <p:txBody>
          <a:bodyPr wrap="square" rtlCol="0">
            <a:spAutoFit/>
          </a:bodyPr>
          <a:lstStyle/>
          <a:p>
            <a:r>
              <a:rPr lang="es-CL" sz="1200" dirty="0" err="1"/>
              <a:t>Latarjet</a:t>
            </a:r>
            <a:r>
              <a:rPr lang="es-CL" sz="1200" dirty="0"/>
              <a:t> Ruiz </a:t>
            </a:r>
            <a:r>
              <a:rPr lang="es-CL" sz="1200" dirty="0" err="1"/>
              <a:t>Liard</a:t>
            </a:r>
            <a:r>
              <a:rPr lang="es-CL" sz="1200" dirty="0"/>
              <a:t> y Apunte Anatomía</a:t>
            </a:r>
          </a:p>
        </p:txBody>
      </p:sp>
      <p:sp>
        <p:nvSpPr>
          <p:cNvPr id="33"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2</a:t>
            </a:r>
          </a:p>
        </p:txBody>
      </p:sp>
    </p:spTree>
    <p:extLst>
      <p:ext uri="{BB962C8B-B14F-4D97-AF65-F5344CB8AC3E}">
        <p14:creationId xmlns:p14="http://schemas.microsoft.com/office/powerpoint/2010/main" val="18471545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F910B-FF7E-3A49-8252-6F5138DC42F4}"/>
              </a:ext>
            </a:extLst>
          </p:cNvPr>
          <p:cNvSpPr>
            <a:spLocks noGrp="1"/>
          </p:cNvSpPr>
          <p:nvPr>
            <p:ph type="title"/>
          </p:nvPr>
        </p:nvSpPr>
        <p:spPr>
          <a:xfrm>
            <a:off x="625642" y="365125"/>
            <a:ext cx="10515600" cy="807183"/>
          </a:xfrm>
        </p:spPr>
        <p:txBody>
          <a:bodyPr>
            <a:normAutofit/>
          </a:bodyPr>
          <a:lstStyle/>
          <a:p>
            <a:r>
              <a:rPr lang="es-CL" sz="4800" dirty="0">
                <a:latin typeface="+mn-lt"/>
              </a:rPr>
              <a:t>CASO CLÍNICO 6</a:t>
            </a:r>
          </a:p>
        </p:txBody>
      </p:sp>
      <p:sp>
        <p:nvSpPr>
          <p:cNvPr id="3" name="2 Marcador de contenido"/>
          <p:cNvSpPr>
            <a:spLocks noGrp="1"/>
          </p:cNvSpPr>
          <p:nvPr>
            <p:ph idx="4294967295"/>
          </p:nvPr>
        </p:nvSpPr>
        <p:spPr>
          <a:xfrm>
            <a:off x="625642" y="1172308"/>
            <a:ext cx="11153274" cy="4868496"/>
          </a:xfrm>
        </p:spPr>
        <p:txBody>
          <a:bodyPr>
            <a:noAutofit/>
          </a:bodyPr>
          <a:lstStyle/>
          <a:p>
            <a:pPr marL="0" indent="0" algn="just">
              <a:lnSpc>
                <a:spcPct val="150000"/>
              </a:lnSpc>
              <a:buNone/>
            </a:pPr>
            <a:r>
              <a:rPr lang="es-CL" dirty="0"/>
              <a:t>Paciente de 35 años durante una pelea callejera recibe una estocada para esternal derecha en el 2do espacio intercostal. Posteriormente inicia con dificultad respiratoria moderada, ingresa al servicio de urgencia donde se realiza una radiografía de tórax evidenciando un neumotórax moderado derecho. Inmediatamente pasa a cirugía donde se instala una </a:t>
            </a:r>
            <a:r>
              <a:rPr lang="es-CL" dirty="0" err="1"/>
              <a:t>pleurostomía</a:t>
            </a:r>
            <a:r>
              <a:rPr lang="es-CL" dirty="0"/>
              <a:t> derecha asociado a una trampa de agua. </a:t>
            </a:r>
          </a:p>
          <a:p>
            <a:pPr marL="0" indent="0" algn="just">
              <a:lnSpc>
                <a:spcPct val="150000"/>
              </a:lnSpc>
              <a:buNone/>
            </a:pPr>
            <a:endParaRPr lang="es-CL" dirty="0"/>
          </a:p>
          <a:p>
            <a:pPr algn="just">
              <a:lnSpc>
                <a:spcPct val="150000"/>
              </a:lnSpc>
            </a:pPr>
            <a:endParaRPr lang="es-CL" sz="2400" dirty="0"/>
          </a:p>
        </p:txBody>
      </p:sp>
    </p:spTree>
    <p:extLst>
      <p:ext uri="{BB962C8B-B14F-4D97-AF65-F5344CB8AC3E}">
        <p14:creationId xmlns:p14="http://schemas.microsoft.com/office/powerpoint/2010/main" val="1459513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4F910B-FF7E-3A49-8252-6F5138DC42F4}"/>
              </a:ext>
            </a:extLst>
          </p:cNvPr>
          <p:cNvSpPr>
            <a:spLocks noGrp="1"/>
          </p:cNvSpPr>
          <p:nvPr>
            <p:ph type="title"/>
          </p:nvPr>
        </p:nvSpPr>
        <p:spPr>
          <a:xfrm>
            <a:off x="625642" y="365125"/>
            <a:ext cx="10515600" cy="807183"/>
          </a:xfrm>
        </p:spPr>
        <p:txBody>
          <a:bodyPr>
            <a:normAutofit/>
          </a:bodyPr>
          <a:lstStyle/>
          <a:p>
            <a:r>
              <a:rPr lang="es-CL" sz="4800" dirty="0">
                <a:latin typeface="+mn-lt"/>
              </a:rPr>
              <a:t>PREGUNTAS</a:t>
            </a:r>
          </a:p>
        </p:txBody>
      </p:sp>
      <p:sp>
        <p:nvSpPr>
          <p:cNvPr id="3" name="2 Marcador de contenido"/>
          <p:cNvSpPr>
            <a:spLocks noGrp="1"/>
          </p:cNvSpPr>
          <p:nvPr>
            <p:ph idx="4294967295"/>
          </p:nvPr>
        </p:nvSpPr>
        <p:spPr>
          <a:xfrm>
            <a:off x="625642" y="1172308"/>
            <a:ext cx="11153274" cy="4868496"/>
          </a:xfrm>
        </p:spPr>
        <p:txBody>
          <a:bodyPr>
            <a:noAutofit/>
          </a:bodyPr>
          <a:lstStyle/>
          <a:p>
            <a:pPr lvl="0">
              <a:lnSpc>
                <a:spcPct val="150000"/>
              </a:lnSpc>
            </a:pPr>
            <a:r>
              <a:rPr lang="es-ES" dirty="0"/>
              <a:t>Describa la anatomía de las pleuras, ¿qué es la cavidad pleural? ¿qué son los recesos pleurales?</a:t>
            </a:r>
            <a:endParaRPr lang="es-CL" dirty="0"/>
          </a:p>
          <a:p>
            <a:pPr lvl="0">
              <a:lnSpc>
                <a:spcPct val="150000"/>
              </a:lnSpc>
            </a:pPr>
            <a:r>
              <a:rPr lang="es-CL" dirty="0"/>
              <a:t>Explique qué planos anatómicos traspasa el puñal hasta llegar al espacio pleural.</a:t>
            </a:r>
          </a:p>
          <a:p>
            <a:pPr lvl="0">
              <a:lnSpc>
                <a:spcPct val="150000"/>
              </a:lnSpc>
            </a:pPr>
            <a:r>
              <a:rPr lang="es-CL" dirty="0"/>
              <a:t>¿Dónde se ubica habitualmente la </a:t>
            </a:r>
            <a:r>
              <a:rPr lang="es-CL" dirty="0" err="1"/>
              <a:t>pleurostomía</a:t>
            </a:r>
            <a:r>
              <a:rPr lang="es-CL" dirty="0"/>
              <a:t> para un neumotórax? ¿Por qué?</a:t>
            </a:r>
          </a:p>
          <a:p>
            <a:pPr marL="0" lvl="0" indent="0">
              <a:lnSpc>
                <a:spcPct val="150000"/>
              </a:lnSpc>
              <a:buNone/>
            </a:pPr>
            <a:r>
              <a:rPr lang="es-ES" dirty="0"/>
              <a:t> </a:t>
            </a:r>
            <a:endParaRPr lang="es-CL" dirty="0"/>
          </a:p>
          <a:p>
            <a:pPr marL="0" indent="0" algn="just">
              <a:lnSpc>
                <a:spcPct val="150000"/>
              </a:lnSpc>
              <a:buNone/>
            </a:pPr>
            <a:endParaRPr lang="es-CL" dirty="0"/>
          </a:p>
          <a:p>
            <a:pPr algn="just">
              <a:lnSpc>
                <a:spcPct val="150000"/>
              </a:lnSpc>
            </a:pPr>
            <a:endParaRPr lang="es-CL" sz="2400" dirty="0"/>
          </a:p>
        </p:txBody>
      </p:sp>
    </p:spTree>
    <p:extLst>
      <p:ext uri="{BB962C8B-B14F-4D97-AF65-F5344CB8AC3E}">
        <p14:creationId xmlns:p14="http://schemas.microsoft.com/office/powerpoint/2010/main" val="19146214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AC758C9-EE44-4E24-99FC-6D5FC66BC0C9}"/>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959078" y="1125416"/>
            <a:ext cx="10498925" cy="5036234"/>
          </a:xfrm>
          <a:prstGeom prst="rect">
            <a:avLst/>
          </a:prstGeom>
        </p:spPr>
      </p:pic>
      <p:sp>
        <p:nvSpPr>
          <p:cNvPr id="3"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1</a:t>
            </a:r>
          </a:p>
        </p:txBody>
      </p:sp>
    </p:spTree>
    <p:extLst>
      <p:ext uri="{BB962C8B-B14F-4D97-AF65-F5344CB8AC3E}">
        <p14:creationId xmlns:p14="http://schemas.microsoft.com/office/powerpoint/2010/main" val="8899953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9E7C4C75-9300-410B-AB07-DDC98B5619E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25899" y="1258956"/>
            <a:ext cx="4214191" cy="4015409"/>
          </a:xfrm>
          <a:prstGeom prst="rect">
            <a:avLst/>
          </a:prstGeom>
        </p:spPr>
      </p:pic>
      <p:pic>
        <p:nvPicPr>
          <p:cNvPr id="6" name="Imagen 5">
            <a:extLst>
              <a:ext uri="{FF2B5EF4-FFF2-40B4-BE49-F238E27FC236}">
                <a16:creationId xmlns:a16="http://schemas.microsoft.com/office/drawing/2014/main" id="{ACBAF100-4347-4B4F-9939-1CD64847D9B2}"/>
              </a:ext>
            </a:extLst>
          </p:cNvPr>
          <p:cNvPicPr>
            <a:picLocks noChangeAspect="1"/>
          </p:cNvPicPr>
          <p:nvPr/>
        </p:nvPicPr>
        <p:blipFill>
          <a:blip r:embed="rId3"/>
          <a:stretch>
            <a:fillRect/>
          </a:stretch>
        </p:blipFill>
        <p:spPr>
          <a:xfrm>
            <a:off x="4803031" y="1156872"/>
            <a:ext cx="3838575" cy="4219575"/>
          </a:xfrm>
          <a:prstGeom prst="rect">
            <a:avLst/>
          </a:prstGeom>
        </p:spPr>
      </p:pic>
      <p:pic>
        <p:nvPicPr>
          <p:cNvPr id="7" name="Imagen 6">
            <a:extLst>
              <a:ext uri="{FF2B5EF4-FFF2-40B4-BE49-F238E27FC236}">
                <a16:creationId xmlns:a16="http://schemas.microsoft.com/office/drawing/2014/main" id="{802BF665-C55B-471A-846C-F7483E66E9A5}"/>
              </a:ext>
            </a:extLst>
          </p:cNvPr>
          <p:cNvPicPr>
            <a:picLocks noChangeAspect="1"/>
          </p:cNvPicPr>
          <p:nvPr/>
        </p:nvPicPr>
        <p:blipFill>
          <a:blip r:embed="rId4"/>
          <a:stretch>
            <a:fillRect/>
          </a:stretch>
        </p:blipFill>
        <p:spPr>
          <a:xfrm>
            <a:off x="9004547" y="1156872"/>
            <a:ext cx="3021588" cy="4219575"/>
          </a:xfrm>
          <a:prstGeom prst="rect">
            <a:avLst/>
          </a:prstGeom>
        </p:spPr>
      </p:pic>
      <p:sp>
        <p:nvSpPr>
          <p:cNvPr id="8"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2</a:t>
            </a:r>
          </a:p>
        </p:txBody>
      </p:sp>
    </p:spTree>
    <p:extLst>
      <p:ext uri="{BB962C8B-B14F-4D97-AF65-F5344CB8AC3E}">
        <p14:creationId xmlns:p14="http://schemas.microsoft.com/office/powerpoint/2010/main" val="15758035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BB71120-FB75-475C-AE12-BDFE22B65FF1}"/>
              </a:ext>
            </a:extLst>
          </p:cNvPr>
          <p:cNvPicPr>
            <a:picLocks noChangeAspect="1"/>
          </p:cNvPicPr>
          <p:nvPr/>
        </p:nvPicPr>
        <p:blipFill>
          <a:blip r:embed="rId2"/>
          <a:stretch>
            <a:fillRect/>
          </a:stretch>
        </p:blipFill>
        <p:spPr>
          <a:xfrm>
            <a:off x="906738" y="816251"/>
            <a:ext cx="4600575" cy="4933950"/>
          </a:xfrm>
          <a:prstGeom prst="rect">
            <a:avLst/>
          </a:prstGeom>
        </p:spPr>
      </p:pic>
      <p:pic>
        <p:nvPicPr>
          <p:cNvPr id="5" name="Imagen 4">
            <a:extLst>
              <a:ext uri="{FF2B5EF4-FFF2-40B4-BE49-F238E27FC236}">
                <a16:creationId xmlns:a16="http://schemas.microsoft.com/office/drawing/2014/main" id="{59FE55F1-E359-4E2C-B9F0-A8FF04B0B666}"/>
              </a:ext>
            </a:extLst>
          </p:cNvPr>
          <p:cNvPicPr>
            <a:picLocks noChangeAspect="1"/>
          </p:cNvPicPr>
          <p:nvPr/>
        </p:nvPicPr>
        <p:blipFill>
          <a:blip r:embed="rId3"/>
          <a:stretch>
            <a:fillRect/>
          </a:stretch>
        </p:blipFill>
        <p:spPr>
          <a:xfrm>
            <a:off x="6430666" y="444776"/>
            <a:ext cx="4619625" cy="5676900"/>
          </a:xfrm>
          <a:prstGeom prst="rect">
            <a:avLst/>
          </a:prstGeom>
        </p:spPr>
      </p:pic>
      <p:sp>
        <p:nvSpPr>
          <p:cNvPr id="6"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3</a:t>
            </a:r>
          </a:p>
        </p:txBody>
      </p:sp>
    </p:spTree>
    <p:extLst>
      <p:ext uri="{BB962C8B-B14F-4D97-AF65-F5344CB8AC3E}">
        <p14:creationId xmlns:p14="http://schemas.microsoft.com/office/powerpoint/2010/main" val="983479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6D1D0E4-1633-42F7-8463-E1EA01C931A9}"/>
              </a:ext>
            </a:extLst>
          </p:cNvPr>
          <p:cNvPicPr>
            <a:picLocks noChangeAspect="1"/>
          </p:cNvPicPr>
          <p:nvPr/>
        </p:nvPicPr>
        <p:blipFill rotWithShape="1">
          <a:blip r:embed="rId2">
            <a:extLst>
              <a:ext uri="{28A0092B-C50C-407E-A947-70E740481C1C}">
                <a14:useLocalDpi xmlns:a14="http://schemas.microsoft.com/office/drawing/2010/main"/>
              </a:ext>
            </a:extLst>
          </a:blip>
          <a:srcRect l="-1"/>
          <a:stretch/>
        </p:blipFill>
        <p:spPr>
          <a:xfrm>
            <a:off x="3160894" y="45569"/>
            <a:ext cx="7539189" cy="6812431"/>
          </a:xfrm>
          <a:prstGeom prst="rect">
            <a:avLst/>
          </a:prstGeom>
        </p:spPr>
      </p:pic>
      <p:sp>
        <p:nvSpPr>
          <p:cNvPr id="3"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4</a:t>
            </a:r>
          </a:p>
        </p:txBody>
      </p:sp>
    </p:spTree>
    <p:extLst>
      <p:ext uri="{BB962C8B-B14F-4D97-AF65-F5344CB8AC3E}">
        <p14:creationId xmlns:p14="http://schemas.microsoft.com/office/powerpoint/2010/main" val="22810955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5</a:t>
            </a:r>
          </a:p>
        </p:txBody>
      </p:sp>
      <p:pic>
        <p:nvPicPr>
          <p:cNvPr id="6" name="Imagen 5"/>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903620" y="251973"/>
            <a:ext cx="4604085" cy="6535668"/>
          </a:xfrm>
          <a:prstGeom prst="rect">
            <a:avLst/>
          </a:prstGeom>
        </p:spPr>
      </p:pic>
      <p:pic>
        <p:nvPicPr>
          <p:cNvPr id="7" name="Imagen 6"/>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7331242" y="251973"/>
            <a:ext cx="4720606" cy="6552899"/>
          </a:xfrm>
          <a:prstGeom prst="rect">
            <a:avLst/>
          </a:prstGeom>
        </p:spPr>
      </p:pic>
    </p:spTree>
    <p:extLst>
      <p:ext uri="{BB962C8B-B14F-4D97-AF65-F5344CB8AC3E}">
        <p14:creationId xmlns:p14="http://schemas.microsoft.com/office/powerpoint/2010/main" val="10882040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Captura de pantalla de un celular&#10;&#10;Descripción generada automáticamente">
            <a:extLst>
              <a:ext uri="{FF2B5EF4-FFF2-40B4-BE49-F238E27FC236}">
                <a16:creationId xmlns:a16="http://schemas.microsoft.com/office/drawing/2014/main" id="{A0E552A6-730B-4B9E-9230-97D41B7CA57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053359" y="1387860"/>
            <a:ext cx="4962431" cy="4000852"/>
          </a:xfrm>
          <a:prstGeom prst="rect">
            <a:avLst/>
          </a:prstGeom>
        </p:spPr>
      </p:pic>
      <p:pic>
        <p:nvPicPr>
          <p:cNvPr id="3" name="Imagen 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903416" y="463373"/>
            <a:ext cx="4636168" cy="5849826"/>
          </a:xfrm>
          <a:prstGeom prst="rect">
            <a:avLst/>
          </a:prstGeom>
        </p:spPr>
      </p:pic>
      <p:sp>
        <p:nvSpPr>
          <p:cNvPr id="5"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6</a:t>
            </a:r>
          </a:p>
        </p:txBody>
      </p:sp>
    </p:spTree>
    <p:extLst>
      <p:ext uri="{BB962C8B-B14F-4D97-AF65-F5344CB8AC3E}">
        <p14:creationId xmlns:p14="http://schemas.microsoft.com/office/powerpoint/2010/main" val="1841708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7</a:t>
            </a:r>
          </a:p>
        </p:txBody>
      </p:sp>
      <p:pic>
        <p:nvPicPr>
          <p:cNvPr id="6" name="Imagen 5"/>
          <p:cNvPicPr>
            <a:picLocks noChangeAspect="1"/>
          </p:cNvPicPr>
          <p:nvPr/>
        </p:nvPicPr>
        <p:blipFill>
          <a:blip r:embed="rId2"/>
          <a:stretch>
            <a:fillRect/>
          </a:stretch>
        </p:blipFill>
        <p:spPr>
          <a:xfrm>
            <a:off x="1864895" y="1172308"/>
            <a:ext cx="4231104" cy="5288880"/>
          </a:xfrm>
          <a:prstGeom prst="rect">
            <a:avLst/>
          </a:prstGeom>
        </p:spPr>
      </p:pic>
      <p:pic>
        <p:nvPicPr>
          <p:cNvPr id="7" name="Picture 2" descr="https://www.bartleby.com/107/Images/large/image966.gi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45442" y="959248"/>
            <a:ext cx="379095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554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87688" y="620688"/>
            <a:ext cx="5328592" cy="5688632"/>
          </a:xfrm>
          <a:prstGeom prst="rect">
            <a:avLst/>
          </a:prstGeom>
          <a:noFill/>
          <a:ln w="9525">
            <a:noFill/>
            <a:miter lim="800000"/>
            <a:headEnd/>
            <a:tailEnd/>
          </a:ln>
        </p:spPr>
      </p:pic>
      <p:sp>
        <p:nvSpPr>
          <p:cNvPr id="4" name="3 CuadroTexto"/>
          <p:cNvSpPr txBox="1"/>
          <p:nvPr/>
        </p:nvSpPr>
        <p:spPr>
          <a:xfrm>
            <a:off x="9443864" y="6536378"/>
            <a:ext cx="1224136" cy="276999"/>
          </a:xfrm>
          <a:prstGeom prst="rect">
            <a:avLst/>
          </a:prstGeom>
          <a:noFill/>
        </p:spPr>
        <p:txBody>
          <a:bodyPr wrap="square" rtlCol="0">
            <a:spAutoFit/>
          </a:bodyPr>
          <a:lstStyle/>
          <a:p>
            <a:r>
              <a:rPr lang="es-CL" sz="1200" dirty="0" err="1"/>
              <a:t>Netter</a:t>
            </a:r>
            <a:endParaRPr lang="es-CL" sz="1200" dirty="0"/>
          </a:p>
        </p:txBody>
      </p:sp>
      <p:sp>
        <p:nvSpPr>
          <p:cNvPr id="5"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3</a:t>
            </a:r>
          </a:p>
        </p:txBody>
      </p:sp>
    </p:spTree>
    <p:extLst>
      <p:ext uri="{BB962C8B-B14F-4D97-AF65-F5344CB8AC3E}">
        <p14:creationId xmlns:p14="http://schemas.microsoft.com/office/powerpoint/2010/main" val="11895632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2E60A88-6433-408F-8DE8-A9F131B53F3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123741" y="2136388"/>
            <a:ext cx="4760687" cy="4005943"/>
          </a:xfrm>
          <a:prstGeom prst="rect">
            <a:avLst/>
          </a:prstGeom>
        </p:spPr>
      </p:pic>
      <p:pic>
        <p:nvPicPr>
          <p:cNvPr id="4" name="Imagen 3">
            <a:extLst>
              <a:ext uri="{FF2B5EF4-FFF2-40B4-BE49-F238E27FC236}">
                <a16:creationId xmlns:a16="http://schemas.microsoft.com/office/drawing/2014/main" id="{E5422A76-2F46-4F60-A726-A058F6F3654F}"/>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131170" y="1759018"/>
            <a:ext cx="5050973" cy="4513942"/>
          </a:xfrm>
          <a:prstGeom prst="rect">
            <a:avLst/>
          </a:prstGeom>
        </p:spPr>
      </p:pic>
      <p:sp>
        <p:nvSpPr>
          <p:cNvPr id="5" name="CuadroTexto 4">
            <a:extLst>
              <a:ext uri="{FF2B5EF4-FFF2-40B4-BE49-F238E27FC236}">
                <a16:creationId xmlns:a16="http://schemas.microsoft.com/office/drawing/2014/main" id="{EA9CA873-506F-4578-9770-D1BAE0894C7B}"/>
              </a:ext>
            </a:extLst>
          </p:cNvPr>
          <p:cNvSpPr txBox="1"/>
          <p:nvPr/>
        </p:nvSpPr>
        <p:spPr>
          <a:xfrm>
            <a:off x="1384999" y="1410674"/>
            <a:ext cx="1727200" cy="369332"/>
          </a:xfrm>
          <a:prstGeom prst="rect">
            <a:avLst/>
          </a:prstGeom>
          <a:noFill/>
        </p:spPr>
        <p:txBody>
          <a:bodyPr wrap="square" rtlCol="0">
            <a:spAutoFit/>
          </a:bodyPr>
          <a:lstStyle/>
          <a:p>
            <a:r>
              <a:rPr lang="es-CL" dirty="0"/>
              <a:t>Atrio derecho</a:t>
            </a:r>
          </a:p>
        </p:txBody>
      </p:sp>
      <p:sp>
        <p:nvSpPr>
          <p:cNvPr id="8" name="CuadroTexto 7">
            <a:extLst>
              <a:ext uri="{FF2B5EF4-FFF2-40B4-BE49-F238E27FC236}">
                <a16:creationId xmlns:a16="http://schemas.microsoft.com/office/drawing/2014/main" id="{40C89400-B3BB-409D-94F5-116A2AB7A12B}"/>
              </a:ext>
            </a:extLst>
          </p:cNvPr>
          <p:cNvSpPr txBox="1"/>
          <p:nvPr/>
        </p:nvSpPr>
        <p:spPr>
          <a:xfrm>
            <a:off x="7691456" y="1410674"/>
            <a:ext cx="1727200" cy="369332"/>
          </a:xfrm>
          <a:prstGeom prst="rect">
            <a:avLst/>
          </a:prstGeom>
          <a:noFill/>
        </p:spPr>
        <p:txBody>
          <a:bodyPr wrap="square" rtlCol="0">
            <a:spAutoFit/>
          </a:bodyPr>
          <a:lstStyle/>
          <a:p>
            <a:r>
              <a:rPr lang="es-CL" dirty="0"/>
              <a:t>Atrio izquierdo</a:t>
            </a:r>
          </a:p>
        </p:txBody>
      </p:sp>
      <p:sp>
        <p:nvSpPr>
          <p:cNvPr id="6" name="Rectángulo 5">
            <a:extLst>
              <a:ext uri="{FF2B5EF4-FFF2-40B4-BE49-F238E27FC236}">
                <a16:creationId xmlns:a16="http://schemas.microsoft.com/office/drawing/2014/main" id="{1376DA28-AABA-4E6A-9994-83998C3B1448}"/>
              </a:ext>
            </a:extLst>
          </p:cNvPr>
          <p:cNvSpPr/>
          <p:nvPr/>
        </p:nvSpPr>
        <p:spPr>
          <a:xfrm>
            <a:off x="746370" y="1410674"/>
            <a:ext cx="10885714" cy="51162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Título 1">
            <a:extLst>
              <a:ext uri="{FF2B5EF4-FFF2-40B4-BE49-F238E27FC236}">
                <a16:creationId xmlns:a16="http://schemas.microsoft.com/office/drawing/2014/main" id="{719E3E23-F5FD-1749-9141-D9CCDD8F0440}"/>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4</a:t>
            </a:r>
          </a:p>
        </p:txBody>
      </p:sp>
    </p:spTree>
    <p:extLst>
      <p:ext uri="{BB962C8B-B14F-4D97-AF65-F5344CB8AC3E}">
        <p14:creationId xmlns:p14="http://schemas.microsoft.com/office/powerpoint/2010/main" val="1919372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03513" y="1268761"/>
            <a:ext cx="4272247" cy="5076941"/>
          </a:xfrm>
          <a:prstGeom prst="rect">
            <a:avLst/>
          </a:prstGeom>
          <a:noFill/>
          <a:ln w="9525">
            <a:noFill/>
            <a:miter lim="800000"/>
            <a:headEnd/>
            <a:tailEnd/>
          </a:ln>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47521" y="1412776"/>
            <a:ext cx="3825893" cy="5013176"/>
          </a:xfrm>
          <a:prstGeom prst="rect">
            <a:avLst/>
          </a:prstGeom>
          <a:noFill/>
          <a:ln w="9525">
            <a:noFill/>
            <a:miter lim="800000"/>
            <a:headEnd/>
            <a:tailEnd/>
          </a:ln>
        </p:spPr>
      </p:pic>
      <p:sp>
        <p:nvSpPr>
          <p:cNvPr id="4" name="3 CuadroTexto"/>
          <p:cNvSpPr txBox="1"/>
          <p:nvPr/>
        </p:nvSpPr>
        <p:spPr>
          <a:xfrm>
            <a:off x="9443864" y="6536378"/>
            <a:ext cx="1224136" cy="276999"/>
          </a:xfrm>
          <a:prstGeom prst="rect">
            <a:avLst/>
          </a:prstGeom>
          <a:noFill/>
        </p:spPr>
        <p:txBody>
          <a:bodyPr wrap="square" rtlCol="0">
            <a:spAutoFit/>
          </a:bodyPr>
          <a:lstStyle/>
          <a:p>
            <a:r>
              <a:rPr lang="es-CL" sz="1200" dirty="0" err="1"/>
              <a:t>Netter</a:t>
            </a:r>
            <a:endParaRPr lang="es-CL" sz="1200" dirty="0"/>
          </a:p>
        </p:txBody>
      </p:sp>
      <p:sp>
        <p:nvSpPr>
          <p:cNvPr id="5"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5</a:t>
            </a:r>
          </a:p>
        </p:txBody>
      </p:sp>
    </p:spTree>
    <p:extLst>
      <p:ext uri="{BB962C8B-B14F-4D97-AF65-F5344CB8AC3E}">
        <p14:creationId xmlns:p14="http://schemas.microsoft.com/office/powerpoint/2010/main" val="1566875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
          <p:cNvGrpSpPr>
            <a:grpSpLocks/>
          </p:cNvGrpSpPr>
          <p:nvPr/>
        </p:nvGrpSpPr>
        <p:grpSpPr bwMode="auto">
          <a:xfrm>
            <a:off x="625642" y="1172308"/>
            <a:ext cx="5290848" cy="5088577"/>
            <a:chOff x="6744" y="1234"/>
            <a:chExt cx="4145" cy="3776"/>
          </a:xfrm>
        </p:grpSpPr>
        <p:pic>
          <p:nvPicPr>
            <p:cNvPr id="19459" name="Picture 3"/>
            <p:cNvPicPr>
              <a:picLocks noChangeAspect="1" noChangeArrowheads="1"/>
            </p:cNvPicPr>
            <p:nvPr/>
          </p:nvPicPr>
          <p:blipFill>
            <a:blip r:embed="rId2" cstate="print"/>
            <a:srcRect/>
            <a:stretch>
              <a:fillRect/>
            </a:stretch>
          </p:blipFill>
          <p:spPr bwMode="auto">
            <a:xfrm>
              <a:off x="6763" y="1252"/>
              <a:ext cx="4107" cy="3737"/>
            </a:xfrm>
            <a:prstGeom prst="rect">
              <a:avLst/>
            </a:prstGeom>
            <a:noFill/>
            <a:ln w="9525">
              <a:noFill/>
              <a:miter lim="800000"/>
              <a:headEnd/>
              <a:tailEnd/>
            </a:ln>
          </p:spPr>
        </p:pic>
        <p:sp>
          <p:nvSpPr>
            <p:cNvPr id="19460" name="AutoShape 4"/>
            <p:cNvSpPr>
              <a:spLocks/>
            </p:cNvSpPr>
            <p:nvPr/>
          </p:nvSpPr>
          <p:spPr bwMode="auto">
            <a:xfrm>
              <a:off x="6744" y="1233"/>
              <a:ext cx="4145" cy="3776"/>
            </a:xfrm>
            <a:custGeom>
              <a:avLst/>
              <a:gdLst/>
              <a:ahLst/>
              <a:cxnLst>
                <a:cxn ang="0">
                  <a:pos x="4145" y="0"/>
                </a:cxn>
                <a:cxn ang="0">
                  <a:pos x="0" y="0"/>
                </a:cxn>
                <a:cxn ang="0">
                  <a:pos x="0" y="3775"/>
                </a:cxn>
                <a:cxn ang="0">
                  <a:pos x="4145" y="3775"/>
                </a:cxn>
                <a:cxn ang="0">
                  <a:pos x="4145" y="3765"/>
                </a:cxn>
                <a:cxn ang="0">
                  <a:pos x="19" y="3765"/>
                </a:cxn>
                <a:cxn ang="0">
                  <a:pos x="10" y="3756"/>
                </a:cxn>
                <a:cxn ang="0">
                  <a:pos x="19" y="3756"/>
                </a:cxn>
                <a:cxn ang="0">
                  <a:pos x="19" y="19"/>
                </a:cxn>
                <a:cxn ang="0">
                  <a:pos x="10" y="19"/>
                </a:cxn>
                <a:cxn ang="0">
                  <a:pos x="19" y="9"/>
                </a:cxn>
                <a:cxn ang="0">
                  <a:pos x="4145" y="9"/>
                </a:cxn>
                <a:cxn ang="0">
                  <a:pos x="4145" y="0"/>
                </a:cxn>
                <a:cxn ang="0">
                  <a:pos x="19" y="3756"/>
                </a:cxn>
                <a:cxn ang="0">
                  <a:pos x="10" y="3756"/>
                </a:cxn>
                <a:cxn ang="0">
                  <a:pos x="19" y="3765"/>
                </a:cxn>
                <a:cxn ang="0">
                  <a:pos x="19" y="3756"/>
                </a:cxn>
                <a:cxn ang="0">
                  <a:pos x="4126" y="3756"/>
                </a:cxn>
                <a:cxn ang="0">
                  <a:pos x="19" y="3756"/>
                </a:cxn>
                <a:cxn ang="0">
                  <a:pos x="19" y="3765"/>
                </a:cxn>
                <a:cxn ang="0">
                  <a:pos x="4126" y="3765"/>
                </a:cxn>
                <a:cxn ang="0">
                  <a:pos x="4126" y="3756"/>
                </a:cxn>
                <a:cxn ang="0">
                  <a:pos x="4126" y="9"/>
                </a:cxn>
                <a:cxn ang="0">
                  <a:pos x="4126" y="3765"/>
                </a:cxn>
                <a:cxn ang="0">
                  <a:pos x="4135" y="3756"/>
                </a:cxn>
                <a:cxn ang="0">
                  <a:pos x="4145" y="3756"/>
                </a:cxn>
                <a:cxn ang="0">
                  <a:pos x="4145" y="19"/>
                </a:cxn>
                <a:cxn ang="0">
                  <a:pos x="4135" y="19"/>
                </a:cxn>
                <a:cxn ang="0">
                  <a:pos x="4126" y="9"/>
                </a:cxn>
                <a:cxn ang="0">
                  <a:pos x="4145" y="3756"/>
                </a:cxn>
                <a:cxn ang="0">
                  <a:pos x="4135" y="3756"/>
                </a:cxn>
                <a:cxn ang="0">
                  <a:pos x="4126" y="3765"/>
                </a:cxn>
                <a:cxn ang="0">
                  <a:pos x="4145" y="3765"/>
                </a:cxn>
                <a:cxn ang="0">
                  <a:pos x="4145" y="3756"/>
                </a:cxn>
                <a:cxn ang="0">
                  <a:pos x="19" y="9"/>
                </a:cxn>
                <a:cxn ang="0">
                  <a:pos x="10" y="19"/>
                </a:cxn>
                <a:cxn ang="0">
                  <a:pos x="19" y="19"/>
                </a:cxn>
                <a:cxn ang="0">
                  <a:pos x="19" y="9"/>
                </a:cxn>
                <a:cxn ang="0">
                  <a:pos x="4126" y="9"/>
                </a:cxn>
                <a:cxn ang="0">
                  <a:pos x="19" y="9"/>
                </a:cxn>
                <a:cxn ang="0">
                  <a:pos x="19" y="19"/>
                </a:cxn>
                <a:cxn ang="0">
                  <a:pos x="4126" y="19"/>
                </a:cxn>
                <a:cxn ang="0">
                  <a:pos x="4126" y="9"/>
                </a:cxn>
                <a:cxn ang="0">
                  <a:pos x="4145" y="9"/>
                </a:cxn>
                <a:cxn ang="0">
                  <a:pos x="4126" y="9"/>
                </a:cxn>
                <a:cxn ang="0">
                  <a:pos x="4135" y="19"/>
                </a:cxn>
                <a:cxn ang="0">
                  <a:pos x="4145" y="19"/>
                </a:cxn>
                <a:cxn ang="0">
                  <a:pos x="4145" y="9"/>
                </a:cxn>
              </a:cxnLst>
              <a:rect l="0" t="0" r="r" b="b"/>
              <a:pathLst>
                <a:path w="4145" h="3776">
                  <a:moveTo>
                    <a:pt x="4145" y="0"/>
                  </a:moveTo>
                  <a:lnTo>
                    <a:pt x="0" y="0"/>
                  </a:lnTo>
                  <a:lnTo>
                    <a:pt x="0" y="3775"/>
                  </a:lnTo>
                  <a:lnTo>
                    <a:pt x="4145" y="3775"/>
                  </a:lnTo>
                  <a:lnTo>
                    <a:pt x="4145" y="3765"/>
                  </a:lnTo>
                  <a:lnTo>
                    <a:pt x="19" y="3765"/>
                  </a:lnTo>
                  <a:lnTo>
                    <a:pt x="10" y="3756"/>
                  </a:lnTo>
                  <a:lnTo>
                    <a:pt x="19" y="3756"/>
                  </a:lnTo>
                  <a:lnTo>
                    <a:pt x="19" y="19"/>
                  </a:lnTo>
                  <a:lnTo>
                    <a:pt x="10" y="19"/>
                  </a:lnTo>
                  <a:lnTo>
                    <a:pt x="19" y="9"/>
                  </a:lnTo>
                  <a:lnTo>
                    <a:pt x="4145" y="9"/>
                  </a:lnTo>
                  <a:lnTo>
                    <a:pt x="4145" y="0"/>
                  </a:lnTo>
                  <a:close/>
                  <a:moveTo>
                    <a:pt x="19" y="3756"/>
                  </a:moveTo>
                  <a:lnTo>
                    <a:pt x="10" y="3756"/>
                  </a:lnTo>
                  <a:lnTo>
                    <a:pt x="19" y="3765"/>
                  </a:lnTo>
                  <a:lnTo>
                    <a:pt x="19" y="3756"/>
                  </a:lnTo>
                  <a:close/>
                  <a:moveTo>
                    <a:pt x="4126" y="3756"/>
                  </a:moveTo>
                  <a:lnTo>
                    <a:pt x="19" y="3756"/>
                  </a:lnTo>
                  <a:lnTo>
                    <a:pt x="19" y="3765"/>
                  </a:lnTo>
                  <a:lnTo>
                    <a:pt x="4126" y="3765"/>
                  </a:lnTo>
                  <a:lnTo>
                    <a:pt x="4126" y="3756"/>
                  </a:lnTo>
                  <a:close/>
                  <a:moveTo>
                    <a:pt x="4126" y="9"/>
                  </a:moveTo>
                  <a:lnTo>
                    <a:pt x="4126" y="3765"/>
                  </a:lnTo>
                  <a:lnTo>
                    <a:pt x="4135" y="3756"/>
                  </a:lnTo>
                  <a:lnTo>
                    <a:pt x="4145" y="3756"/>
                  </a:lnTo>
                  <a:lnTo>
                    <a:pt x="4145" y="19"/>
                  </a:lnTo>
                  <a:lnTo>
                    <a:pt x="4135" y="19"/>
                  </a:lnTo>
                  <a:lnTo>
                    <a:pt x="4126" y="9"/>
                  </a:lnTo>
                  <a:close/>
                  <a:moveTo>
                    <a:pt x="4145" y="3756"/>
                  </a:moveTo>
                  <a:lnTo>
                    <a:pt x="4135" y="3756"/>
                  </a:lnTo>
                  <a:lnTo>
                    <a:pt x="4126" y="3765"/>
                  </a:lnTo>
                  <a:lnTo>
                    <a:pt x="4145" y="3765"/>
                  </a:lnTo>
                  <a:lnTo>
                    <a:pt x="4145" y="3756"/>
                  </a:lnTo>
                  <a:close/>
                  <a:moveTo>
                    <a:pt x="19" y="9"/>
                  </a:moveTo>
                  <a:lnTo>
                    <a:pt x="10" y="19"/>
                  </a:lnTo>
                  <a:lnTo>
                    <a:pt x="19" y="19"/>
                  </a:lnTo>
                  <a:lnTo>
                    <a:pt x="19" y="9"/>
                  </a:lnTo>
                  <a:close/>
                  <a:moveTo>
                    <a:pt x="4126" y="9"/>
                  </a:moveTo>
                  <a:lnTo>
                    <a:pt x="19" y="9"/>
                  </a:lnTo>
                  <a:lnTo>
                    <a:pt x="19" y="19"/>
                  </a:lnTo>
                  <a:lnTo>
                    <a:pt x="4126" y="19"/>
                  </a:lnTo>
                  <a:lnTo>
                    <a:pt x="4126" y="9"/>
                  </a:lnTo>
                  <a:close/>
                  <a:moveTo>
                    <a:pt x="4145" y="9"/>
                  </a:moveTo>
                  <a:lnTo>
                    <a:pt x="4126" y="9"/>
                  </a:lnTo>
                  <a:lnTo>
                    <a:pt x="4135" y="19"/>
                  </a:lnTo>
                  <a:lnTo>
                    <a:pt x="4145" y="19"/>
                  </a:lnTo>
                  <a:lnTo>
                    <a:pt x="4145" y="9"/>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s-CL"/>
            </a:p>
          </p:txBody>
        </p:sp>
      </p:grpSp>
      <p:pic>
        <p:nvPicPr>
          <p:cNvPr id="19462" name="Picture 6" descr="Resultado de imagen para fetal circulation"/>
          <p:cNvPicPr>
            <a:picLocks noChangeAspect="1" noChangeArrowheads="1"/>
          </p:cNvPicPr>
          <p:nvPr/>
        </p:nvPicPr>
        <p:blipFill>
          <a:blip r:embed="rId3" cstate="print"/>
          <a:srcRect/>
          <a:stretch>
            <a:fillRect/>
          </a:stretch>
        </p:blipFill>
        <p:spPr bwMode="auto">
          <a:xfrm>
            <a:off x="6280847" y="77748"/>
            <a:ext cx="4860395" cy="6780252"/>
          </a:xfrm>
          <a:prstGeom prst="rect">
            <a:avLst/>
          </a:prstGeom>
          <a:noFill/>
        </p:spPr>
      </p:pic>
      <p:sp>
        <p:nvSpPr>
          <p:cNvPr id="8" name="7 CuadroTexto"/>
          <p:cNvSpPr txBox="1"/>
          <p:nvPr/>
        </p:nvSpPr>
        <p:spPr>
          <a:xfrm>
            <a:off x="2063552" y="6581002"/>
            <a:ext cx="3744416" cy="276999"/>
          </a:xfrm>
          <a:prstGeom prst="rect">
            <a:avLst/>
          </a:prstGeom>
          <a:noFill/>
        </p:spPr>
        <p:txBody>
          <a:bodyPr wrap="square" rtlCol="0">
            <a:spAutoFit/>
          </a:bodyPr>
          <a:lstStyle/>
          <a:p>
            <a:r>
              <a:rPr lang="es-CL" sz="1200" dirty="0" err="1"/>
              <a:t>Netter</a:t>
            </a:r>
            <a:r>
              <a:rPr lang="es-CL" sz="1200" dirty="0"/>
              <a:t> y Fetal </a:t>
            </a:r>
            <a:r>
              <a:rPr lang="es-CL" sz="1200" dirty="0" err="1"/>
              <a:t>Circulation</a:t>
            </a:r>
            <a:r>
              <a:rPr lang="es-CL" sz="1200" dirty="0"/>
              <a:t>, Brown  </a:t>
            </a:r>
            <a:r>
              <a:rPr lang="es-CL" sz="1200" dirty="0" err="1"/>
              <a:t>University</a:t>
            </a:r>
            <a:endParaRPr lang="es-CL" sz="1200" dirty="0"/>
          </a:p>
        </p:txBody>
      </p:sp>
      <p:sp>
        <p:nvSpPr>
          <p:cNvPr id="7" name="Título 1">
            <a:extLst>
              <a:ext uri="{FF2B5EF4-FFF2-40B4-BE49-F238E27FC236}">
                <a16:creationId xmlns:a16="http://schemas.microsoft.com/office/drawing/2014/main" id="{904F910B-FF7E-3A49-8252-6F5138DC42F4}"/>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6</a:t>
            </a:r>
          </a:p>
        </p:txBody>
      </p:sp>
    </p:spTree>
    <p:extLst>
      <p:ext uri="{BB962C8B-B14F-4D97-AF65-F5344CB8AC3E}">
        <p14:creationId xmlns:p14="http://schemas.microsoft.com/office/powerpoint/2010/main" val="4204001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96466B9-FB2E-4D0E-98D2-FA87BCBAB016}"/>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4688673" y="949903"/>
            <a:ext cx="3541486" cy="5239657"/>
          </a:xfrm>
          <a:prstGeom prst="rect">
            <a:avLst/>
          </a:prstGeom>
          <a:ln w="57150">
            <a:solidFill>
              <a:srgbClr val="FF0000"/>
            </a:solidFill>
          </a:ln>
        </p:spPr>
      </p:pic>
      <p:sp>
        <p:nvSpPr>
          <p:cNvPr id="3" name="CuadroTexto 2">
            <a:extLst>
              <a:ext uri="{FF2B5EF4-FFF2-40B4-BE49-F238E27FC236}">
                <a16:creationId xmlns:a16="http://schemas.microsoft.com/office/drawing/2014/main" id="{90357002-FA33-4E4E-B92E-8B325FC98FAB}"/>
              </a:ext>
            </a:extLst>
          </p:cNvPr>
          <p:cNvSpPr txBox="1"/>
          <p:nvPr/>
        </p:nvSpPr>
        <p:spPr>
          <a:xfrm>
            <a:off x="1238059" y="3429000"/>
            <a:ext cx="2411896" cy="369332"/>
          </a:xfrm>
          <a:prstGeom prst="rect">
            <a:avLst/>
          </a:prstGeom>
          <a:noFill/>
        </p:spPr>
        <p:txBody>
          <a:bodyPr wrap="square" rtlCol="0">
            <a:spAutoFit/>
          </a:bodyPr>
          <a:lstStyle/>
          <a:p>
            <a:r>
              <a:rPr lang="es-CL" dirty="0"/>
              <a:t>Circulación postnatal</a:t>
            </a:r>
          </a:p>
        </p:txBody>
      </p:sp>
      <p:sp>
        <p:nvSpPr>
          <p:cNvPr id="4" name="Título 1">
            <a:extLst>
              <a:ext uri="{FF2B5EF4-FFF2-40B4-BE49-F238E27FC236}">
                <a16:creationId xmlns:a16="http://schemas.microsoft.com/office/drawing/2014/main" id="{7F9D0139-0AA6-4B44-8746-86C6B6D78342}"/>
              </a:ext>
            </a:extLst>
          </p:cNvPr>
          <p:cNvSpPr txBox="1">
            <a:spLocks/>
          </p:cNvSpPr>
          <p:nvPr/>
        </p:nvSpPr>
        <p:spPr>
          <a:xfrm>
            <a:off x="625642" y="365125"/>
            <a:ext cx="10515600" cy="80718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sz="4800" dirty="0">
                <a:latin typeface="+mn-lt"/>
              </a:rPr>
              <a:t>DIAPO 7</a:t>
            </a:r>
          </a:p>
        </p:txBody>
      </p:sp>
      <p:sp>
        <p:nvSpPr>
          <p:cNvPr id="5" name="7 CuadroTexto">
            <a:extLst>
              <a:ext uri="{FF2B5EF4-FFF2-40B4-BE49-F238E27FC236}">
                <a16:creationId xmlns:a16="http://schemas.microsoft.com/office/drawing/2014/main" id="{5D7DD8FB-347C-CF48-ACFA-D3D13B50E922}"/>
              </a:ext>
            </a:extLst>
          </p:cNvPr>
          <p:cNvSpPr txBox="1"/>
          <p:nvPr/>
        </p:nvSpPr>
        <p:spPr>
          <a:xfrm>
            <a:off x="5603921" y="6354375"/>
            <a:ext cx="1195463" cy="276999"/>
          </a:xfrm>
          <a:prstGeom prst="rect">
            <a:avLst/>
          </a:prstGeom>
          <a:noFill/>
        </p:spPr>
        <p:txBody>
          <a:bodyPr wrap="square" rtlCol="0">
            <a:spAutoFit/>
          </a:bodyPr>
          <a:lstStyle/>
          <a:p>
            <a:r>
              <a:rPr lang="es-CL" sz="1200" dirty="0"/>
              <a:t>Netter </a:t>
            </a:r>
          </a:p>
        </p:txBody>
      </p:sp>
    </p:spTree>
    <p:extLst>
      <p:ext uri="{BB962C8B-B14F-4D97-AF65-F5344CB8AC3E}">
        <p14:creationId xmlns:p14="http://schemas.microsoft.com/office/powerpoint/2010/main" val="429251901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1122</TotalTime>
  <Words>789</Words>
  <Application>Microsoft Macintosh PowerPoint</Application>
  <PresentationFormat>Panorámica</PresentationFormat>
  <Paragraphs>87</Paragraphs>
  <Slides>48</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48</vt:i4>
      </vt:variant>
    </vt:vector>
  </HeadingPairs>
  <TitlesOfParts>
    <vt:vector size="52" baseType="lpstr">
      <vt:lpstr>Arial</vt:lpstr>
      <vt:lpstr>Calibri</vt:lpstr>
      <vt:lpstr>Calibri Light</vt:lpstr>
      <vt:lpstr>Tema de Office</vt:lpstr>
      <vt:lpstr>CASO CLÍNICO 1</vt:lpstr>
      <vt:lpstr>PREGUNTAS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2</vt:lpstr>
      <vt:lpstr>PREGUNTAS</vt:lpstr>
      <vt:lpstr>Presentación de PowerPoint</vt:lpstr>
      <vt:lpstr>Presentación de PowerPoint</vt:lpstr>
      <vt:lpstr>Presentación de PowerPoint</vt:lpstr>
      <vt:lpstr>Presentación de PowerPoint</vt:lpstr>
      <vt:lpstr>Presentación de PowerPoint</vt:lpstr>
      <vt:lpstr>CASO CLÍNICO 3</vt:lpstr>
      <vt:lpstr>PREGUNTAS</vt:lpstr>
      <vt:lpstr>Presentación de PowerPoint</vt:lpstr>
      <vt:lpstr>Presentación de PowerPoint</vt:lpstr>
      <vt:lpstr>Presentación de PowerPoint</vt:lpstr>
      <vt:lpstr>Presentación de PowerPoint</vt:lpstr>
      <vt:lpstr>Presentación de PowerPoint</vt:lpstr>
      <vt:lpstr>CASO CLÍNICO 4</vt:lpstr>
      <vt:lpstr>PREGUNTAS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CASO CLÍNICO 5</vt:lpstr>
      <vt:lpstr>PREGUNTAS</vt:lpstr>
      <vt:lpstr>Presentación de PowerPoint</vt:lpstr>
      <vt:lpstr>Presentación de PowerPoint</vt:lpstr>
      <vt:lpstr>Presentación de PowerPoint</vt:lpstr>
      <vt:lpstr>Presentación de PowerPoint</vt:lpstr>
      <vt:lpstr>Presentación de PowerPoint</vt:lpstr>
      <vt:lpstr>CASO CLÍNICO 6</vt:lpstr>
      <vt:lpstr>PREGUNTAS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Seminario en base a Casos Clínicos 2</dc:title>
  <dc:creator>Sebastián Chodin</dc:creator>
  <cp:lastModifiedBy>Ximena Rojas</cp:lastModifiedBy>
  <cp:revision>63</cp:revision>
  <dcterms:created xsi:type="dcterms:W3CDTF">2020-09-07T15:51:26Z</dcterms:created>
  <dcterms:modified xsi:type="dcterms:W3CDTF">2020-11-25T22:33:04Z</dcterms:modified>
</cp:coreProperties>
</file>