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47" r:id="rId2"/>
    <p:sldId id="449" r:id="rId3"/>
    <p:sldId id="450" r:id="rId4"/>
    <p:sldId id="465" r:id="rId5"/>
    <p:sldId id="383" r:id="rId6"/>
    <p:sldId id="384" r:id="rId7"/>
    <p:sldId id="390" r:id="rId8"/>
    <p:sldId id="448" r:id="rId9"/>
    <p:sldId id="257" r:id="rId10"/>
    <p:sldId id="274" r:id="rId11"/>
    <p:sldId id="277" r:id="rId12"/>
    <p:sldId id="275" r:id="rId13"/>
    <p:sldId id="273" r:id="rId14"/>
    <p:sldId id="276" r:id="rId15"/>
    <p:sldId id="278" r:id="rId16"/>
    <p:sldId id="279" r:id="rId17"/>
    <p:sldId id="258" r:id="rId18"/>
    <p:sldId id="451" r:id="rId19"/>
    <p:sldId id="292" r:id="rId20"/>
    <p:sldId id="452" r:id="rId21"/>
    <p:sldId id="466" r:id="rId22"/>
    <p:sldId id="290" r:id="rId23"/>
    <p:sldId id="291" r:id="rId24"/>
    <p:sldId id="293" r:id="rId25"/>
    <p:sldId id="259" r:id="rId26"/>
    <p:sldId id="260" r:id="rId27"/>
    <p:sldId id="453" r:id="rId28"/>
    <p:sldId id="337" r:id="rId29"/>
    <p:sldId id="338" r:id="rId30"/>
    <p:sldId id="339" r:id="rId31"/>
    <p:sldId id="340" r:id="rId32"/>
    <p:sldId id="467" r:id="rId33"/>
    <p:sldId id="454" r:id="rId34"/>
    <p:sldId id="455" r:id="rId35"/>
    <p:sldId id="456" r:id="rId36"/>
    <p:sldId id="468" r:id="rId37"/>
    <p:sldId id="473" r:id="rId38"/>
    <p:sldId id="469" r:id="rId39"/>
    <p:sldId id="470" r:id="rId40"/>
    <p:sldId id="471" r:id="rId41"/>
    <p:sldId id="457" r:id="rId42"/>
    <p:sldId id="458" r:id="rId43"/>
    <p:sldId id="472" r:id="rId44"/>
    <p:sldId id="459" r:id="rId45"/>
    <p:sldId id="464" r:id="rId46"/>
    <p:sldId id="461" r:id="rId47"/>
    <p:sldId id="460" r:id="rId48"/>
    <p:sldId id="462" r:id="rId49"/>
    <p:sldId id="463" r:id="rId5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9" autoAdjust="0"/>
    <p:restoredTop sz="94660"/>
  </p:normalViewPr>
  <p:slideViewPr>
    <p:cSldViewPr snapToGrid="0">
      <p:cViewPr varScale="1">
        <p:scale>
          <a:sx n="109" d="100"/>
          <a:sy n="109" d="100"/>
        </p:scale>
        <p:origin x="4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90ADD-C922-4A05-BDB0-F98E675A3E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B7C77198-6077-4C2D-8491-A23ABF11D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59A0D67-5655-477A-AE58-3365ECE1BFB2}"/>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961CD28E-094A-40A1-96F5-18D5F538273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EA73ACD-9A5D-4F13-8E97-016FC9EC54FB}"/>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90363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A727C-422D-4AD4-9951-5A649076B3F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5EC34C3-CC11-4B2D-83D6-F7B50793033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A7613B8-F97A-47CE-9DC5-05332F796CBB}"/>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DBE6CB2E-D146-4E1E-96CB-797D7850BAA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B6393C9-0ED0-4CF8-8907-8040F51FEECE}"/>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96951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38488B-CF31-44CB-9578-DEF4112D1AF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1DB823D-CDDA-440E-A682-E96E568683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A53AA6C-7E93-4B1A-9E73-1387E9F3021E}"/>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A6F12C58-9399-4019-A7C5-B110FD9C684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1366B14-006C-49C5-8802-6D3AC2F8F1F1}"/>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78969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AA113-ED94-4702-9A3B-DC0D6EF261C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6018380-1344-4176-B2D1-75FF0ED1751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3381C3F-5DC8-43C2-845A-BE37F2A7A94C}"/>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14714D23-E113-4C29-B501-00603790CE6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D359FC6-2196-407A-BAD7-78FB0F6C8951}"/>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78129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35B1E2-628D-498B-962B-E3FD004B7B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20CB4CB-9D25-4EB9-A8B5-94F0524DC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9123D2-0D99-4FD4-B0F4-776D91ADAF54}"/>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68169265-C379-4BD0-8120-9C4BE6712B2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32B1537-2A06-417B-A4E3-AD83A747CADF}"/>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87042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5BD69-B044-48CF-86ED-CE4C2AF3CD4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A1E753C-1C76-48D8-8CEF-DE486403B1F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44C616D2-3709-4954-89D3-0FE4A95A249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5AB77F2D-6265-4AAE-A636-50FD8A6347B7}"/>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6" name="Marcador de pie de página 5">
            <a:extLst>
              <a:ext uri="{FF2B5EF4-FFF2-40B4-BE49-F238E27FC236}">
                <a16:creationId xmlns:a16="http://schemas.microsoft.com/office/drawing/2014/main" id="{7D3649DD-3C0E-49B3-BDFC-8E05090620B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F493DB3-9000-4E87-833E-8DB77A194133}"/>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16466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1C324-DEF2-4538-BAE8-16D3B970C65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42387B9-7EF1-4FF3-B485-A627FB616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ADC820-A4EB-4420-8A6D-3DC156DE08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DEA4E24-7DC2-432C-A429-D4CAC5F1C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195F5F-51EF-4A5C-8DBF-F54840ECAC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BDB69498-7600-49F9-9D9E-6F04CE41837C}"/>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8" name="Marcador de pie de página 7">
            <a:extLst>
              <a:ext uri="{FF2B5EF4-FFF2-40B4-BE49-F238E27FC236}">
                <a16:creationId xmlns:a16="http://schemas.microsoft.com/office/drawing/2014/main" id="{2C8EA473-E7C1-4E35-B935-5B5040F45AE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4F93C27-AE82-4373-9EDA-867CF2BD0317}"/>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68629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32B83-D135-4BFE-B91D-6518D0E075C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019C467-074C-48CC-9C6F-4ED6B03CDADC}"/>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4" name="Marcador de pie de página 3">
            <a:extLst>
              <a:ext uri="{FF2B5EF4-FFF2-40B4-BE49-F238E27FC236}">
                <a16:creationId xmlns:a16="http://schemas.microsoft.com/office/drawing/2014/main" id="{778A5851-A1B4-4C2D-9EEC-AED1FC5B2FF9}"/>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AAED542-6D82-4DBE-BD5A-75F59A7F0376}"/>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90950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7698756-F13E-49FA-9C24-C5E87E7B39D1}"/>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3" name="Marcador de pie de página 2">
            <a:extLst>
              <a:ext uri="{FF2B5EF4-FFF2-40B4-BE49-F238E27FC236}">
                <a16:creationId xmlns:a16="http://schemas.microsoft.com/office/drawing/2014/main" id="{D7D66D61-6D36-4FA0-BEBF-927085DBE84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01CAEDA-77FC-4750-BE01-B82F1960A616}"/>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35290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1583F-4A53-4EC1-890E-1726CF19F6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7762D5C-06F9-4D8F-B675-802363AD6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6F701876-4AE7-413B-8D17-B541BB94E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924C21-A134-4013-BABB-E9B0A28FE230}"/>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6" name="Marcador de pie de página 5">
            <a:extLst>
              <a:ext uri="{FF2B5EF4-FFF2-40B4-BE49-F238E27FC236}">
                <a16:creationId xmlns:a16="http://schemas.microsoft.com/office/drawing/2014/main" id="{E77A3011-47EF-4F7D-A75A-9C1F0D2C13B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638FE7F-6BAB-4C7B-9EFC-BBC39B2A63A2}"/>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84534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74CA5-DD10-492C-9C44-CC928A090A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49A8174-7C76-4FEA-B6C2-2819BE333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D1A43EE-3755-4240-9D13-B3D90D7F0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EE8550-828D-4572-AB58-D0C1AAD89AC8}"/>
              </a:ext>
            </a:extLst>
          </p:cNvPr>
          <p:cNvSpPr>
            <a:spLocks noGrp="1"/>
          </p:cNvSpPr>
          <p:nvPr>
            <p:ph type="dt" sz="half" idx="10"/>
          </p:nvPr>
        </p:nvSpPr>
        <p:spPr/>
        <p:txBody>
          <a:bodyPr/>
          <a:lstStyle/>
          <a:p>
            <a:fld id="{6C66BB47-57A2-4158-A1D4-9289F31A5CD0}" type="datetimeFigureOut">
              <a:rPr lang="es-CL" smtClean="0"/>
              <a:t>18-02-21</a:t>
            </a:fld>
            <a:endParaRPr lang="es-CL"/>
          </a:p>
        </p:txBody>
      </p:sp>
      <p:sp>
        <p:nvSpPr>
          <p:cNvPr id="6" name="Marcador de pie de página 5">
            <a:extLst>
              <a:ext uri="{FF2B5EF4-FFF2-40B4-BE49-F238E27FC236}">
                <a16:creationId xmlns:a16="http://schemas.microsoft.com/office/drawing/2014/main" id="{7B1EF43C-D54F-4367-916A-523C2E52175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A51FFFC-7E9B-43CA-B897-EF7925912C8E}"/>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83202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B47B7DF-150F-48BE-B603-A59BB567D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FCD66FD-6DEB-441C-B211-BDE797321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FCF275D-DBB5-4B47-967D-1D89F2F77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6BB47-57A2-4158-A1D4-9289F31A5CD0}" type="datetimeFigureOut">
              <a:rPr lang="es-CL" smtClean="0"/>
              <a:t>18-02-21</a:t>
            </a:fld>
            <a:endParaRPr lang="es-CL"/>
          </a:p>
        </p:txBody>
      </p:sp>
      <p:sp>
        <p:nvSpPr>
          <p:cNvPr id="5" name="Marcador de pie de página 4">
            <a:extLst>
              <a:ext uri="{FF2B5EF4-FFF2-40B4-BE49-F238E27FC236}">
                <a16:creationId xmlns:a16="http://schemas.microsoft.com/office/drawing/2014/main" id="{4661327C-0E91-4675-8630-60D76D614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27B2787-DC31-4BDD-B6D9-55843209E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9CB7C-1B97-4444-8517-D4E25FA82E21}" type="slidenum">
              <a:rPr lang="es-CL" smtClean="0"/>
              <a:t>‹Nº›</a:t>
            </a:fld>
            <a:endParaRPr lang="es-CL"/>
          </a:p>
        </p:txBody>
      </p:sp>
    </p:spTree>
    <p:extLst>
      <p:ext uri="{BB962C8B-B14F-4D97-AF65-F5344CB8AC3E}">
        <p14:creationId xmlns:p14="http://schemas.microsoft.com/office/powerpoint/2010/main" val="1338049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14F19DB-A113-7E4B-AC75-E55215C6955B}"/>
              </a:ext>
            </a:extLst>
          </p:cNvPr>
          <p:cNvSpPr>
            <a:spLocks noGrp="1"/>
          </p:cNvSpPr>
          <p:nvPr>
            <p:ph idx="1"/>
          </p:nvPr>
        </p:nvSpPr>
        <p:spPr/>
        <p:txBody>
          <a:bodyPr/>
          <a:lstStyle/>
          <a:p>
            <a:r>
              <a:rPr lang="es-CL" dirty="0"/>
              <a:t>Paciente de sexo masculino, 45 años de edad, consulta por dificultad motora asociada a la musculatura facial.  En  el  examen  de  nervios  craneales,  se  observa  una  parálisis  facial leve  del lado  derecho. No presenta alteraciones en la lagrimación. Además, se observa un leve aumento de volumen de la región parotídea que a la palpación se revela como una masa firme e indolora.  Estudios imagenológicos confirman la presencia de un tumor intraparotídeo.</a:t>
            </a:r>
          </a:p>
        </p:txBody>
      </p:sp>
      <p:sp>
        <p:nvSpPr>
          <p:cNvPr id="4" name="Título 1">
            <a:extLst>
              <a:ext uri="{FF2B5EF4-FFF2-40B4-BE49-F238E27FC236}">
                <a16:creationId xmlns:a16="http://schemas.microsoft.com/office/drawing/2014/main" id="{6BE70171-C4A8-B24A-B1D9-3CE6FDA2DF1B}"/>
              </a:ext>
            </a:extLst>
          </p:cNvPr>
          <p:cNvSpPr>
            <a:spLocks noGrp="1"/>
          </p:cNvSpPr>
          <p:nvPr>
            <p:ph type="title"/>
          </p:nvPr>
        </p:nvSpPr>
        <p:spPr/>
        <p:txBody>
          <a:bodyPr>
            <a:normAutofit/>
          </a:bodyPr>
          <a:lstStyle/>
          <a:p>
            <a:r>
              <a:rPr lang="es-CL" sz="4800" dirty="0">
                <a:latin typeface="+mn-lt"/>
              </a:rPr>
              <a:t>CASO CLÍNICO 13</a:t>
            </a:r>
          </a:p>
        </p:txBody>
      </p:sp>
    </p:spTree>
    <p:extLst>
      <p:ext uri="{BB962C8B-B14F-4D97-AF65-F5344CB8AC3E}">
        <p14:creationId xmlns:p14="http://schemas.microsoft.com/office/powerpoint/2010/main" val="93646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A6711CAA-AA0A-477A-AE44-5249652D02C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642" y="2010086"/>
            <a:ext cx="4586859" cy="3513187"/>
          </a:xfrm>
          <a:prstGeom prst="rect">
            <a:avLst/>
          </a:prstGeom>
          <a:noFill/>
          <a:ln w="9525">
            <a:solidFill>
              <a:schemeClr val="bg2"/>
            </a:solidFill>
            <a:miter lim="800000"/>
            <a:headEnd/>
            <a:tailEnd/>
          </a:ln>
        </p:spPr>
      </p:pic>
      <p:sp>
        <p:nvSpPr>
          <p:cNvPr id="4" name="Título 1">
            <a:extLst>
              <a:ext uri="{FF2B5EF4-FFF2-40B4-BE49-F238E27FC236}">
                <a16:creationId xmlns:a16="http://schemas.microsoft.com/office/drawing/2014/main" id="{AE5F4ABD-41AC-F542-A0DF-F939CE4F73EC}"/>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pic>
        <p:nvPicPr>
          <p:cNvPr id="3" name="Imagen 2" descr="Diagrama&#10;&#10;Descripción generada automáticamente">
            <a:extLst>
              <a:ext uri="{FF2B5EF4-FFF2-40B4-BE49-F238E27FC236}">
                <a16:creationId xmlns:a16="http://schemas.microsoft.com/office/drawing/2014/main" id="{38385AB7-00B4-2046-9DBB-884F9B4B52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6142" y="819150"/>
            <a:ext cx="5245100" cy="5219700"/>
          </a:xfrm>
          <a:prstGeom prst="rect">
            <a:avLst/>
          </a:prstGeom>
        </p:spPr>
      </p:pic>
    </p:spTree>
    <p:extLst>
      <p:ext uri="{BB962C8B-B14F-4D97-AF65-F5344CB8AC3E}">
        <p14:creationId xmlns:p14="http://schemas.microsoft.com/office/powerpoint/2010/main" val="382856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251B935-2A18-476F-BBFE-44648DAF27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25926" y="546850"/>
            <a:ext cx="3249638" cy="6127751"/>
          </a:xfrm>
          <a:prstGeom prst="rect">
            <a:avLst/>
          </a:prstGeom>
        </p:spPr>
      </p:pic>
      <p:pic>
        <p:nvPicPr>
          <p:cNvPr id="7" name="Imagen 6">
            <a:extLst>
              <a:ext uri="{FF2B5EF4-FFF2-40B4-BE49-F238E27FC236}">
                <a16:creationId xmlns:a16="http://schemas.microsoft.com/office/drawing/2014/main" id="{72739251-D7FF-4FA2-8653-2E78A8CDDBC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68840" y="728576"/>
            <a:ext cx="4557932" cy="5764300"/>
          </a:xfrm>
          <a:prstGeom prst="rect">
            <a:avLst/>
          </a:prstGeom>
        </p:spPr>
      </p:pic>
      <p:sp>
        <p:nvSpPr>
          <p:cNvPr id="4" name="Título 1">
            <a:extLst>
              <a:ext uri="{FF2B5EF4-FFF2-40B4-BE49-F238E27FC236}">
                <a16:creationId xmlns:a16="http://schemas.microsoft.com/office/drawing/2014/main" id="{D9B1BE8A-FA72-F846-9A73-6E8095A7D9CD}"/>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271364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0F68A52-CAF3-4B9F-B6A2-192A9600E0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497304" y="365125"/>
            <a:ext cx="8643938" cy="5942012"/>
          </a:xfrm>
          <a:prstGeom prst="rect">
            <a:avLst/>
          </a:prstGeom>
          <a:noFill/>
        </p:spPr>
      </p:pic>
      <p:sp>
        <p:nvSpPr>
          <p:cNvPr id="3" name="Título 1">
            <a:extLst>
              <a:ext uri="{FF2B5EF4-FFF2-40B4-BE49-F238E27FC236}">
                <a16:creationId xmlns:a16="http://schemas.microsoft.com/office/drawing/2014/main" id="{5CBD1147-C2BC-CD4A-B294-400E6BB3AEF9}"/>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95713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7E0830-28D8-4740-8C18-68BAD15DE2F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3071" y="1310329"/>
            <a:ext cx="4955576" cy="2925417"/>
          </a:xfrm>
          <a:prstGeom prst="rect">
            <a:avLst/>
          </a:prstGeom>
        </p:spPr>
      </p:pic>
      <p:sp>
        <p:nvSpPr>
          <p:cNvPr id="7" name="Título 1">
            <a:extLst>
              <a:ext uri="{FF2B5EF4-FFF2-40B4-BE49-F238E27FC236}">
                <a16:creationId xmlns:a16="http://schemas.microsoft.com/office/drawing/2014/main" id="{4BC7ECBF-7BB8-E645-A0E8-8AF603322A8F}"/>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8" name="Picture 2" descr="Resultado de imagen para laringitis por reflujo">
            <a:extLst>
              <a:ext uri="{FF2B5EF4-FFF2-40B4-BE49-F238E27FC236}">
                <a16:creationId xmlns:a16="http://schemas.microsoft.com/office/drawing/2014/main" id="{F2678065-35B8-F54F-8C1A-065CF835996B}"/>
              </a:ext>
            </a:extLst>
          </p:cNvPr>
          <p:cNvPicPr>
            <a:picLocks noChangeAspect="1" noChangeArrowheads="1"/>
          </p:cNvPicPr>
          <p:nvPr/>
        </p:nvPicPr>
        <p:blipFill>
          <a:blip r:embed="rId3" cstate="print"/>
          <a:srcRect/>
          <a:stretch>
            <a:fillRect/>
          </a:stretch>
        </p:blipFill>
        <p:spPr bwMode="auto">
          <a:xfrm>
            <a:off x="4115662" y="4235746"/>
            <a:ext cx="3311710" cy="2483782"/>
          </a:xfrm>
          <a:prstGeom prst="rect">
            <a:avLst/>
          </a:prstGeom>
          <a:noFill/>
        </p:spPr>
      </p:pic>
      <p:pic>
        <p:nvPicPr>
          <p:cNvPr id="9" name="Imagen 3">
            <a:extLst>
              <a:ext uri="{FF2B5EF4-FFF2-40B4-BE49-F238E27FC236}">
                <a16:creationId xmlns:a16="http://schemas.microsoft.com/office/drawing/2014/main" id="{4C45293D-B3B5-184F-8CAB-B01AF61B0B9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07010" y="447392"/>
            <a:ext cx="4281557" cy="45132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5868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58D3FA8-27A6-4BF8-A4CB-5D0EE15026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1483823"/>
            <a:ext cx="6304698" cy="5282545"/>
          </a:xfrm>
          <a:prstGeom prst="rect">
            <a:avLst/>
          </a:prstGeom>
          <a:noFill/>
        </p:spPr>
      </p:pic>
      <p:sp>
        <p:nvSpPr>
          <p:cNvPr id="3" name="Título 1">
            <a:extLst>
              <a:ext uri="{FF2B5EF4-FFF2-40B4-BE49-F238E27FC236}">
                <a16:creationId xmlns:a16="http://schemas.microsoft.com/office/drawing/2014/main" id="{CFC0D4F2-A67E-8C42-B37D-A453186DFD8F}"/>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7" name="Picture 2">
            <a:extLst>
              <a:ext uri="{FF2B5EF4-FFF2-40B4-BE49-F238E27FC236}">
                <a16:creationId xmlns:a16="http://schemas.microsoft.com/office/drawing/2014/main" id="{5C92DC74-05F2-8C45-8726-233388F941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16487" y="233264"/>
            <a:ext cx="4896544" cy="6624736"/>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41783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75727F-476A-488E-AA32-3D76F251683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482862" y="1472944"/>
            <a:ext cx="5709138" cy="3912112"/>
          </a:xfrm>
          <a:prstGeom prst="rect">
            <a:avLst/>
          </a:prstGeom>
        </p:spPr>
      </p:pic>
      <p:pic>
        <p:nvPicPr>
          <p:cNvPr id="7" name="Imagen 6">
            <a:extLst>
              <a:ext uri="{FF2B5EF4-FFF2-40B4-BE49-F238E27FC236}">
                <a16:creationId xmlns:a16="http://schemas.microsoft.com/office/drawing/2014/main" id="{0600E499-6828-EF45-BB54-2A39559A1E2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2778" y="1698673"/>
            <a:ext cx="3545060" cy="3460653"/>
          </a:xfrm>
          <a:prstGeom prst="rect">
            <a:avLst/>
          </a:prstGeom>
        </p:spPr>
      </p:pic>
      <p:sp>
        <p:nvSpPr>
          <p:cNvPr id="8" name="Título 1">
            <a:extLst>
              <a:ext uri="{FF2B5EF4-FFF2-40B4-BE49-F238E27FC236}">
                <a16:creationId xmlns:a16="http://schemas.microsoft.com/office/drawing/2014/main" id="{E7C05788-97CA-5247-9710-9933E7AE01D6}"/>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pic>
        <p:nvPicPr>
          <p:cNvPr id="5" name="Imagen 4" descr="Imagen que contiene dibujo&#10;&#10;Descripción generada automáticamente">
            <a:extLst>
              <a:ext uri="{FF2B5EF4-FFF2-40B4-BE49-F238E27FC236}">
                <a16:creationId xmlns:a16="http://schemas.microsoft.com/office/drawing/2014/main" id="{A5201B28-FC08-B447-AEFC-94102330057E}"/>
              </a:ext>
            </a:extLst>
          </p:cNvPr>
          <p:cNvPicPr>
            <a:picLocks noChangeAspect="1"/>
          </p:cNvPicPr>
          <p:nvPr/>
        </p:nvPicPr>
        <p:blipFill>
          <a:blip r:embed="rId4"/>
          <a:stretch>
            <a:fillRect/>
          </a:stretch>
        </p:blipFill>
        <p:spPr>
          <a:xfrm>
            <a:off x="3189526" y="1698673"/>
            <a:ext cx="3129214" cy="3247650"/>
          </a:xfrm>
          <a:prstGeom prst="rect">
            <a:avLst/>
          </a:prstGeom>
        </p:spPr>
      </p:pic>
    </p:spTree>
    <p:extLst>
      <p:ext uri="{BB962C8B-B14F-4D97-AF65-F5344CB8AC3E}">
        <p14:creationId xmlns:p14="http://schemas.microsoft.com/office/powerpoint/2010/main" val="3131353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A6BA0F-94F3-4F1C-B9E9-59249451C37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22780" y="1128753"/>
            <a:ext cx="5556738" cy="5400321"/>
          </a:xfrm>
          <a:prstGeom prst="rect">
            <a:avLst/>
          </a:prstGeom>
        </p:spPr>
      </p:pic>
      <p:pic>
        <p:nvPicPr>
          <p:cNvPr id="5" name="Picture 2">
            <a:extLst>
              <a:ext uri="{FF2B5EF4-FFF2-40B4-BE49-F238E27FC236}">
                <a16:creationId xmlns:a16="http://schemas.microsoft.com/office/drawing/2014/main" id="{70E997A4-E109-4CA6-99A7-E441692321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7871" y="116632"/>
            <a:ext cx="4896544" cy="6624736"/>
          </a:xfrm>
          <a:prstGeom prst="rect">
            <a:avLst/>
          </a:prstGeom>
          <a:noFill/>
          <a:ln w="28575">
            <a:solidFill>
              <a:schemeClr val="tx1"/>
            </a:solidFill>
            <a:miter lim="800000"/>
            <a:headEnd/>
            <a:tailEnd/>
          </a:ln>
        </p:spPr>
      </p:pic>
      <p:sp>
        <p:nvSpPr>
          <p:cNvPr id="6" name="Título 1">
            <a:extLst>
              <a:ext uri="{FF2B5EF4-FFF2-40B4-BE49-F238E27FC236}">
                <a16:creationId xmlns:a16="http://schemas.microsoft.com/office/drawing/2014/main" id="{78B55969-2F5E-3646-A856-974E51716A41}"/>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7</a:t>
            </a:r>
          </a:p>
        </p:txBody>
      </p:sp>
    </p:spTree>
    <p:extLst>
      <p:ext uri="{BB962C8B-B14F-4D97-AF65-F5344CB8AC3E}">
        <p14:creationId xmlns:p14="http://schemas.microsoft.com/office/powerpoint/2010/main" val="72899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24CE814A-6DD5-4CD5-8881-5C0C39A9AA62}"/>
              </a:ext>
            </a:extLst>
          </p:cNvPr>
          <p:cNvSpPr>
            <a:spLocks noGrp="1"/>
          </p:cNvSpPr>
          <p:nvPr>
            <p:ph idx="1"/>
          </p:nvPr>
        </p:nvSpPr>
        <p:spPr>
          <a:xfrm>
            <a:off x="838200" y="2452996"/>
            <a:ext cx="10913165" cy="2130579"/>
          </a:xfrm>
        </p:spPr>
        <p:txBody>
          <a:bodyPr>
            <a:noAutofit/>
          </a:bodyPr>
          <a:lstStyle/>
          <a:p>
            <a:r>
              <a:rPr lang="es-ES" dirty="0"/>
              <a:t>Paciente sexo femenino, 45 años, hospitalizada por pancreatitis aguda grave, en régimen cero por 5 días con mala respuesta. Para evitar la desnutrición se decide instalar un catéter venoso central en la vena yugular interna para iniciar alimentación parenteral. </a:t>
            </a:r>
            <a:endParaRPr lang="es-CL" dirty="0"/>
          </a:p>
        </p:txBody>
      </p:sp>
      <p:sp>
        <p:nvSpPr>
          <p:cNvPr id="4" name="Título 1">
            <a:extLst>
              <a:ext uri="{FF2B5EF4-FFF2-40B4-BE49-F238E27FC236}">
                <a16:creationId xmlns:a16="http://schemas.microsoft.com/office/drawing/2014/main" id="{83CE55C7-D517-5B45-8A68-606F4E037623}"/>
              </a:ext>
            </a:extLst>
          </p:cNvPr>
          <p:cNvSpPr>
            <a:spLocks noGrp="1"/>
          </p:cNvSpPr>
          <p:nvPr>
            <p:ph type="title"/>
          </p:nvPr>
        </p:nvSpPr>
        <p:spPr>
          <a:xfrm>
            <a:off x="838200" y="365125"/>
            <a:ext cx="10515600" cy="1325563"/>
          </a:xfrm>
        </p:spPr>
        <p:txBody>
          <a:bodyPr>
            <a:normAutofit/>
          </a:bodyPr>
          <a:lstStyle/>
          <a:p>
            <a:r>
              <a:rPr lang="es-CL" sz="4800" dirty="0">
                <a:latin typeface="+mn-lt"/>
              </a:rPr>
              <a:t>CASO CLÍNICO 15</a:t>
            </a:r>
          </a:p>
        </p:txBody>
      </p:sp>
    </p:spTree>
    <p:extLst>
      <p:ext uri="{BB962C8B-B14F-4D97-AF65-F5344CB8AC3E}">
        <p14:creationId xmlns:p14="http://schemas.microsoft.com/office/powerpoint/2010/main" val="297481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F014B26E-C89A-6C45-A783-9BCE6B060810}"/>
              </a:ext>
            </a:extLst>
          </p:cNvPr>
          <p:cNvSpPr>
            <a:spLocks noGrp="1"/>
          </p:cNvSpPr>
          <p:nvPr>
            <p:ph idx="1"/>
          </p:nvPr>
        </p:nvSpPr>
        <p:spPr>
          <a:xfrm>
            <a:off x="838200" y="2080267"/>
            <a:ext cx="10515600" cy="3382983"/>
          </a:xfrm>
        </p:spPr>
        <p:txBody>
          <a:bodyPr>
            <a:normAutofit lnSpcReduction="10000"/>
          </a:bodyPr>
          <a:lstStyle/>
          <a:p>
            <a:pPr marL="514350" lvl="0" indent="-514350">
              <a:buFont typeface="+mj-lt"/>
              <a:buAutoNum type="arabicPeriod"/>
            </a:pPr>
            <a:r>
              <a:rPr lang="es-ES" dirty="0"/>
              <a:t>Identifique los triángulos del cuello y sus límites (tanto en la región anterior como lateral), identifique la fosa supraclavicular menor e investigue que relación anatómica tiene con la instalación del catéter venoso yugular. </a:t>
            </a:r>
            <a:endParaRPr lang="es-CL" dirty="0"/>
          </a:p>
          <a:p>
            <a:pPr marL="514350" lvl="0" indent="-514350">
              <a:buFont typeface="+mj-lt"/>
              <a:buAutoNum type="arabicPeriod"/>
            </a:pPr>
            <a:r>
              <a:rPr lang="es-ES" dirty="0"/>
              <a:t>Explique el camino que realiza el catéter venoso desde que ingresa hasta su destino final. </a:t>
            </a:r>
          </a:p>
          <a:p>
            <a:pPr marL="514350" lvl="0" indent="-514350">
              <a:buFont typeface="+mj-lt"/>
              <a:buAutoNum type="arabicPeriod"/>
            </a:pPr>
            <a:r>
              <a:rPr lang="es-ES" dirty="0"/>
              <a:t>Investigue que otros sitios vasculares de inserción de catéter venoso central existen y describa sus relaciones anatómicas</a:t>
            </a:r>
            <a:r>
              <a:rPr lang="es-CL" dirty="0"/>
              <a:t>.</a:t>
            </a:r>
          </a:p>
          <a:p>
            <a:pPr marL="514350" indent="-514350" algn="just">
              <a:buFont typeface="+mj-lt"/>
              <a:buAutoNum type="arabicPeriod"/>
            </a:pPr>
            <a:endParaRPr lang="es-CL" dirty="0"/>
          </a:p>
        </p:txBody>
      </p:sp>
      <p:sp>
        <p:nvSpPr>
          <p:cNvPr id="8" name="Título 1">
            <a:extLst>
              <a:ext uri="{FF2B5EF4-FFF2-40B4-BE49-F238E27FC236}">
                <a16:creationId xmlns:a16="http://schemas.microsoft.com/office/drawing/2014/main" id="{01D624A7-46C0-4E47-8CFB-78BD5FA2DCCB}"/>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Tree>
    <p:extLst>
      <p:ext uri="{BB962C8B-B14F-4D97-AF65-F5344CB8AC3E}">
        <p14:creationId xmlns:p14="http://schemas.microsoft.com/office/powerpoint/2010/main" val="162218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2B548A-2FA9-4B81-857C-4F390EB8984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7345" y="1460285"/>
            <a:ext cx="6272460" cy="4224898"/>
          </a:xfrm>
          <a:prstGeom prst="rect">
            <a:avLst/>
          </a:prstGeom>
        </p:spPr>
      </p:pic>
      <p:pic>
        <p:nvPicPr>
          <p:cNvPr id="5" name="Imagen 4">
            <a:extLst>
              <a:ext uri="{FF2B5EF4-FFF2-40B4-BE49-F238E27FC236}">
                <a16:creationId xmlns:a16="http://schemas.microsoft.com/office/drawing/2014/main" id="{C8DF2642-3FA8-4377-9E57-8923350A9F7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96189" y="1423487"/>
            <a:ext cx="3487847" cy="4011026"/>
          </a:xfrm>
          <a:prstGeom prst="rect">
            <a:avLst/>
          </a:prstGeom>
        </p:spPr>
      </p:pic>
      <p:sp>
        <p:nvSpPr>
          <p:cNvPr id="6" name="Título 1">
            <a:extLst>
              <a:ext uri="{FF2B5EF4-FFF2-40B4-BE49-F238E27FC236}">
                <a16:creationId xmlns:a16="http://schemas.microsoft.com/office/drawing/2014/main" id="{110849AB-21C2-2949-9521-3B50FFCCC40E}"/>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3974120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971181"/>
            <a:ext cx="11153274" cy="3677484"/>
          </a:xfrm>
        </p:spPr>
        <p:txBody>
          <a:bodyPr>
            <a:noAutofit/>
          </a:bodyPr>
          <a:lstStyle/>
          <a:p>
            <a:pPr marL="514350" lvl="0" indent="-514350">
              <a:buFont typeface="+mj-lt"/>
              <a:buAutoNum type="arabicPeriod"/>
            </a:pPr>
            <a:r>
              <a:rPr lang="es-CL" dirty="0"/>
              <a:t>¿Cuáles son los músculos de la expresión facial? Destaque la acción de los más importantes </a:t>
            </a:r>
          </a:p>
          <a:p>
            <a:pPr marL="514350" lvl="0" indent="-514350">
              <a:buFont typeface="+mj-lt"/>
              <a:buAutoNum type="arabicPeriod"/>
            </a:pPr>
            <a:r>
              <a:rPr lang="es-CL" dirty="0"/>
              <a:t>¿Qué tipo de inervación lleva el nervio facial? ¿Por qué un tumor parotídeo puede causarle daño? Describa el recorrido del VII par desde su ingreso al meato auditivo interno hasta llegar a los músculos inervados.</a:t>
            </a:r>
          </a:p>
          <a:p>
            <a:pPr marL="514350" lvl="0" indent="-514350">
              <a:buFont typeface="+mj-lt"/>
              <a:buAutoNum type="arabicPeriod"/>
            </a:pPr>
            <a:r>
              <a:rPr lang="es-CL" dirty="0"/>
              <a:t>¿Por qué se menciona que el paciente no presenta alteraciones en la lagrimación? </a:t>
            </a:r>
          </a:p>
          <a:p>
            <a:pPr marL="457200" indent="-457200" algn="just">
              <a:lnSpc>
                <a:spcPct val="150000"/>
              </a:lnSpc>
              <a:buFont typeface="+mj-lt"/>
              <a:buAutoNum type="arabicPeriod"/>
            </a:pPr>
            <a:endParaRPr lang="es-CL" sz="2400" dirty="0"/>
          </a:p>
        </p:txBody>
      </p:sp>
    </p:spTree>
    <p:extLst>
      <p:ext uri="{BB962C8B-B14F-4D97-AF65-F5344CB8AC3E}">
        <p14:creationId xmlns:p14="http://schemas.microsoft.com/office/powerpoint/2010/main" val="308168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pic>
        <p:nvPicPr>
          <p:cNvPr id="4" name="Imagen 3">
            <a:extLst>
              <a:ext uri="{FF2B5EF4-FFF2-40B4-BE49-F238E27FC236}">
                <a16:creationId xmlns:a16="http://schemas.microsoft.com/office/drawing/2014/main" id="{F2E0958F-F2CA-B447-8FFB-CBC43E67201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6772" y="1018459"/>
            <a:ext cx="5233250" cy="5839541"/>
          </a:xfrm>
          <a:prstGeom prst="rect">
            <a:avLst/>
          </a:prstGeom>
        </p:spPr>
      </p:pic>
      <p:pic>
        <p:nvPicPr>
          <p:cNvPr id="7" name="Imagen 6">
            <a:extLst>
              <a:ext uri="{FF2B5EF4-FFF2-40B4-BE49-F238E27FC236}">
                <a16:creationId xmlns:a16="http://schemas.microsoft.com/office/drawing/2014/main" id="{36423EE9-7857-2E4A-89BA-60988346D31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56223" y="1172308"/>
            <a:ext cx="5486400" cy="5367131"/>
          </a:xfrm>
          <a:prstGeom prst="rect">
            <a:avLst/>
          </a:prstGeom>
        </p:spPr>
      </p:pic>
    </p:spTree>
    <p:extLst>
      <p:ext uri="{BB962C8B-B14F-4D97-AF65-F5344CB8AC3E}">
        <p14:creationId xmlns:p14="http://schemas.microsoft.com/office/powerpoint/2010/main" val="224639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4A34B45-1A1F-C547-9288-B8113411F4B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3250462" y="571171"/>
            <a:ext cx="6526584" cy="5715657"/>
          </a:xfrm>
          <a:prstGeom prst="rect">
            <a:avLst/>
          </a:prstGeom>
        </p:spPr>
      </p:pic>
      <p:sp>
        <p:nvSpPr>
          <p:cNvPr id="5" name="Título 1">
            <a:extLst>
              <a:ext uri="{FF2B5EF4-FFF2-40B4-BE49-F238E27FC236}">
                <a16:creationId xmlns:a16="http://schemas.microsoft.com/office/drawing/2014/main" id="{7E12FC47-C30E-F549-B649-DB4FEB7E9DB0}"/>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1131150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B1840F-61A5-4F5F-875C-8378ABEAEE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5754" y="1553591"/>
            <a:ext cx="3061935" cy="4082580"/>
          </a:xfrm>
          <a:prstGeom prst="rect">
            <a:avLst/>
          </a:prstGeom>
        </p:spPr>
      </p:pic>
      <p:pic>
        <p:nvPicPr>
          <p:cNvPr id="6" name="Imagen 5">
            <a:extLst>
              <a:ext uri="{FF2B5EF4-FFF2-40B4-BE49-F238E27FC236}">
                <a16:creationId xmlns:a16="http://schemas.microsoft.com/office/drawing/2014/main" id="{4BBDFA59-2EF2-4A78-BA69-C2398BE9DC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60122" y="840544"/>
            <a:ext cx="4557933" cy="5176911"/>
          </a:xfrm>
          <a:prstGeom prst="rect">
            <a:avLst/>
          </a:prstGeom>
        </p:spPr>
      </p:pic>
      <p:sp>
        <p:nvSpPr>
          <p:cNvPr id="5" name="Título 1">
            <a:extLst>
              <a:ext uri="{FF2B5EF4-FFF2-40B4-BE49-F238E27FC236}">
                <a16:creationId xmlns:a16="http://schemas.microsoft.com/office/drawing/2014/main" id="{8373663E-A663-BC4E-8E22-429F5B271ED9}"/>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176036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3FB7915-877D-4A10-A33A-43599A6BC6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991" y="1593166"/>
            <a:ext cx="3770142" cy="3671668"/>
          </a:xfrm>
          <a:prstGeom prst="rect">
            <a:avLst/>
          </a:prstGeom>
        </p:spPr>
      </p:pic>
      <p:pic>
        <p:nvPicPr>
          <p:cNvPr id="6" name="Imagen 5">
            <a:extLst>
              <a:ext uri="{FF2B5EF4-FFF2-40B4-BE49-F238E27FC236}">
                <a16:creationId xmlns:a16="http://schemas.microsoft.com/office/drawing/2014/main" id="{50C57820-F29E-4C07-8629-04914F5A8F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5409" y="585958"/>
            <a:ext cx="7594600" cy="5461000"/>
          </a:xfrm>
          <a:prstGeom prst="rect">
            <a:avLst/>
          </a:prstGeom>
        </p:spPr>
      </p:pic>
      <p:sp>
        <p:nvSpPr>
          <p:cNvPr id="4" name="Título 1">
            <a:extLst>
              <a:ext uri="{FF2B5EF4-FFF2-40B4-BE49-F238E27FC236}">
                <a16:creationId xmlns:a16="http://schemas.microsoft.com/office/drawing/2014/main" id="{F2C553D7-EFA8-1649-B781-5AD3C758C815}"/>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spTree>
    <p:extLst>
      <p:ext uri="{BB962C8B-B14F-4D97-AF65-F5344CB8AC3E}">
        <p14:creationId xmlns:p14="http://schemas.microsoft.com/office/powerpoint/2010/main" val="2805562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412F63-4688-4EAB-A686-CFB25DD6BE2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3311" y="1172308"/>
            <a:ext cx="4881491" cy="5317914"/>
          </a:xfrm>
          <a:prstGeom prst="rect">
            <a:avLst/>
          </a:prstGeom>
        </p:spPr>
      </p:pic>
      <p:sp>
        <p:nvSpPr>
          <p:cNvPr id="3" name="Título 1">
            <a:extLst>
              <a:ext uri="{FF2B5EF4-FFF2-40B4-BE49-F238E27FC236}">
                <a16:creationId xmlns:a16="http://schemas.microsoft.com/office/drawing/2014/main" id="{D245F119-1C62-D04F-9573-9E2834ABAFB8}"/>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spTree>
    <p:extLst>
      <p:ext uri="{BB962C8B-B14F-4D97-AF65-F5344CB8AC3E}">
        <p14:creationId xmlns:p14="http://schemas.microsoft.com/office/powerpoint/2010/main" val="380806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9EC543-F36E-41A4-B07F-DB35DB97EC19}"/>
              </a:ext>
            </a:extLst>
          </p:cNvPr>
          <p:cNvSpPr/>
          <p:nvPr/>
        </p:nvSpPr>
        <p:spPr>
          <a:xfrm>
            <a:off x="781876" y="1983290"/>
            <a:ext cx="10866783" cy="2677656"/>
          </a:xfrm>
          <a:prstGeom prst="rect">
            <a:avLst/>
          </a:prstGeom>
        </p:spPr>
        <p:txBody>
          <a:bodyPr wrap="square">
            <a:spAutoFit/>
          </a:bodyPr>
          <a:lstStyle/>
          <a:p>
            <a:r>
              <a:rPr lang="es-ES" sz="2800" dirty="0"/>
              <a:t>Paciente recién nacido de sexo masculino con fisura </a:t>
            </a:r>
            <a:r>
              <a:rPr lang="es-ES" sz="2800" dirty="0" err="1"/>
              <a:t>labiopalatina</a:t>
            </a:r>
            <a:r>
              <a:rPr lang="es-ES" sz="2800" dirty="0"/>
              <a:t> bilateral completa complicada. En el examen físico general, el lactante presenta un peso bajo lo normal, al examen extra e </a:t>
            </a:r>
            <a:r>
              <a:rPr lang="es-ES" sz="2800" dirty="0" err="1"/>
              <a:t>intraoral</a:t>
            </a:r>
            <a:r>
              <a:rPr lang="es-ES" sz="2800" dirty="0"/>
              <a:t> se observa una fisura bilateral del labio superior, buena relación de bases óseas y una fisura completa bilateral de paladar. Es derivado a un equipo multidisciplinario de cirujano infantil, matrona, </a:t>
            </a:r>
            <a:r>
              <a:rPr lang="es-ES" sz="2800" dirty="0" err="1"/>
              <a:t>odontopediatra</a:t>
            </a:r>
            <a:r>
              <a:rPr lang="es-ES" sz="2800" dirty="0"/>
              <a:t> y fonoaudiólogo.</a:t>
            </a:r>
            <a:endParaRPr lang="es-CL" sz="2800" dirty="0"/>
          </a:p>
        </p:txBody>
      </p:sp>
      <p:sp>
        <p:nvSpPr>
          <p:cNvPr id="5" name="Título 1">
            <a:extLst>
              <a:ext uri="{FF2B5EF4-FFF2-40B4-BE49-F238E27FC236}">
                <a16:creationId xmlns:a16="http://schemas.microsoft.com/office/drawing/2014/main" id="{E466B145-7E66-354C-A0BB-D5489A6C0627}"/>
              </a:ext>
            </a:extLst>
          </p:cNvPr>
          <p:cNvSpPr>
            <a:spLocks noGrp="1"/>
          </p:cNvSpPr>
          <p:nvPr>
            <p:ph type="title"/>
          </p:nvPr>
        </p:nvSpPr>
        <p:spPr>
          <a:xfrm>
            <a:off x="838200" y="365125"/>
            <a:ext cx="10515600" cy="1325563"/>
          </a:xfrm>
        </p:spPr>
        <p:txBody>
          <a:bodyPr>
            <a:normAutofit/>
          </a:bodyPr>
          <a:lstStyle/>
          <a:p>
            <a:r>
              <a:rPr lang="es-CL" sz="4800" dirty="0">
                <a:latin typeface="+mn-lt"/>
              </a:rPr>
              <a:t>CASO CLÍNICO 16</a:t>
            </a:r>
          </a:p>
        </p:txBody>
      </p:sp>
    </p:spTree>
    <p:extLst>
      <p:ext uri="{BB962C8B-B14F-4D97-AF65-F5344CB8AC3E}">
        <p14:creationId xmlns:p14="http://schemas.microsoft.com/office/powerpoint/2010/main" val="1314640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5CC460C-DEA0-4838-940E-67EBAC4B88C3}"/>
              </a:ext>
            </a:extLst>
          </p:cNvPr>
          <p:cNvSpPr/>
          <p:nvPr/>
        </p:nvSpPr>
        <p:spPr>
          <a:xfrm>
            <a:off x="796807" y="2059534"/>
            <a:ext cx="11118576" cy="3539430"/>
          </a:xfrm>
          <a:prstGeom prst="rect">
            <a:avLst/>
          </a:prstGeom>
        </p:spPr>
        <p:txBody>
          <a:bodyPr wrap="square">
            <a:spAutoFit/>
          </a:bodyPr>
          <a:lstStyle/>
          <a:p>
            <a:pPr marL="514350" lvl="0" indent="-514350">
              <a:buFont typeface="+mj-lt"/>
              <a:buAutoNum type="arabicPeriod"/>
            </a:pPr>
            <a:r>
              <a:rPr lang="es-ES" sz="2800" dirty="0">
                <a:ea typeface="Calibri" panose="020F0502020204030204" pitchFamily="34" charset="0"/>
                <a:cs typeface="Times New Roman" panose="02020603050405020304" pitchFamily="18" charset="0"/>
              </a:rPr>
              <a:t> </a:t>
            </a:r>
            <a:r>
              <a:rPr lang="es-ES" sz="2800" dirty="0"/>
              <a:t>Describa brevemente la anatomía de la cavidad oral, paladar blando y </a:t>
            </a:r>
            <a:r>
              <a:rPr lang="es-ES" sz="2800" dirty="0" err="1"/>
              <a:t>orofaringe</a:t>
            </a:r>
            <a:r>
              <a:rPr lang="es-ES" sz="2800" dirty="0"/>
              <a:t>. </a:t>
            </a:r>
            <a:endParaRPr lang="es-CL" sz="2800" dirty="0"/>
          </a:p>
          <a:p>
            <a:pPr marL="514350" lvl="0" indent="-514350">
              <a:buFont typeface="+mj-lt"/>
              <a:buAutoNum type="arabicPeriod"/>
            </a:pPr>
            <a:r>
              <a:rPr lang="es-ES" sz="2800" dirty="0"/>
              <a:t>Mencione además que otras estructuras se pueden ver comprometidas con esta patología a futuro si no se trata durante los primeros años de vida.</a:t>
            </a:r>
            <a:endParaRPr lang="es-CL" sz="2800" dirty="0"/>
          </a:p>
          <a:p>
            <a:pPr marL="514350" lvl="0" indent="-514350">
              <a:buFont typeface="+mj-lt"/>
              <a:buAutoNum type="arabicPeriod"/>
            </a:pPr>
            <a:r>
              <a:rPr lang="es-ES" sz="2800" dirty="0"/>
              <a:t>Explique porque algunos pacientes presentan problemas respiratorios e incluso infecciones en el oído. Refiérase a las relaciones de cavidad oral, paladar blando y </a:t>
            </a:r>
            <a:r>
              <a:rPr lang="es-ES" sz="2800" dirty="0" err="1"/>
              <a:t>orofaringe</a:t>
            </a:r>
            <a:r>
              <a:rPr lang="es-ES" sz="2800" dirty="0"/>
              <a:t>.</a:t>
            </a:r>
            <a:endParaRPr lang="es-CL" sz="2800" dirty="0"/>
          </a:p>
        </p:txBody>
      </p:sp>
      <p:sp>
        <p:nvSpPr>
          <p:cNvPr id="3" name="Título 1">
            <a:extLst>
              <a:ext uri="{FF2B5EF4-FFF2-40B4-BE49-F238E27FC236}">
                <a16:creationId xmlns:a16="http://schemas.microsoft.com/office/drawing/2014/main" id="{0EE5F10C-E17E-064D-B2E4-BF9CC4B6F39A}"/>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Tree>
    <p:extLst>
      <p:ext uri="{BB962C8B-B14F-4D97-AF65-F5344CB8AC3E}">
        <p14:creationId xmlns:p14="http://schemas.microsoft.com/office/powerpoint/2010/main" val="1701322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pic>
        <p:nvPicPr>
          <p:cNvPr id="5" name="Imagen 4">
            <a:extLst>
              <a:ext uri="{FF2B5EF4-FFF2-40B4-BE49-F238E27FC236}">
                <a16:creationId xmlns:a16="http://schemas.microsoft.com/office/drawing/2014/main" id="{6B3CA136-2B81-0D48-B52F-799DF7EABB9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42580" y="2062725"/>
            <a:ext cx="4918942" cy="3910818"/>
          </a:xfrm>
          <a:prstGeom prst="rect">
            <a:avLst/>
          </a:prstGeom>
        </p:spPr>
      </p:pic>
      <p:pic>
        <p:nvPicPr>
          <p:cNvPr id="6" name="Picture 2">
            <a:extLst>
              <a:ext uri="{FF2B5EF4-FFF2-40B4-BE49-F238E27FC236}">
                <a16:creationId xmlns:a16="http://schemas.microsoft.com/office/drawing/2014/main" id="{12EEE5D4-B52C-7E40-8D65-37DD0BD8B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8000" y="334743"/>
            <a:ext cx="5171420" cy="618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819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C08F23-A26D-41E0-8835-E6B2AEA299B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19004" y="574815"/>
            <a:ext cx="6546166" cy="5708370"/>
          </a:xfrm>
          <a:prstGeom prst="rect">
            <a:avLst/>
          </a:prstGeom>
        </p:spPr>
      </p:pic>
      <p:pic>
        <p:nvPicPr>
          <p:cNvPr id="3" name="Picture 4" descr="Figure0059">
            <a:extLst>
              <a:ext uri="{FF2B5EF4-FFF2-40B4-BE49-F238E27FC236}">
                <a16:creationId xmlns:a16="http://schemas.microsoft.com/office/drawing/2014/main" id="{8BB53907-D7C4-D444-AE6C-5D71CFF4A9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21461"/>
            <a:ext cx="45370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a:extLst>
              <a:ext uri="{FF2B5EF4-FFF2-40B4-BE49-F238E27FC236}">
                <a16:creationId xmlns:a16="http://schemas.microsoft.com/office/drawing/2014/main" id="{885CE035-4BC1-6A40-8D0A-B763C487BF82}"/>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2339680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D3C1D5-5DAA-4E98-BD22-78A2059AF30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87869" y="1583039"/>
            <a:ext cx="5495573" cy="4909836"/>
          </a:xfrm>
          <a:prstGeom prst="rect">
            <a:avLst/>
          </a:prstGeom>
        </p:spPr>
      </p:pic>
      <p:pic>
        <p:nvPicPr>
          <p:cNvPr id="5" name="Imagen 4">
            <a:extLst>
              <a:ext uri="{FF2B5EF4-FFF2-40B4-BE49-F238E27FC236}">
                <a16:creationId xmlns:a16="http://schemas.microsoft.com/office/drawing/2014/main" id="{A04AA9E8-FD54-4F2B-A000-3B6298F3D9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75231" y="1045087"/>
            <a:ext cx="4447736" cy="5178434"/>
          </a:xfrm>
          <a:prstGeom prst="rect">
            <a:avLst/>
          </a:prstGeom>
        </p:spPr>
      </p:pic>
      <p:sp>
        <p:nvSpPr>
          <p:cNvPr id="6" name="Título 1">
            <a:extLst>
              <a:ext uri="{FF2B5EF4-FFF2-40B4-BE49-F238E27FC236}">
                <a16:creationId xmlns:a16="http://schemas.microsoft.com/office/drawing/2014/main" id="{34F84E85-B7C5-864B-9795-A0EE1BBC4750}"/>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279932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5422712"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pic>
        <p:nvPicPr>
          <p:cNvPr id="4" name="Imagen 3">
            <a:extLst>
              <a:ext uri="{FF2B5EF4-FFF2-40B4-BE49-F238E27FC236}">
                <a16:creationId xmlns:a16="http://schemas.microsoft.com/office/drawing/2014/main" id="{13D3ED0F-2C68-2846-90C6-9BFB7A442963}"/>
              </a:ext>
            </a:extLst>
          </p:cNvPr>
          <p:cNvPicPr>
            <a:picLocks noChangeAspect="1"/>
          </p:cNvPicPr>
          <p:nvPr/>
        </p:nvPicPr>
        <p:blipFill>
          <a:blip r:embed="rId2"/>
          <a:stretch>
            <a:fillRect/>
          </a:stretch>
        </p:blipFill>
        <p:spPr>
          <a:xfrm flipH="1">
            <a:off x="5157777" y="365125"/>
            <a:ext cx="6048354" cy="6179683"/>
          </a:xfrm>
          <a:prstGeom prst="rect">
            <a:avLst/>
          </a:prstGeom>
        </p:spPr>
      </p:pic>
      <p:pic>
        <p:nvPicPr>
          <p:cNvPr id="7" name="Picture 7">
            <a:extLst>
              <a:ext uri="{FF2B5EF4-FFF2-40B4-BE49-F238E27FC236}">
                <a16:creationId xmlns:a16="http://schemas.microsoft.com/office/drawing/2014/main" id="{5B758889-EA44-634A-86CF-19D4BB9024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625642" y="1466850"/>
            <a:ext cx="3845169"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111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8DD6A3-3167-4531-8D22-E38AD7EE569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85557" y="1378634"/>
            <a:ext cx="10462495" cy="4979963"/>
          </a:xfrm>
          <a:prstGeom prst="rect">
            <a:avLst/>
          </a:prstGeom>
        </p:spPr>
      </p:pic>
      <p:sp>
        <p:nvSpPr>
          <p:cNvPr id="3" name="Título 1">
            <a:extLst>
              <a:ext uri="{FF2B5EF4-FFF2-40B4-BE49-F238E27FC236}">
                <a16:creationId xmlns:a16="http://schemas.microsoft.com/office/drawing/2014/main" id="{C3222590-85B8-6F4A-A1D2-558BF218F8DA}"/>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225660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CD339C9-B3A7-C742-9784-4AB53747F6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12" y="1581442"/>
            <a:ext cx="5868988"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a:extLst>
              <a:ext uri="{FF2B5EF4-FFF2-40B4-BE49-F238E27FC236}">
                <a16:creationId xmlns:a16="http://schemas.microsoft.com/office/drawing/2014/main" id="{47485C4E-0CE9-8B40-A269-CD3E48A0B0A0}"/>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7" name="Picture 2">
            <a:extLst>
              <a:ext uri="{FF2B5EF4-FFF2-40B4-BE49-F238E27FC236}">
                <a16:creationId xmlns:a16="http://schemas.microsoft.com/office/drawing/2014/main" id="{626B534F-9A01-FC40-B045-432915FF43D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8209" y="233264"/>
            <a:ext cx="4896544" cy="6624736"/>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022373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F29A469-8ECE-C148-918A-E32DC382AB89}"/>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pic>
        <p:nvPicPr>
          <p:cNvPr id="5" name="Imagen 4">
            <a:extLst>
              <a:ext uri="{FF2B5EF4-FFF2-40B4-BE49-F238E27FC236}">
                <a16:creationId xmlns:a16="http://schemas.microsoft.com/office/drawing/2014/main" id="{EA5BA4DF-293D-5446-BD61-B89B8D884D6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28562" y="1285484"/>
            <a:ext cx="4754880" cy="5078437"/>
          </a:xfrm>
          <a:prstGeom prst="rect">
            <a:avLst/>
          </a:prstGeom>
        </p:spPr>
      </p:pic>
      <p:pic>
        <p:nvPicPr>
          <p:cNvPr id="6" name="Picture 3" descr="19596">
            <a:extLst>
              <a:ext uri="{FF2B5EF4-FFF2-40B4-BE49-F238E27FC236}">
                <a16:creationId xmlns:a16="http://schemas.microsoft.com/office/drawing/2014/main" id="{B4C06A0F-DD2B-E64A-A7E5-CDEACF3276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7507" y="1831779"/>
            <a:ext cx="3554412" cy="3671888"/>
          </a:xfrm>
          <a:prstGeom prst="rect">
            <a:avLst/>
          </a:prstGeom>
          <a:noFill/>
          <a:ln w="28575">
            <a:solidFill>
              <a:schemeClr val="accent2"/>
            </a:solidFill>
            <a:miter lim="800000"/>
            <a:headEnd/>
            <a:tailEnd/>
          </a:ln>
        </p:spPr>
      </p:pic>
    </p:spTree>
    <p:extLst>
      <p:ext uri="{BB962C8B-B14F-4D97-AF65-F5344CB8AC3E}">
        <p14:creationId xmlns:p14="http://schemas.microsoft.com/office/powerpoint/2010/main" val="272451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9EC543-F36E-41A4-B07F-DB35DB97EC19}"/>
              </a:ext>
            </a:extLst>
          </p:cNvPr>
          <p:cNvSpPr/>
          <p:nvPr/>
        </p:nvSpPr>
        <p:spPr>
          <a:xfrm>
            <a:off x="747152" y="2504151"/>
            <a:ext cx="10866783" cy="2246769"/>
          </a:xfrm>
          <a:prstGeom prst="rect">
            <a:avLst/>
          </a:prstGeom>
        </p:spPr>
        <p:txBody>
          <a:bodyPr wrap="square">
            <a:spAutoFit/>
          </a:bodyPr>
          <a:lstStyle/>
          <a:p>
            <a:r>
              <a:rPr lang="es-CL" sz="2800" dirty="0"/>
              <a:t>Una paciente de 51 años, sin antecedentes previos, consultó por un dolor agudo en la mano de 24 horas de evolución, sin antecedente traumático. El dolor era de intensidad creciente, con irradiación hacia los tres primeros dedos de la mano y de carácter permanente. Presenta dolor a la palpación de la muñeca.  Se diagnostica síndrome del túnel carpiano.</a:t>
            </a:r>
          </a:p>
        </p:txBody>
      </p:sp>
      <p:sp>
        <p:nvSpPr>
          <p:cNvPr id="5" name="Título 1">
            <a:extLst>
              <a:ext uri="{FF2B5EF4-FFF2-40B4-BE49-F238E27FC236}">
                <a16:creationId xmlns:a16="http://schemas.microsoft.com/office/drawing/2014/main" id="{E466B145-7E66-354C-A0BB-D5489A6C0627}"/>
              </a:ext>
            </a:extLst>
          </p:cNvPr>
          <p:cNvSpPr>
            <a:spLocks noGrp="1"/>
          </p:cNvSpPr>
          <p:nvPr>
            <p:ph type="title"/>
          </p:nvPr>
        </p:nvSpPr>
        <p:spPr>
          <a:xfrm>
            <a:off x="838200" y="365125"/>
            <a:ext cx="10515600" cy="1325563"/>
          </a:xfrm>
        </p:spPr>
        <p:txBody>
          <a:bodyPr>
            <a:normAutofit/>
          </a:bodyPr>
          <a:lstStyle/>
          <a:p>
            <a:r>
              <a:rPr lang="es-CL" sz="4800" dirty="0">
                <a:latin typeface="+mn-lt"/>
              </a:rPr>
              <a:t>CASO CLÍNICO 17</a:t>
            </a:r>
          </a:p>
        </p:txBody>
      </p:sp>
    </p:spTree>
    <p:extLst>
      <p:ext uri="{BB962C8B-B14F-4D97-AF65-F5344CB8AC3E}">
        <p14:creationId xmlns:p14="http://schemas.microsoft.com/office/powerpoint/2010/main" val="3000198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5CC460C-DEA0-4838-940E-67EBAC4B88C3}"/>
              </a:ext>
            </a:extLst>
          </p:cNvPr>
          <p:cNvSpPr/>
          <p:nvPr/>
        </p:nvSpPr>
        <p:spPr>
          <a:xfrm>
            <a:off x="796807" y="2059534"/>
            <a:ext cx="11118576" cy="3108543"/>
          </a:xfrm>
          <a:prstGeom prst="rect">
            <a:avLst/>
          </a:prstGeom>
        </p:spPr>
        <p:txBody>
          <a:bodyPr wrap="square">
            <a:spAutoFit/>
          </a:bodyPr>
          <a:lstStyle/>
          <a:p>
            <a:pPr marL="514350" lvl="0" indent="-514350">
              <a:buFont typeface="+mj-lt"/>
              <a:buAutoNum type="arabicPeriod"/>
            </a:pPr>
            <a:r>
              <a:rPr lang="es-CL" sz="2800" dirty="0"/>
              <a:t>Describa la conformación anatómica del túnel del carpo e identifique las estructuras que lo cruzan.</a:t>
            </a:r>
          </a:p>
          <a:p>
            <a:pPr marL="514350" lvl="0" indent="-514350">
              <a:buFont typeface="+mj-lt"/>
              <a:buAutoNum type="arabicPeriod"/>
            </a:pPr>
            <a:r>
              <a:rPr lang="es-CL" sz="2800" dirty="0"/>
              <a:t>¿Cómo explica la irradiación del dolor a los tres primeros de dedos de la mano? ¿Qué problemas motores podría presentar este paciente y por qué?</a:t>
            </a:r>
          </a:p>
          <a:p>
            <a:pPr marL="514350" lvl="0" indent="-514350">
              <a:buFont typeface="+mj-lt"/>
              <a:buAutoNum type="arabicPeriod"/>
            </a:pPr>
            <a:r>
              <a:rPr lang="es-CL" sz="2800" dirty="0"/>
              <a:t>Describa el origen y ramos terminales del plexo braquial, haciendo un breve resumen sinóptico del territorio de cada uno de ellos.</a:t>
            </a:r>
          </a:p>
        </p:txBody>
      </p:sp>
      <p:sp>
        <p:nvSpPr>
          <p:cNvPr id="3" name="Título 1">
            <a:extLst>
              <a:ext uri="{FF2B5EF4-FFF2-40B4-BE49-F238E27FC236}">
                <a16:creationId xmlns:a16="http://schemas.microsoft.com/office/drawing/2014/main" id="{0EE5F10C-E17E-064D-B2E4-BF9CC4B6F39A}"/>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Tree>
    <p:extLst>
      <p:ext uri="{BB962C8B-B14F-4D97-AF65-F5344CB8AC3E}">
        <p14:creationId xmlns:p14="http://schemas.microsoft.com/office/powerpoint/2010/main" val="3831372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graphicFrame>
        <p:nvGraphicFramePr>
          <p:cNvPr id="4" name="Object 2">
            <a:extLst>
              <a:ext uri="{FF2B5EF4-FFF2-40B4-BE49-F238E27FC236}">
                <a16:creationId xmlns:a16="http://schemas.microsoft.com/office/drawing/2014/main" id="{804F03E4-2A7E-6141-B6DA-A234C1AF07E0}"/>
              </a:ext>
            </a:extLst>
          </p:cNvPr>
          <p:cNvGraphicFramePr>
            <a:graphicFrameLocks noChangeAspect="1"/>
          </p:cNvGraphicFramePr>
          <p:nvPr>
            <p:extLst>
              <p:ext uri="{D42A27DB-BD31-4B8C-83A1-F6EECF244321}">
                <p14:modId xmlns:p14="http://schemas.microsoft.com/office/powerpoint/2010/main" val="3635860317"/>
              </p:ext>
            </p:extLst>
          </p:nvPr>
        </p:nvGraphicFramePr>
        <p:xfrm>
          <a:off x="4607167" y="768716"/>
          <a:ext cx="7468007" cy="5500702"/>
        </p:xfrm>
        <a:graphic>
          <a:graphicData uri="http://schemas.openxmlformats.org/presentationml/2006/ole">
            <mc:AlternateContent xmlns:mc="http://schemas.openxmlformats.org/markup-compatibility/2006">
              <mc:Choice xmlns:v="urn:schemas-microsoft-com:vml" Requires="v">
                <p:oleObj spid="_x0000_s7173" name="PBrush" r:id="rId3" imgW="5961905" imgH="4753639" progId="PBrush">
                  <p:embed/>
                </p:oleObj>
              </mc:Choice>
              <mc:Fallback>
                <p:oleObj name="PBrush" r:id="rId3" imgW="5961905" imgH="4753639" progId="PBrush">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167" y="768716"/>
                        <a:ext cx="7468007" cy="5500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2">
            <a:extLst>
              <a:ext uri="{FF2B5EF4-FFF2-40B4-BE49-F238E27FC236}">
                <a16:creationId xmlns:a16="http://schemas.microsoft.com/office/drawing/2014/main" id="{8090D55A-0460-A74C-B925-8F66CFDBC4B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1785" r="17601"/>
          <a:stretch/>
        </p:blipFill>
        <p:spPr>
          <a:xfrm rot="10800000">
            <a:off x="347373" y="1357296"/>
            <a:ext cx="4259794" cy="4999633"/>
          </a:xfrm>
          <a:prstGeom prst="rect">
            <a:avLst/>
          </a:prstGeom>
          <a:noFill/>
        </p:spPr>
      </p:pic>
    </p:spTree>
    <p:extLst>
      <p:ext uri="{BB962C8B-B14F-4D97-AF65-F5344CB8AC3E}">
        <p14:creationId xmlns:p14="http://schemas.microsoft.com/office/powerpoint/2010/main" val="4129988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DBAE2F44-4CB4-C84B-BB48-592E52EE532A}"/>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pic>
        <p:nvPicPr>
          <p:cNvPr id="4" name="Picture 3">
            <a:extLst>
              <a:ext uri="{FF2B5EF4-FFF2-40B4-BE49-F238E27FC236}">
                <a16:creationId xmlns:a16="http://schemas.microsoft.com/office/drawing/2014/main" id="{8160256C-2796-0E46-ABB5-C7B43EEC7A34}"/>
              </a:ext>
            </a:extLst>
          </p:cNvPr>
          <p:cNvPicPr>
            <a:picLocks noChangeAspect="1" noChangeArrowheads="1"/>
          </p:cNvPicPr>
          <p:nvPr/>
        </p:nvPicPr>
        <p:blipFill>
          <a:blip r:embed="rId2">
            <a:extLst>
              <a:ext uri="{28A0092B-C50C-407E-A947-70E740481C1C}">
                <a14:useLocalDpi xmlns:a14="http://schemas.microsoft.com/office/drawing/2010/main"/>
              </a:ext>
            </a:extLst>
          </a:blip>
          <a:srcRect l="16780" t="8659" r="48518" b="40147"/>
          <a:stretch>
            <a:fillRect/>
          </a:stretch>
        </p:blipFill>
        <p:spPr bwMode="auto">
          <a:xfrm>
            <a:off x="5223388" y="260544"/>
            <a:ext cx="5632181" cy="623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A573DDE3-3C7D-3F48-8B98-A687C028B8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671" y="2393584"/>
            <a:ext cx="4103688" cy="30781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0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EB098FD-909F-5B45-A43B-B252D53D947A}"/>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pic>
        <p:nvPicPr>
          <p:cNvPr id="6" name="Imagen 5" descr="Mano de una persona&#10;&#10;Descripción generada automáticamente">
            <a:extLst>
              <a:ext uri="{FF2B5EF4-FFF2-40B4-BE49-F238E27FC236}">
                <a16:creationId xmlns:a16="http://schemas.microsoft.com/office/drawing/2014/main" id="{3C96E4E3-3C2F-1D44-B0E5-3D56F65723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5474" y="1957070"/>
            <a:ext cx="4925089" cy="2943860"/>
          </a:xfrm>
          <a:prstGeom prst="rect">
            <a:avLst/>
          </a:prstGeom>
        </p:spPr>
      </p:pic>
      <p:grpSp>
        <p:nvGrpSpPr>
          <p:cNvPr id="10" name="Grupo 9">
            <a:extLst>
              <a:ext uri="{FF2B5EF4-FFF2-40B4-BE49-F238E27FC236}">
                <a16:creationId xmlns:a16="http://schemas.microsoft.com/office/drawing/2014/main" id="{9CA7B08B-EC44-834C-A409-13CD07E90900}"/>
              </a:ext>
            </a:extLst>
          </p:cNvPr>
          <p:cNvGrpSpPr/>
          <p:nvPr/>
        </p:nvGrpSpPr>
        <p:grpSpPr>
          <a:xfrm>
            <a:off x="1751619" y="1054539"/>
            <a:ext cx="3954908" cy="5309382"/>
            <a:chOff x="1751619" y="1054539"/>
            <a:chExt cx="3954908" cy="5309382"/>
          </a:xfrm>
        </p:grpSpPr>
        <p:pic>
          <p:nvPicPr>
            <p:cNvPr id="8" name="Imagen 7" descr="Diagrama&#10;&#10;Descripción generada automáticamente">
              <a:extLst>
                <a:ext uri="{FF2B5EF4-FFF2-40B4-BE49-F238E27FC236}">
                  <a16:creationId xmlns:a16="http://schemas.microsoft.com/office/drawing/2014/main" id="{FF1AEBF2-0899-8445-A1E9-D310B10560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51619" y="1054539"/>
              <a:ext cx="3954908" cy="5309382"/>
            </a:xfrm>
            <a:prstGeom prst="rect">
              <a:avLst/>
            </a:prstGeom>
          </p:spPr>
        </p:pic>
        <p:sp>
          <p:nvSpPr>
            <p:cNvPr id="9" name="Rectángulo 8">
              <a:extLst>
                <a:ext uri="{FF2B5EF4-FFF2-40B4-BE49-F238E27FC236}">
                  <a16:creationId xmlns:a16="http://schemas.microsoft.com/office/drawing/2014/main" id="{F6599C69-49B3-6341-B6FF-BDC9E8249618}"/>
                </a:ext>
              </a:extLst>
            </p:cNvPr>
            <p:cNvSpPr/>
            <p:nvPr/>
          </p:nvSpPr>
          <p:spPr>
            <a:xfrm>
              <a:off x="4067908" y="5720862"/>
              <a:ext cx="1078523" cy="2110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619969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976F607-9AB7-784A-B584-BDAC5442FD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98277" y="191695"/>
            <a:ext cx="5188683" cy="630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a:extLst>
              <a:ext uri="{FF2B5EF4-FFF2-40B4-BE49-F238E27FC236}">
                <a16:creationId xmlns:a16="http://schemas.microsoft.com/office/drawing/2014/main" id="{39F13E73-4EDE-764B-9945-9C5EAAB7EAE1}"/>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1840737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2E4EB569-F4D8-8E4B-A2D0-B7CA234D4CE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4" name="Picture 2">
            <a:extLst>
              <a:ext uri="{FF2B5EF4-FFF2-40B4-BE49-F238E27FC236}">
                <a16:creationId xmlns:a16="http://schemas.microsoft.com/office/drawing/2014/main" id="{889A5C01-6FAD-0844-95AB-588251F53B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692" y="1852246"/>
            <a:ext cx="5014193" cy="416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87B4E16A-9948-1F4A-A298-EEBC6D709D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4985" y="993286"/>
            <a:ext cx="6189470" cy="50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161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AEFC52CA-4562-6F4C-95C6-5111FCF8CE44}"/>
              </a:ext>
            </a:extLst>
          </p:cNvPr>
          <p:cNvSpPr txBox="1">
            <a:spLocks/>
          </p:cNvSpPr>
          <p:nvPr/>
        </p:nvSpPr>
        <p:spPr>
          <a:xfrm>
            <a:off x="625642" y="365125"/>
            <a:ext cx="5422712"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pic>
        <p:nvPicPr>
          <p:cNvPr id="4" name="Picture 2">
            <a:extLst>
              <a:ext uri="{FF2B5EF4-FFF2-40B4-BE49-F238E27FC236}">
                <a16:creationId xmlns:a16="http://schemas.microsoft.com/office/drawing/2014/main" id="{46EABC87-7647-6F45-B57B-722D323481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52284" y="369169"/>
            <a:ext cx="5648761" cy="61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5286B9C-3DF3-FB49-9685-009759AF4A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525" y="1191618"/>
            <a:ext cx="4561759" cy="53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471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38423-BABF-B041-BC7D-35592191F2A2}"/>
              </a:ext>
            </a:extLst>
          </p:cNvPr>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625642" y="457200"/>
            <a:ext cx="43926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a:extLst>
              <a:ext uri="{FF2B5EF4-FFF2-40B4-BE49-F238E27FC236}">
                <a16:creationId xmlns:a16="http://schemas.microsoft.com/office/drawing/2014/main" id="{0C4995E1-2843-3745-B4B4-E337B085BB92}"/>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pic>
        <p:nvPicPr>
          <p:cNvPr id="5" name="Picture 7">
            <a:extLst>
              <a:ext uri="{FF2B5EF4-FFF2-40B4-BE49-F238E27FC236}">
                <a16:creationId xmlns:a16="http://schemas.microsoft.com/office/drawing/2014/main" id="{49B04BBD-68D7-B546-B1DB-7F181BBC2C86}"/>
              </a:ext>
            </a:extLst>
          </p:cNvPr>
          <p:cNvPicPr>
            <a:picLocks noChangeAspect="1" noChangeArrowheads="1"/>
          </p:cNvPicPr>
          <p:nvPr/>
        </p:nvPicPr>
        <p:blipFill>
          <a:blip r:embed="rId3">
            <a:extLst>
              <a:ext uri="{28A0092B-C50C-407E-A947-70E740481C1C}">
                <a14:useLocalDpi xmlns:a14="http://schemas.microsoft.com/office/drawing/2010/main"/>
              </a:ext>
            </a:extLst>
          </a:blip>
          <a:srcRect l="17969" t="8333" r="52344" b="40625"/>
          <a:stretch>
            <a:fillRect/>
          </a:stretch>
        </p:blipFill>
        <p:spPr bwMode="auto">
          <a:xfrm>
            <a:off x="8918893" y="141287"/>
            <a:ext cx="3043237"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D76319E9-2558-3B43-8023-64E253899818}"/>
              </a:ext>
            </a:extLst>
          </p:cNvPr>
          <p:cNvPicPr>
            <a:picLocks noChangeAspect="1" noChangeArrowheads="1"/>
          </p:cNvPicPr>
          <p:nvPr/>
        </p:nvPicPr>
        <p:blipFill>
          <a:blip r:embed="rId4">
            <a:extLst>
              <a:ext uri="{28A0092B-C50C-407E-A947-70E740481C1C}">
                <a14:useLocalDpi xmlns:a14="http://schemas.microsoft.com/office/drawing/2010/main"/>
              </a:ext>
            </a:extLst>
          </a:blip>
          <a:srcRect l="21875" t="9435" r="56250" b="39583"/>
          <a:stretch>
            <a:fillRect/>
          </a:stretch>
        </p:blipFill>
        <p:spPr bwMode="auto">
          <a:xfrm>
            <a:off x="9784080" y="2998787"/>
            <a:ext cx="215423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A39A9975-1B99-F94D-A872-C8F47D7C44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10968" y="3930650"/>
            <a:ext cx="13811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290581E-A3B5-F944-ACF1-665319F99C44}"/>
              </a:ext>
            </a:extLst>
          </p:cNvPr>
          <p:cNvPicPr>
            <a:picLocks noChangeAspect="1" noChangeArrowheads="1"/>
          </p:cNvPicPr>
          <p:nvPr/>
        </p:nvPicPr>
        <p:blipFill>
          <a:blip r:embed="rId6">
            <a:extLst>
              <a:ext uri="{28A0092B-C50C-407E-A947-70E740481C1C}">
                <a14:useLocalDpi xmlns:a14="http://schemas.microsoft.com/office/drawing/2010/main"/>
              </a:ext>
            </a:extLst>
          </a:blip>
          <a:srcRect l="17188" t="9421" r="47656" b="40717"/>
          <a:stretch>
            <a:fillRect/>
          </a:stretch>
        </p:blipFill>
        <p:spPr bwMode="auto">
          <a:xfrm>
            <a:off x="5397508" y="44450"/>
            <a:ext cx="3181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58D9296-93A0-D14E-A0E3-AE468209784D}"/>
              </a:ext>
            </a:extLst>
          </p:cNvPr>
          <p:cNvPicPr>
            <a:picLocks noChangeAspect="1" noChangeArrowheads="1"/>
          </p:cNvPicPr>
          <p:nvPr/>
        </p:nvPicPr>
        <p:blipFill>
          <a:blip r:embed="rId7">
            <a:extLst>
              <a:ext uri="{28A0092B-C50C-407E-A947-70E740481C1C}">
                <a14:useLocalDpi xmlns:a14="http://schemas.microsoft.com/office/drawing/2010/main"/>
              </a:ext>
            </a:extLst>
          </a:blip>
          <a:srcRect l="18750" t="9569" r="49219" b="41643"/>
          <a:stretch>
            <a:fillRect/>
          </a:stretch>
        </p:blipFill>
        <p:spPr bwMode="auto">
          <a:xfrm>
            <a:off x="5427427" y="3473450"/>
            <a:ext cx="29638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a:extLst>
              <a:ext uri="{FF2B5EF4-FFF2-40B4-BE49-F238E27FC236}">
                <a16:creationId xmlns:a16="http://schemas.microsoft.com/office/drawing/2014/main" id="{CABC58B1-CECF-AC4D-ACA3-6A2F1AABD71D}"/>
              </a:ext>
            </a:extLst>
          </p:cNvPr>
          <p:cNvSpPr/>
          <p:nvPr/>
        </p:nvSpPr>
        <p:spPr>
          <a:xfrm>
            <a:off x="9175598" y="141287"/>
            <a:ext cx="2562384" cy="662463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redondeado 10">
            <a:extLst>
              <a:ext uri="{FF2B5EF4-FFF2-40B4-BE49-F238E27FC236}">
                <a16:creationId xmlns:a16="http://schemas.microsoft.com/office/drawing/2014/main" id="{074282FC-9917-2149-9930-4F870393E91C}"/>
              </a:ext>
            </a:extLst>
          </p:cNvPr>
          <p:cNvSpPr/>
          <p:nvPr/>
        </p:nvSpPr>
        <p:spPr>
          <a:xfrm>
            <a:off x="5626737" y="6349"/>
            <a:ext cx="2695416" cy="3467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redondeado 11">
            <a:extLst>
              <a:ext uri="{FF2B5EF4-FFF2-40B4-BE49-F238E27FC236}">
                <a16:creationId xmlns:a16="http://schemas.microsoft.com/office/drawing/2014/main" id="{2DC9781E-DEF5-D248-9B77-D8B1176AC2AB}"/>
              </a:ext>
            </a:extLst>
          </p:cNvPr>
          <p:cNvSpPr/>
          <p:nvPr/>
        </p:nvSpPr>
        <p:spPr>
          <a:xfrm>
            <a:off x="5591183" y="3453606"/>
            <a:ext cx="2695416" cy="3467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64672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9EC543-F36E-41A4-B07F-DB35DB97EC19}"/>
              </a:ext>
            </a:extLst>
          </p:cNvPr>
          <p:cNvSpPr/>
          <p:nvPr/>
        </p:nvSpPr>
        <p:spPr>
          <a:xfrm>
            <a:off x="747152" y="2504151"/>
            <a:ext cx="10866783" cy="2246769"/>
          </a:xfrm>
          <a:prstGeom prst="rect">
            <a:avLst/>
          </a:prstGeom>
        </p:spPr>
        <p:txBody>
          <a:bodyPr wrap="square">
            <a:spAutoFit/>
          </a:bodyPr>
          <a:lstStyle/>
          <a:p>
            <a:r>
              <a:rPr lang="es-CL" sz="2800" dirty="0"/>
              <a:t>Mujer de 48 años con antecedentes de uso de estrógenos y fumadora, consulta por un cuadro de dolor y sensación de plenitud del miembro inferior derecho. Refiere episodios con un mes de evolución. En el miembro inferior derecho presenta aumento de volumen, duro, edema hasta la rodilla y caliente. Se diagnostica trombosis venosa profunda.</a:t>
            </a:r>
          </a:p>
        </p:txBody>
      </p:sp>
      <p:sp>
        <p:nvSpPr>
          <p:cNvPr id="5" name="Título 1">
            <a:extLst>
              <a:ext uri="{FF2B5EF4-FFF2-40B4-BE49-F238E27FC236}">
                <a16:creationId xmlns:a16="http://schemas.microsoft.com/office/drawing/2014/main" id="{E466B145-7E66-354C-A0BB-D5489A6C0627}"/>
              </a:ext>
            </a:extLst>
          </p:cNvPr>
          <p:cNvSpPr>
            <a:spLocks noGrp="1"/>
          </p:cNvSpPr>
          <p:nvPr>
            <p:ph type="title"/>
          </p:nvPr>
        </p:nvSpPr>
        <p:spPr>
          <a:xfrm>
            <a:off x="838200" y="365125"/>
            <a:ext cx="10515600" cy="1325563"/>
          </a:xfrm>
        </p:spPr>
        <p:txBody>
          <a:bodyPr>
            <a:normAutofit/>
          </a:bodyPr>
          <a:lstStyle/>
          <a:p>
            <a:r>
              <a:rPr lang="es-CL" sz="4800" dirty="0">
                <a:latin typeface="+mn-lt"/>
              </a:rPr>
              <a:t>CASO CLÍNICO 18</a:t>
            </a:r>
          </a:p>
        </p:txBody>
      </p:sp>
    </p:spTree>
    <p:extLst>
      <p:ext uri="{BB962C8B-B14F-4D97-AF65-F5344CB8AC3E}">
        <p14:creationId xmlns:p14="http://schemas.microsoft.com/office/powerpoint/2010/main" val="3411961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5CC460C-DEA0-4838-940E-67EBAC4B88C3}"/>
              </a:ext>
            </a:extLst>
          </p:cNvPr>
          <p:cNvSpPr/>
          <p:nvPr/>
        </p:nvSpPr>
        <p:spPr>
          <a:xfrm>
            <a:off x="796807" y="2059534"/>
            <a:ext cx="11118576" cy="3108543"/>
          </a:xfrm>
          <a:prstGeom prst="rect">
            <a:avLst/>
          </a:prstGeom>
        </p:spPr>
        <p:txBody>
          <a:bodyPr wrap="square">
            <a:spAutoFit/>
          </a:bodyPr>
          <a:lstStyle/>
          <a:p>
            <a:pPr marL="514350" lvl="0" indent="-514350">
              <a:buFont typeface="+mj-lt"/>
              <a:buAutoNum type="arabicPeriod"/>
            </a:pPr>
            <a:r>
              <a:rPr lang="es-CL" sz="2800" dirty="0"/>
              <a:t>Describa la circulación venosa superficial y profunda del miembro inferior, considerando los puntos de conexión entre ambas.</a:t>
            </a:r>
          </a:p>
          <a:p>
            <a:pPr marL="514350" lvl="0" indent="-514350">
              <a:buFont typeface="+mj-lt"/>
              <a:buAutoNum type="arabicPeriod"/>
            </a:pPr>
            <a:r>
              <a:rPr lang="es-CL" sz="2800" dirty="0"/>
              <a:t>Describa límites y contenido de la fosa poplítea y del triángulo femoral.</a:t>
            </a:r>
          </a:p>
          <a:p>
            <a:pPr marL="514350" indent="-514350">
              <a:buFont typeface="+mj-lt"/>
              <a:buAutoNum type="arabicPeriod"/>
            </a:pPr>
            <a:r>
              <a:rPr lang="es-CL" sz="2800" dirty="0"/>
              <a:t>Se determina que el trombo está localizado en la vena tibial posterior.  En caso que el trombo se desprendiera y se desplazara siguiendo el flujo venoso, ¿qué recorrido seguiría? Investigue y explique qué consecuencia clínica podría tener este hecho.</a:t>
            </a:r>
          </a:p>
        </p:txBody>
      </p:sp>
      <p:sp>
        <p:nvSpPr>
          <p:cNvPr id="3" name="Título 1">
            <a:extLst>
              <a:ext uri="{FF2B5EF4-FFF2-40B4-BE49-F238E27FC236}">
                <a16:creationId xmlns:a16="http://schemas.microsoft.com/office/drawing/2014/main" id="{0EE5F10C-E17E-064D-B2E4-BF9CC4B6F39A}"/>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Tree>
    <p:extLst>
      <p:ext uri="{BB962C8B-B14F-4D97-AF65-F5344CB8AC3E}">
        <p14:creationId xmlns:p14="http://schemas.microsoft.com/office/powerpoint/2010/main" val="273575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pic>
        <p:nvPicPr>
          <p:cNvPr id="4" name="Imagen 3" descr="Imagen que contiene música, pipa&#10;&#10;Descripción generada automáticamente">
            <a:extLst>
              <a:ext uri="{FF2B5EF4-FFF2-40B4-BE49-F238E27FC236}">
                <a16:creationId xmlns:a16="http://schemas.microsoft.com/office/drawing/2014/main" id="{DC28BF04-5540-A94D-905F-AA1879E188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1790" y="1702931"/>
            <a:ext cx="7568419" cy="4979223"/>
          </a:xfrm>
          <a:prstGeom prst="rect">
            <a:avLst/>
          </a:prstGeom>
        </p:spPr>
      </p:pic>
    </p:spTree>
    <p:extLst>
      <p:ext uri="{BB962C8B-B14F-4D97-AF65-F5344CB8AC3E}">
        <p14:creationId xmlns:p14="http://schemas.microsoft.com/office/powerpoint/2010/main" val="1796837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pic>
        <p:nvPicPr>
          <p:cNvPr id="5" name="Imagen 3">
            <a:extLst>
              <a:ext uri="{FF2B5EF4-FFF2-40B4-BE49-F238E27FC236}">
                <a16:creationId xmlns:a16="http://schemas.microsoft.com/office/drawing/2014/main" id="{4209CAB8-D91C-E942-B1AA-6BBC79CCBCC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08063" y="1568450"/>
            <a:ext cx="3095625"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a:extLst>
              <a:ext uri="{FF2B5EF4-FFF2-40B4-BE49-F238E27FC236}">
                <a16:creationId xmlns:a16="http://schemas.microsoft.com/office/drawing/2014/main" id="{8DC565C3-2291-2144-AEC6-3968F02BAE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69137" y="227012"/>
            <a:ext cx="41148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167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ACD8F2D-0912-404D-9258-A41D79F44C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8231" y="1078523"/>
            <a:ext cx="3592931" cy="561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9F5D909F-17F8-E04D-9D33-6081972389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5165" y="828675"/>
            <a:ext cx="5048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ítulo 1">
            <a:extLst>
              <a:ext uri="{FF2B5EF4-FFF2-40B4-BE49-F238E27FC236}">
                <a16:creationId xmlns:a16="http://schemas.microsoft.com/office/drawing/2014/main" id="{17A12381-C004-CE46-B936-767DF61752AC}"/>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2815040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5" name="Imagen 8">
            <a:extLst>
              <a:ext uri="{FF2B5EF4-FFF2-40B4-BE49-F238E27FC236}">
                <a16:creationId xmlns:a16="http://schemas.microsoft.com/office/drawing/2014/main" id="{0F1F996D-5C3C-0042-90BD-CCFE908D50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40346" y="215060"/>
            <a:ext cx="33877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AF611C9-712B-BE42-88C3-3017950ABF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3929" y="1014046"/>
            <a:ext cx="49069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CC91831-4454-5648-BB3B-02EF9F3AD3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24642" y="577850"/>
            <a:ext cx="242887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748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5" name="Picture 2" descr="C:\Users\Casa\Desktop\cristian galaz\anatomia\libros anatomia\gray fotos\F66122-006-f126.jpg">
            <a:extLst>
              <a:ext uri="{FF2B5EF4-FFF2-40B4-BE49-F238E27FC236}">
                <a16:creationId xmlns:a16="http://schemas.microsoft.com/office/drawing/2014/main" id="{025E83A8-BC35-D24F-9CDA-8C5585DA88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7846" y="137867"/>
            <a:ext cx="6174154" cy="36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7AD05BBA-8CD6-B34F-837E-4223FD248D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69" y="1720482"/>
            <a:ext cx="6428151" cy="513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75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4" name="Imagen 3" descr="Diagrama&#10;&#10;Descripción generada automáticamente">
            <a:extLst>
              <a:ext uri="{FF2B5EF4-FFF2-40B4-BE49-F238E27FC236}">
                <a16:creationId xmlns:a16="http://schemas.microsoft.com/office/drawing/2014/main" id="{627F6037-DF12-A548-AF5D-F35C8701AD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6984" y="0"/>
            <a:ext cx="4509907" cy="6858000"/>
          </a:xfrm>
          <a:prstGeom prst="rect">
            <a:avLst/>
          </a:prstGeom>
        </p:spPr>
      </p:pic>
      <p:pic>
        <p:nvPicPr>
          <p:cNvPr id="7" name="Imagen 6" descr="Diagrama&#10;&#10;Descripción generada automáticamente">
            <a:extLst>
              <a:ext uri="{FF2B5EF4-FFF2-40B4-BE49-F238E27FC236}">
                <a16:creationId xmlns:a16="http://schemas.microsoft.com/office/drawing/2014/main" id="{17EEEC10-6DB9-B74C-9EEA-24441F5760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314" y="1354870"/>
            <a:ext cx="5719758" cy="5320567"/>
          </a:xfrm>
          <a:prstGeom prst="rect">
            <a:avLst/>
          </a:prstGeom>
        </p:spPr>
      </p:pic>
    </p:spTree>
    <p:extLst>
      <p:ext uri="{BB962C8B-B14F-4D97-AF65-F5344CB8AC3E}">
        <p14:creationId xmlns:p14="http://schemas.microsoft.com/office/powerpoint/2010/main" val="3797923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1FEEE3-460D-AC48-B56A-9F70BBAF7783}"/>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13314" name="Picture 2" descr="Pulmonary embolism">
            <a:extLst>
              <a:ext uri="{FF2B5EF4-FFF2-40B4-BE49-F238E27FC236}">
                <a16:creationId xmlns:a16="http://schemas.microsoft.com/office/drawing/2014/main" id="{1CA2C2D2-B7BE-8946-BE07-E4B4F67B5A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40723" y="365125"/>
            <a:ext cx="5943600"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52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85512BB-CDA8-4CA9-9167-90CC2A5DEBA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5029198" y="383589"/>
            <a:ext cx="5638801" cy="6474411"/>
          </a:xfrm>
          <a:prstGeom prst="rect">
            <a:avLst/>
          </a:prstGeom>
        </p:spPr>
      </p:pic>
      <p:pic>
        <p:nvPicPr>
          <p:cNvPr id="3" name="Imagen 6">
            <a:extLst>
              <a:ext uri="{FF2B5EF4-FFF2-40B4-BE49-F238E27FC236}">
                <a16:creationId xmlns:a16="http://schemas.microsoft.com/office/drawing/2014/main" id="{3ACA42C0-13B9-4F4C-B685-66162B65EB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340593" y="1594338"/>
            <a:ext cx="3343967" cy="419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a:extLst>
              <a:ext uri="{FF2B5EF4-FFF2-40B4-BE49-F238E27FC236}">
                <a16:creationId xmlns:a16="http://schemas.microsoft.com/office/drawing/2014/main" id="{2F3C0193-334D-C44F-BAF9-CDA131B4412F}"/>
              </a:ext>
            </a:extLst>
          </p:cNvPr>
          <p:cNvSpPr txBox="1">
            <a:spLocks/>
          </p:cNvSpPr>
          <p:nvPr/>
        </p:nvSpPr>
        <p:spPr>
          <a:xfrm>
            <a:off x="625642" y="365125"/>
            <a:ext cx="5422712"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279558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CB7BB40-BA3C-8546-B3AC-1C95668CD3C6}"/>
              </a:ext>
            </a:extLst>
          </p:cNvPr>
          <p:cNvSpPr txBox="1">
            <a:spLocks/>
          </p:cNvSpPr>
          <p:nvPr/>
        </p:nvSpPr>
        <p:spPr>
          <a:xfrm>
            <a:off x="625642" y="365125"/>
            <a:ext cx="5422712"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8" name="Picture 4" descr="oi21">
            <a:extLst>
              <a:ext uri="{FF2B5EF4-FFF2-40B4-BE49-F238E27FC236}">
                <a16:creationId xmlns:a16="http://schemas.microsoft.com/office/drawing/2014/main" id="{56626EA8-81F9-C248-95A3-72E9A9B6EC1E}"/>
              </a:ext>
            </a:extLst>
          </p:cNvPr>
          <p:cNvPicPr>
            <a:picLocks noChangeAspect="1" noChangeArrowheads="1"/>
          </p:cNvPicPr>
          <p:nvPr/>
        </p:nvPicPr>
        <p:blipFill>
          <a:blip r:embed="rId2">
            <a:lum contrast="16000"/>
            <a:extLst>
              <a:ext uri="{28A0092B-C50C-407E-A947-70E740481C1C}">
                <a14:useLocalDpi xmlns:a14="http://schemas.microsoft.com/office/drawing/2010/main"/>
              </a:ext>
            </a:extLst>
          </a:blip>
          <a:srcRect/>
          <a:stretch>
            <a:fillRect/>
          </a:stretch>
        </p:blipFill>
        <p:spPr bwMode="auto">
          <a:xfrm>
            <a:off x="1051560" y="1930498"/>
            <a:ext cx="4770120" cy="357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NC8">
            <a:extLst>
              <a:ext uri="{FF2B5EF4-FFF2-40B4-BE49-F238E27FC236}">
                <a16:creationId xmlns:a16="http://schemas.microsoft.com/office/drawing/2014/main" id="{4E47B41F-76CB-674C-BEF6-670E80E8F4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1341358"/>
            <a:ext cx="5029198" cy="41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descr="c008.jpg">
            <a:extLst>
              <a:ext uri="{FF2B5EF4-FFF2-40B4-BE49-F238E27FC236}">
                <a16:creationId xmlns:a16="http://schemas.microsoft.com/office/drawing/2014/main" id="{4C7C098F-D030-814F-8927-4F230C1E30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80774" y="124265"/>
            <a:ext cx="8964612"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A20ACAE1-54F0-0449-BE3D-F81887331D45}"/>
              </a:ext>
            </a:extLst>
          </p:cNvPr>
          <p:cNvSpPr txBox="1">
            <a:spLocks/>
          </p:cNvSpPr>
          <p:nvPr/>
        </p:nvSpPr>
        <p:spPr>
          <a:xfrm>
            <a:off x="625642" y="365125"/>
            <a:ext cx="5422712"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spTree>
    <p:extLst>
      <p:ext uri="{BB962C8B-B14F-4D97-AF65-F5344CB8AC3E}">
        <p14:creationId xmlns:p14="http://schemas.microsoft.com/office/powerpoint/2010/main" val="197697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14F19DB-A113-7E4B-AC75-E55215C6955B}"/>
              </a:ext>
            </a:extLst>
          </p:cNvPr>
          <p:cNvSpPr>
            <a:spLocks noGrp="1"/>
          </p:cNvSpPr>
          <p:nvPr>
            <p:ph idx="1"/>
          </p:nvPr>
        </p:nvSpPr>
        <p:spPr>
          <a:xfrm>
            <a:off x="838200" y="2138141"/>
            <a:ext cx="10515600" cy="3602902"/>
          </a:xfrm>
        </p:spPr>
        <p:txBody>
          <a:bodyPr/>
          <a:lstStyle/>
          <a:p>
            <a:r>
              <a:rPr lang="es-ES" dirty="0"/>
              <a:t>Paciente de 48 años, es ingresado al servicio de urgencia por un cuadro compatible con neumonía grave por coronavirus, se decide intubar y conectar a ventilación mecánica. Al cabo de unos días y debido a que el paciente se mantiene con ventilación mecánica prolongada se decide instalar una traqueotomía y una sonda naso-</a:t>
            </a:r>
            <a:r>
              <a:rPr lang="es-ES" dirty="0" err="1"/>
              <a:t>yeyunal</a:t>
            </a:r>
            <a:r>
              <a:rPr lang="es-ES" dirty="0"/>
              <a:t> de alimentación.</a:t>
            </a:r>
            <a:endParaRPr lang="es-CL" dirty="0"/>
          </a:p>
        </p:txBody>
      </p:sp>
      <p:sp>
        <p:nvSpPr>
          <p:cNvPr id="4" name="Título 1">
            <a:extLst>
              <a:ext uri="{FF2B5EF4-FFF2-40B4-BE49-F238E27FC236}">
                <a16:creationId xmlns:a16="http://schemas.microsoft.com/office/drawing/2014/main" id="{6BE70171-C4A8-B24A-B1D9-3CE6FDA2DF1B}"/>
              </a:ext>
            </a:extLst>
          </p:cNvPr>
          <p:cNvSpPr>
            <a:spLocks noGrp="1"/>
          </p:cNvSpPr>
          <p:nvPr>
            <p:ph type="title"/>
          </p:nvPr>
        </p:nvSpPr>
        <p:spPr/>
        <p:txBody>
          <a:bodyPr>
            <a:normAutofit/>
          </a:bodyPr>
          <a:lstStyle/>
          <a:p>
            <a:r>
              <a:rPr lang="es-CL" sz="4800" dirty="0">
                <a:latin typeface="+mn-lt"/>
              </a:rPr>
              <a:t>CASO CLÍNICO 14</a:t>
            </a:r>
          </a:p>
        </p:txBody>
      </p:sp>
    </p:spTree>
    <p:extLst>
      <p:ext uri="{BB962C8B-B14F-4D97-AF65-F5344CB8AC3E}">
        <p14:creationId xmlns:p14="http://schemas.microsoft.com/office/powerpoint/2010/main" val="127648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F014B26E-C89A-6C45-A783-9BCE6B060810}"/>
              </a:ext>
            </a:extLst>
          </p:cNvPr>
          <p:cNvSpPr>
            <a:spLocks noGrp="1"/>
          </p:cNvSpPr>
          <p:nvPr>
            <p:ph idx="1"/>
          </p:nvPr>
        </p:nvSpPr>
        <p:spPr>
          <a:xfrm>
            <a:off x="838200" y="1825625"/>
            <a:ext cx="10515600" cy="4351338"/>
          </a:xfrm>
        </p:spPr>
        <p:txBody>
          <a:bodyPr/>
          <a:lstStyle/>
          <a:p>
            <a:pPr marL="514350" lvl="0" indent="-514350">
              <a:buFont typeface="+mj-lt"/>
              <a:buAutoNum type="arabicPeriod"/>
            </a:pPr>
            <a:r>
              <a:rPr lang="es-ES" dirty="0"/>
              <a:t>Explique el camino anatómico que realiza la sonda naso-</a:t>
            </a:r>
            <a:r>
              <a:rPr lang="es-ES" dirty="0" err="1"/>
              <a:t>yeyunal</a:t>
            </a:r>
            <a:r>
              <a:rPr lang="es-ES" dirty="0"/>
              <a:t> de alimentación al instalarla. </a:t>
            </a:r>
            <a:endParaRPr lang="es-CL" dirty="0"/>
          </a:p>
          <a:p>
            <a:pPr marL="514350" lvl="0" indent="-514350">
              <a:buFont typeface="+mj-lt"/>
              <a:buAutoNum type="arabicPeriod"/>
            </a:pPr>
            <a:r>
              <a:rPr lang="es-ES" dirty="0"/>
              <a:t>Explique el camino anatómico que realiza el tubo </a:t>
            </a:r>
            <a:r>
              <a:rPr lang="es-ES" dirty="0" err="1"/>
              <a:t>endotraqueal</a:t>
            </a:r>
            <a:r>
              <a:rPr lang="es-ES" dirty="0"/>
              <a:t> (intubación), identifique y describa los siguientes hitos anatómicos: </a:t>
            </a:r>
            <a:endParaRPr lang="es-CL" dirty="0"/>
          </a:p>
          <a:p>
            <a:pPr lvl="1"/>
            <a:r>
              <a:rPr lang="es-ES" dirty="0" err="1"/>
              <a:t>Valléculas</a:t>
            </a:r>
            <a:endParaRPr lang="es-CL" dirty="0"/>
          </a:p>
          <a:p>
            <a:pPr lvl="1"/>
            <a:r>
              <a:rPr lang="es-ES" dirty="0"/>
              <a:t>Glotis</a:t>
            </a:r>
            <a:endParaRPr lang="es-CL" dirty="0"/>
          </a:p>
          <a:p>
            <a:pPr marL="514350" lvl="0" indent="-514350">
              <a:buFont typeface="+mj-lt"/>
              <a:buAutoNum type="arabicPeriod"/>
            </a:pPr>
            <a:r>
              <a:rPr lang="es-ES" dirty="0"/>
              <a:t>Explique los planos anatómicos que se deben atravesar para la instalación de una </a:t>
            </a:r>
            <a:r>
              <a:rPr lang="es-ES" dirty="0" err="1"/>
              <a:t>traqueostomía</a:t>
            </a:r>
            <a:r>
              <a:rPr lang="es-ES" dirty="0"/>
              <a:t> y por qué ésta protege la vía aérea.</a:t>
            </a:r>
            <a:endParaRPr lang="es-CL" dirty="0"/>
          </a:p>
          <a:p>
            <a:pPr marL="514350" indent="-514350" algn="just">
              <a:buFont typeface="+mj-lt"/>
              <a:buAutoNum type="arabicPeriod"/>
            </a:pPr>
            <a:endParaRPr lang="es-CL" dirty="0"/>
          </a:p>
        </p:txBody>
      </p:sp>
      <p:sp>
        <p:nvSpPr>
          <p:cNvPr id="8" name="Título 1">
            <a:extLst>
              <a:ext uri="{FF2B5EF4-FFF2-40B4-BE49-F238E27FC236}">
                <a16:creationId xmlns:a16="http://schemas.microsoft.com/office/drawing/2014/main" id="{01D624A7-46C0-4E47-8CFB-78BD5FA2DCCB}"/>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Tree>
    <p:extLst>
      <p:ext uri="{BB962C8B-B14F-4D97-AF65-F5344CB8AC3E}">
        <p14:creationId xmlns:p14="http://schemas.microsoft.com/office/powerpoint/2010/main" val="179679769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2086</TotalTime>
  <Words>891</Words>
  <Application>Microsoft Macintosh PowerPoint</Application>
  <PresentationFormat>Panorámica</PresentationFormat>
  <Paragraphs>75</Paragraphs>
  <Slides>49</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4" baseType="lpstr">
      <vt:lpstr>Arial</vt:lpstr>
      <vt:lpstr>Calibri</vt:lpstr>
      <vt:lpstr>Calibri Light</vt:lpstr>
      <vt:lpstr>Tema de Office</vt:lpstr>
      <vt:lpstr>PBrush</vt:lpstr>
      <vt:lpstr>CASO CLÍNICO 13</vt:lpstr>
      <vt:lpstr>PREGUNTAS</vt:lpstr>
      <vt:lpstr>Presentación de PowerPoint</vt:lpstr>
      <vt:lpstr>Presentación de PowerPoint</vt:lpstr>
      <vt:lpstr>Presentación de PowerPoint</vt:lpstr>
      <vt:lpstr>Presentación de PowerPoint</vt:lpstr>
      <vt:lpstr>Presentación de PowerPoint</vt:lpstr>
      <vt:lpstr>CASO CLÍNICO 14</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15</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16</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17</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18</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en base a Casos Clínicos 2</dc:title>
  <dc:creator>Sebastián Chodin</dc:creator>
  <cp:lastModifiedBy>Ximena Rojas</cp:lastModifiedBy>
  <cp:revision>59</cp:revision>
  <dcterms:created xsi:type="dcterms:W3CDTF">2020-09-07T15:51:26Z</dcterms:created>
  <dcterms:modified xsi:type="dcterms:W3CDTF">2021-02-18T21:16:14Z</dcterms:modified>
</cp:coreProperties>
</file>