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85" r:id="rId22"/>
    <p:sldId id="276" r:id="rId23"/>
    <p:sldId id="279" r:id="rId24"/>
    <p:sldId id="278" r:id="rId25"/>
    <p:sldId id="280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BC99-2639-445A-9A70-6AC033D3ED78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042C-DBEB-48BD-BEE3-0DA724C493C7}" type="slidenum">
              <a:rPr lang="es-CL" smtClean="0"/>
              <a:t>‹#›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1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BC99-2639-445A-9A70-6AC033D3ED78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042C-DBEB-48BD-BEE3-0DA724C493C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153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BC99-2639-445A-9A70-6AC033D3ED78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042C-DBEB-48BD-BEE3-0DA724C493C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401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BC99-2639-445A-9A70-6AC033D3ED78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042C-DBEB-48BD-BEE3-0DA724C493C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594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BC99-2639-445A-9A70-6AC033D3ED78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042C-DBEB-48BD-BEE3-0DA724C493C7}" type="slidenum">
              <a:rPr lang="es-CL" smtClean="0"/>
              <a:t>‹#›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BC99-2639-445A-9A70-6AC033D3ED78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042C-DBEB-48BD-BEE3-0DA724C493C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814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BC99-2639-445A-9A70-6AC033D3ED78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042C-DBEB-48BD-BEE3-0DA724C493C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8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BC99-2639-445A-9A70-6AC033D3ED78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042C-DBEB-48BD-BEE3-0DA724C493C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688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BC99-2639-445A-9A70-6AC033D3ED78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042C-DBEB-48BD-BEE3-0DA724C493C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05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85BC99-2639-445A-9A70-6AC033D3ED78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33042C-DBEB-48BD-BEE3-0DA724C493C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899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BC99-2639-445A-9A70-6AC033D3ED78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042C-DBEB-48BD-BEE3-0DA724C493C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09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85BC99-2639-445A-9A70-6AC033D3ED78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33042C-DBEB-48BD-BEE3-0DA724C493C7}" type="slidenum">
              <a:rPr lang="es-CL" smtClean="0"/>
              <a:t>‹#›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4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F372-2BE8-4EDD-8CFB-8A2FCD455F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Complicaciones Crónicas de Diabetes</a:t>
            </a:r>
            <a:endParaRPr lang="es-C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B6EDB-5259-42D2-8E62-0F945B4117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Oscar </a:t>
            </a:r>
            <a:r>
              <a:rPr lang="es-ES"/>
              <a:t>Aravena Castro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425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5A2A-8D78-4662-A2E5-BCDEB44F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4BF56-74D5-498F-B058-79B01EC86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3A28E-81C8-4468-9523-B4243708A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1428750"/>
            <a:ext cx="71723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1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5B72-C296-439E-B291-C3770AFF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Diagnostico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AF1CC-9813-4236-96A3-D80767583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41837"/>
            <a:ext cx="10515600" cy="1635126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Evaluación de la Sensibilidad Vibratoria con diapasón de 128 Hz</a:t>
            </a:r>
          </a:p>
          <a:p>
            <a:r>
              <a:rPr lang="es-ES" dirty="0"/>
              <a:t>Evaluación de la </a:t>
            </a:r>
            <a:r>
              <a:rPr lang="es-ES" dirty="0" err="1"/>
              <a:t>propioceptividad</a:t>
            </a:r>
            <a:endParaRPr lang="es-ES" dirty="0"/>
          </a:p>
          <a:p>
            <a:r>
              <a:rPr lang="es-ES" dirty="0"/>
              <a:t>Exploración de los reflejos osteotendinosos</a:t>
            </a:r>
          </a:p>
          <a:p>
            <a:r>
              <a:rPr lang="es-CL" dirty="0"/>
              <a:t>DIAGNOSTICO NEUROFISIOLOGICO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655AD-E235-4089-9F01-B13A73547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5914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2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EB34-C667-4FD8-9D1A-07CB95FE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D057F-D6E6-4CA6-BDB5-F236611A7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166E2-2477-4577-96BE-9E8569E2D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58" y="1551364"/>
            <a:ext cx="107843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2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E94AD-EA49-4342-ADE4-EF57DBC4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EAA4-D35C-4BEA-B5CB-092A44705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9B97E-DCF9-4724-9F16-4390F2215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909762"/>
            <a:ext cx="7239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3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E3C9-24CD-4B2D-846F-D9C2E1FD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CAA2D-35B4-4488-BE15-AF70339AC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7B4B6-A283-4819-B545-D98AAD1DA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1228725"/>
            <a:ext cx="73247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7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4793-A56B-42B4-B6AE-45328055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00A77-D7AF-458B-81D5-47EA7C46C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F2715-3E01-4929-BCF1-7CC36A7BE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1238250"/>
            <a:ext cx="7381875" cy="438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3D63D-027F-464F-BBB1-79EE69F35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487" y="5435600"/>
            <a:ext cx="74104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78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F16E-A5D1-4A05-A0E0-5B894092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Pie Diabético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C0F1C-667C-478F-90D3-44F264EEF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Cualquier patología del pie que resulta directamente de la diabetes o de sus complicaciones crónicas</a:t>
            </a:r>
          </a:p>
          <a:p>
            <a:endParaRPr lang="es-ES" dirty="0"/>
          </a:p>
          <a:p>
            <a:r>
              <a:rPr lang="es-ES" dirty="0"/>
              <a:t>Corresponde al pie de individuos diabéticos, que por su diabetes sufren de alteraciones que los llevan a presentar riesgo de lesiones y amputaciones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328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E837-1739-4CB3-BD5F-FCB67069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F3AE7-894E-417B-ABA9-C342F1775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F6BC5-6140-4608-AB12-FA863D2F6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138237"/>
            <a:ext cx="6858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1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412C-12CD-4065-8457-F5FB2417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D9C1-CE86-4ED0-8A8E-CBDF55935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D115B-A4E5-494F-86FA-ECA61C35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2119312"/>
            <a:ext cx="68484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5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5914-C948-44BC-A74C-0F55BB0A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772FB-51DE-4F26-AB58-2D99C980B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lasificación de Wagner del pie diabético">
            <a:extLst>
              <a:ext uri="{FF2B5EF4-FFF2-40B4-BE49-F238E27FC236}">
                <a16:creationId xmlns:a16="http://schemas.microsoft.com/office/drawing/2014/main" id="{882D7A65-AE3C-4665-879D-F00DA063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0"/>
            <a:ext cx="10320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4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F53C-E842-45AA-9397-081294C2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E059-C58E-47C7-A47B-93ABC3160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Paciente asintomático de 40 años, obeso</a:t>
            </a:r>
          </a:p>
          <a:p>
            <a:r>
              <a:rPr lang="es-ES" dirty="0"/>
              <a:t>Acude a control de salud y se le solicitan exámenes de medicina preventiva</a:t>
            </a:r>
          </a:p>
          <a:p>
            <a:r>
              <a:rPr lang="es-ES" dirty="0"/>
              <a:t>HGT 220 </a:t>
            </a:r>
          </a:p>
          <a:p>
            <a:r>
              <a:rPr lang="es-ES" dirty="0"/>
              <a:t>¿Qué exámenes solicita?</a:t>
            </a:r>
          </a:p>
        </p:txBody>
      </p:sp>
    </p:spTree>
    <p:extLst>
      <p:ext uri="{BB962C8B-B14F-4D97-AF65-F5344CB8AC3E}">
        <p14:creationId xmlns:p14="http://schemas.microsoft.com/office/powerpoint/2010/main" val="1702260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A875-B3E8-448E-A4DD-64799945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D00A-87C4-437F-A2A4-53A50142B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30" name="Picture 6" descr="Clasificación de Texas y Wagner para Úlceras en Pie Diabético ...">
            <a:extLst>
              <a:ext uri="{FF2B5EF4-FFF2-40B4-BE49-F238E27FC236}">
                <a16:creationId xmlns:a16="http://schemas.microsoft.com/office/drawing/2014/main" id="{98902E07-0247-4582-A217-E2EB3557D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6" y="794084"/>
            <a:ext cx="10531504" cy="569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29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15F7-408E-4E32-9009-7FFB688F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Artropatía de Charcot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DFAF9-F1FF-4F90-9C2D-1CF7AA317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48" y="1825625"/>
            <a:ext cx="10515600" cy="4351338"/>
          </a:xfrm>
        </p:spPr>
        <p:txBody>
          <a:bodyPr/>
          <a:lstStyle/>
          <a:p>
            <a:r>
              <a:rPr lang="es-ES" dirty="0"/>
              <a:t>Se caracteriza por inflamación, luxación articular y destrucción ósea con deformación posterior del pie</a:t>
            </a:r>
            <a:endParaRPr lang="es-CL" dirty="0"/>
          </a:p>
        </p:txBody>
      </p:sp>
      <p:pic>
        <p:nvPicPr>
          <p:cNvPr id="4098" name="Picture 2" descr="Pie de Charcot">
            <a:extLst>
              <a:ext uri="{FF2B5EF4-FFF2-40B4-BE49-F238E27FC236}">
                <a16:creationId xmlns:a16="http://schemas.microsoft.com/office/drawing/2014/main" id="{E2582DBE-F71C-4C15-B38E-B0164FA7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08" y="3038938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pel del cirujano general en el diagnóstico y tratamiento precoz ...">
            <a:extLst>
              <a:ext uri="{FF2B5EF4-FFF2-40B4-BE49-F238E27FC236}">
                <a16:creationId xmlns:a16="http://schemas.microsoft.com/office/drawing/2014/main" id="{19816507-F5EB-4617-A387-A9B4D8F16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08" y="2974020"/>
            <a:ext cx="3193407" cy="29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neuroartropatía de Charcot en el pie diabético">
            <a:extLst>
              <a:ext uri="{FF2B5EF4-FFF2-40B4-BE49-F238E27FC236}">
                <a16:creationId xmlns:a16="http://schemas.microsoft.com/office/drawing/2014/main" id="{BCA80580-B20B-4221-9E7C-8E3E84262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364" y="4153417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82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63EF-1D64-4E75-8C36-7712D05D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Nefropatía Diabética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FEEA0-03A5-47D9-8BE2-A605F30F8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 la principal causa de enfermedad renal crónica terminal</a:t>
            </a:r>
          </a:p>
          <a:p>
            <a:endParaRPr lang="es-ES" dirty="0"/>
          </a:p>
          <a:p>
            <a:r>
              <a:rPr lang="es-ES" dirty="0"/>
              <a:t>Se diagnóstica en individuos que presentan persistentemente excreción elevada de albumina (albuminuria), disminución de la filtración glomerular u otra manifestación de daño renal.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69118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F1AF-C2DC-4B4B-8950-BC0F3C31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C49EE-BF3C-4A19-B6AF-D124BCC64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B6872-EF87-4762-8CAF-F9020CAB3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2214562"/>
            <a:ext cx="71818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88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9C85-EBCC-47B4-ADBA-CD802FBD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71C5C-5B6E-4CD6-9737-63C60FC39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6DC3E-52EE-43F8-8145-5088A50CA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946" y="2237122"/>
            <a:ext cx="7479472" cy="32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31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A229-9B5F-4942-975E-C2E6E550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45F91-75AD-4B50-8D43-00C5B982F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0EE46-3F79-4696-A158-D7A6DF279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12" y="0"/>
            <a:ext cx="10344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7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4556-8ABC-44F9-B787-9EFD6D7E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Retinopatia</a:t>
            </a:r>
            <a:r>
              <a:rPr lang="es-ES" dirty="0"/>
              <a:t> </a:t>
            </a:r>
            <a:r>
              <a:rPr lang="es-ES" dirty="0" err="1"/>
              <a:t>diabetica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8BD2E-A7F4-4BFD-B8E2-B16216C98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Retinopatía diabética">
            <a:extLst>
              <a:ext uri="{FF2B5EF4-FFF2-40B4-BE49-F238E27FC236}">
                <a16:creationId xmlns:a16="http://schemas.microsoft.com/office/drawing/2014/main" id="{5688E500-1272-4C04-92B0-9072D0CF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56" y="2180013"/>
            <a:ext cx="9511132" cy="36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91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43B4-C0D9-4422-80D9-8B757094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40B8-2724-4838-9FE1-D3ECFFC5D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988FD-790F-4A68-876F-9E779DBF2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823912"/>
            <a:ext cx="74676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03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620C-C45E-4281-AEA6-75E74878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Complicaciones </a:t>
            </a:r>
            <a:r>
              <a:rPr lang="es-ES" dirty="0" err="1"/>
              <a:t>macrovasculares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0BC08-3628-4FA6-B2BE-D2E7D90CF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Enfermedad Coronaria</a:t>
            </a:r>
          </a:p>
          <a:p>
            <a:r>
              <a:rPr lang="es-ES" dirty="0"/>
              <a:t>Enfermedad Arterial periférica</a:t>
            </a:r>
          </a:p>
          <a:p>
            <a:r>
              <a:rPr lang="es-ES"/>
              <a:t>Enfermedad cerebrovascular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129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9C3A-959B-4A59-84A6-481AB351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E507D-ADA2-46B5-819B-DF3804B82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Glicemia 124 mg/</a:t>
            </a:r>
            <a:r>
              <a:rPr lang="es-ES" dirty="0" err="1"/>
              <a:t>dL</a:t>
            </a:r>
            <a:r>
              <a:rPr lang="es-ES" dirty="0"/>
              <a:t>  en ayunas </a:t>
            </a:r>
            <a:endParaRPr lang="es-CL" dirty="0"/>
          </a:p>
          <a:p>
            <a:r>
              <a:rPr lang="es-CL" dirty="0"/>
              <a:t>Perfil </a:t>
            </a:r>
            <a:r>
              <a:rPr lang="es-CL" dirty="0" err="1"/>
              <a:t>lipidico</a:t>
            </a:r>
            <a:endParaRPr lang="es-CL" dirty="0"/>
          </a:p>
          <a:p>
            <a:pPr lvl="1"/>
            <a:r>
              <a:rPr lang="es-CL" dirty="0"/>
              <a:t>CT 150</a:t>
            </a:r>
          </a:p>
          <a:p>
            <a:pPr lvl="1"/>
            <a:r>
              <a:rPr lang="es-CL" dirty="0"/>
              <a:t>HDL 45</a:t>
            </a:r>
          </a:p>
          <a:p>
            <a:pPr lvl="1"/>
            <a:r>
              <a:rPr lang="es-CL" dirty="0"/>
              <a:t>LDL 120</a:t>
            </a:r>
          </a:p>
          <a:p>
            <a:pPr lvl="1"/>
            <a:r>
              <a:rPr lang="es-CL" dirty="0" err="1"/>
              <a:t>Tg</a:t>
            </a:r>
            <a:r>
              <a:rPr lang="es-CL" dirty="0"/>
              <a:t> 158</a:t>
            </a:r>
          </a:p>
          <a:p>
            <a:r>
              <a:rPr lang="es-CL" dirty="0"/>
              <a:t>Resto de laboratorio normal. </a:t>
            </a:r>
          </a:p>
          <a:p>
            <a:endParaRPr lang="es-CL" dirty="0"/>
          </a:p>
          <a:p>
            <a:r>
              <a:rPr lang="es-CL" dirty="0"/>
              <a:t>Que debe hacer?</a:t>
            </a:r>
          </a:p>
        </p:txBody>
      </p:sp>
    </p:spTree>
    <p:extLst>
      <p:ext uri="{BB962C8B-B14F-4D97-AF65-F5344CB8AC3E}">
        <p14:creationId xmlns:p14="http://schemas.microsoft.com/office/powerpoint/2010/main" val="261409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19F0B-6832-46DB-959B-2440E739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Que hace si paciente tiene: 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8CA71-425D-4BA4-BFB0-B1BB7E54A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Si paciente tiene</a:t>
            </a:r>
          </a:p>
          <a:p>
            <a:pPr lvl="1"/>
            <a:r>
              <a:rPr lang="es-ES" dirty="0"/>
              <a:t>PTGO &lt;140 </a:t>
            </a:r>
          </a:p>
          <a:p>
            <a:pPr lvl="1"/>
            <a:r>
              <a:rPr lang="es-ES" dirty="0"/>
              <a:t>PTGO 140-200</a:t>
            </a:r>
          </a:p>
          <a:p>
            <a:pPr lvl="1"/>
            <a:r>
              <a:rPr lang="es-ES" dirty="0"/>
              <a:t>PTGO &gt;200</a:t>
            </a:r>
          </a:p>
        </p:txBody>
      </p:sp>
    </p:spTree>
    <p:extLst>
      <p:ext uri="{BB962C8B-B14F-4D97-AF65-F5344CB8AC3E}">
        <p14:creationId xmlns:p14="http://schemas.microsoft.com/office/powerpoint/2010/main" val="59869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A01B-631E-45F2-8378-5C36AECC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9DFB7-B71B-46A8-BA31-1266FA26D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Nueva glicemia ayunas 128 mg/</a:t>
            </a:r>
            <a:r>
              <a:rPr lang="es-ES" dirty="0" err="1"/>
              <a:t>dL</a:t>
            </a:r>
            <a:endParaRPr lang="es-ES" dirty="0"/>
          </a:p>
          <a:p>
            <a:r>
              <a:rPr lang="es-ES" dirty="0"/>
              <a:t>Hba1C 8%</a:t>
            </a:r>
          </a:p>
          <a:p>
            <a:endParaRPr lang="es-ES" dirty="0"/>
          </a:p>
          <a:p>
            <a:r>
              <a:rPr lang="es-ES" dirty="0"/>
              <a:t>Cual es su conducta: </a:t>
            </a:r>
          </a:p>
        </p:txBody>
      </p:sp>
    </p:spTree>
    <p:extLst>
      <p:ext uri="{BB962C8B-B14F-4D97-AF65-F5344CB8AC3E}">
        <p14:creationId xmlns:p14="http://schemas.microsoft.com/office/powerpoint/2010/main" val="232121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0DEF-9010-4183-B7EB-B15BCF636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C16C1-C95B-414E-844C-C8CB8A8CA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Paciente acude a control 20 años </a:t>
            </a:r>
            <a:r>
              <a:rPr lang="es-ES" dirty="0" err="1"/>
              <a:t>despues</a:t>
            </a:r>
            <a:endParaRPr lang="es-ES" dirty="0"/>
          </a:p>
          <a:p>
            <a:r>
              <a:rPr lang="es-ES" dirty="0"/>
              <a:t>No siguió indicaciones </a:t>
            </a:r>
          </a:p>
          <a:p>
            <a:r>
              <a:rPr lang="es-ES" dirty="0"/>
              <a:t>Enviado desde equipo curaciones, presenta lesión ulcerada en pie derecho que no logra resolución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04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86C0-2803-4318-8823-469D5BB8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Complicaciones crónicas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65DB-CE7C-4A5F-9A47-794D76F0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Microvasculares</a:t>
            </a:r>
          </a:p>
          <a:p>
            <a:pPr lvl="1"/>
            <a:r>
              <a:rPr lang="es-ES" dirty="0"/>
              <a:t>Neuropatía diabética</a:t>
            </a:r>
          </a:p>
          <a:p>
            <a:pPr lvl="1"/>
            <a:r>
              <a:rPr lang="es-ES" dirty="0"/>
              <a:t>Pie Diabético</a:t>
            </a:r>
          </a:p>
          <a:p>
            <a:pPr lvl="1"/>
            <a:r>
              <a:rPr lang="es-ES" dirty="0"/>
              <a:t>Nefropatía Diabética</a:t>
            </a:r>
          </a:p>
          <a:p>
            <a:pPr lvl="1"/>
            <a:r>
              <a:rPr lang="es-ES" dirty="0"/>
              <a:t>Retinopatía Diabética </a:t>
            </a:r>
          </a:p>
          <a:p>
            <a:r>
              <a:rPr lang="es-ES" dirty="0" err="1"/>
              <a:t>Macrovasculares</a:t>
            </a:r>
            <a:r>
              <a:rPr lang="es-ES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94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DD3DB-0412-41CE-80B9-07E1493D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Neuropatía diabética</a:t>
            </a:r>
            <a:br>
              <a:rPr lang="es-ES" dirty="0"/>
            </a:b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D18F4-0C5B-431D-9AB1-49BEC0E37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presencia de síntomas y/o de signos de alteración periférica del nervio en personas con diabetes tras la exclusión de otra causa</a:t>
            </a:r>
          </a:p>
          <a:p>
            <a:r>
              <a:rPr lang="es-ES" dirty="0"/>
              <a:t>90% o más de las personas con diabetes con 20 años </a:t>
            </a:r>
          </a:p>
          <a:p>
            <a:r>
              <a:rPr lang="es-ES" dirty="0"/>
              <a:t>diabéticos tipo 2, el 9% de ellos ya puede estar afectado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499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FE11-11E8-4E5A-9888-811C2ABC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8BB00-95FB-46E6-BEF4-894AF78E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9CA65-645D-48DB-94F1-FF771D14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91" y="1512093"/>
            <a:ext cx="7583551" cy="38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926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574</TotalTime>
  <Words>311</Words>
  <Application>Microsoft Office PowerPoint</Application>
  <PresentationFormat>Widescreen</PresentationFormat>
  <Paragraphs>59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Calibri</vt:lpstr>
      <vt:lpstr>Calibri Light</vt:lpstr>
      <vt:lpstr>Retrospect</vt:lpstr>
      <vt:lpstr>Complicaciones Crónicas de Diabetes</vt:lpstr>
      <vt:lpstr>PowerPoint Presentation</vt:lpstr>
      <vt:lpstr>Resultado</vt:lpstr>
      <vt:lpstr>Que hace si paciente tiene: </vt:lpstr>
      <vt:lpstr>PowerPoint Presentation</vt:lpstr>
      <vt:lpstr>PowerPoint Presentation</vt:lpstr>
      <vt:lpstr>Complicaciones crónicas</vt:lpstr>
      <vt:lpstr>Neuropatía diabética </vt:lpstr>
      <vt:lpstr>PowerPoint Presentation</vt:lpstr>
      <vt:lpstr>PowerPoint Presentation</vt:lpstr>
      <vt:lpstr>Diagnostico</vt:lpstr>
      <vt:lpstr>PowerPoint Presentation</vt:lpstr>
      <vt:lpstr>PowerPoint Presentation</vt:lpstr>
      <vt:lpstr>PowerPoint Presentation</vt:lpstr>
      <vt:lpstr>PowerPoint Presentation</vt:lpstr>
      <vt:lpstr>Pie Diabético</vt:lpstr>
      <vt:lpstr>PowerPoint Presentation</vt:lpstr>
      <vt:lpstr>PowerPoint Presentation</vt:lpstr>
      <vt:lpstr>PowerPoint Presentation</vt:lpstr>
      <vt:lpstr>PowerPoint Presentation</vt:lpstr>
      <vt:lpstr>Artropatía de Charcot</vt:lpstr>
      <vt:lpstr>Nefropatía Diabética</vt:lpstr>
      <vt:lpstr>PowerPoint Presentation</vt:lpstr>
      <vt:lpstr>PowerPoint Presentation</vt:lpstr>
      <vt:lpstr>PowerPoint Presentation</vt:lpstr>
      <vt:lpstr>Retinopatia diabetica</vt:lpstr>
      <vt:lpstr>PowerPoint Presentation</vt:lpstr>
      <vt:lpstr>Complicaciones macrovasculares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aravena castro</dc:creator>
  <cp:lastModifiedBy>oscar aravena castro</cp:lastModifiedBy>
  <cp:revision>11</cp:revision>
  <dcterms:created xsi:type="dcterms:W3CDTF">2020-04-19T16:21:51Z</dcterms:created>
  <dcterms:modified xsi:type="dcterms:W3CDTF">2020-04-25T01:11:11Z</dcterms:modified>
</cp:coreProperties>
</file>