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42" r:id="rId4"/>
  </p:sldMasterIdLst>
  <p:sldIdLst>
    <p:sldId id="268" r:id="rId5"/>
    <p:sldId id="312" r:id="rId6"/>
    <p:sldId id="313" r:id="rId7"/>
    <p:sldId id="270" r:id="rId8"/>
    <p:sldId id="314" r:id="rId9"/>
    <p:sldId id="269" r:id="rId10"/>
    <p:sldId id="271" r:id="rId11"/>
    <p:sldId id="276" r:id="rId12"/>
    <p:sldId id="272" r:id="rId13"/>
    <p:sldId id="273" r:id="rId14"/>
    <p:sldId id="283" r:id="rId15"/>
    <p:sldId id="274" r:id="rId16"/>
    <p:sldId id="275" r:id="rId17"/>
    <p:sldId id="277" r:id="rId18"/>
    <p:sldId id="315" r:id="rId19"/>
    <p:sldId id="279" r:id="rId20"/>
    <p:sldId id="280" r:id="rId21"/>
    <p:sldId id="281" r:id="rId22"/>
    <p:sldId id="284" r:id="rId23"/>
    <p:sldId id="285" r:id="rId24"/>
    <p:sldId id="286" r:id="rId25"/>
    <p:sldId id="290" r:id="rId26"/>
    <p:sldId id="288" r:id="rId27"/>
    <p:sldId id="287" r:id="rId28"/>
    <p:sldId id="289" r:id="rId29"/>
    <p:sldId id="291" r:id="rId30"/>
    <p:sldId id="292" r:id="rId31"/>
    <p:sldId id="293" r:id="rId32"/>
    <p:sldId id="294" r:id="rId33"/>
    <p:sldId id="297" r:id="rId34"/>
    <p:sldId id="295" r:id="rId35"/>
    <p:sldId id="296" r:id="rId36"/>
    <p:sldId id="298" r:id="rId37"/>
    <p:sldId id="303" r:id="rId38"/>
    <p:sldId id="299" r:id="rId39"/>
    <p:sldId id="300" r:id="rId40"/>
    <p:sldId id="301" r:id="rId41"/>
    <p:sldId id="302" r:id="rId42"/>
    <p:sldId id="304" r:id="rId43"/>
    <p:sldId id="308" r:id="rId44"/>
    <p:sldId id="306" r:id="rId45"/>
    <p:sldId id="305" r:id="rId46"/>
    <p:sldId id="307" r:id="rId47"/>
    <p:sldId id="309" r:id="rId48"/>
    <p:sldId id="310" r:id="rId49"/>
    <p:sldId id="31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5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96006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2363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53823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096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9866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1893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52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035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206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9449664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Farmacoterapía</a:t>
            </a:r>
            <a:r>
              <a:rPr lang="en-US" sz="8000" dirty="0"/>
              <a:t> HTA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 Oscar Aravena Castro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589-0FFA-414D-8137-34909EFC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B00E-E305-41FD-B1BD-AF13CE47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9E8AF-676A-46C7-9747-4E3AFA43E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3337"/>
            <a:ext cx="63246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D482-AE23-4145-AB54-7D88066F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1FFE-756F-4F18-AD11-2F037488F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IECA e Hipertensión Arterial - ppt descargar">
            <a:extLst>
              <a:ext uri="{FF2B5EF4-FFF2-40B4-BE49-F238E27FC236}">
                <a16:creationId xmlns:a16="http://schemas.microsoft.com/office/drawing/2014/main" id="{D7A85629-34AE-4CB0-8F12-325334CA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5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322D-CFBC-4649-BFB5-C37CF63A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Dosis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7D4E-7D89-4CBB-9D40-487EF2A5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Enalapril = comprimidos 10 mg</a:t>
            </a:r>
          </a:p>
          <a:p>
            <a:r>
              <a:rPr lang="es-ES" dirty="0"/>
              <a:t>  dosis máxima 20 mg c/12h </a:t>
            </a:r>
          </a:p>
          <a:p>
            <a:endParaRPr lang="es-ES" dirty="0"/>
          </a:p>
          <a:p>
            <a:r>
              <a:rPr lang="es-ES" dirty="0" err="1"/>
              <a:t>Captopril</a:t>
            </a:r>
            <a:r>
              <a:rPr lang="es-ES" dirty="0"/>
              <a:t> = comprimidos de 25 mg</a:t>
            </a:r>
          </a:p>
          <a:p>
            <a:pPr lvl="1"/>
            <a:r>
              <a:rPr lang="es-ES" dirty="0"/>
              <a:t>Dosis máxima 25 mg c/8h  (emergencia hipertensiva)</a:t>
            </a:r>
          </a:p>
        </p:txBody>
      </p:sp>
    </p:spTree>
    <p:extLst>
      <p:ext uri="{BB962C8B-B14F-4D97-AF65-F5344CB8AC3E}">
        <p14:creationId xmlns:p14="http://schemas.microsoft.com/office/powerpoint/2010/main" val="255804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181E-FC17-4652-AD53-151108D8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827A-DF41-416B-9109-4F0C2FC0D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Hipotensión transitoria </a:t>
            </a:r>
          </a:p>
          <a:p>
            <a:pPr fontAlgn="base"/>
            <a:r>
              <a:rPr lang="es-ES" dirty="0" err="1"/>
              <a:t>Hiperkalemia</a:t>
            </a:r>
            <a:endParaRPr lang="es-ES" dirty="0"/>
          </a:p>
          <a:p>
            <a:pPr fontAlgn="base"/>
            <a:r>
              <a:rPr lang="es-ES" dirty="0"/>
              <a:t>Insuficiencia renal aguda</a:t>
            </a:r>
          </a:p>
          <a:p>
            <a:pPr fontAlgn="base"/>
            <a:r>
              <a:rPr lang="es-ES" dirty="0"/>
              <a:t>Tos</a:t>
            </a:r>
          </a:p>
          <a:p>
            <a:pPr fontAlgn="base"/>
            <a:r>
              <a:rPr lang="es-ES" dirty="0"/>
              <a:t>Exantema cutáneo</a:t>
            </a:r>
          </a:p>
          <a:p>
            <a:pPr fontAlgn="base"/>
            <a:r>
              <a:rPr lang="es-ES" dirty="0"/>
              <a:t>Angioedema</a:t>
            </a:r>
          </a:p>
          <a:p>
            <a:pPr fontAlgn="base"/>
            <a:r>
              <a:rPr lang="es-ES" dirty="0"/>
              <a:t>Otras reacciones adversas</a:t>
            </a:r>
          </a:p>
          <a:p>
            <a:pPr fontAlgn="base"/>
            <a:r>
              <a:rPr lang="es-ES" dirty="0"/>
              <a:t>Contraindicado en  el embarazo</a:t>
            </a:r>
          </a:p>
          <a:p>
            <a:pPr fontAlgn="base"/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880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B01B-BC1A-4D96-AD32-613468B1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 terapéuticas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321B-9F74-4B41-93F9-05E3B994F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Hipertensión </a:t>
            </a:r>
          </a:p>
          <a:p>
            <a:pPr fontAlgn="base"/>
            <a:r>
              <a:rPr lang="es-ES" dirty="0"/>
              <a:t>Insuficiencia cardíaca congestiva</a:t>
            </a:r>
          </a:p>
          <a:p>
            <a:pPr fontAlgn="base"/>
            <a:r>
              <a:rPr lang="es-ES" dirty="0"/>
              <a:t>Prevención secundaria  postinfarto </a:t>
            </a:r>
          </a:p>
          <a:p>
            <a:pPr fontAlgn="base"/>
            <a:r>
              <a:rPr lang="es-ES" dirty="0"/>
              <a:t>Nefropatía diabética.</a:t>
            </a:r>
          </a:p>
          <a:p>
            <a:pPr fontAlgn="base"/>
            <a:endParaRPr lang="es-ES" dirty="0"/>
          </a:p>
          <a:p>
            <a:pPr fontAlgn="base"/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171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5CBD-A0DD-4AC6-AFE3-40CEA407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Inhibidores de la enzima convertidora de angiotensina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1215-66F0-484A-AB34-D5573083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Documento sin título">
            <a:extLst>
              <a:ext uri="{FF2B5EF4-FFF2-40B4-BE49-F238E27FC236}">
                <a16:creationId xmlns:a16="http://schemas.microsoft.com/office/drawing/2014/main" id="{E8A058F7-23A4-4CB0-ADFE-5F3CADAD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024061"/>
            <a:ext cx="8984441" cy="44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1A5E47C-0462-4B6D-9120-F2B4E500ADD4}"/>
              </a:ext>
            </a:extLst>
          </p:cNvPr>
          <p:cNvSpPr/>
          <p:nvPr/>
        </p:nvSpPr>
        <p:spPr>
          <a:xfrm>
            <a:off x="2692958" y="3652576"/>
            <a:ext cx="673240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75E7B80-47B2-4BCA-899A-FEBC1F7B446A}"/>
              </a:ext>
            </a:extLst>
          </p:cNvPr>
          <p:cNvSpPr/>
          <p:nvPr/>
        </p:nvSpPr>
        <p:spPr>
          <a:xfrm>
            <a:off x="5444262" y="4473687"/>
            <a:ext cx="518629" cy="251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E78D4C-530A-4655-B402-CB6FCFAC5817}"/>
              </a:ext>
            </a:extLst>
          </p:cNvPr>
          <p:cNvSpPr/>
          <p:nvPr/>
        </p:nvSpPr>
        <p:spPr>
          <a:xfrm>
            <a:off x="6521380" y="4282768"/>
            <a:ext cx="311500" cy="221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95F57D-AFA9-492B-9586-C4F4DF02E05D}"/>
              </a:ext>
            </a:extLst>
          </p:cNvPr>
          <p:cNvSpPr/>
          <p:nvPr/>
        </p:nvSpPr>
        <p:spPr>
          <a:xfrm>
            <a:off x="6521380" y="4992260"/>
            <a:ext cx="355316" cy="22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67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F94C-4339-4D16-B106-D85A95A9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217E1-1671-47CE-BB57-033C4E06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56D0A-B142-489C-9376-830ECC10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9" y="992761"/>
            <a:ext cx="8731350" cy="38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795D-641C-4D71-A717-8D12045A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A4F2-BE42-4082-A200-01F8461E5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A9D0A-D126-43D7-87B3-364D3C29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928687"/>
            <a:ext cx="82105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6322-5A48-4E62-A36B-AD3F54E0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5242-31E5-46B0-B423-C5A7EF2C4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Tratamiento de la hipertensión arterial sistémica en pacientes con ...">
            <a:extLst>
              <a:ext uri="{FF2B5EF4-FFF2-40B4-BE49-F238E27FC236}">
                <a16:creationId xmlns:a16="http://schemas.microsoft.com/office/drawing/2014/main" id="{5AD35A8F-60AD-463A-A517-76652BB3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91" y="1828800"/>
            <a:ext cx="7361541" cy="40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8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181E-FC17-4652-AD53-151108D8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827A-DF41-416B-9109-4F0C2FC0D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Hipotensión transitoria </a:t>
            </a:r>
          </a:p>
          <a:p>
            <a:pPr fontAlgn="base"/>
            <a:r>
              <a:rPr lang="es-ES" dirty="0" err="1"/>
              <a:t>Hiperkalemia</a:t>
            </a:r>
            <a:endParaRPr lang="es-ES" dirty="0"/>
          </a:p>
          <a:p>
            <a:pPr fontAlgn="base"/>
            <a:r>
              <a:rPr lang="es-ES" dirty="0"/>
              <a:t>Insuficiencia renal aguda</a:t>
            </a:r>
          </a:p>
          <a:p>
            <a:pPr fontAlgn="base"/>
            <a:r>
              <a:rPr lang="es-ES" dirty="0"/>
              <a:t>Exantema cutáneo</a:t>
            </a:r>
          </a:p>
          <a:p>
            <a:pPr fontAlgn="base"/>
            <a:r>
              <a:rPr lang="es-ES" dirty="0"/>
              <a:t>Angioedema</a:t>
            </a:r>
          </a:p>
          <a:p>
            <a:pPr fontAlgn="base"/>
            <a:r>
              <a:rPr lang="es-ES" dirty="0"/>
              <a:t>Otras reacciones adversas</a:t>
            </a:r>
          </a:p>
          <a:p>
            <a:pPr fontAlgn="base"/>
            <a:r>
              <a:rPr lang="es-ES" dirty="0"/>
              <a:t>Contraindicado en  el embarazo</a:t>
            </a:r>
          </a:p>
          <a:p>
            <a:pPr fontAlgn="base"/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479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6855-0614-49F8-8B2F-5ABC4F65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34CA7-FD5E-4547-A2F8-194E79DD7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5128B-1173-4279-802A-6B4DA842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05" y="1828800"/>
            <a:ext cx="7661064" cy="50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B01B-BC1A-4D96-AD32-613468B1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 terapéuticas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321B-9F74-4B41-93F9-05E3B994F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Hipertensión </a:t>
            </a:r>
          </a:p>
          <a:p>
            <a:pPr fontAlgn="base"/>
            <a:r>
              <a:rPr lang="es-ES" dirty="0"/>
              <a:t>Insuficiencia cardíaca congestiva</a:t>
            </a:r>
          </a:p>
          <a:p>
            <a:pPr fontAlgn="base"/>
            <a:r>
              <a:rPr lang="es-ES" dirty="0"/>
              <a:t>Prevención secundaria  postinfarto </a:t>
            </a:r>
          </a:p>
          <a:p>
            <a:pPr fontAlgn="base"/>
            <a:r>
              <a:rPr lang="es-ES" dirty="0"/>
              <a:t>Nefropatía diabética.</a:t>
            </a:r>
          </a:p>
          <a:p>
            <a:pPr fontAlgn="base"/>
            <a:endParaRPr lang="es-ES" dirty="0"/>
          </a:p>
          <a:p>
            <a:pPr fontAlgn="base"/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978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06F4-F351-4226-83E2-89F412C0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Bloqueadores de canales de Calcio</a:t>
            </a:r>
            <a:endParaRPr lang="es-C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435C28-D118-460B-88C6-25592FB7F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31" y="1809675"/>
            <a:ext cx="7549687" cy="47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565B-12A6-471C-94FA-9149D03E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B8548-212C-4774-A4AD-8457D36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Calcium Channel Blockers">
            <a:extLst>
              <a:ext uri="{FF2B5EF4-FFF2-40B4-BE49-F238E27FC236}">
                <a16:creationId xmlns:a16="http://schemas.microsoft.com/office/drawing/2014/main" id="{74EDCC0D-A5AF-438A-A900-308ABAA21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23" y="1691322"/>
            <a:ext cx="5809258" cy="43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8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9DF9-42DD-4306-ACDD-9D21D13A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BD2B-26CE-471B-93B0-A206C16F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Interfieren en el flujo de calcio por los canales lentos activos de la membrana celular: </a:t>
            </a:r>
          </a:p>
          <a:p>
            <a:pPr lvl="1"/>
            <a:r>
              <a:rPr lang="es-ES" dirty="0"/>
              <a:t>células miocárdicas: depresión de la función miocárdica </a:t>
            </a:r>
          </a:p>
          <a:p>
            <a:pPr lvl="1"/>
            <a:r>
              <a:rPr lang="es-ES" dirty="0"/>
              <a:t>células del sistema de conducción: enlentecimiento de los impulsos eléctricos </a:t>
            </a:r>
          </a:p>
          <a:p>
            <a:pPr lvl="1"/>
            <a:r>
              <a:rPr lang="es-ES" dirty="0"/>
              <a:t>músculo liso vascular: reducción del tono vascular coronario y sistémico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696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4D8C-E2A2-4ED6-A8C3-2DB39D4C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92DF-B497-401E-AF47-7CC28050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449F-F279-4AC9-BDBD-9C09DC0E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26" y="41956"/>
            <a:ext cx="8972131" cy="67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AC72-D803-4A6B-A1C6-018B6339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A101-FD3A-4212-BE3E-98148863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eficaces en la gran mayoría de pacientes, </a:t>
            </a:r>
          </a:p>
          <a:p>
            <a:r>
              <a:rPr lang="es-ES" dirty="0"/>
              <a:t>Especialmente en ancianos y en la raza negra. </a:t>
            </a:r>
          </a:p>
          <a:p>
            <a:r>
              <a:rPr lang="es-ES" dirty="0"/>
              <a:t>De elección en la HTA sistólica aislada del anciano. </a:t>
            </a:r>
          </a:p>
          <a:p>
            <a:r>
              <a:rPr lang="es-ES" dirty="0"/>
              <a:t>Tienen pocas contraindicaciones, y suelen ser bien tolerados, sobre todo los preparados de acción prolongada.</a:t>
            </a:r>
          </a:p>
          <a:p>
            <a:r>
              <a:rPr lang="es-ES" dirty="0"/>
              <a:t> Se pueden asociar a casi todos los otros fármacos antihipertensivos (precaución en el uso conjunto de betabloqueantes y verapamilo o </a:t>
            </a:r>
            <a:r>
              <a:rPr lang="es-ES" dirty="0" err="1"/>
              <a:t>diltiazem</a:t>
            </a:r>
            <a:r>
              <a:rPr lang="es-ES" dirty="0"/>
              <a:t>), y no interfieren con los AINE. </a:t>
            </a:r>
          </a:p>
          <a:p>
            <a:r>
              <a:rPr lang="es-ES" dirty="0"/>
              <a:t>Su actividad no esta influenciada por la ingesta de sodio (útil en pacientes con malos hábitos dietéticos)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272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CE44-6BCA-450F-8F31-7EA4E02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Contraindicaciones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9C71F-DAB0-4A90-B821-C139300C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B728F-A1D7-4E9F-ACC7-AFACAFE1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5" y="2791054"/>
            <a:ext cx="11004321" cy="29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D3D4-6772-4666-B2BB-C542D392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D196-CC89-477F-BEFA-95D49141B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482B4-00EA-4971-869B-15EDF13C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7" y="2681348"/>
            <a:ext cx="11229965" cy="292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23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A9AA-95E3-4376-9D62-C8637701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-238237"/>
            <a:ext cx="9692640" cy="1397124"/>
          </a:xfrm>
        </p:spPr>
        <p:txBody>
          <a:bodyPr/>
          <a:lstStyle/>
          <a:p>
            <a:r>
              <a:rPr lang="es-ES" dirty="0"/>
              <a:t>Diuréticos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AE96-6E31-4DAE-93A2-BB9CBA6A9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Diureticos Accion en la nefrona">
            <a:extLst>
              <a:ext uri="{FF2B5EF4-FFF2-40B4-BE49-F238E27FC236}">
                <a16:creationId xmlns:a16="http://schemas.microsoft.com/office/drawing/2014/main" id="{2645A51E-FD14-4826-AECC-87D909CF8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5"/>
          <a:stretch/>
        </p:blipFill>
        <p:spPr bwMode="auto">
          <a:xfrm>
            <a:off x="1605138" y="1253519"/>
            <a:ext cx="8981723" cy="59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9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D29D-5DE1-4499-A09F-CF2AF70B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47FFA-2624-4B52-B1E5-E3309DBB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Pobre efecto hipotensores en uso aislado</a:t>
            </a:r>
          </a:p>
          <a:p>
            <a:r>
              <a:rPr lang="es-CL" dirty="0"/>
              <a:t>Bien tolerados en grupos específicos</a:t>
            </a:r>
          </a:p>
          <a:p>
            <a:r>
              <a:rPr lang="es-CL" dirty="0"/>
              <a:t>Efecto significativo en grupos específicos de hipertensión </a:t>
            </a:r>
          </a:p>
          <a:p>
            <a:r>
              <a:rPr lang="es-CL" dirty="0"/>
              <a:t>Ayudan a contrarrestar algunos efectos de otros hipotensores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027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453-ED01-4943-AA6A-0C3AC5BC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85BD-A654-4FE1-AF70-5B6EEAB7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AB6C56-76AE-4AB2-A2AC-F3C7CA78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0"/>
            <a:ext cx="5775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79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DF9C-C5F9-47A6-B740-C6E85031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Dosis </a:t>
            </a:r>
            <a:endParaRPr lang="es-C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F58021-DEBC-4156-AB1E-D4AA707BE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538" y="1886674"/>
            <a:ext cx="6063944" cy="48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C241-E9AA-471E-AC84-C7074FC9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24C81-57C4-4479-8051-A5A6383D6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1D7DE-4D7B-42C1-B217-C20989D0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5" y="2317468"/>
            <a:ext cx="10472654" cy="35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13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E011-F3FB-4F67-A2EC-7749CCAC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B37B3-FD1C-42C7-B8B0-1A04B12A1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3E233-97B8-42B3-A836-25400259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62" y="1925127"/>
            <a:ext cx="5235076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1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10E1-1B47-4889-81B2-197523EE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Beta bloqueadores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A166-5905-42C8-8345-A8756CCE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Principales fármacos beta bloqueadores de acuerdo a la presencia ...">
            <a:extLst>
              <a:ext uri="{FF2B5EF4-FFF2-40B4-BE49-F238E27FC236}">
                <a16:creationId xmlns:a16="http://schemas.microsoft.com/office/drawing/2014/main" id="{196C8723-4DC7-4938-B5E1-A44F83A1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10" y="1952625"/>
            <a:ext cx="8400475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83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BA43-5CAA-4D87-A260-C375A3A2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56B5-F356-4286-A466-F4AD8D07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BETABLOQUEADORES. - ppt video online descargar">
            <a:extLst>
              <a:ext uri="{FF2B5EF4-FFF2-40B4-BE49-F238E27FC236}">
                <a16:creationId xmlns:a16="http://schemas.microsoft.com/office/drawing/2014/main" id="{DF26FFCA-FB35-4843-8E9F-75418CB7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F5E133-92AE-4301-8B14-9FB4B18EA9D6}"/>
              </a:ext>
            </a:extLst>
          </p:cNvPr>
          <p:cNvSpPr/>
          <p:nvPr/>
        </p:nvSpPr>
        <p:spPr>
          <a:xfrm>
            <a:off x="7335520" y="5577840"/>
            <a:ext cx="3373120" cy="904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96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8E85-3F24-499D-8A35-EEA29B79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5F3E-9D5F-42E1-8FA0-AC9CD09D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255C3-CF1C-4E35-90DD-6412292E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90525"/>
            <a:ext cx="95059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5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CA7-95FC-4E7E-9D66-D37C73DD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15CA-4093-458B-AA57-352EB1A74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A5237-2EAF-4642-9347-0FF6E56C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022" y="-1"/>
            <a:ext cx="5255707" cy="69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1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C8C33-C1CC-41CD-A2C3-A9939DCE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6E23-DA2D-4415-AFB4-33446BF6CC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Cardiacos: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Bradicardia.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Hipotensión.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err="1"/>
              <a:t>Ionotropismo</a:t>
            </a:r>
            <a:r>
              <a:rPr lang="es-ES" dirty="0"/>
              <a:t> negativo (insuficiencia cardiaca).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 err="1"/>
              <a:t>Dromotropismo</a:t>
            </a:r>
            <a:r>
              <a:rPr lang="es-ES" dirty="0"/>
              <a:t> negativo (bloqueo </a:t>
            </a:r>
            <a:r>
              <a:rPr lang="es-ES" dirty="0" err="1"/>
              <a:t>aurículo</a:t>
            </a:r>
            <a:r>
              <a:rPr lang="es-ES" dirty="0"/>
              <a:t> ventricular).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dirty="0"/>
              <a:t>Respiratorios:</a:t>
            </a:r>
          </a:p>
          <a:p>
            <a:pPr lvl="1" fontAlgn="base">
              <a:lnSpc>
                <a:spcPct val="120000"/>
              </a:lnSpc>
              <a:spcBef>
                <a:spcPts val="200"/>
              </a:spcBef>
            </a:pPr>
            <a:r>
              <a:rPr lang="es-ES" dirty="0"/>
              <a:t>Broncoespasmo: usar con precaución  en pacientes con asma y EPOC.</a:t>
            </a:r>
          </a:p>
          <a:p>
            <a:pPr lvl="1" fontAlgn="base">
              <a:lnSpc>
                <a:spcPct val="120000"/>
              </a:lnSpc>
              <a:spcBef>
                <a:spcPts val="200"/>
              </a:spcBef>
            </a:pPr>
            <a:r>
              <a:rPr lang="es-ES" dirty="0"/>
              <a:t>Rinitis vasomotora.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dirty="0"/>
              <a:t>–Sistema circulatorio </a:t>
            </a:r>
            <a:r>
              <a:rPr lang="es-ES" dirty="0" err="1"/>
              <a:t>periférico</a:t>
            </a:r>
            <a:r>
              <a:rPr lang="es-ES" dirty="0"/>
              <a:t>: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s-ES" dirty="0"/>
              <a:t>Vasoconstricción </a:t>
            </a:r>
            <a:r>
              <a:rPr lang="es-ES" dirty="0" err="1"/>
              <a:t>periférica</a:t>
            </a:r>
            <a:r>
              <a:rPr lang="es-ES" dirty="0"/>
              <a:t>: fenómeno de Raynaud, que origina frialdad de las extremidades e incluso gangrena.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s-ES" dirty="0"/>
              <a:t>Metabolismo: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s-ES" dirty="0"/>
              <a:t>Potenciación y prolongación de la hipoglucemia insulínica. Se recomienda usar con precaución en pacientes </a:t>
            </a:r>
            <a:r>
              <a:rPr lang="es-ES" dirty="0" err="1"/>
              <a:t>diabéticos</a:t>
            </a:r>
            <a:r>
              <a:rPr lang="es-ES" dirty="0"/>
              <a:t>.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s-ES" dirty="0"/>
              <a:t> Variación de los lípidos plasmáticos.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s-ES" dirty="0"/>
              <a:t>Hiperuricemia.</a:t>
            </a:r>
          </a:p>
          <a:p>
            <a:endParaRPr lang="es-C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4F586-143E-4413-B9ED-82FFE9A605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s-ES" dirty="0"/>
              <a:t>Sistema nervioso central: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Fatiga.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Impotencia y </a:t>
            </a:r>
            <a:r>
              <a:rPr lang="es-ES" dirty="0" err="1"/>
              <a:t>pérdida</a:t>
            </a:r>
            <a:r>
              <a:rPr lang="es-ES" dirty="0"/>
              <a:t> de libido.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Depresión.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Insomnio.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Alucinaciones visuales.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Delirio.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Reacciones psicóticas.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s-ES" dirty="0"/>
              <a:t>Dermatológicos: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</a:t>
            </a:r>
            <a:r>
              <a:rPr lang="es-ES" dirty="0" err="1"/>
              <a:t>Rash</a:t>
            </a:r>
            <a:r>
              <a:rPr lang="es-ES" dirty="0"/>
              <a:t> eritematoso.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Psoriasis.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Prurito.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 Alopecia.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es-ES" dirty="0"/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s-ES" dirty="0"/>
              <a:t>Trastornos gastrointestinales.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‐ Fiebre.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‐ Dolor de garganta.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‐ Dolor abdominal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4959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677E-D1F8-4845-8280-A9370DA0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2BE6-C266-4999-965E-69696716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Insuficiencia Cardiaca</a:t>
            </a:r>
          </a:p>
          <a:p>
            <a:r>
              <a:rPr lang="es-ES" dirty="0"/>
              <a:t>Prevención secundaria eventos cardiovasculares</a:t>
            </a:r>
          </a:p>
          <a:p>
            <a:r>
              <a:rPr lang="es-ES" dirty="0"/>
              <a:t>Hipertensión con tono adrenérgico alto (</a:t>
            </a:r>
            <a:r>
              <a:rPr lang="es-ES" dirty="0" err="1"/>
              <a:t>jovenes</a:t>
            </a:r>
            <a:r>
              <a:rPr lang="es-ES" dirty="0"/>
              <a:t>)</a:t>
            </a:r>
          </a:p>
          <a:p>
            <a:r>
              <a:rPr lang="es-ES" dirty="0"/>
              <a:t>Importantes en emergencias hipertensivas</a:t>
            </a:r>
          </a:p>
          <a:p>
            <a:r>
              <a:rPr lang="es-ES" dirty="0"/>
              <a:t>Control de frecuencia en arritmias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8870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FF85-634B-4457-B29B-9A83A3D2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Hidralazina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2448-F0FF-4364-B623-7FC1C6D6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Produce relajación del músculo </a:t>
            </a:r>
            <a:r>
              <a:rPr lang="es-ES" dirty="0" err="1"/>
              <a:t>arteriolar</a:t>
            </a:r>
            <a:r>
              <a:rPr lang="es-ES" dirty="0"/>
              <a:t> y presenta escasa actividad sobre el territorio venoso. Incrementa la frecuencia cardíaca y el gasto por activación simpática y del SRA</a:t>
            </a:r>
            <a:endParaRPr lang="es-CL" dirty="0"/>
          </a:p>
          <a:p>
            <a:endParaRPr lang="es-CL" dirty="0"/>
          </a:p>
        </p:txBody>
      </p:sp>
      <p:pic>
        <p:nvPicPr>
          <p:cNvPr id="10242" name="Picture 2" descr="Antianginosos y antiarrítmicos">
            <a:extLst>
              <a:ext uri="{FF2B5EF4-FFF2-40B4-BE49-F238E27FC236}">
                <a16:creationId xmlns:a16="http://schemas.microsoft.com/office/drawing/2014/main" id="{B2D6F6C4-2510-4307-A6A8-6EF815CE5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95" y="3155343"/>
            <a:ext cx="5051426" cy="26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2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B021-2FCB-4DEE-B38B-BD539E41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CA4C3-C1FB-41DE-B24C-4871FD5AE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 modo general existen 3 indicaciones de inicio de tratamiento farmacológico: </a:t>
            </a:r>
          </a:p>
          <a:p>
            <a:r>
              <a:rPr lang="es-ES" dirty="0"/>
              <a:t>1. Cuando tras 3 meses de cambios en estilo de vida en un paciente con HTA etapa 1 y RCV bajo no se logra la meta de PA objetivo. </a:t>
            </a:r>
          </a:p>
          <a:p>
            <a:r>
              <a:rPr lang="es-ES" dirty="0"/>
              <a:t>2. En todo paciente con HTA etapa 2 y 3. </a:t>
            </a:r>
          </a:p>
          <a:p>
            <a:r>
              <a:rPr lang="es-ES" dirty="0"/>
              <a:t>3. En todo paciente con RCV alto independiente de la etapa de la HTA. </a:t>
            </a:r>
          </a:p>
          <a:p>
            <a:r>
              <a:rPr lang="es-ES" dirty="0"/>
              <a:t>La JNC 8 recomienda el inicio de fármacos antihipertensivos en personas mayores de 60 años si la PA es ≥ 150/90 </a:t>
            </a:r>
            <a:r>
              <a:rPr lang="es-ES" dirty="0" err="1"/>
              <a:t>mmHg</a:t>
            </a:r>
            <a:r>
              <a:rPr lang="es-ES" dirty="0"/>
              <a:t> y en menores de 60 años si la PA es ≥ 140/90 </a:t>
            </a:r>
            <a:r>
              <a:rPr lang="es-ES" dirty="0" err="1"/>
              <a:t>mmHg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5664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EB30-E9AB-4233-BB3E-5263811A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Dosis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4200-19B5-47D9-9382-B68F6E3D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Hidralazina 50 mg</a:t>
            </a:r>
          </a:p>
          <a:p>
            <a:r>
              <a:rPr lang="es-ES" dirty="0"/>
              <a:t> 50 a 100 mg máximo c/8h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6847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A8D7-2558-4FFE-9E7F-F6120913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	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12811-D0A8-4657-A575-8A47D3A8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Cefalea</a:t>
            </a:r>
          </a:p>
          <a:p>
            <a:r>
              <a:rPr lang="es-ES" dirty="0"/>
              <a:t>Taquicardia</a:t>
            </a:r>
          </a:p>
          <a:p>
            <a:r>
              <a:rPr lang="es-ES" dirty="0"/>
              <a:t>Retención </a:t>
            </a:r>
            <a:r>
              <a:rPr lang="es-ES" dirty="0" err="1"/>
              <a:t>hidrosalina</a:t>
            </a:r>
            <a:endParaRPr lang="es-ES" dirty="0"/>
          </a:p>
          <a:p>
            <a:r>
              <a:rPr lang="es-ES" dirty="0"/>
              <a:t>Lupus </a:t>
            </a:r>
            <a:r>
              <a:rPr lang="es-ES" dirty="0" err="1"/>
              <a:t>like</a:t>
            </a:r>
            <a:endParaRPr lang="es-ES" dirty="0"/>
          </a:p>
          <a:p>
            <a:r>
              <a:rPr lang="es-CL" dirty="0"/>
              <a:t>Neuropatía</a:t>
            </a:r>
          </a:p>
          <a:p>
            <a:r>
              <a:rPr lang="es-CL" dirty="0"/>
              <a:t>Hepatopatía </a:t>
            </a:r>
          </a:p>
          <a:p>
            <a:r>
              <a:rPr lang="es-CL" dirty="0"/>
              <a:t>Discrasias sanguíneas</a:t>
            </a:r>
          </a:p>
        </p:txBody>
      </p:sp>
    </p:spTree>
    <p:extLst>
      <p:ext uri="{BB962C8B-B14F-4D97-AF65-F5344CB8AC3E}">
        <p14:creationId xmlns:p14="http://schemas.microsoft.com/office/powerpoint/2010/main" val="457481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63CA-8FE6-4055-A0BC-36A9C54D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Indicaciones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B911-B161-4A08-A4BE-DFA201744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Manejo de insuficiencia cardiaca en conjunto con </a:t>
            </a:r>
            <a:r>
              <a:rPr lang="es-ES" dirty="0" err="1"/>
              <a:t>isosorbide</a:t>
            </a:r>
            <a:r>
              <a:rPr lang="es-ES" dirty="0"/>
              <a:t> en pacientes con contraindicación de IECA</a:t>
            </a:r>
          </a:p>
          <a:p>
            <a:r>
              <a:rPr lang="es-ES" dirty="0"/>
              <a:t>Antihipertensivos de tercera línea en conjunto a diuréticos</a:t>
            </a:r>
          </a:p>
          <a:p>
            <a:r>
              <a:rPr lang="es-ES" dirty="0"/>
              <a:t>Antihipertensivo adecuado en grupos específicos (afro descendientes)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7389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0FFD-74C3-43B6-9D7C-1FC3C281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Dinitrato de </a:t>
            </a:r>
            <a:r>
              <a:rPr lang="es-ES" dirty="0" err="1"/>
              <a:t>Isosorbide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1CB2-6DC0-4EAD-9945-66AF3F92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950208" cy="4351337"/>
          </a:xfrm>
        </p:spPr>
        <p:txBody>
          <a:bodyPr/>
          <a:lstStyle/>
          <a:p>
            <a:r>
              <a:rPr lang="es-ES" dirty="0" err="1"/>
              <a:t>Venodilatación</a:t>
            </a:r>
            <a:r>
              <a:rPr lang="es-ES" dirty="0"/>
              <a:t> directa</a:t>
            </a:r>
          </a:p>
          <a:p>
            <a:r>
              <a:rPr lang="es-ES" dirty="0"/>
              <a:t>Vasodilatación de capilar coronario</a:t>
            </a:r>
            <a:endParaRPr lang="es-CL" dirty="0"/>
          </a:p>
        </p:txBody>
      </p:sp>
      <p:pic>
        <p:nvPicPr>
          <p:cNvPr id="11266" name="Picture 2" descr="Ntg mecanismo de acción">
            <a:extLst>
              <a:ext uri="{FF2B5EF4-FFF2-40B4-BE49-F238E27FC236}">
                <a16:creationId xmlns:a16="http://schemas.microsoft.com/office/drawing/2014/main" id="{AD1E1FEA-E3A3-4866-B54F-07B2C4304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18159" r="4013" b="12448"/>
          <a:stretch/>
        </p:blipFill>
        <p:spPr bwMode="auto">
          <a:xfrm>
            <a:off x="3400161" y="3429000"/>
            <a:ext cx="5416062" cy="32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4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A6C9-C8D6-447C-9E46-1E45D86B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Dosis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AEA0-6ADA-4849-891C-14C383A2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Isosorbide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 10 a 20 mg c/6 a 8 h </a:t>
            </a:r>
          </a:p>
        </p:txBody>
      </p:sp>
    </p:spTree>
    <p:extLst>
      <p:ext uri="{BB962C8B-B14F-4D97-AF65-F5344CB8AC3E}">
        <p14:creationId xmlns:p14="http://schemas.microsoft.com/office/powerpoint/2010/main" val="1920832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DF62-2747-4506-9811-CAE0C859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adversos	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CDA9A-4C57-411C-9E4B-6C016A63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Cefalea</a:t>
            </a:r>
          </a:p>
          <a:p>
            <a:r>
              <a:rPr lang="es-ES" dirty="0"/>
              <a:t>Mareos</a:t>
            </a:r>
          </a:p>
          <a:p>
            <a:r>
              <a:rPr lang="es-ES" dirty="0"/>
              <a:t>Taquicardia</a:t>
            </a:r>
          </a:p>
          <a:p>
            <a:r>
              <a:rPr lang="es-CL" dirty="0"/>
              <a:t>Hipotensión </a:t>
            </a:r>
          </a:p>
          <a:p>
            <a:r>
              <a:rPr lang="es-CL" dirty="0"/>
              <a:t>Somnolencia</a:t>
            </a:r>
          </a:p>
          <a:p>
            <a:r>
              <a:rPr lang="es-CL" dirty="0"/>
              <a:t>sincope</a:t>
            </a:r>
          </a:p>
        </p:txBody>
      </p:sp>
    </p:spTree>
    <p:extLst>
      <p:ext uri="{BB962C8B-B14F-4D97-AF65-F5344CB8AC3E}">
        <p14:creationId xmlns:p14="http://schemas.microsoft.com/office/powerpoint/2010/main" val="4113840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A8AB-E0F1-4CD0-A456-F05E9A5F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Indicación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7149-B8D0-48C3-A219-3864013D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Manejo de ICC en pacientes con contraindicación de IECA junto a Hidralazina</a:t>
            </a:r>
          </a:p>
          <a:p>
            <a:r>
              <a:rPr lang="es-ES" dirty="0"/>
              <a:t>Manejo sintomático de angina</a:t>
            </a:r>
          </a:p>
          <a:p>
            <a:r>
              <a:rPr lang="es-ES" dirty="0"/>
              <a:t>Manejo antihipertensivo de tercera línea</a:t>
            </a:r>
          </a:p>
          <a:p>
            <a:r>
              <a:rPr lang="es-ES" dirty="0"/>
              <a:t>Manejo de hipertensión en grupos selectos.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285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0766-7371-46B3-861D-B319BF60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35DA-618D-4EA3-9D2E-DEE06877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Simplified New ACC/AHA Hypertension guidelines Infographic ...">
            <a:extLst>
              <a:ext uri="{FF2B5EF4-FFF2-40B4-BE49-F238E27FC236}">
                <a16:creationId xmlns:a16="http://schemas.microsoft.com/office/drawing/2014/main" id="{502497AB-501D-439C-8B52-3A4B3FFD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73" y="0"/>
            <a:ext cx="6855854" cy="68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4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401E-20FE-4D8E-A293-42F63930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3A82F-C27F-47F3-8225-A324D72B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IECA</a:t>
            </a:r>
          </a:p>
          <a:p>
            <a:r>
              <a:rPr lang="es-ES" b="1" dirty="0"/>
              <a:t>ARA II</a:t>
            </a:r>
          </a:p>
          <a:p>
            <a:r>
              <a:rPr lang="es-ES" b="1" dirty="0"/>
              <a:t>Bloqueadores de canales de Calcio</a:t>
            </a:r>
          </a:p>
          <a:p>
            <a:r>
              <a:rPr lang="es-ES" b="1" dirty="0"/>
              <a:t>Diuréticos</a:t>
            </a:r>
          </a:p>
          <a:p>
            <a:r>
              <a:rPr lang="es-ES" b="1" dirty="0"/>
              <a:t>Beta bloqueadores</a:t>
            </a:r>
          </a:p>
          <a:p>
            <a:r>
              <a:rPr lang="es-ES" dirty="0"/>
              <a:t>Hidralazina</a:t>
            </a:r>
          </a:p>
          <a:p>
            <a:r>
              <a:rPr lang="es-ES" dirty="0" err="1"/>
              <a:t>Isosorbide</a:t>
            </a:r>
            <a:endParaRPr lang="es-ES" dirty="0"/>
          </a:p>
          <a:p>
            <a:r>
              <a:rPr lang="es-ES" dirty="0"/>
              <a:t>Otros…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076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5CBD-A0DD-4AC6-AFE3-40CEA407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Inhibidores de la enzima convertidora de angiotensina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1215-66F0-484A-AB34-D5573083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Documento sin título">
            <a:extLst>
              <a:ext uri="{FF2B5EF4-FFF2-40B4-BE49-F238E27FC236}">
                <a16:creationId xmlns:a16="http://schemas.microsoft.com/office/drawing/2014/main" id="{E8A058F7-23A4-4CB0-ADFE-5F3CADAD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024061"/>
            <a:ext cx="8984441" cy="44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1A5E47C-0462-4B6D-9120-F2B4E500ADD4}"/>
              </a:ext>
            </a:extLst>
          </p:cNvPr>
          <p:cNvSpPr/>
          <p:nvPr/>
        </p:nvSpPr>
        <p:spPr>
          <a:xfrm>
            <a:off x="2692958" y="3652576"/>
            <a:ext cx="673240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75E7B80-47B2-4BCA-899A-FEBC1F7B446A}"/>
              </a:ext>
            </a:extLst>
          </p:cNvPr>
          <p:cNvSpPr/>
          <p:nvPr/>
        </p:nvSpPr>
        <p:spPr>
          <a:xfrm>
            <a:off x="5444262" y="4473687"/>
            <a:ext cx="518629" cy="2512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E78D4C-530A-4655-B402-CB6FCFAC5817}"/>
              </a:ext>
            </a:extLst>
          </p:cNvPr>
          <p:cNvSpPr/>
          <p:nvPr/>
        </p:nvSpPr>
        <p:spPr>
          <a:xfrm>
            <a:off x="6521380" y="4282768"/>
            <a:ext cx="311500" cy="22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95F57D-AFA9-492B-9586-C4F4DF02E05D}"/>
              </a:ext>
            </a:extLst>
          </p:cNvPr>
          <p:cNvSpPr/>
          <p:nvPr/>
        </p:nvSpPr>
        <p:spPr>
          <a:xfrm>
            <a:off x="6521380" y="4992260"/>
            <a:ext cx="355316" cy="22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390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A4FB-33ED-413A-858A-06FD99F9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8007-58BF-4333-93E7-16BF3AF8D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2" name="Picture 4" descr="Sistema Renina Angiotensina Aldosterona - YouTube">
            <a:extLst>
              <a:ext uri="{FF2B5EF4-FFF2-40B4-BE49-F238E27FC236}">
                <a16:creationId xmlns:a16="http://schemas.microsoft.com/office/drawing/2014/main" id="{FC93F22E-8CCC-4E59-AA36-4C7AFDE3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0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43C8-E42E-49FB-BEB7-B4E4AF6B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IECA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5E15-9C2C-4D54-94F8-9183718D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54352-F525-43EC-85E9-97C465B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80" y="2137568"/>
            <a:ext cx="9467850" cy="37338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FC36FB7-3EB5-4E1F-89AB-E894191BA1EE}"/>
              </a:ext>
            </a:extLst>
          </p:cNvPr>
          <p:cNvSpPr/>
          <p:nvPr/>
        </p:nvSpPr>
        <p:spPr>
          <a:xfrm>
            <a:off x="723865" y="3429000"/>
            <a:ext cx="447956" cy="258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5017D74-2F59-4AFC-BD22-D93655674A2F}"/>
              </a:ext>
            </a:extLst>
          </p:cNvPr>
          <p:cNvSpPr/>
          <p:nvPr/>
        </p:nvSpPr>
        <p:spPr>
          <a:xfrm>
            <a:off x="713983" y="3825691"/>
            <a:ext cx="432079" cy="170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06631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739</Words>
  <Application>Microsoft Office PowerPoint</Application>
  <PresentationFormat>Widescreen</PresentationFormat>
  <Paragraphs>155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Century Schoolbook</vt:lpstr>
      <vt:lpstr>Wingdings 2</vt:lpstr>
      <vt:lpstr>View</vt:lpstr>
      <vt:lpstr>Farmacoterapía HTA</vt:lpstr>
      <vt:lpstr>Introducción</vt:lpstr>
      <vt:lpstr>PowerPoint Presentation</vt:lpstr>
      <vt:lpstr>Introducción</vt:lpstr>
      <vt:lpstr>PowerPoint Presentation</vt:lpstr>
      <vt:lpstr>Contenido</vt:lpstr>
      <vt:lpstr>Inhibidores de la enzima convertidora de angiotensina</vt:lpstr>
      <vt:lpstr>PowerPoint Presentation</vt:lpstr>
      <vt:lpstr>IECA</vt:lpstr>
      <vt:lpstr>PowerPoint Presentation</vt:lpstr>
      <vt:lpstr>PowerPoint Presentation</vt:lpstr>
      <vt:lpstr>Dosis</vt:lpstr>
      <vt:lpstr>Efectos adversos</vt:lpstr>
      <vt:lpstr>Indicaciones terapéuticas</vt:lpstr>
      <vt:lpstr>Inhibidores de la enzima convertidora de angiotensina</vt:lpstr>
      <vt:lpstr>PowerPoint Presentation</vt:lpstr>
      <vt:lpstr>PowerPoint Presentation</vt:lpstr>
      <vt:lpstr>PowerPoint Presentation</vt:lpstr>
      <vt:lpstr>Efectos adversos</vt:lpstr>
      <vt:lpstr>Indicaciones terapéuticas</vt:lpstr>
      <vt:lpstr>Bloqueadores de canales de Calcio</vt:lpstr>
      <vt:lpstr>PowerPoint Presentation</vt:lpstr>
      <vt:lpstr>PowerPoint Presentation</vt:lpstr>
      <vt:lpstr>PowerPoint Presentation</vt:lpstr>
      <vt:lpstr>Indicaciones</vt:lpstr>
      <vt:lpstr>Contraindicaciones </vt:lpstr>
      <vt:lpstr>Efectos adversos</vt:lpstr>
      <vt:lpstr>Diuréticos</vt:lpstr>
      <vt:lpstr>Indicaciones</vt:lpstr>
      <vt:lpstr>Dosis </vt:lpstr>
      <vt:lpstr>Indicaciones </vt:lpstr>
      <vt:lpstr>Efectos adversos</vt:lpstr>
      <vt:lpstr>Beta bloqueadores</vt:lpstr>
      <vt:lpstr>PowerPoint Presentation</vt:lpstr>
      <vt:lpstr>PowerPoint Presentation</vt:lpstr>
      <vt:lpstr>PowerPoint Presentation</vt:lpstr>
      <vt:lpstr>Efectos adversos </vt:lpstr>
      <vt:lpstr>Indicaciones</vt:lpstr>
      <vt:lpstr>Hidralazina</vt:lpstr>
      <vt:lpstr>Dosis</vt:lpstr>
      <vt:lpstr>Efectos adversos </vt:lpstr>
      <vt:lpstr>Indicaciones </vt:lpstr>
      <vt:lpstr>Dinitrato de Isosorbide</vt:lpstr>
      <vt:lpstr>Dosis </vt:lpstr>
      <vt:lpstr>Efectos adversos </vt:lpstr>
      <vt:lpstr>Indicación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2020-04-25T22:31:41Z</dcterms:created>
  <dcterms:modified xsi:type="dcterms:W3CDTF">2020-04-29T01:47:12Z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