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2"/>
  </p:notesMasterIdLst>
  <p:sldIdLst>
    <p:sldId id="256" r:id="rId2"/>
    <p:sldId id="257" r:id="rId3"/>
    <p:sldId id="263" r:id="rId4"/>
    <p:sldId id="258" r:id="rId5"/>
    <p:sldId id="259" r:id="rId6"/>
    <p:sldId id="261" r:id="rId7"/>
    <p:sldId id="260" r:id="rId8"/>
    <p:sldId id="262" r:id="rId9"/>
    <p:sldId id="264" r:id="rId10"/>
    <p:sldId id="265" r:id="rId11"/>
    <p:sldId id="278" r:id="rId12"/>
    <p:sldId id="271" r:id="rId13"/>
    <p:sldId id="270" r:id="rId14"/>
    <p:sldId id="267" r:id="rId15"/>
    <p:sldId id="279" r:id="rId16"/>
    <p:sldId id="268" r:id="rId17"/>
    <p:sldId id="315" r:id="rId18"/>
    <p:sldId id="269" r:id="rId19"/>
    <p:sldId id="285" r:id="rId20"/>
    <p:sldId id="280" r:id="rId21"/>
    <p:sldId id="283" r:id="rId22"/>
    <p:sldId id="286" r:id="rId23"/>
    <p:sldId id="287" r:id="rId24"/>
    <p:sldId id="316" r:id="rId25"/>
    <p:sldId id="317" r:id="rId26"/>
    <p:sldId id="318" r:id="rId27"/>
    <p:sldId id="274" r:id="rId28"/>
    <p:sldId id="290" r:id="rId29"/>
    <p:sldId id="291" r:id="rId30"/>
    <p:sldId id="289" r:id="rId31"/>
    <p:sldId id="276" r:id="rId32"/>
    <p:sldId id="296" r:id="rId33"/>
    <p:sldId id="293" r:id="rId34"/>
    <p:sldId id="294" r:id="rId35"/>
    <p:sldId id="295" r:id="rId36"/>
    <p:sldId id="313" r:id="rId37"/>
    <p:sldId id="301" r:id="rId38"/>
    <p:sldId id="312" r:id="rId39"/>
    <p:sldId id="302" r:id="rId40"/>
    <p:sldId id="306" r:id="rId41"/>
    <p:sldId id="307" r:id="rId42"/>
    <p:sldId id="310" r:id="rId43"/>
    <p:sldId id="309" r:id="rId44"/>
    <p:sldId id="298" r:id="rId45"/>
    <p:sldId id="304" r:id="rId46"/>
    <p:sldId id="303" r:id="rId47"/>
    <p:sldId id="300" r:id="rId48"/>
    <p:sldId id="299" r:id="rId49"/>
    <p:sldId id="305" r:id="rId50"/>
    <p:sldId id="297" r:id="rId5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79181" autoAdjust="0"/>
  </p:normalViewPr>
  <p:slideViewPr>
    <p:cSldViewPr snapToGrid="0">
      <p:cViewPr varScale="1">
        <p:scale>
          <a:sx n="71" d="100"/>
          <a:sy n="71" d="100"/>
        </p:scale>
        <p:origin x="-12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9B252C-BBB6-4E20-B87B-DB9C90839E4F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077078-C45B-4641-A7B2-EA080AE7DE60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956056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ptodate.com/contents/characteristics-of-antiemetic-drugs/abstract/24,25" TargetMode="External"/><Relationship Id="rId3" Type="http://schemas.openxmlformats.org/officeDocument/2006/relationships/hyperlink" Target="https://www.uptodate.com/contents/ondansetron-drug-information?search=serotonin+3+receptor+antagonists&amp;topicRef=2538&amp;source=see_link" TargetMode="External"/><Relationship Id="rId7" Type="http://schemas.openxmlformats.org/officeDocument/2006/relationships/hyperlink" Target="https://www.uptodate.com/contents/characteristics-of-antiemetic-drugs/abstract/21-23" TargetMode="External"/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uptodate.com/contents/palonosetron-drug-information?search=serotonin+3+receptor+antagonists&amp;topicRef=2538&amp;source=see_link" TargetMode="External"/><Relationship Id="rId5" Type="http://schemas.openxmlformats.org/officeDocument/2006/relationships/hyperlink" Target="https://www.uptodate.com/contents/dolasetron-drug-information?search=serotonin+3+receptor+antagonists&amp;topicRef=2538&amp;source=see_link" TargetMode="External"/><Relationship Id="rId10" Type="http://schemas.openxmlformats.org/officeDocument/2006/relationships/hyperlink" Target="https://www.uptodate.com/contents/characteristics-of-antiemetic-drugs/abstract/26" TargetMode="External"/><Relationship Id="rId4" Type="http://schemas.openxmlformats.org/officeDocument/2006/relationships/hyperlink" Target="https://www.uptodate.com/contents/granisetron-drug-information?search=serotonin+3+receptor+antagonists&amp;topicRef=2538&amp;source=see_link" TargetMode="External"/><Relationship Id="rId9" Type="http://schemas.openxmlformats.org/officeDocument/2006/relationships/hyperlink" Target="https://www.uptodate.com/contents/dexamethasone-drug-information?search=serotonin+3+receptor+antagonists&amp;topicRef=2538&amp;source=see_link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uptodate.com/contents/characteristics-of-antiemetic-drugs/abstract/24,25" TargetMode="External"/><Relationship Id="rId3" Type="http://schemas.openxmlformats.org/officeDocument/2006/relationships/hyperlink" Target="https://www.uptodate.com/contents/ondansetron-drug-information?search=serotonin+3+receptor+antagonists&amp;topicRef=2538&amp;source=see_link" TargetMode="External"/><Relationship Id="rId7" Type="http://schemas.openxmlformats.org/officeDocument/2006/relationships/hyperlink" Target="https://www.uptodate.com/contents/characteristics-of-antiemetic-drugs/abstract/21-23" TargetMode="External"/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www.uptodate.com/contents/palonosetron-drug-information?search=serotonin+3+receptor+antagonists&amp;topicRef=2538&amp;source=see_link" TargetMode="External"/><Relationship Id="rId5" Type="http://schemas.openxmlformats.org/officeDocument/2006/relationships/hyperlink" Target="https://www.uptodate.com/contents/dolasetron-drug-information?search=serotonin+3+receptor+antagonists&amp;topicRef=2538&amp;source=see_link" TargetMode="External"/><Relationship Id="rId10" Type="http://schemas.openxmlformats.org/officeDocument/2006/relationships/hyperlink" Target="https://www.uptodate.com/contents/characteristics-of-antiemetic-drugs/abstract/26" TargetMode="External"/><Relationship Id="rId4" Type="http://schemas.openxmlformats.org/officeDocument/2006/relationships/hyperlink" Target="https://www.uptodate.com/contents/granisetron-drug-information?search=serotonin+3+receptor+antagonists&amp;topicRef=2538&amp;source=see_link" TargetMode="External"/><Relationship Id="rId9" Type="http://schemas.openxmlformats.org/officeDocument/2006/relationships/hyperlink" Target="https://www.uptodate.com/contents/dexamethasone-drug-information?search=serotonin+3+receptor+antagonists&amp;topicRef=2538&amp;source=see_link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 vómito es un acto reflejo complejo coordinado desde el tronco cerebral y efectuado por contracción de la musculatura del tracto digestivo, de la faringe, facial y lingual, diafragma y de las paredes abdominal y torácica, simultáneas a la relajación del esfínter </a:t>
            </a:r>
            <a:r>
              <a:rPr lang="es-MX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esófagogástrico</a:t>
            </a:r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Esta respuesta motora, a menudo, pero no siempre, es precedida por la sensación de náuseas. El SNC juega un papel crítico en la fisiología de NV, recibiendo y procesando los impulsos eméticos aferentes y generando las señales eferentes que son enviadas a diferentes órganos y tejidos en el proceso que produce el vómito (16,17) aunque existen muchas áreas de incertidumbre (18). Los estímulos aferentes pueden ser iniciados en diferentes lugares de la anatomía: en el tracto digestivo, en la orofaringe, esófago, estómago e intestino; en el mediastino; en la pelvis renal; en el peritoneo, etc. y en el SNC, en la corteza cerebral, laberinto y otros componentes del oído.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3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41139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D2 central</a:t>
            </a:r>
          </a:p>
          <a:p>
            <a:endParaRPr lang="es-CL" dirty="0"/>
          </a:p>
          <a:p>
            <a:r>
              <a:rPr lang="es-CL" dirty="0"/>
              <a:t>Indirectamente: Vías periféricas por efecto PK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22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10106819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 5-HT3 receptor antagonists are currently approved in the United States: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ondansetron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granisetron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dolasetron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palonosetron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Several well-conducted, randomized, comparative trials have failed to demonstrate any convincing difference in efficacy or tolerability between the three first-generation agents (ondansetron,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granisetron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dolasetron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when used at effective doses 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21-23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]. Palonosetron differs from the other three in having both a higher receptor binding affinity and much longer half-life. Phase III trials of single agent palonosetron 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24,25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and palonosetron combined with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dexamethasone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26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demonstrated superiority to first-generation 5-HT3 receptor antagonists in the prevention of delayed as well as acute emesis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23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3580471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D2 central</a:t>
            </a:r>
          </a:p>
          <a:p>
            <a:endParaRPr lang="es-CL" dirty="0"/>
          </a:p>
          <a:p>
            <a:r>
              <a:rPr lang="es-CL" dirty="0"/>
              <a:t>Indirectamente: Vías periféricas por efecto PK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24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1010681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29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4875118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Cirujano: </a:t>
            </a:r>
            <a:r>
              <a:rPr lang="es-CL" dirty="0" err="1"/>
              <a:t>Cirugias</a:t>
            </a:r>
            <a:r>
              <a:rPr lang="es-CL" dirty="0"/>
              <a:t> previas, RT, carcinomatosis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37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7429047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4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8862439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En la práctica, muchas veces se presentan múltiples etiologías en un mismo paciente. </a:t>
            </a:r>
          </a:p>
          <a:p>
            <a:endParaRPr lang="es-CL" dirty="0"/>
          </a:p>
          <a:p>
            <a:r>
              <a:rPr lang="es-CL" dirty="0"/>
              <a:t>Zona Gatillo: Muy frecuente</a:t>
            </a:r>
          </a:p>
          <a:p>
            <a:r>
              <a:rPr lang="es-CL" dirty="0"/>
              <a:t>Vía Periférica: Muy frecuente</a:t>
            </a:r>
          </a:p>
          <a:p>
            <a:r>
              <a:rPr lang="es-CL" dirty="0"/>
              <a:t>Vestibular: Muy rara</a:t>
            </a:r>
          </a:p>
          <a:p>
            <a:r>
              <a:rPr lang="es-CL" dirty="0"/>
              <a:t>Cortical: No tan rara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6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8409622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8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7173530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Paciente con cáncer avanzado más nauseas que paciente con cáncer. Paciente en fin de vida más nauseas que paciente con cáncer avanzado. Independiente de quimio o opioides. Porque? </a:t>
            </a:r>
          </a:p>
          <a:p>
            <a:endParaRPr lang="es-CL" dirty="0"/>
          </a:p>
          <a:p>
            <a:r>
              <a:rPr lang="es-CL" dirty="0"/>
              <a:t>Desnutrición, QMT/RT, invasión tumoral plexos, fenómenos </a:t>
            </a:r>
            <a:r>
              <a:rPr lang="es-CL" dirty="0" err="1"/>
              <a:t>paraneo</a:t>
            </a:r>
            <a:r>
              <a:rPr lang="es-CL" dirty="0"/>
              <a:t>. – </a:t>
            </a:r>
            <a:r>
              <a:rPr lang="es-CL" dirty="0" err="1"/>
              <a:t>Disfuncion</a:t>
            </a:r>
            <a:r>
              <a:rPr lang="es-CL" dirty="0"/>
              <a:t> </a:t>
            </a:r>
            <a:r>
              <a:rPr lang="es-CL" dirty="0" err="1"/>
              <a:t>autonomica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14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386999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Domperidona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periferico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…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proquinético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Ojo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es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más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Seguro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neurologico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pero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no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lo CV (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Prolonga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QT)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Haloperidol (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antipsicótico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1°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generación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muchos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adverosos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..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Extrapiramidales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baja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umbra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convulsivante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Bloquea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otros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receptors: H1, Ach,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.. Se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usa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refractarios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</a:t>
            </a:r>
          </a:p>
          <a:p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Olanzapina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Antipsicotico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 2°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generación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Pocos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efectos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adversos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varias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ventajas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Aumenta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apetito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hipnotico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..  Tiene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evidencia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nauseas por QMT ..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Poca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</a:t>
            </a:r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0" i="0" u="none" strike="noStrike" kern="1200" baseline="0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paliativos</a:t>
            </a:r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b="0" i="0" u="none" strike="noStrike" kern="1200" baseline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Prokinetic agents stimulate the motility of the upper gastrointestinal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tract by four potential mechanisms: activation of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5HT4 receptors, releasing acetylcholine from enteric neurons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stimulate the cholinergic system in the gut wall; blockade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5HT3 receptors;53,54 activation of motilin receptors;55 or</a:t>
            </a:r>
          </a:p>
          <a:p>
            <a:r>
              <a:rPr 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releasing the dopaminergic “brake” on gastric emptying.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18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10568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/>
              <a:t>D2 central</a:t>
            </a:r>
          </a:p>
          <a:p>
            <a:endParaRPr lang="es-CL" dirty="0"/>
          </a:p>
          <a:p>
            <a:r>
              <a:rPr lang="es-CL" dirty="0"/>
              <a:t>Indirectamente: Vías periféricas por efecto PK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19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3845308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La </a:t>
            </a:r>
            <a:r>
              <a:rPr lang="es-MX" sz="1200" b="1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distonía</a:t>
            </a:r>
            <a:r>
              <a:rPr lang="es-MX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es un trastorno del movimiento que causa contracciones involuntarias de los músculos. Estas contracciones resultan en torsiones y movimientos repetitivos</a:t>
            </a:r>
          </a:p>
          <a:p>
            <a:endParaRPr lang="es-MX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s-MX" dirty="0"/>
              <a:t>La acatisia es un trastorno del movimiento caracterizado por sensación de intranquilidad y malestar internos acompañados de inquietud motora.</a:t>
            </a:r>
          </a:p>
          <a:p>
            <a:r>
              <a:rPr lang="es-MX" dirty="0"/>
              <a:t>Se presenta subjetivamente como una sensación de intranquilidad asociada a un ánimo disfórico y, a un nivel objetivo, se evidencia a través de la ejecución de movimientos estereotipados como caminar, levantarse, cruzar y descruzar las piernas, cambiar la postura del cuerpo o de sus puntos de apoyo, que el paciente realiza de forma compulsiva para aliviar la incomodidad</a:t>
            </a:r>
          </a:p>
          <a:p>
            <a:endParaRPr lang="es-MX" dirty="0"/>
          </a:p>
          <a:p>
            <a:r>
              <a:rPr lang="es-MX" dirty="0"/>
              <a:t>Existen subtipos de acatisia: aguda (al poco tiempo de iniciada la medicación y hasta seis meses luego de ello), crónica (después de los seis meses), tardía (con retraso en el inicio y asociado a disquinesia tardía) y de retirada (asociado con suspensión, cambio o disminución de dosis)</a:t>
            </a:r>
          </a:p>
          <a:p>
            <a:endParaRPr lang="es-MX" dirty="0"/>
          </a:p>
          <a:p>
            <a:r>
              <a:rPr lang="es-MX" dirty="0"/>
              <a:t>El manejo terapéutico de la acatisia incluye el uso de estrategias como disminuir, cambiar o suspender fármacos (antipsicóticos, antieméticos), siempre que esto sea posible (3,7,8). Entre los fármacos de primera línea usados para el control de la acatisia están el </a:t>
            </a:r>
            <a:r>
              <a:rPr lang="es-MX" dirty="0" err="1"/>
              <a:t>propranolol</a:t>
            </a:r>
            <a:r>
              <a:rPr lang="es-MX" dirty="0"/>
              <a:t> (40-80 mg/día), </a:t>
            </a:r>
            <a:r>
              <a:rPr lang="es-MX" dirty="0" err="1"/>
              <a:t>mirtazapina</a:t>
            </a:r>
            <a:r>
              <a:rPr lang="es-MX" dirty="0"/>
              <a:t> (15 mg/día), </a:t>
            </a:r>
            <a:r>
              <a:rPr lang="es-MX" dirty="0" err="1"/>
              <a:t>ciproheptadina</a:t>
            </a:r>
            <a:r>
              <a:rPr lang="es-MX" dirty="0"/>
              <a:t> (8-16 mg/día) (8). En una segunda línea se encuentran los anticolinérgicos (</a:t>
            </a:r>
            <a:r>
              <a:rPr lang="es-MX" dirty="0" err="1"/>
              <a:t>benzotropina</a:t>
            </a:r>
            <a:r>
              <a:rPr lang="es-MX" dirty="0"/>
              <a:t> 1,5-8 mg/día, </a:t>
            </a:r>
            <a:r>
              <a:rPr lang="es-MX" dirty="0" err="1"/>
              <a:t>trihexifenidilo</a:t>
            </a:r>
            <a:r>
              <a:rPr lang="es-MX" dirty="0"/>
              <a:t> 2-10 mg/día, biperideno 2-6 mg/día) (8). En tercera línea las benzodiacepinas (clonazepam 0.5-1 mg/día, </a:t>
            </a:r>
            <a:r>
              <a:rPr lang="es-MX" dirty="0" err="1"/>
              <a:t>lorazepam</a:t>
            </a:r>
            <a:r>
              <a:rPr lang="es-MX" dirty="0"/>
              <a:t> 1-2 mg/día, diazepam 5-15 mg/día) y en una cuarta línea están la amantadina (100 mg/día) y la clonidina (0,15 mg/ día) (8). En nuestro caso se optó por recomendar la suspensión de la metoclopramida y añadir una benzodiacepina (alprazolam) para el manejo de la acatisia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20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40423251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Four 5-HT3 receptor antagonists are currently approved in the United States: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ondansetron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/>
              </a:rPr>
              <a:t>granisetron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 </a:t>
            </a:r>
            <a:r>
              <a:rPr lang="en-US" sz="1200" b="0" i="0" u="sng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/>
              </a:rPr>
              <a:t>dolasetron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and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/>
              </a:rPr>
              <a:t>palonosetron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Several well-conducted, randomized, comparative trials have failed to demonstrate any convincing difference in efficacy or tolerability between the three first-generation agents (ondansetron,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granisetron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dolasetron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when used at effective doses 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/>
              </a:rPr>
              <a:t>21-23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]. Palonosetron differs from the other three in having both a higher receptor binding affinity and much longer half-life. Phase III trials of single agent palonosetron 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24,25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and palonosetron combined with 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/>
              </a:rPr>
              <a:t>dexamethasone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[</a:t>
            </a:r>
            <a:r>
              <a:rPr lang="en-US" sz="1200" b="0" i="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/>
              </a:rPr>
              <a:t>26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 demonstrated superiority to first-generation 5-HT3 receptor antagonists in the prevention of delayed as well as acute emesis</a:t>
            </a:r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8077078-C45B-4641-A7B2-EA080AE7DE60}" type="slidenum">
              <a:rPr lang="es-CL" smtClean="0"/>
              <a:pPr/>
              <a:t>21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9001732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6C30EFE-AA9D-4BC2-BC27-BD591F7F2D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C70AC8E4-66B6-4347-BAF4-8E103E51F8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25E03EC-4431-4A7F-B7AA-B5DAA6B99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ED8C0B02-AF9D-40EE-A70C-8AE93A66B9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083832E-05BB-41B6-9EF8-CD4BF686F2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825634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D41601F-1849-403C-83D2-C9BF9433D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7F418E89-32D3-42FF-8449-98F7D21685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052BD650-17A9-431C-9DCB-A1E569D4A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483A2074-D826-4581-94EC-3FEF0044F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F5C83F38-2624-4CC2-B105-58F55B591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806222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="" xmlns:a16="http://schemas.microsoft.com/office/drawing/2014/main" id="{8A3150B0-DECC-4E7B-9174-8ED982EED19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vertical 2">
            <a:extLst>
              <a:ext uri="{FF2B5EF4-FFF2-40B4-BE49-F238E27FC236}">
                <a16:creationId xmlns="" xmlns:a16="http://schemas.microsoft.com/office/drawing/2014/main" id="{E8217515-7F18-4366-A691-65BF046CC1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5C433CA8-58BD-4ACA-85F8-4861DC351D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86FD5B04-F8FB-4167-9213-BB19D6CEE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0DC7CEF-7864-4523-A26F-831239833F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320887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009BC8-6B3D-4B87-8CA7-426E6768BE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61F8947-4152-4E1B-B8D5-EF7A77E89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AABF73AA-5BC9-44F3-B142-3C55E5734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2148750-50B5-4C12-9C55-1AB91C667E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50D35789-BA9C-405A-8097-DE757EE02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718539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D1631D1-3E27-4029-A086-8777C9541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CFFFA939-462B-402B-AB34-00ACB5295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F45BE68B-FE4C-4D4F-A3F2-A539C57C1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D893024E-5EAA-4B7E-A623-EB6BE5665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2F018361-129F-45FE-B17C-D32B2ED609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608423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CD860ED-91F2-488D-B504-9C30760445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8DC68D-F1C0-4804-AFF0-C42F414E7E5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788EF3C3-AD05-4B0B-A069-7BED285FB0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32F5019A-8B9B-4569-91FB-F2665304EA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76F624C7-4949-4DE3-BA51-1BC435055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EED71BF-A6AE-4DB4-8628-9A4426ECC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0578121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BAC7C4-CFDA-4484-9FB5-4F5375F6CB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9B147064-4AB5-43B3-8C22-2D9337FE4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="" xmlns:a16="http://schemas.microsoft.com/office/drawing/2014/main" id="{D95CACEB-599F-4E6A-8432-80BDFE0AE1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Marcador de texto 4">
            <a:extLst>
              <a:ext uri="{FF2B5EF4-FFF2-40B4-BE49-F238E27FC236}">
                <a16:creationId xmlns="" xmlns:a16="http://schemas.microsoft.com/office/drawing/2014/main" id="{3343E705-85B2-4D6F-94C0-40B703039D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="" xmlns:a16="http://schemas.microsoft.com/office/drawing/2014/main" id="{EDC1AAE4-B00C-4F79-939C-0468BCB50F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Marcador de fecha 6">
            <a:extLst>
              <a:ext uri="{FF2B5EF4-FFF2-40B4-BE49-F238E27FC236}">
                <a16:creationId xmlns="" xmlns:a16="http://schemas.microsoft.com/office/drawing/2014/main" id="{4945F14E-46A8-4DDB-844E-7474A0A9A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8" name="Marcador de pie de página 7">
            <a:extLst>
              <a:ext uri="{FF2B5EF4-FFF2-40B4-BE49-F238E27FC236}">
                <a16:creationId xmlns="" xmlns:a16="http://schemas.microsoft.com/office/drawing/2014/main" id="{849628BB-B330-4925-9AF6-96B7A0895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="" xmlns:a16="http://schemas.microsoft.com/office/drawing/2014/main" id="{998DFBF3-535F-4F21-94C9-B951FA59E4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21098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2CF3E0D-07A3-4291-9870-653F7B6C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fecha 2">
            <a:extLst>
              <a:ext uri="{FF2B5EF4-FFF2-40B4-BE49-F238E27FC236}">
                <a16:creationId xmlns="" xmlns:a16="http://schemas.microsoft.com/office/drawing/2014/main" id="{A617A6EA-F7C9-47CE-870C-0BB65C0567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4" name="Marcador de pie de página 3">
            <a:extLst>
              <a:ext uri="{FF2B5EF4-FFF2-40B4-BE49-F238E27FC236}">
                <a16:creationId xmlns="" xmlns:a16="http://schemas.microsoft.com/office/drawing/2014/main" id="{E9BC5478-AAB6-4A55-9B6D-790C9F920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="" xmlns:a16="http://schemas.microsoft.com/office/drawing/2014/main" id="{FACA6399-16C5-4C95-9055-82EBC3FC9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158109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="" xmlns:a16="http://schemas.microsoft.com/office/drawing/2014/main" id="{DBBC2928-2424-41C0-953D-B28A6B5DD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3" name="Marcador de pie de página 2">
            <a:extLst>
              <a:ext uri="{FF2B5EF4-FFF2-40B4-BE49-F238E27FC236}">
                <a16:creationId xmlns="" xmlns:a16="http://schemas.microsoft.com/office/drawing/2014/main" id="{12C110F5-59DC-4BD3-960D-E50BF397A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="" xmlns:a16="http://schemas.microsoft.com/office/drawing/2014/main" id="{7D79BEEE-1C1E-4F52-ABD6-C79827E01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19208208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EF595E3-EDDC-4B1D-8DA0-12E8ACE9E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8F8065D-5539-4467-AF8D-2894A5EEC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AF6C5981-BC6E-4199-90CD-2D2C20A83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83593F2B-D8FF-4D9E-9004-0EEA55BB5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8A5A16DF-A144-4A3C-9853-B7E55C019A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987B38B2-C967-4193-9B80-6A915FB414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167483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70ED756-6492-4EB2-B7F3-8D81518661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="" xmlns:a16="http://schemas.microsoft.com/office/drawing/2014/main" id="{F5DA951E-3101-476A-A742-93529258E6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Marcador de texto 3">
            <a:extLst>
              <a:ext uri="{FF2B5EF4-FFF2-40B4-BE49-F238E27FC236}">
                <a16:creationId xmlns="" xmlns:a16="http://schemas.microsoft.com/office/drawing/2014/main" id="{36A67CF4-18A5-4883-AE03-168092DFF5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="" xmlns:a16="http://schemas.microsoft.com/office/drawing/2014/main" id="{752ABF84-3BC0-427E-8A1E-559B74E379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6" name="Marcador de pie de página 5">
            <a:extLst>
              <a:ext uri="{FF2B5EF4-FFF2-40B4-BE49-F238E27FC236}">
                <a16:creationId xmlns="" xmlns:a16="http://schemas.microsoft.com/office/drawing/2014/main" id="{A1A51901-5E14-4884-B5C4-481BA3DCB1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="" xmlns:a16="http://schemas.microsoft.com/office/drawing/2014/main" id="{7805C45D-1D48-4AE3-8E45-D1FCD571C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9101564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="" xmlns:a16="http://schemas.microsoft.com/office/drawing/2014/main" id="{EDCDA107-440C-45BD-B09A-E9AF3CE72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Marcador de texto 2">
            <a:extLst>
              <a:ext uri="{FF2B5EF4-FFF2-40B4-BE49-F238E27FC236}">
                <a16:creationId xmlns="" xmlns:a16="http://schemas.microsoft.com/office/drawing/2014/main" id="{44E8CD0F-D353-4BDC-A8E2-C6145F01D4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Marcador de fecha 3">
            <a:extLst>
              <a:ext uri="{FF2B5EF4-FFF2-40B4-BE49-F238E27FC236}">
                <a16:creationId xmlns="" xmlns:a16="http://schemas.microsoft.com/office/drawing/2014/main" id="{73114806-F691-41B1-97E0-4D33B65F70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89906-22F5-4109-9428-F999D163F90B}" type="datetimeFigureOut">
              <a:rPr lang="es-CL" smtClean="0"/>
              <a:pPr/>
              <a:t>29/08/2019</a:t>
            </a:fld>
            <a:endParaRPr lang="es-CL"/>
          </a:p>
        </p:txBody>
      </p:sp>
      <p:sp>
        <p:nvSpPr>
          <p:cNvPr id="5" name="Marcador de pie de página 4">
            <a:extLst>
              <a:ext uri="{FF2B5EF4-FFF2-40B4-BE49-F238E27FC236}">
                <a16:creationId xmlns="" xmlns:a16="http://schemas.microsoft.com/office/drawing/2014/main" id="{B7CF78B6-274E-423E-91F1-1AEE07DC00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="" xmlns:a16="http://schemas.microsoft.com/office/drawing/2014/main" id="{43CA6CCC-96A4-4C22-A966-FDDBAD4BE8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985D07-CCAB-41AB-BA61-CEFF8974E31F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841777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93F0B93-1BB0-4BA6-B3D3-83051C96668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/>
              <a:t>Síntomas Gastrointestinales en Cuidados </a:t>
            </a:r>
            <a:r>
              <a:rPr lang="es-CL" dirty="0" smtClean="0"/>
              <a:t>Paliativos</a:t>
            </a:r>
            <a:endParaRPr lang="es-CL" dirty="0"/>
          </a:p>
        </p:txBody>
      </p:sp>
      <p:sp>
        <p:nvSpPr>
          <p:cNvPr id="3" name="Subtítulo 2">
            <a:extLst>
              <a:ext uri="{FF2B5EF4-FFF2-40B4-BE49-F238E27FC236}">
                <a16:creationId xmlns="" xmlns:a16="http://schemas.microsoft.com/office/drawing/2014/main" id="{753EAF0F-3D15-41D1-8735-53E82DB446C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L" dirty="0"/>
          </a:p>
          <a:p>
            <a:r>
              <a:rPr lang="es-CL" dirty="0"/>
              <a:t>Dr. Fernando </a:t>
            </a:r>
            <a:r>
              <a:rPr lang="es-CL" dirty="0" err="1"/>
              <a:t>Ihl</a:t>
            </a:r>
            <a:endParaRPr lang="es-CL" dirty="0"/>
          </a:p>
          <a:p>
            <a:r>
              <a:rPr lang="es-CL" dirty="0"/>
              <a:t>2019</a:t>
            </a:r>
          </a:p>
        </p:txBody>
      </p:sp>
    </p:spTree>
    <p:extLst>
      <p:ext uri="{BB962C8B-B14F-4D97-AF65-F5344CB8AC3E}">
        <p14:creationId xmlns="" xmlns:p14="http://schemas.microsoft.com/office/powerpoint/2010/main" val="31235378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F31E32B-5609-42FE-B550-58E0ED15ED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Etiologías Frecuentes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E009CE0-3844-4200-88DA-84D29182A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667250"/>
          </a:xfrm>
        </p:spPr>
        <p:txBody>
          <a:bodyPr>
            <a:normAutofit fontScale="92500" lnSpcReduction="20000"/>
          </a:bodyPr>
          <a:lstStyle/>
          <a:p>
            <a:r>
              <a:rPr lang="es-CL" b="1" dirty="0"/>
              <a:t>Quimioterapia/Radioterapia (QT/RT)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Limitan tratamientos y prolongan hospitalizaciones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QT riesgo emético específico (↑ R: Cisplatino, ciclofosfamida)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Factores de riesgo: Jóvenes, Mujeres, Antecedente de hiperémesis gravídica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Antes de implementación protocolos antieméticos: Prevalencia 83% (V)</a:t>
            </a:r>
          </a:p>
          <a:p>
            <a:pPr lvl="2"/>
            <a:r>
              <a:rPr lang="es-CL" dirty="0"/>
              <a:t>1990 FDA aprueba </a:t>
            </a:r>
            <a:r>
              <a:rPr lang="es-CL" dirty="0" err="1"/>
              <a:t>Ondansetron</a:t>
            </a:r>
            <a:r>
              <a:rPr lang="es-CL" dirty="0"/>
              <a:t> …  Prevalencia actual: N 35%   V 13% 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Mecanismo:</a:t>
            </a:r>
          </a:p>
          <a:p>
            <a:pPr lvl="2"/>
            <a:r>
              <a:rPr lang="es-CL" dirty="0"/>
              <a:t>Estimulan Zona gatillo: </a:t>
            </a:r>
            <a:r>
              <a:rPr lang="es-CL" b="1" dirty="0"/>
              <a:t>Receptores NK 1 </a:t>
            </a:r>
            <a:r>
              <a:rPr lang="es-CL" dirty="0"/>
              <a:t>(¿Serotonina 5 HT3?)</a:t>
            </a:r>
          </a:p>
          <a:p>
            <a:pPr lvl="2"/>
            <a:r>
              <a:rPr lang="es-CL" dirty="0"/>
              <a:t>Daño mucosa GI: </a:t>
            </a:r>
            <a:r>
              <a:rPr lang="es-CL" b="1" dirty="0"/>
              <a:t>Receptores Serotonina 5 HT3</a:t>
            </a:r>
          </a:p>
          <a:p>
            <a:pPr lvl="2"/>
            <a:r>
              <a:rPr lang="es-CL" dirty="0"/>
              <a:t>Estimulan corteza: </a:t>
            </a:r>
            <a:r>
              <a:rPr lang="es-CL" b="1" dirty="0"/>
              <a:t>Ansiedad</a:t>
            </a:r>
          </a:p>
          <a:p>
            <a:pPr lvl="2"/>
            <a:endParaRPr lang="es-CL" b="1" dirty="0"/>
          </a:p>
          <a:p>
            <a:pPr lvl="2"/>
            <a:endParaRPr lang="es-CL" dirty="0"/>
          </a:p>
          <a:p>
            <a:pPr lvl="2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9312356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9B2699C-4ABE-411F-8B74-A188FB78A2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 y Vómitos por QT – Clasificación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28390C2-2EE6-49B8-A4C0-2D57B510AF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FCCFC7CD-6123-44F1-9CDE-E3DD431B418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439" y="1547550"/>
            <a:ext cx="10717121" cy="37629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557851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5EC58FD-1990-409A-826D-9C74AC5C9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0C91228-FEB1-4BBD-A9B9-75FD574993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F2B8A51-DC01-4D77-A2FA-946B3312764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90363" y="437732"/>
            <a:ext cx="6611273" cy="598253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4270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EA33D8B-6CD1-4E52-A1BC-739249C99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8A95FAE6-C6BA-4D0E-9D9F-E79C780980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2FD946B8-182E-44F7-A3D7-A281110E586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37285" y="1027906"/>
            <a:ext cx="6717430" cy="52020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06802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4D55B39E-7F91-4E5B-9390-A695611A3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Etiologías Frecuentes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D922866-13C6-4C80-B47D-2DAE10CE9E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/>
              <a:t>Cáncer Avanzado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Desnutrición severa, caquexia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Mecanismo:  </a:t>
            </a:r>
          </a:p>
          <a:p>
            <a:pPr lvl="2"/>
            <a:r>
              <a:rPr lang="es-CL" b="1" dirty="0"/>
              <a:t>Disfunción autonómica</a:t>
            </a:r>
          </a:p>
          <a:p>
            <a:pPr lvl="2"/>
            <a:r>
              <a:rPr lang="es-CL" dirty="0"/>
              <a:t>↓ motilidad (Gastroparesia)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Distensión visceral (Gástrica/Esófago) 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Tratamiento: Metoclopramida</a:t>
            </a:r>
          </a:p>
          <a:p>
            <a:pPr lvl="1"/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18A4F28B-8A9D-4A37-8FA5-04C44FDAFD32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71808" y="1690688"/>
            <a:ext cx="4881992" cy="432361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092987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28EC2922-E86A-4FD3-9B22-456E04095F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Tratamiento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C472399-E762-447C-AFA7-D377C0E3CE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11187223" cy="4351338"/>
          </a:xfrm>
        </p:spPr>
        <p:txBody>
          <a:bodyPr/>
          <a:lstStyle/>
          <a:p>
            <a:r>
              <a:rPr lang="es-CL" dirty="0"/>
              <a:t>Tratar causas reversibles </a:t>
            </a:r>
          </a:p>
          <a:p>
            <a:pPr lvl="1"/>
            <a:r>
              <a:rPr lang="es-CL" dirty="0"/>
              <a:t>Constipación, OIM, Drenar ascitis, Rotar opioides, Corregir </a:t>
            </a:r>
            <a:r>
              <a:rPr lang="es-CL" dirty="0" err="1"/>
              <a:t>HiperCa</a:t>
            </a:r>
            <a:r>
              <a:rPr lang="es-CL" dirty="0"/>
              <a:t> </a:t>
            </a:r>
          </a:p>
          <a:p>
            <a:endParaRPr lang="es-CL" dirty="0"/>
          </a:p>
          <a:p>
            <a:r>
              <a:rPr lang="es-CL" dirty="0"/>
              <a:t>Tratamiento no farmacológico</a:t>
            </a:r>
          </a:p>
          <a:p>
            <a:endParaRPr lang="es-CL" dirty="0"/>
          </a:p>
          <a:p>
            <a:r>
              <a:rPr lang="es-CL" b="1" dirty="0"/>
              <a:t>Tratamiento farmacológico</a:t>
            </a:r>
          </a:p>
        </p:txBody>
      </p:sp>
    </p:spTree>
    <p:extLst>
      <p:ext uri="{BB962C8B-B14F-4D97-AF65-F5344CB8AC3E}">
        <p14:creationId xmlns="" xmlns:p14="http://schemas.microsoft.com/office/powerpoint/2010/main" val="2649029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998325CF-71F8-45AA-AE0A-8BA33D072B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Tratamiento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91D1AE9-F472-4872-AD32-43A9A6F705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Tratamiento No farmacológico: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Alimentación fraccionada, evitar grasas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Jengibre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Evitar olores gatillo (QT)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Psicoterapia (Ejercicios de relajación)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¿Acupuntura?</a:t>
            </a:r>
          </a:p>
        </p:txBody>
      </p:sp>
    </p:spTree>
    <p:extLst>
      <p:ext uri="{BB962C8B-B14F-4D97-AF65-F5344CB8AC3E}">
        <p14:creationId xmlns="" xmlns:p14="http://schemas.microsoft.com/office/powerpoint/2010/main" val="262046894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</p:spPr>
        <p:txBody>
          <a:bodyPr/>
          <a:lstStyle/>
          <a:p>
            <a:r>
              <a:rPr lang="es-CL" dirty="0" smtClean="0"/>
              <a:t>Náuseas/Vómitos – Tratamiento Farmacológico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6306" y="2199596"/>
            <a:ext cx="562927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102CE1-1F5F-44A7-8042-87860A2C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000" dirty="0"/>
              <a:t>Náuseas/Vómitos – Tratamiento Farmacológico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672A677-F09F-4535-B725-BB7F47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721"/>
            <a:ext cx="10515600" cy="4795284"/>
          </a:xfrm>
        </p:spPr>
        <p:txBody>
          <a:bodyPr>
            <a:normAutofit/>
          </a:bodyPr>
          <a:lstStyle/>
          <a:p>
            <a:r>
              <a:rPr lang="es-CL" dirty="0"/>
              <a:t>Antagonistas Dopaminérgicos </a:t>
            </a:r>
          </a:p>
          <a:p>
            <a:pPr lvl="1"/>
            <a:endParaRPr lang="es-CL" b="1" u="sng" dirty="0"/>
          </a:p>
          <a:p>
            <a:pPr lvl="1"/>
            <a:r>
              <a:rPr lang="es-CL" b="1" u="sng" dirty="0"/>
              <a:t>Metoclopramida</a:t>
            </a:r>
            <a:r>
              <a:rPr lang="es-CL" dirty="0"/>
              <a:t> (Domperidona, Haloperidol, Olanzapina)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Considerados de 1° línea (Independiente de etiología. Mayoría mediados ZG)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Mecanismo acción: </a:t>
            </a:r>
          </a:p>
          <a:p>
            <a:pPr lvl="2"/>
            <a:r>
              <a:rPr lang="es-CL" u="sng" dirty="0"/>
              <a:t>Bloquean  Receptores D2 centrales</a:t>
            </a:r>
            <a:r>
              <a:rPr lang="es-CL" dirty="0"/>
              <a:t> (Zona Gatillo) (en dosis altas pueden bloquear 5HT3)</a:t>
            </a:r>
          </a:p>
          <a:p>
            <a:pPr lvl="2"/>
            <a:r>
              <a:rPr lang="es-CL" dirty="0" err="1"/>
              <a:t>Proquinético</a:t>
            </a:r>
            <a:r>
              <a:rPr lang="es-CL" dirty="0"/>
              <a:t>: Agonistas Receptores 5HT4 intestinales y bloquean D2 intestinales</a:t>
            </a:r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6222081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9DC1B6A-0B75-4BE5-9651-0311EBF4E4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1467" y="323416"/>
            <a:ext cx="9069066" cy="621116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3BED29-A350-400C-8E19-7058B56B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6" y="365126"/>
            <a:ext cx="8335926" cy="613069"/>
          </a:xfrm>
        </p:spPr>
        <p:txBody>
          <a:bodyPr>
            <a:normAutofit fontScale="90000"/>
          </a:bodyPr>
          <a:lstStyle/>
          <a:p>
            <a:r>
              <a:rPr lang="es-CL" dirty="0"/>
              <a:t>Náuseas/Vómitos –   Fisiopatología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B5F79C-1756-4046-8513-5241D4AE1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Elipse"/>
          <p:cNvSpPr/>
          <p:nvPr/>
        </p:nvSpPr>
        <p:spPr>
          <a:xfrm>
            <a:off x="4767943" y="3200400"/>
            <a:ext cx="805543" cy="206829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4038600" y="5170714"/>
            <a:ext cx="1240971" cy="1959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9029257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B506954-21BA-429F-9251-98320889B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Síntomas Gastrointestinales (GI)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7BA2502-D2E2-4241-92D3-B10C7AE8FA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 smtClean="0"/>
          </a:p>
          <a:p>
            <a:r>
              <a:rPr lang="es-CL" dirty="0" smtClean="0"/>
              <a:t>Náuseas/Vómitos</a:t>
            </a:r>
          </a:p>
          <a:p>
            <a:pPr>
              <a:buNone/>
            </a:pPr>
            <a:endParaRPr lang="es-CL" dirty="0"/>
          </a:p>
          <a:p>
            <a:endParaRPr lang="es-CL" dirty="0"/>
          </a:p>
          <a:p>
            <a:r>
              <a:rPr lang="es-CL" dirty="0"/>
              <a:t>Obstrucción Intestinal Maligna (OIM)</a:t>
            </a:r>
          </a:p>
        </p:txBody>
      </p:sp>
    </p:spTree>
    <p:extLst>
      <p:ext uri="{BB962C8B-B14F-4D97-AF65-F5344CB8AC3E}">
        <p14:creationId xmlns="" xmlns:p14="http://schemas.microsoft.com/office/powerpoint/2010/main" val="415020245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102CE1-1F5F-44A7-8042-87860A2C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000" dirty="0"/>
              <a:t>Náuseas/Vómitos – Tratamiento Farmacológico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672A677-F09F-4535-B725-BB7F47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720"/>
            <a:ext cx="10515600" cy="5082363"/>
          </a:xfrm>
        </p:spPr>
        <p:txBody>
          <a:bodyPr>
            <a:normAutofit fontScale="92500" lnSpcReduction="20000"/>
          </a:bodyPr>
          <a:lstStyle/>
          <a:p>
            <a:r>
              <a:rPr lang="es-CL" b="1" u="sng" dirty="0"/>
              <a:t>Metoclopramida</a:t>
            </a:r>
          </a:p>
          <a:p>
            <a:pPr marL="457200" lvl="1" indent="0">
              <a:buNone/>
            </a:pPr>
            <a:endParaRPr lang="es-CL" b="1" u="sng" dirty="0"/>
          </a:p>
          <a:p>
            <a:pPr lvl="1"/>
            <a:r>
              <a:rPr lang="es-CL" dirty="0"/>
              <a:t>Dosis de inicio: 10 mg cada 8 </a:t>
            </a:r>
            <a:r>
              <a:rPr lang="es-CL" dirty="0" err="1"/>
              <a:t>hrs</a:t>
            </a:r>
            <a:r>
              <a:rPr lang="es-CL" dirty="0"/>
              <a:t>     Vida ½: 4-6 </a:t>
            </a:r>
            <a:r>
              <a:rPr lang="es-CL" dirty="0" err="1"/>
              <a:t>hrs</a:t>
            </a:r>
            <a:endParaRPr lang="es-CL" dirty="0"/>
          </a:p>
          <a:p>
            <a:pPr lvl="1"/>
            <a:endParaRPr lang="es-CL" dirty="0"/>
          </a:p>
          <a:p>
            <a:pPr lvl="1"/>
            <a:r>
              <a:rPr lang="es-CL" dirty="0"/>
              <a:t>Vía administración: VO/SC/EV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Dosis máxima: 120 mg/día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r>
              <a:rPr lang="es-CL" dirty="0"/>
              <a:t>Ajustar dosis por función renal: </a:t>
            </a:r>
            <a:r>
              <a:rPr lang="es-CL" dirty="0" err="1"/>
              <a:t>ClCr</a:t>
            </a:r>
            <a:r>
              <a:rPr lang="es-CL" dirty="0"/>
              <a:t> ≤ 40 → ↓ 50% dosis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Efectos adversos: </a:t>
            </a:r>
          </a:p>
          <a:p>
            <a:pPr lvl="2"/>
            <a:r>
              <a:rPr lang="es-CL" dirty="0"/>
              <a:t>Somnolencia (10 -70%, dosis dependiente), fatiga (2-10%)</a:t>
            </a:r>
          </a:p>
          <a:p>
            <a:pPr lvl="2"/>
            <a:r>
              <a:rPr lang="es-CL" b="1" dirty="0"/>
              <a:t>Síntomas extrapiramidales</a:t>
            </a:r>
            <a:r>
              <a:rPr lang="es-CL" dirty="0"/>
              <a:t>: Distonías (&lt; 1 – 5%, dosis y edad dependiente), temblor, acatisia y disquinesia tardía</a:t>
            </a:r>
          </a:p>
          <a:p>
            <a:pPr lvl="2"/>
            <a:r>
              <a:rPr lang="es-CL" dirty="0"/>
              <a:t>Hiperprolactinemia: Mastalgia, galactorrea y amenorrea</a:t>
            </a:r>
          </a:p>
          <a:p>
            <a:pPr lvl="2"/>
            <a:r>
              <a:rPr lang="es-CL" dirty="0"/>
              <a:t>Arritmias: Prolongan QT (Raro)</a:t>
            </a:r>
          </a:p>
        </p:txBody>
      </p:sp>
    </p:spTree>
    <p:extLst>
      <p:ext uri="{BB962C8B-B14F-4D97-AF65-F5344CB8AC3E}">
        <p14:creationId xmlns="" xmlns:p14="http://schemas.microsoft.com/office/powerpoint/2010/main" val="32123651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102CE1-1F5F-44A7-8042-87860A2C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000" dirty="0"/>
              <a:t>Náuseas/Vómitos – Tratamiento Farmacológico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672A677-F09F-4535-B725-BB7F47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721"/>
            <a:ext cx="10515600" cy="4795284"/>
          </a:xfrm>
        </p:spPr>
        <p:txBody>
          <a:bodyPr>
            <a:normAutofit fontScale="85000" lnSpcReduction="20000"/>
          </a:bodyPr>
          <a:lstStyle/>
          <a:p>
            <a:r>
              <a:rPr lang="es-CL" dirty="0"/>
              <a:t>Antagonistas 5 </a:t>
            </a:r>
            <a:r>
              <a:rPr lang="es-CL" dirty="0" smtClean="0"/>
              <a:t>HT3 (¨</a:t>
            </a:r>
            <a:r>
              <a:rPr lang="es-CL" dirty="0" err="1" smtClean="0"/>
              <a:t>setrones</a:t>
            </a:r>
            <a:r>
              <a:rPr lang="es-CL" dirty="0" smtClean="0"/>
              <a:t>¨)</a:t>
            </a:r>
            <a:endParaRPr lang="es-CL" dirty="0"/>
          </a:p>
          <a:p>
            <a:pPr lvl="1"/>
            <a:endParaRPr lang="es-CL" dirty="0"/>
          </a:p>
          <a:p>
            <a:pPr lvl="1"/>
            <a:r>
              <a:rPr lang="es-CL" dirty="0" err="1"/>
              <a:t>Ondansetron</a:t>
            </a:r>
            <a:r>
              <a:rPr lang="es-CL" dirty="0"/>
              <a:t>, </a:t>
            </a:r>
            <a:r>
              <a:rPr lang="es-CL" dirty="0" err="1"/>
              <a:t>Granisetron</a:t>
            </a:r>
            <a:r>
              <a:rPr lang="es-CL" dirty="0"/>
              <a:t>, </a:t>
            </a:r>
            <a:r>
              <a:rPr lang="es-CL" dirty="0" err="1"/>
              <a:t>Dolasetron</a:t>
            </a:r>
            <a:r>
              <a:rPr lang="es-CL" dirty="0"/>
              <a:t>, </a:t>
            </a:r>
            <a:r>
              <a:rPr lang="es-CL" dirty="0" err="1"/>
              <a:t>Palosetron</a:t>
            </a:r>
            <a:r>
              <a:rPr lang="es-CL" dirty="0"/>
              <a:t>.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Mecanismo acción: </a:t>
            </a:r>
          </a:p>
          <a:p>
            <a:pPr lvl="3"/>
            <a:r>
              <a:rPr lang="es-CL" dirty="0"/>
              <a:t>Bloquean Receptores 5HT3 Periféricos (</a:t>
            </a:r>
            <a:r>
              <a:rPr lang="es-CL" dirty="0" err="1"/>
              <a:t>Cél</a:t>
            </a:r>
            <a:r>
              <a:rPr lang="es-CL" dirty="0"/>
              <a:t> </a:t>
            </a:r>
            <a:r>
              <a:rPr lang="es-CL" dirty="0" err="1"/>
              <a:t>enterocromatofines</a:t>
            </a:r>
            <a:r>
              <a:rPr lang="es-CL" dirty="0"/>
              <a:t>)</a:t>
            </a:r>
          </a:p>
          <a:p>
            <a:pPr lvl="3"/>
            <a:r>
              <a:rPr lang="es-CL" dirty="0"/>
              <a:t>Bloquean Receptores 5HT3 Centrales (Zona Gatillo)</a:t>
            </a:r>
          </a:p>
          <a:p>
            <a:pPr lvl="2"/>
            <a:endParaRPr lang="es-CL" dirty="0"/>
          </a:p>
          <a:p>
            <a:pPr lvl="1"/>
            <a:r>
              <a:rPr lang="es-CL" dirty="0"/>
              <a:t>Dosis de inicio: </a:t>
            </a:r>
          </a:p>
          <a:p>
            <a:pPr lvl="2"/>
            <a:r>
              <a:rPr lang="es-CL" dirty="0" err="1"/>
              <a:t>Ondansetron</a:t>
            </a:r>
            <a:r>
              <a:rPr lang="es-CL" dirty="0"/>
              <a:t>: 4 mg cada 8 </a:t>
            </a:r>
            <a:r>
              <a:rPr lang="es-CL" dirty="0" err="1"/>
              <a:t>hrs</a:t>
            </a:r>
            <a:r>
              <a:rPr lang="es-CL" dirty="0"/>
              <a:t> VO/SC/EV (Dosis máxima: 32 mg)</a:t>
            </a:r>
          </a:p>
          <a:p>
            <a:pPr lvl="2"/>
            <a:r>
              <a:rPr lang="es-CL" dirty="0" err="1"/>
              <a:t>Granisetron</a:t>
            </a:r>
            <a:r>
              <a:rPr lang="es-CL" dirty="0"/>
              <a:t>: 1 mg cada 12 </a:t>
            </a:r>
            <a:r>
              <a:rPr lang="es-CL" dirty="0" err="1"/>
              <a:t>hrs</a:t>
            </a:r>
            <a:r>
              <a:rPr lang="es-CL" dirty="0"/>
              <a:t> VO/EV</a:t>
            </a:r>
          </a:p>
          <a:p>
            <a:pPr lvl="2"/>
            <a:r>
              <a:rPr lang="es-CL" dirty="0" err="1"/>
              <a:t>Palonosetron</a:t>
            </a:r>
            <a:r>
              <a:rPr lang="es-CL" dirty="0"/>
              <a:t>: 0,25 mg día VO/EV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Disminuir dosis en falla hepática: </a:t>
            </a:r>
            <a:r>
              <a:rPr lang="es-CL" dirty="0" err="1"/>
              <a:t>Ondansetron</a:t>
            </a:r>
            <a:r>
              <a:rPr lang="es-CL" dirty="0"/>
              <a:t> </a:t>
            </a:r>
            <a:r>
              <a:rPr lang="es-CL" dirty="0" err="1"/>
              <a:t>máx</a:t>
            </a:r>
            <a:r>
              <a:rPr lang="es-CL" dirty="0"/>
              <a:t> 8 mg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Efectos adversos: Escasos y leves</a:t>
            </a:r>
          </a:p>
          <a:p>
            <a:pPr lvl="2"/>
            <a:r>
              <a:rPr lang="es-CL" dirty="0"/>
              <a:t>Constipación (5-10%)</a:t>
            </a:r>
          </a:p>
          <a:p>
            <a:pPr lvl="2"/>
            <a:r>
              <a:rPr lang="es-CL" dirty="0"/>
              <a:t> Prolonga QT</a:t>
            </a:r>
          </a:p>
          <a:p>
            <a:pPr lvl="2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8681036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9DC1B6A-0B75-4BE5-9651-0311EBF4E4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1467" y="323416"/>
            <a:ext cx="9069066" cy="621116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3BED29-A350-400C-8E19-7058B56B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6" y="365126"/>
            <a:ext cx="8335926" cy="613069"/>
          </a:xfrm>
        </p:spPr>
        <p:txBody>
          <a:bodyPr>
            <a:normAutofit fontScale="90000"/>
          </a:bodyPr>
          <a:lstStyle/>
          <a:p>
            <a:r>
              <a:rPr lang="es-CL" dirty="0"/>
              <a:t>Náuseas/Vómitos –   Fisiopatología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B5F79C-1756-4046-8513-5241D4AE1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Elipse"/>
          <p:cNvSpPr/>
          <p:nvPr/>
        </p:nvSpPr>
        <p:spPr>
          <a:xfrm>
            <a:off x="3951514" y="4800600"/>
            <a:ext cx="1208315" cy="40277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Elipse"/>
          <p:cNvSpPr/>
          <p:nvPr/>
        </p:nvSpPr>
        <p:spPr>
          <a:xfrm>
            <a:off x="4757057" y="3396343"/>
            <a:ext cx="489857" cy="17417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465956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102CE1-1F5F-44A7-8042-87860A2C5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CL" sz="4000" dirty="0"/>
              <a:t>Náuseas/Vómitos – Tratamiento Farmacológico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672A677-F09F-4535-B725-BB7F47D8CD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41721"/>
            <a:ext cx="10515600" cy="4795284"/>
          </a:xfrm>
        </p:spPr>
        <p:txBody>
          <a:bodyPr>
            <a:normAutofit/>
          </a:bodyPr>
          <a:lstStyle/>
          <a:p>
            <a:r>
              <a:rPr lang="es-CL" dirty="0"/>
              <a:t>Antagonistas Receptores </a:t>
            </a:r>
            <a:r>
              <a:rPr lang="es-CL" dirty="0" err="1" smtClean="0"/>
              <a:t>Neurokinina</a:t>
            </a:r>
            <a:r>
              <a:rPr lang="es-CL" dirty="0" smtClean="0"/>
              <a:t> 1 (“</a:t>
            </a:r>
            <a:r>
              <a:rPr lang="es-CL" dirty="0" err="1" smtClean="0"/>
              <a:t>pitant</a:t>
            </a:r>
            <a:r>
              <a:rPr lang="es-CL" dirty="0" smtClean="0"/>
              <a:t>”)</a:t>
            </a:r>
            <a:endParaRPr lang="es-CL" dirty="0"/>
          </a:p>
          <a:p>
            <a:pPr lvl="1"/>
            <a:r>
              <a:rPr lang="es-CL" dirty="0" err="1" smtClean="0"/>
              <a:t>Aprepitant</a:t>
            </a:r>
            <a:r>
              <a:rPr lang="es-CL" dirty="0" smtClean="0"/>
              <a:t>, </a:t>
            </a:r>
            <a:r>
              <a:rPr lang="es-CL" dirty="0" err="1" smtClean="0"/>
              <a:t>Fosaprepitant</a:t>
            </a:r>
            <a:r>
              <a:rPr lang="es-CL" dirty="0" smtClean="0"/>
              <a:t>, </a:t>
            </a:r>
            <a:r>
              <a:rPr lang="es-CL" dirty="0" err="1" smtClean="0"/>
              <a:t>etc</a:t>
            </a:r>
            <a:endParaRPr lang="es-CL" dirty="0" smtClean="0"/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Agregados </a:t>
            </a:r>
            <a:r>
              <a:rPr lang="es-CL" dirty="0"/>
              <a:t>recientemente al arsenal </a:t>
            </a:r>
            <a:r>
              <a:rPr lang="es-CL" dirty="0" smtClean="0"/>
              <a:t>farmacológico</a:t>
            </a: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Mecanismo Acción:</a:t>
            </a:r>
          </a:p>
          <a:p>
            <a:pPr lvl="2"/>
            <a:r>
              <a:rPr lang="es-CL" dirty="0" smtClean="0"/>
              <a:t>Bloquean R NK1 a nivel central</a:t>
            </a:r>
          </a:p>
          <a:p>
            <a:pPr lvl="1"/>
            <a:endParaRPr lang="es-CL" dirty="0" smtClean="0"/>
          </a:p>
          <a:p>
            <a:pPr lvl="1"/>
            <a:r>
              <a:rPr lang="es-CL" dirty="0" smtClean="0"/>
              <a:t>Útiles en:</a:t>
            </a:r>
          </a:p>
          <a:p>
            <a:pPr lvl="2"/>
            <a:r>
              <a:rPr lang="es-CL" dirty="0" smtClean="0"/>
              <a:t>Náuseas por QT (Náuseas </a:t>
            </a:r>
            <a:r>
              <a:rPr lang="es-CL" dirty="0" err="1" smtClean="0"/>
              <a:t>tradías</a:t>
            </a:r>
            <a:r>
              <a:rPr lang="es-CL" dirty="0" smtClean="0"/>
              <a:t>)</a:t>
            </a:r>
          </a:p>
          <a:p>
            <a:pPr lvl="1"/>
            <a:endParaRPr lang="es-CL" dirty="0" smtClean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38946949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9DC1B6A-0B75-4BE5-9651-0311EBF4E4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1467" y="323416"/>
            <a:ext cx="9069066" cy="621116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3BED29-A350-400C-8E19-7058B56B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6" y="365126"/>
            <a:ext cx="8335926" cy="613069"/>
          </a:xfrm>
        </p:spPr>
        <p:txBody>
          <a:bodyPr>
            <a:normAutofit fontScale="90000"/>
          </a:bodyPr>
          <a:lstStyle/>
          <a:p>
            <a:r>
              <a:rPr lang="es-CL" dirty="0"/>
              <a:t>Náuseas/Vómitos –   Fisiopatología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B5F79C-1756-4046-8513-5241D4AE1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Elipse"/>
          <p:cNvSpPr/>
          <p:nvPr/>
        </p:nvSpPr>
        <p:spPr>
          <a:xfrm>
            <a:off x="4713514" y="3581398"/>
            <a:ext cx="489857" cy="17417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465956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838199" y="365125"/>
            <a:ext cx="10863943" cy="1325563"/>
          </a:xfrm>
        </p:spPr>
        <p:txBody>
          <a:bodyPr/>
          <a:lstStyle/>
          <a:p>
            <a:r>
              <a:rPr lang="es-CL" dirty="0" smtClean="0"/>
              <a:t>Náuseas/Vómitos – Tratamiento Farmacológico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Corticoides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Se desconoce mecanismo de acción.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Disminuirían Ac </a:t>
            </a:r>
            <a:r>
              <a:rPr lang="es-MX" dirty="0" err="1" smtClean="0"/>
              <a:t>Araquidónico</a:t>
            </a:r>
            <a:r>
              <a:rPr lang="es-MX" dirty="0" smtClean="0"/>
              <a:t> a nivel Cortical</a:t>
            </a:r>
          </a:p>
          <a:p>
            <a:pPr lvl="1"/>
            <a:endParaRPr lang="es-MX" dirty="0" smtClean="0"/>
          </a:p>
          <a:p>
            <a:pPr lvl="1"/>
            <a:r>
              <a:rPr lang="es-MX" dirty="0" smtClean="0"/>
              <a:t>Útiles en:</a:t>
            </a:r>
          </a:p>
          <a:p>
            <a:pPr lvl="2"/>
            <a:r>
              <a:rPr lang="es-MX" dirty="0" smtClean="0"/>
              <a:t>Náuseas por QT</a:t>
            </a:r>
          </a:p>
          <a:p>
            <a:pPr lvl="2"/>
            <a:r>
              <a:rPr lang="es-MX" dirty="0" smtClean="0"/>
              <a:t>Náuseas por Hipertensión </a:t>
            </a:r>
            <a:r>
              <a:rPr lang="es-MX" dirty="0" err="1" smtClean="0"/>
              <a:t>endecraneana</a:t>
            </a:r>
            <a:endParaRPr lang="es-MX" dirty="0" smtClean="0"/>
          </a:p>
          <a:p>
            <a:pPr lvl="2"/>
            <a:r>
              <a:rPr lang="es-MX" dirty="0" smtClean="0"/>
              <a:t>Náuseas por OIM</a:t>
            </a:r>
          </a:p>
          <a:p>
            <a:pPr lvl="2"/>
            <a:endParaRPr lang="es-MX" dirty="0" smtClean="0"/>
          </a:p>
          <a:p>
            <a:pPr lvl="2"/>
            <a:endParaRPr lang="es-MX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Obstrucción Intestinal Maligna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F9A9661-0AA2-4C39-8C0A-5106278D1F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Obstrucción Intestinal Maligna (OIM)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DEE081B-8FA4-40B3-99B2-9B872D5F2C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CL" dirty="0"/>
              <a:t>Situación clínica frecuente en pacientes con enfermedades oncológicas avanzadas</a:t>
            </a:r>
          </a:p>
          <a:p>
            <a:r>
              <a:rPr lang="es-CL" dirty="0"/>
              <a:t>Genera gran carga sintomática (Dolor, náuseas, disnea, ansiedad)</a:t>
            </a:r>
          </a:p>
          <a:p>
            <a:r>
              <a:rPr lang="es-CL" dirty="0"/>
              <a:t>Afecta severamente calidad de vida paciente/cuidador</a:t>
            </a:r>
          </a:p>
          <a:p>
            <a:r>
              <a:rPr lang="es-CL" dirty="0"/>
              <a:t>Mal pronóstico. Muchas veces evento terminal</a:t>
            </a:r>
          </a:p>
          <a:p>
            <a:r>
              <a:rPr lang="es-CL" dirty="0"/>
              <a:t>Definición:</a:t>
            </a:r>
          </a:p>
          <a:p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DC39622-93D1-4119-98BD-0D2839F700C8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4424482"/>
            <a:ext cx="6007396" cy="197679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683537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82A4961-79B7-49A7-8CE8-E099FA2D2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Obstrucción Intestinal Maligna (OIM)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03E0CA6-60CE-456B-9C63-87BCEA6BEA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31088"/>
            <a:ext cx="10515600" cy="4645875"/>
          </a:xfrm>
        </p:spPr>
        <p:txBody>
          <a:bodyPr>
            <a:normAutofit/>
          </a:bodyPr>
          <a:lstStyle/>
          <a:p>
            <a:r>
              <a:rPr lang="es-CL" dirty="0"/>
              <a:t>Causas más frecuentes:</a:t>
            </a:r>
          </a:p>
          <a:p>
            <a:pPr lvl="1"/>
            <a:r>
              <a:rPr lang="es-CL" b="1" dirty="0"/>
              <a:t>Cáncer de </a:t>
            </a:r>
            <a:r>
              <a:rPr lang="es-CL" b="1" dirty="0" err="1"/>
              <a:t>Colorectal</a:t>
            </a:r>
            <a:r>
              <a:rPr lang="es-CL" b="1" dirty="0"/>
              <a:t> </a:t>
            </a:r>
            <a:r>
              <a:rPr lang="es-CL" dirty="0"/>
              <a:t>(10 – 28%)</a:t>
            </a:r>
          </a:p>
          <a:p>
            <a:pPr lvl="1"/>
            <a:r>
              <a:rPr lang="es-CL" b="1" dirty="0"/>
              <a:t>Cáncer Ovario </a:t>
            </a:r>
            <a:r>
              <a:rPr lang="es-CL" dirty="0"/>
              <a:t>(20-50%) (carcinomatosis peritoneal)</a:t>
            </a:r>
          </a:p>
          <a:p>
            <a:pPr lvl="1"/>
            <a:r>
              <a:rPr lang="es-CL" dirty="0"/>
              <a:t>Páncreas (6%)</a:t>
            </a:r>
          </a:p>
          <a:p>
            <a:pPr lvl="1"/>
            <a:r>
              <a:rPr lang="es-CL" dirty="0"/>
              <a:t>Vejiga (3%)</a:t>
            </a:r>
          </a:p>
          <a:p>
            <a:pPr lvl="1"/>
            <a:r>
              <a:rPr lang="es-CL" dirty="0"/>
              <a:t>A distancia: Mama - Melanoma</a:t>
            </a:r>
          </a:p>
          <a:p>
            <a:pPr marL="0" indent="0">
              <a:buNone/>
            </a:pPr>
            <a:endParaRPr lang="es-CL" dirty="0"/>
          </a:p>
          <a:p>
            <a:pPr marL="0" indent="0">
              <a:buNone/>
            </a:pPr>
            <a:endParaRPr lang="es-CL" dirty="0"/>
          </a:p>
          <a:p>
            <a:endParaRPr lang="es-CL" dirty="0"/>
          </a:p>
        </p:txBody>
      </p:sp>
      <p:graphicFrame>
        <p:nvGraphicFramePr>
          <p:cNvPr id="4" name="Marcador de contenido 3">
            <a:extLst>
              <a:ext uri="{FF2B5EF4-FFF2-40B4-BE49-F238E27FC236}">
                <a16:creationId xmlns="" xmlns:a16="http://schemas.microsoft.com/office/drawing/2014/main" id="{99E782C6-C07A-40E8-B432-AC2DF666633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3235697918"/>
              </p:ext>
            </p:extLst>
          </p:nvPr>
        </p:nvGraphicFramePr>
        <p:xfrm>
          <a:off x="710610" y="4207318"/>
          <a:ext cx="10515600" cy="1778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="" xmlns:a16="http://schemas.microsoft.com/office/drawing/2014/main" val="809791174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1872473571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422082600"/>
                    </a:ext>
                  </a:extLst>
                </a:gridCol>
              </a:tblGrid>
              <a:tr h="396580">
                <a:tc>
                  <a:txBody>
                    <a:bodyPr/>
                    <a:lstStyle/>
                    <a:p>
                      <a:r>
                        <a:rPr lang="es-CL" dirty="0"/>
                        <a:t>Clasificación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5518045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Sitio Anatómico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Alto (ID) (</a:t>
                      </a:r>
                      <a:r>
                        <a:rPr lang="es-CL" dirty="0" err="1"/>
                        <a:t>Ej</a:t>
                      </a:r>
                      <a:r>
                        <a:rPr lang="es-CL" dirty="0"/>
                        <a:t>: Páncreas, </a:t>
                      </a:r>
                      <a:r>
                        <a:rPr lang="es-CL" dirty="0" err="1"/>
                        <a:t>ColangioCa</a:t>
                      </a:r>
                      <a:r>
                        <a:rPr lang="es-C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Bajo (IG) (</a:t>
                      </a:r>
                      <a:r>
                        <a:rPr lang="es-CL" dirty="0" err="1"/>
                        <a:t>Ej</a:t>
                      </a:r>
                      <a:r>
                        <a:rPr lang="es-CL" dirty="0"/>
                        <a:t>: Colon, Ovario)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1672384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Grado obstrucción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Completa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Parcial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38904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s-CL" dirty="0"/>
                        <a:t>Mecanismo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Anatómico (</a:t>
                      </a:r>
                      <a:r>
                        <a:rPr lang="es-CL" dirty="0" err="1"/>
                        <a:t>Intrínsico</a:t>
                      </a:r>
                      <a:r>
                        <a:rPr lang="es-CL" dirty="0"/>
                        <a:t>/</a:t>
                      </a:r>
                      <a:r>
                        <a:rPr lang="es-CL" dirty="0" err="1"/>
                        <a:t>Extrínsico</a:t>
                      </a:r>
                      <a:r>
                        <a:rPr lang="es-CL" dirty="0"/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Funcional (infiltración plexo celíaco, Disfunción autonómica, ascitis)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744840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3993973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D79062D-0ECD-4AE7-981C-4FAB6B30EB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251024"/>
          </a:xfrm>
        </p:spPr>
        <p:txBody>
          <a:bodyPr/>
          <a:lstStyle/>
          <a:p>
            <a:r>
              <a:rPr lang="es-CL" dirty="0"/>
              <a:t>OIM- Fisiopatología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4966A42-9430-497D-95A3-62F56C99BC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53B81303-2F5B-4339-9729-317939007FC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31851" y="1405369"/>
            <a:ext cx="5458587" cy="5191850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BDD92D7D-DCCB-4279-8B3B-B788016FB70D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860960" y="2158409"/>
            <a:ext cx="4492840" cy="302082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6417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8AA6E02-12A5-4646-8721-E26A7F997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Definición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E314A77-8B90-42B0-9B48-FC9BA4493B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CL" dirty="0" smtClean="0"/>
              <a:t>Náuseas</a:t>
            </a:r>
            <a:r>
              <a:rPr lang="es-CL" dirty="0"/>
              <a:t>: </a:t>
            </a:r>
          </a:p>
          <a:p>
            <a:pPr lvl="1"/>
            <a:r>
              <a:rPr lang="es-CL" dirty="0"/>
              <a:t>Sensación inminente de vomitar (referida al epigastrio y cuello)</a:t>
            </a:r>
          </a:p>
          <a:p>
            <a:endParaRPr lang="es-CL" dirty="0"/>
          </a:p>
          <a:p>
            <a:r>
              <a:rPr lang="es-CL" dirty="0"/>
              <a:t>Vómito: </a:t>
            </a:r>
          </a:p>
          <a:p>
            <a:pPr lvl="1"/>
            <a:r>
              <a:rPr lang="es-CL" dirty="0"/>
              <a:t>Expulsión brusca y forzada de contenido gástrico o intestinal por la boca</a:t>
            </a:r>
          </a:p>
          <a:p>
            <a:pPr lvl="1"/>
            <a:r>
              <a:rPr lang="es-CL" dirty="0"/>
              <a:t>Acto reflejo complejo coordinado desde el tronco cerebral</a:t>
            </a:r>
          </a:p>
          <a:p>
            <a:pPr lvl="1"/>
            <a:r>
              <a:rPr lang="es-CL" dirty="0"/>
              <a:t>Contracción músculos de pared abdominal y diafragma (↑ PIA)</a:t>
            </a:r>
          </a:p>
          <a:p>
            <a:endParaRPr lang="es-CL" dirty="0"/>
          </a:p>
          <a:p>
            <a:r>
              <a:rPr lang="es-CL" dirty="0"/>
              <a:t>Mecanismo de defensa </a:t>
            </a:r>
          </a:p>
          <a:p>
            <a:pPr lvl="1"/>
            <a:r>
              <a:rPr lang="es-CL" dirty="0"/>
              <a:t>Detección de toxinas en el aparato digestivo (1° línea) y en el SNC (2° línea)</a:t>
            </a:r>
          </a:p>
          <a:p>
            <a:pPr lvl="1"/>
            <a:r>
              <a:rPr lang="es-CL" dirty="0"/>
              <a:t>Pierde rol adaptativo en pacientes con enfermedades avanzadas</a:t>
            </a:r>
          </a:p>
        </p:txBody>
      </p:sp>
    </p:spTree>
    <p:extLst>
      <p:ext uri="{BB962C8B-B14F-4D97-AF65-F5344CB8AC3E}">
        <p14:creationId xmlns="" xmlns:p14="http://schemas.microsoft.com/office/powerpoint/2010/main" val="391053852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A4FB78F-CA97-4DA9-9361-A64CCB57D1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- Fisiopatología 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="" xmlns:a16="http://schemas.microsoft.com/office/drawing/2014/main" id="{F2634C45-83EC-4979-8FF5-27B529CFDE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745BD553-FB16-434A-A94D-98F98AF29624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65294" y="1400653"/>
            <a:ext cx="8061412" cy="4893267"/>
          </a:xfrm>
          <a:prstGeom prst="rect">
            <a:avLst/>
          </a:prstGeom>
        </p:spPr>
      </p:pic>
      <p:sp>
        <p:nvSpPr>
          <p:cNvPr id="8" name="Elipse 7">
            <a:extLst>
              <a:ext uri="{FF2B5EF4-FFF2-40B4-BE49-F238E27FC236}">
                <a16:creationId xmlns="" xmlns:a16="http://schemas.microsoft.com/office/drawing/2014/main" id="{44067ED6-5AA5-49CB-9706-E235E251E597}"/>
              </a:ext>
            </a:extLst>
          </p:cNvPr>
          <p:cNvSpPr/>
          <p:nvPr/>
        </p:nvSpPr>
        <p:spPr>
          <a:xfrm>
            <a:off x="2445488" y="2062716"/>
            <a:ext cx="2211572" cy="4890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9" name="Elipse 8">
            <a:extLst>
              <a:ext uri="{FF2B5EF4-FFF2-40B4-BE49-F238E27FC236}">
                <a16:creationId xmlns="" xmlns:a16="http://schemas.microsoft.com/office/drawing/2014/main" id="{979B4059-AA32-41B1-B599-3E67B8AEA991}"/>
              </a:ext>
            </a:extLst>
          </p:cNvPr>
          <p:cNvSpPr/>
          <p:nvPr/>
        </p:nvSpPr>
        <p:spPr>
          <a:xfrm>
            <a:off x="7942521" y="2062716"/>
            <a:ext cx="1803991" cy="489098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0" name="Elipse 9">
            <a:extLst>
              <a:ext uri="{FF2B5EF4-FFF2-40B4-BE49-F238E27FC236}">
                <a16:creationId xmlns="" xmlns:a16="http://schemas.microsoft.com/office/drawing/2014/main" id="{B92C551F-FFAE-4459-994A-68FE91F39AF4}"/>
              </a:ext>
            </a:extLst>
          </p:cNvPr>
          <p:cNvSpPr/>
          <p:nvPr/>
        </p:nvSpPr>
        <p:spPr>
          <a:xfrm>
            <a:off x="8027581" y="3429000"/>
            <a:ext cx="1718931" cy="489098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2" name="Elipse 11">
            <a:extLst>
              <a:ext uri="{FF2B5EF4-FFF2-40B4-BE49-F238E27FC236}">
                <a16:creationId xmlns="" xmlns:a16="http://schemas.microsoft.com/office/drawing/2014/main" id="{AFF3FC46-B851-40AC-AFD6-9F4864FABC08}"/>
              </a:ext>
            </a:extLst>
          </p:cNvPr>
          <p:cNvSpPr/>
          <p:nvPr/>
        </p:nvSpPr>
        <p:spPr>
          <a:xfrm>
            <a:off x="7942521" y="4082902"/>
            <a:ext cx="1803991" cy="712382"/>
          </a:xfrm>
          <a:prstGeom prst="ellipse">
            <a:avLst/>
          </a:prstGeom>
          <a:noFill/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Elipse 12">
            <a:extLst>
              <a:ext uri="{FF2B5EF4-FFF2-40B4-BE49-F238E27FC236}">
                <a16:creationId xmlns="" xmlns:a16="http://schemas.microsoft.com/office/drawing/2014/main" id="{5494D27A-AB03-48AF-96BC-7ECE52CC6AC1}"/>
              </a:ext>
            </a:extLst>
          </p:cNvPr>
          <p:cNvSpPr/>
          <p:nvPr/>
        </p:nvSpPr>
        <p:spPr>
          <a:xfrm>
            <a:off x="2445488" y="5449186"/>
            <a:ext cx="1850065" cy="489098"/>
          </a:xfrm>
          <a:prstGeom prst="ellipse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303729866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1F3C361-F998-432B-B6FE-0EA5BFAE3A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Obstrucción Intestinal Maligna (OIM)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B22FDB7-DB73-4C7C-9DEF-A037624214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Clínica: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Dolor abdominal (Cólico/Continuo)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Distensión abdominal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Náuseas/Vómitos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Ausencia de gases y deposiciones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Disnea (Alt mecánica respiratoria)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A65B0B1C-F80E-4708-A08F-605E6F24714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3897" y="2318009"/>
            <a:ext cx="4379903" cy="37562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088600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2BD6C4-8802-498F-9FBE-B55C2CBA75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Obstrucción Intestinal Maligna (OIM)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707CADA5-AD1D-4B94-BBBC-7B55D2D423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Clínica:</a:t>
            </a:r>
          </a:p>
          <a:p>
            <a:endParaRPr lang="es-CL" dirty="0"/>
          </a:p>
        </p:txBody>
      </p:sp>
      <p:graphicFrame>
        <p:nvGraphicFramePr>
          <p:cNvPr id="4" name="Tabla 3">
            <a:extLst>
              <a:ext uri="{FF2B5EF4-FFF2-40B4-BE49-F238E27FC236}">
                <a16:creationId xmlns="" xmlns:a16="http://schemas.microsoft.com/office/drawing/2014/main" id="{79827A81-1DCB-4ED4-B267-603516329D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761143668"/>
              </p:ext>
            </p:extLst>
          </p:nvPr>
        </p:nvGraphicFramePr>
        <p:xfrm>
          <a:off x="1691758" y="2612260"/>
          <a:ext cx="9100290" cy="2313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3430">
                  <a:extLst>
                    <a:ext uri="{9D8B030D-6E8A-4147-A177-3AD203B41FA5}">
                      <a16:colId xmlns="" xmlns:a16="http://schemas.microsoft.com/office/drawing/2014/main" val="89242606"/>
                    </a:ext>
                  </a:extLst>
                </a:gridCol>
                <a:gridCol w="3033430">
                  <a:extLst>
                    <a:ext uri="{9D8B030D-6E8A-4147-A177-3AD203B41FA5}">
                      <a16:colId xmlns="" xmlns:a16="http://schemas.microsoft.com/office/drawing/2014/main" val="805654185"/>
                    </a:ext>
                  </a:extLst>
                </a:gridCol>
                <a:gridCol w="3033430">
                  <a:extLst>
                    <a:ext uri="{9D8B030D-6E8A-4147-A177-3AD203B41FA5}">
                      <a16:colId xmlns="" xmlns:a16="http://schemas.microsoft.com/office/drawing/2014/main" val="1586483470"/>
                    </a:ext>
                  </a:extLst>
                </a:gridCol>
              </a:tblGrid>
              <a:tr h="557816">
                <a:tc>
                  <a:txBody>
                    <a:bodyPr/>
                    <a:lstStyle/>
                    <a:p>
                      <a:r>
                        <a:rPr lang="es-CL" dirty="0"/>
                        <a:t>Síntomas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Intestino Delgado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Colon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69931373"/>
                  </a:ext>
                </a:extLst>
              </a:tr>
              <a:tr h="557816">
                <a:tc>
                  <a:txBody>
                    <a:bodyPr/>
                    <a:lstStyle/>
                    <a:p>
                      <a:r>
                        <a:rPr lang="es-CL" dirty="0"/>
                        <a:t>Vómitos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Abundantes</a:t>
                      </a:r>
                    </a:p>
                    <a:p>
                      <a:r>
                        <a:rPr lang="es-CL" dirty="0"/>
                        <a:t>Biliosos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Volumen variable</a:t>
                      </a:r>
                    </a:p>
                    <a:p>
                      <a:r>
                        <a:rPr lang="es-CL" dirty="0" err="1"/>
                        <a:t>Fecaloideos</a:t>
                      </a:r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27871784"/>
                  </a:ext>
                </a:extLst>
              </a:tr>
              <a:tr h="557816">
                <a:tc>
                  <a:txBody>
                    <a:bodyPr/>
                    <a:lstStyle/>
                    <a:p>
                      <a:r>
                        <a:rPr lang="es-CL" dirty="0"/>
                        <a:t>Distención Abdominal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Ausente/Leve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Importante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701778786"/>
                  </a:ext>
                </a:extLst>
              </a:tr>
              <a:tr h="557816">
                <a:tc>
                  <a:txBody>
                    <a:bodyPr/>
                    <a:lstStyle/>
                    <a:p>
                      <a:r>
                        <a:rPr lang="es-CL" dirty="0"/>
                        <a:t>Anorexia/Saciedad precoz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Importante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Puede estar ausente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6303370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81268154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DC3C589F-1DC6-45F3-BE85-6552D83F4B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- Imágenes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12378ED-1CAE-472F-9774-EFEDEAAA2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18436"/>
            <a:ext cx="10515600" cy="4858527"/>
          </a:xfrm>
        </p:spPr>
        <p:txBody>
          <a:bodyPr>
            <a:normAutofit/>
          </a:bodyPr>
          <a:lstStyle/>
          <a:p>
            <a:r>
              <a:rPr lang="es-CL" dirty="0"/>
              <a:t>Radiografía Abdomen Simple:</a:t>
            </a:r>
          </a:p>
          <a:p>
            <a:pPr lvl="1"/>
            <a:r>
              <a:rPr lang="es-CL" dirty="0"/>
              <a:t>Puede servir como imagen preliminar</a:t>
            </a:r>
          </a:p>
          <a:p>
            <a:pPr lvl="1"/>
            <a:r>
              <a:rPr lang="es-CL" dirty="0"/>
              <a:t>Ojalá de pie (si se puede)</a:t>
            </a:r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  <a:p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18E5BD80-4881-4C31-A1A7-EB1722050B5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3340" y="2643999"/>
            <a:ext cx="2979494" cy="375301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42098697-1638-44F2-A2DC-353D58ED416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774618" y="2643999"/>
            <a:ext cx="3565811" cy="375301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2074839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ADF8005-43DC-4320-ACF3-60144A2F6D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- Imágenes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BC5EDBA8-3654-41EE-855F-844EC3647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0456"/>
            <a:ext cx="10515600" cy="4656507"/>
          </a:xfrm>
        </p:spPr>
        <p:txBody>
          <a:bodyPr/>
          <a:lstStyle/>
          <a:p>
            <a:r>
              <a:rPr lang="es-CL" dirty="0"/>
              <a:t>Tomografía Computada de Abdomen y pelvis</a:t>
            </a:r>
          </a:p>
          <a:p>
            <a:pPr lvl="1"/>
            <a:r>
              <a:rPr lang="es-CL" dirty="0" err="1"/>
              <a:t>Goldstard</a:t>
            </a:r>
            <a:r>
              <a:rPr lang="es-CL" dirty="0"/>
              <a:t> para el diagnóstico. Sensibilidad y Especificidad: 90%</a:t>
            </a:r>
          </a:p>
          <a:p>
            <a:pPr lvl="1"/>
            <a:r>
              <a:rPr lang="es-CL" dirty="0"/>
              <a:t>Permiten identificar emergencias quirúrgicas (Perforaciones, vólvulos, </a:t>
            </a:r>
            <a:r>
              <a:rPr lang="es-CL" dirty="0" err="1"/>
              <a:t>etc</a:t>
            </a:r>
            <a:r>
              <a:rPr lang="es-CL" dirty="0"/>
              <a:t>)</a:t>
            </a:r>
          </a:p>
          <a:p>
            <a:pPr lvl="1"/>
            <a:r>
              <a:rPr lang="es-CL" dirty="0"/>
              <a:t>Permite identificar presencia de Carcinomatosis peritoneal</a:t>
            </a:r>
          </a:p>
          <a:p>
            <a:pPr lvl="1"/>
            <a:r>
              <a:rPr lang="es-CL" dirty="0"/>
              <a:t>Permite identificar nivel de obstrucción (Alto-bajo-múltiple-no evidente)</a:t>
            </a:r>
          </a:p>
          <a:p>
            <a:pPr lvl="1"/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163114D-3857-48DB-BB23-E398331BD68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34699" y="3625475"/>
            <a:ext cx="3258005" cy="268642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083E7666-F5FA-4392-926F-E32939ED038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1154" y="3625474"/>
            <a:ext cx="6817165" cy="26864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987651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8468564-A48E-4FAB-ACB6-E6D82FB14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– Carcinomatosis peritoneal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ED873D00-659C-4CAC-AEDA-C9131C4943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8FCF5098-9557-40A1-B0C5-8FA2F89B9DEE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41508" y="2190308"/>
            <a:ext cx="5312292" cy="398665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="" xmlns:a16="http://schemas.microsoft.com/office/drawing/2014/main" id="{CDAD0E8A-1658-4D50-81B9-7F0224AE17F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1876818"/>
            <a:ext cx="4745618" cy="443508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73293397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696BC62-4C7E-4962-9817-9F60B54275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Pacientes complejos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11EBB45-4F9D-4270-A3FC-D756EDD810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b="1" dirty="0"/>
              <a:t>Requiere enfrentamiento multidisciplinario</a:t>
            </a:r>
          </a:p>
          <a:p>
            <a:pPr lvl="1"/>
            <a:r>
              <a:rPr lang="es-CL" dirty="0" err="1"/>
              <a:t>Hospitalistas</a:t>
            </a:r>
            <a:r>
              <a:rPr lang="es-CL" dirty="0"/>
              <a:t>/</a:t>
            </a:r>
            <a:r>
              <a:rPr lang="es-CL" dirty="0" err="1"/>
              <a:t>Paliativistas</a:t>
            </a:r>
            <a:r>
              <a:rPr lang="es-CL" dirty="0"/>
              <a:t>/Cirujanos</a:t>
            </a:r>
          </a:p>
          <a:p>
            <a:pPr lvl="1"/>
            <a:r>
              <a:rPr lang="es-CL" dirty="0" err="1"/>
              <a:t>Radiológos</a:t>
            </a:r>
            <a:r>
              <a:rPr lang="es-CL" dirty="0"/>
              <a:t>/Anestesistas/Psicólogos</a:t>
            </a:r>
          </a:p>
          <a:p>
            <a:pPr marL="457200" lvl="1" indent="0">
              <a:buNone/>
            </a:pPr>
            <a:endParaRPr lang="es-CL" dirty="0"/>
          </a:p>
          <a:p>
            <a:pPr marL="457200" lvl="1" indent="0">
              <a:buNone/>
            </a:pPr>
            <a:endParaRPr lang="es-CL" dirty="0"/>
          </a:p>
          <a:p>
            <a:r>
              <a:rPr lang="es-CL" dirty="0"/>
              <a:t>Una vez confirmada la OIM</a:t>
            </a:r>
          </a:p>
          <a:p>
            <a:r>
              <a:rPr lang="es-CL" dirty="0"/>
              <a:t>Determinar posibilidad </a:t>
            </a:r>
            <a:r>
              <a:rPr lang="es-CL" dirty="0" err="1"/>
              <a:t>Cx</a:t>
            </a:r>
            <a:endParaRPr lang="es-CL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B1B54E33-3A3E-4667-A4B7-DB66C7C9769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973897" y="2555601"/>
            <a:ext cx="4379903" cy="375629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83751074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FA7E3D31-167A-4557-8D16-B573978803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¿Cirugía?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C24A771-07A4-494A-A15A-541F40E9A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09091"/>
          </a:xfrm>
        </p:spPr>
        <p:txBody>
          <a:bodyPr>
            <a:normAutofit fontScale="62500" lnSpcReduction="20000"/>
          </a:bodyPr>
          <a:lstStyle/>
          <a:p>
            <a:r>
              <a:rPr lang="es-CL" dirty="0"/>
              <a:t>Causa no neoplásica (15%)</a:t>
            </a:r>
          </a:p>
          <a:p>
            <a:r>
              <a:rPr lang="es-CL" dirty="0"/>
              <a:t>Emergencia </a:t>
            </a:r>
            <a:r>
              <a:rPr lang="es-CL" dirty="0" err="1"/>
              <a:t>Cx</a:t>
            </a:r>
            <a:r>
              <a:rPr lang="es-CL" dirty="0"/>
              <a:t> (perforación, vólvulo)</a:t>
            </a:r>
          </a:p>
          <a:p>
            <a:r>
              <a:rPr lang="es-CL" b="1" dirty="0"/>
              <a:t>1 punto de obstrucción</a:t>
            </a:r>
          </a:p>
          <a:p>
            <a:r>
              <a:rPr lang="es-CL" dirty="0"/>
              <a:t>¿Posibilidad </a:t>
            </a:r>
            <a:r>
              <a:rPr lang="es-CL" dirty="0" err="1"/>
              <a:t>stent</a:t>
            </a:r>
            <a:r>
              <a:rPr lang="es-CL" dirty="0"/>
              <a:t>?</a:t>
            </a:r>
          </a:p>
          <a:p>
            <a:r>
              <a:rPr lang="es-CL" dirty="0"/>
              <a:t>En contra: </a:t>
            </a:r>
            <a:r>
              <a:rPr lang="es-CL" dirty="0" err="1"/>
              <a:t>Cx</a:t>
            </a:r>
            <a:r>
              <a:rPr lang="es-CL" dirty="0"/>
              <a:t>/RT, Carcinomatosis extensa</a:t>
            </a:r>
          </a:p>
          <a:p>
            <a:endParaRPr lang="es-CL" dirty="0"/>
          </a:p>
          <a:p>
            <a:pPr marL="0" indent="0">
              <a:buNone/>
            </a:pPr>
            <a:r>
              <a:rPr lang="es-CL" b="1" u="sng" dirty="0"/>
              <a:t>Cirujano:</a:t>
            </a:r>
          </a:p>
          <a:p>
            <a:pPr marL="0" indent="0">
              <a:buNone/>
            </a:pPr>
            <a:r>
              <a:rPr lang="es-CL" dirty="0"/>
              <a:t>Determina </a:t>
            </a:r>
            <a:r>
              <a:rPr lang="es-CL" i="1" dirty="0"/>
              <a:t>factibilidad técnica</a:t>
            </a:r>
          </a:p>
          <a:p>
            <a:pPr marL="0" indent="0">
              <a:buNone/>
            </a:pPr>
            <a:r>
              <a:rPr lang="es-CL" dirty="0"/>
              <a:t>de resolución </a:t>
            </a:r>
            <a:r>
              <a:rPr lang="es-CL" dirty="0" err="1"/>
              <a:t>Cx</a:t>
            </a:r>
            <a:r>
              <a:rPr lang="es-CL" dirty="0"/>
              <a:t> </a:t>
            </a:r>
          </a:p>
          <a:p>
            <a:pPr marL="0" indent="0">
              <a:buNone/>
            </a:pPr>
            <a:r>
              <a:rPr lang="es-CL" b="1" u="sng" dirty="0"/>
              <a:t>Médico:</a:t>
            </a:r>
          </a:p>
          <a:p>
            <a:pPr marL="0" indent="0">
              <a:buNone/>
            </a:pPr>
            <a:r>
              <a:rPr lang="es-CL" dirty="0"/>
              <a:t>Determina </a:t>
            </a:r>
            <a:r>
              <a:rPr lang="es-CL" i="1" dirty="0"/>
              <a:t>proporcionalidad</a:t>
            </a:r>
          </a:p>
          <a:p>
            <a:pPr marL="0" indent="0">
              <a:buNone/>
            </a:pPr>
            <a:r>
              <a:rPr lang="es-CL" dirty="0"/>
              <a:t>(directrices paciente/familia</a:t>
            </a:r>
          </a:p>
          <a:p>
            <a:pPr marL="0" indent="0">
              <a:buNone/>
            </a:pPr>
            <a:r>
              <a:rPr lang="es-CL" dirty="0"/>
              <a:t>edad, pronóstico Ca, </a:t>
            </a:r>
          </a:p>
          <a:p>
            <a:pPr marL="0" indent="0">
              <a:buNone/>
            </a:pPr>
            <a:r>
              <a:rPr lang="es-CL" dirty="0" err="1"/>
              <a:t>estadío</a:t>
            </a:r>
            <a:r>
              <a:rPr lang="es-CL" dirty="0"/>
              <a:t> enfermedad, ECOG,</a:t>
            </a:r>
          </a:p>
          <a:p>
            <a:pPr marL="0" indent="0">
              <a:buNone/>
            </a:pPr>
            <a:r>
              <a:rPr lang="es-CL" dirty="0"/>
              <a:t>Estado nutricional, </a:t>
            </a:r>
            <a:r>
              <a:rPr lang="es-CL" dirty="0" err="1"/>
              <a:t>etc</a:t>
            </a:r>
            <a:r>
              <a:rPr lang="es-CL" dirty="0"/>
              <a:t>)</a:t>
            </a: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F90889AD-6568-4BC0-9A88-5B1D1C05A59E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65135" y="365125"/>
            <a:ext cx="6539023" cy="6431118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864A4078-6835-411D-8BFA-AB470BC314A6}"/>
              </a:ext>
            </a:extLst>
          </p:cNvPr>
          <p:cNvCxnSpPr/>
          <p:nvPr/>
        </p:nvCxnSpPr>
        <p:spPr>
          <a:xfrm>
            <a:off x="6634716" y="1031358"/>
            <a:ext cx="269003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29328309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75B544CE-CB60-4407-B7DD-4C7EE5B8A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– Tratamiento médico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93FC8DD8-0C66-411E-B634-27C2E0455A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CL" dirty="0"/>
              <a:t>Régimen 0 (inicialmente)</a:t>
            </a:r>
          </a:p>
          <a:p>
            <a:r>
              <a:rPr lang="es-CL" dirty="0"/>
              <a:t>Vía oral contraindicada</a:t>
            </a:r>
          </a:p>
          <a:p>
            <a:r>
              <a:rPr lang="es-CL" dirty="0"/>
              <a:t>Analgesia</a:t>
            </a:r>
          </a:p>
          <a:p>
            <a:r>
              <a:rPr lang="es-CL" dirty="0"/>
              <a:t>Corticoides</a:t>
            </a:r>
          </a:p>
          <a:p>
            <a:r>
              <a:rPr lang="es-CL" dirty="0"/>
              <a:t>Antisecretores gástricos (IBP, Omeprazol)</a:t>
            </a:r>
          </a:p>
          <a:p>
            <a:r>
              <a:rPr lang="es-CL" dirty="0"/>
              <a:t>Antisecretores intestinales (Anticolinérgicos y análogos somatostatina)</a:t>
            </a:r>
          </a:p>
          <a:p>
            <a:r>
              <a:rPr lang="es-CL" dirty="0"/>
              <a:t>Antieméticos</a:t>
            </a:r>
          </a:p>
          <a:p>
            <a:r>
              <a:rPr lang="es-CL" dirty="0"/>
              <a:t>SNG</a:t>
            </a:r>
          </a:p>
          <a:p>
            <a:r>
              <a:rPr lang="es-CL" dirty="0"/>
              <a:t>Laxantes en obstrucción parcial</a:t>
            </a:r>
          </a:p>
        </p:txBody>
      </p:sp>
    </p:spTree>
    <p:extLst>
      <p:ext uri="{BB962C8B-B14F-4D97-AF65-F5344CB8AC3E}">
        <p14:creationId xmlns="" xmlns:p14="http://schemas.microsoft.com/office/powerpoint/2010/main" val="347307997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B26E349-E64A-4A2D-9061-682817E4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OIM - </a:t>
            </a:r>
            <a:r>
              <a:rPr lang="es-CL" dirty="0"/>
              <a:t>Tratamiento </a:t>
            </a:r>
            <a:r>
              <a:rPr lang="es-CL" dirty="0" smtClean="0"/>
              <a:t>médico </a:t>
            </a:r>
            <a:endParaRPr lang="es-CL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D8BBD02-4393-4628-9C0E-4942DAC30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CL" dirty="0"/>
              <a:t>Corticoides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Efecto </a:t>
            </a:r>
            <a:r>
              <a:rPr lang="es-CL" b="1" u="sng" dirty="0" err="1"/>
              <a:t>anti-inflamatorio</a:t>
            </a:r>
            <a:r>
              <a:rPr lang="es-CL" b="1" u="sng" dirty="0"/>
              <a:t> y antiedematoso local </a:t>
            </a:r>
            <a:r>
              <a:rPr lang="es-CL" dirty="0"/>
              <a:t>(punto de obstrucción)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Efecto </a:t>
            </a:r>
            <a:r>
              <a:rPr lang="es-CL" dirty="0" err="1"/>
              <a:t>anti-nauseoso</a:t>
            </a:r>
            <a:r>
              <a:rPr lang="es-CL" dirty="0"/>
              <a:t> central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Efecto analgésico 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NNT 6 (desobstrucción)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Dexametasona 4 mg c/8 </a:t>
            </a:r>
            <a:r>
              <a:rPr lang="es-CL" dirty="0" err="1"/>
              <a:t>hrs</a:t>
            </a:r>
            <a:r>
              <a:rPr lang="es-CL" dirty="0"/>
              <a:t> SC/EV  por 5 – 10 días</a:t>
            </a:r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031373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A9E30A6E-92B8-403F-8E00-C5DBA1299B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Relevancia 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5B6758C8-94A6-4A3B-959A-4A4E3A010F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CL" dirty="0"/>
              <a:t>Prevalencia en cáncer avanzado: 20 – 30%</a:t>
            </a:r>
          </a:p>
          <a:p>
            <a:endParaRPr lang="es-CL" dirty="0"/>
          </a:p>
          <a:p>
            <a:r>
              <a:rPr lang="es-CL" dirty="0"/>
              <a:t>Prevalencia en fin de vida (Cáncer): 70%</a:t>
            </a:r>
          </a:p>
          <a:p>
            <a:endParaRPr lang="es-CL" dirty="0"/>
          </a:p>
          <a:p>
            <a:r>
              <a:rPr lang="es-CL" dirty="0"/>
              <a:t>Frecuentes en otras patologías (IC, ERC, VIH)</a:t>
            </a:r>
          </a:p>
          <a:p>
            <a:endParaRPr lang="es-CL" dirty="0"/>
          </a:p>
          <a:p>
            <a:r>
              <a:rPr lang="es-CL" dirty="0"/>
              <a:t>Muchas veces acompaña a otros síntomas: </a:t>
            </a:r>
          </a:p>
          <a:p>
            <a:pPr lvl="1"/>
            <a:r>
              <a:rPr lang="es-CL" dirty="0"/>
              <a:t>25% pacientes con dolor tiene náuseas</a:t>
            </a:r>
          </a:p>
          <a:p>
            <a:pPr lvl="1"/>
            <a:r>
              <a:rPr lang="es-CL" dirty="0"/>
              <a:t>Genera angustia (Paciente/familia)</a:t>
            </a:r>
          </a:p>
          <a:p>
            <a:endParaRPr lang="es-CL" dirty="0"/>
          </a:p>
          <a:p>
            <a:r>
              <a:rPr lang="es-CL" dirty="0"/>
              <a:t>Síntoma perturbador, relacionado con inanición, deshidratación y progresión de enfermedad</a:t>
            </a:r>
          </a:p>
        </p:txBody>
      </p:sp>
    </p:spTree>
    <p:extLst>
      <p:ext uri="{BB962C8B-B14F-4D97-AF65-F5344CB8AC3E}">
        <p14:creationId xmlns="" xmlns:p14="http://schemas.microsoft.com/office/powerpoint/2010/main" val="39614252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5B93BBF-E889-4090-B9D6-9E93ECD1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Corticoides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AD0C711-7545-4AEB-8361-8EF257100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13F41AA-6A25-4ABB-A299-FB73EC6FC3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6770" y="1320737"/>
            <a:ext cx="8218460" cy="5087078"/>
          </a:xfrm>
          <a:prstGeom prst="rect">
            <a:avLst/>
          </a:prstGeom>
        </p:spPr>
      </p:pic>
      <p:cxnSp>
        <p:nvCxnSpPr>
          <p:cNvPr id="6" name="Conector recto 5">
            <a:extLst>
              <a:ext uri="{FF2B5EF4-FFF2-40B4-BE49-F238E27FC236}">
                <a16:creationId xmlns="" xmlns:a16="http://schemas.microsoft.com/office/drawing/2014/main" id="{5BE8E0A3-CAE2-475D-82E1-B9042B7246D8}"/>
              </a:ext>
            </a:extLst>
          </p:cNvPr>
          <p:cNvCxnSpPr>
            <a:cxnSpLocks/>
          </p:cNvCxnSpPr>
          <p:nvPr/>
        </p:nvCxnSpPr>
        <p:spPr>
          <a:xfrm>
            <a:off x="5369442" y="2838893"/>
            <a:ext cx="2264735" cy="6911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ector recto 7">
            <a:extLst>
              <a:ext uri="{FF2B5EF4-FFF2-40B4-BE49-F238E27FC236}">
                <a16:creationId xmlns="" xmlns:a16="http://schemas.microsoft.com/office/drawing/2014/main" id="{847FA310-3B4F-4098-BC0E-0C10AE67DC7E}"/>
              </a:ext>
            </a:extLst>
          </p:cNvPr>
          <p:cNvCxnSpPr/>
          <p:nvPr/>
        </p:nvCxnSpPr>
        <p:spPr>
          <a:xfrm flipV="1">
            <a:off x="5348177" y="2881423"/>
            <a:ext cx="2179674" cy="6485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1C3E47EB-C6C6-44B6-A137-B58AA1B5F8FF}"/>
              </a:ext>
            </a:extLst>
          </p:cNvPr>
          <p:cNvCxnSpPr/>
          <p:nvPr/>
        </p:nvCxnSpPr>
        <p:spPr>
          <a:xfrm flipV="1">
            <a:off x="2417135" y="3577856"/>
            <a:ext cx="2179674" cy="6485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="" xmlns:a16="http://schemas.microsoft.com/office/drawing/2014/main" id="{7A2340F4-D795-4D14-B83E-BDB6E02202F6}"/>
              </a:ext>
            </a:extLst>
          </p:cNvPr>
          <p:cNvCxnSpPr>
            <a:cxnSpLocks/>
          </p:cNvCxnSpPr>
          <p:nvPr/>
        </p:nvCxnSpPr>
        <p:spPr>
          <a:xfrm>
            <a:off x="2332074" y="3518718"/>
            <a:ext cx="2264735" cy="6911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4914660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A7B8B4C-FA7C-4657-8294-6F6F2EE0A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OIM- Tratamiento médico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E1539CF-6DD7-4046-9236-B4AEB7466E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Antisecretores </a:t>
            </a:r>
          </a:p>
          <a:p>
            <a:pPr lvl="1"/>
            <a:r>
              <a:rPr lang="es-CL" dirty="0"/>
              <a:t>Reducen volumen de secreciones GI</a:t>
            </a:r>
          </a:p>
          <a:p>
            <a:pPr lvl="1"/>
            <a:r>
              <a:rPr lang="es-CL" dirty="0"/>
              <a:t>Tienen efecto antiespasmódico (↓dolor cólico)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Disponibles en Chile</a:t>
            </a:r>
          </a:p>
          <a:p>
            <a:pPr lvl="2"/>
            <a:r>
              <a:rPr lang="es-CL" dirty="0"/>
              <a:t>Buscapina (Butilescopolamina. Anticolinérgico) 20 mg cada 8 </a:t>
            </a:r>
            <a:r>
              <a:rPr lang="es-CL" dirty="0" err="1"/>
              <a:t>hrs</a:t>
            </a:r>
            <a:r>
              <a:rPr lang="es-CL" dirty="0"/>
              <a:t> SC/EV</a:t>
            </a:r>
          </a:p>
          <a:p>
            <a:pPr lvl="2"/>
            <a:r>
              <a:rPr lang="es-CL" dirty="0" err="1"/>
              <a:t>Octreotide</a:t>
            </a:r>
            <a:r>
              <a:rPr lang="es-CL" dirty="0"/>
              <a:t> (Análogo de somatostatina. Caro!!) 0,3 – 0,6 mg día SC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Duración de tratamiento según respuesta </a:t>
            </a:r>
          </a:p>
        </p:txBody>
      </p:sp>
    </p:spTree>
    <p:extLst>
      <p:ext uri="{BB962C8B-B14F-4D97-AF65-F5344CB8AC3E}">
        <p14:creationId xmlns="" xmlns:p14="http://schemas.microsoft.com/office/powerpoint/2010/main" val="164917966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5B93BBF-E889-4090-B9D6-9E93ECD1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Antisecretores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AD0C711-7545-4AEB-8361-8EF257100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13F41AA-6A25-4ABB-A299-FB73EC6FC3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6770" y="1320737"/>
            <a:ext cx="8218460" cy="5087078"/>
          </a:xfrm>
          <a:prstGeom prst="rect">
            <a:avLst/>
          </a:prstGeom>
        </p:spPr>
      </p:pic>
      <p:cxnSp>
        <p:nvCxnSpPr>
          <p:cNvPr id="10" name="Conector recto 9">
            <a:extLst>
              <a:ext uri="{FF2B5EF4-FFF2-40B4-BE49-F238E27FC236}">
                <a16:creationId xmlns="" xmlns:a16="http://schemas.microsoft.com/office/drawing/2014/main" id="{1C3E47EB-C6C6-44B6-A137-B58AA1B5F8FF}"/>
              </a:ext>
            </a:extLst>
          </p:cNvPr>
          <p:cNvCxnSpPr/>
          <p:nvPr/>
        </p:nvCxnSpPr>
        <p:spPr>
          <a:xfrm flipV="1">
            <a:off x="2417135" y="2631558"/>
            <a:ext cx="2179674" cy="64858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ector recto 10">
            <a:extLst>
              <a:ext uri="{FF2B5EF4-FFF2-40B4-BE49-F238E27FC236}">
                <a16:creationId xmlns="" xmlns:a16="http://schemas.microsoft.com/office/drawing/2014/main" id="{7A2340F4-D795-4D14-B83E-BDB6E02202F6}"/>
              </a:ext>
            </a:extLst>
          </p:cNvPr>
          <p:cNvCxnSpPr>
            <a:cxnSpLocks/>
          </p:cNvCxnSpPr>
          <p:nvPr/>
        </p:nvCxnSpPr>
        <p:spPr>
          <a:xfrm>
            <a:off x="2417135" y="2589028"/>
            <a:ext cx="2264735" cy="691116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7648514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0BEA1CD-D3FC-4F2C-AABC-B4BFF1D04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- Tratamiento médico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E1ED85E-2B05-4F5B-B431-3F23B7E8EE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Antieméticos</a:t>
            </a:r>
          </a:p>
          <a:p>
            <a:pPr lvl="1"/>
            <a:r>
              <a:rPr lang="es-CL" dirty="0"/>
              <a:t>Primera línea: </a:t>
            </a:r>
            <a:r>
              <a:rPr lang="es-CL" b="1" dirty="0"/>
              <a:t>Metoclopramida</a:t>
            </a:r>
            <a:r>
              <a:rPr lang="es-CL" dirty="0"/>
              <a:t> (Bloquea R D2 ZG)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Además efecto </a:t>
            </a:r>
            <a:r>
              <a:rPr lang="es-CL" dirty="0" err="1"/>
              <a:t>prokinético</a:t>
            </a:r>
            <a:r>
              <a:rPr lang="es-CL" dirty="0"/>
              <a:t> </a:t>
            </a:r>
          </a:p>
          <a:p>
            <a:pPr lvl="1"/>
            <a:endParaRPr lang="es-CL" b="1" dirty="0"/>
          </a:p>
          <a:p>
            <a:pPr lvl="1"/>
            <a:r>
              <a:rPr lang="es-CL" b="1" dirty="0"/>
              <a:t>Contraindicado en obstrucción total </a:t>
            </a:r>
          </a:p>
          <a:p>
            <a:pPr lvl="2"/>
            <a:r>
              <a:rPr lang="es-CL" dirty="0"/>
              <a:t>↑dolor abdominal cólico y riesgo perforación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 Segunda línea: </a:t>
            </a:r>
          </a:p>
          <a:p>
            <a:pPr lvl="2"/>
            <a:r>
              <a:rPr lang="es-CL" dirty="0" err="1"/>
              <a:t>Ondansetron</a:t>
            </a:r>
            <a:r>
              <a:rPr lang="es-CL" dirty="0"/>
              <a:t> (Bloque R 5HT3 periféricos y ZG)</a:t>
            </a:r>
          </a:p>
          <a:p>
            <a:pPr lvl="2"/>
            <a:r>
              <a:rPr lang="es-CL" dirty="0"/>
              <a:t>Haloperidol</a:t>
            </a:r>
          </a:p>
          <a:p>
            <a:pPr marL="457200" lvl="1" indent="0">
              <a:buNone/>
            </a:pPr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89699487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C837D866-5B42-4458-BDB9-1DBCEF418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 – Tratamiento médico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DE7100D-1D0A-4C68-8186-1B905EDD5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Analgésicos: 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Según escala OMS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Dolor generalmente severo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Usar Opioides (y constipación?)</a:t>
            </a:r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37341909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B26E349-E64A-4A2D-9061-682817E46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OIM- Tratamiento médico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6D8BBD02-4393-4628-9C0E-4942DAC30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Sonda Nasogástrica</a:t>
            </a:r>
          </a:p>
          <a:p>
            <a:pPr lvl="1"/>
            <a:r>
              <a:rPr lang="es-CL" dirty="0"/>
              <a:t>Alivian los </a:t>
            </a:r>
            <a:r>
              <a:rPr lang="es-CL" u="sng" dirty="0"/>
              <a:t>vómitos</a:t>
            </a:r>
            <a:r>
              <a:rPr lang="es-CL" dirty="0"/>
              <a:t> intratables con fármacos y la </a:t>
            </a:r>
            <a:r>
              <a:rPr lang="es-CL" u="sng" dirty="0"/>
              <a:t>distención abdominal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Previenen aspiración de contenido GI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Problema: Mal tolerado (ulceras nasales, faríngeas y esofágicas)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Indicada en:</a:t>
            </a:r>
          </a:p>
          <a:p>
            <a:pPr lvl="2"/>
            <a:r>
              <a:rPr lang="es-CL" b="1" dirty="0"/>
              <a:t>Obstrucción intestinal total</a:t>
            </a:r>
          </a:p>
          <a:p>
            <a:pPr lvl="2"/>
            <a:r>
              <a:rPr lang="es-CL" b="1" dirty="0"/>
              <a:t>Fracaso a tratamiento médico</a:t>
            </a:r>
            <a:r>
              <a:rPr lang="es-CL" dirty="0"/>
              <a:t> (48 – 72 </a:t>
            </a:r>
            <a:r>
              <a:rPr lang="es-CL" dirty="0" err="1"/>
              <a:t>hrs</a:t>
            </a:r>
            <a:r>
              <a:rPr lang="es-CL" dirty="0"/>
              <a:t> de </a:t>
            </a:r>
            <a:r>
              <a:rPr lang="es-CL" dirty="0" err="1"/>
              <a:t>tto</a:t>
            </a:r>
            <a:r>
              <a:rPr lang="es-CL" dirty="0"/>
              <a:t>)</a:t>
            </a:r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327482866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1102A75-87AD-40A6-BB20-7A65C3DC5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C8EAC17-1B2E-4042-829D-962C642C16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85845352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369A6D76-A3CD-4626-AAA6-E121180900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03F797F3-4753-4005-878A-78EB15151D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9051438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607D6503-C7BA-42DC-BAF9-BC7FDE4133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20F0BAE9-DC10-4E96-8573-4922FF8876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388EF72D-137E-42DD-A69E-BB0B8B39DC7D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456" y="960332"/>
            <a:ext cx="8686292" cy="53766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724346722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B5B93BBF-E889-4090-B9D6-9E93ECD1F5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1AD0C711-7545-4AEB-8361-8EF257100C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C13F41AA-6A25-4ABB-A299-FB73EC6FC31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0456" y="960332"/>
            <a:ext cx="8686292" cy="537665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67404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E000A453-2972-4C2C-9234-7BBE7E79CD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Enfrentamiento clínico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4B819D44-77FA-4ABF-93B1-15F3F545811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/>
              <a:t>Determinar intensidad del síntoma (ESAS)</a:t>
            </a:r>
          </a:p>
          <a:p>
            <a:endParaRPr lang="es-CL" dirty="0"/>
          </a:p>
          <a:p>
            <a:r>
              <a:rPr lang="es-CL" dirty="0"/>
              <a:t>Determinar etiología (Corregir lo corregible)</a:t>
            </a:r>
          </a:p>
          <a:p>
            <a:endParaRPr lang="es-CL" dirty="0"/>
          </a:p>
          <a:p>
            <a:r>
              <a:rPr lang="es-CL" dirty="0"/>
              <a:t>Determinar mecanismo fisiopatológico (Receptores involucrados)</a:t>
            </a:r>
          </a:p>
          <a:p>
            <a:endParaRPr lang="es-CL" dirty="0"/>
          </a:p>
          <a:p>
            <a:r>
              <a:rPr lang="es-CL" dirty="0"/>
              <a:t>Tratamiento farmacológico específico</a:t>
            </a:r>
          </a:p>
        </p:txBody>
      </p:sp>
    </p:spTree>
    <p:extLst>
      <p:ext uri="{BB962C8B-B14F-4D97-AF65-F5344CB8AC3E}">
        <p14:creationId xmlns="" xmlns:p14="http://schemas.microsoft.com/office/powerpoint/2010/main" val="231282688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12DCCFD8-3EC6-4743-B52F-D8EB7DBC1B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85909F0C-F23D-47A4-A823-AFD4DD1EC2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1F08E2FE-30E3-41F5-91C7-95E9FFFF855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4129" y="2304893"/>
            <a:ext cx="4092550" cy="275168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42872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E9DC1B6A-0B75-4BE5-9651-0311EBF4E4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61467" y="323416"/>
            <a:ext cx="9069066" cy="6211167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803BED29-A350-400C-8E19-7058B56BE1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86" y="365126"/>
            <a:ext cx="8335926" cy="613069"/>
          </a:xfrm>
        </p:spPr>
        <p:txBody>
          <a:bodyPr>
            <a:normAutofit fontScale="90000"/>
          </a:bodyPr>
          <a:lstStyle/>
          <a:p>
            <a:r>
              <a:rPr lang="es-CL" dirty="0"/>
              <a:t>Náuseas/Vómitos –   Fisiopatología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C9B5F79C-1756-4046-8513-5241D4AE1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615196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EDE24E4-827F-4E56-93AB-D993B509C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Etiología</a:t>
            </a:r>
          </a:p>
        </p:txBody>
      </p:sp>
      <p:graphicFrame>
        <p:nvGraphicFramePr>
          <p:cNvPr id="7" name="Marcador de contenido 6">
            <a:extLst>
              <a:ext uri="{FF2B5EF4-FFF2-40B4-BE49-F238E27FC236}">
                <a16:creationId xmlns="" xmlns:a16="http://schemas.microsoft.com/office/drawing/2014/main" id="{867766AF-6C67-4F30-938A-B5A505E8F15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39744494"/>
              </p:ext>
            </p:extLst>
          </p:nvPr>
        </p:nvGraphicFramePr>
        <p:xfrm>
          <a:off x="828157" y="1348214"/>
          <a:ext cx="10515600" cy="53573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05200">
                  <a:extLst>
                    <a:ext uri="{9D8B030D-6E8A-4147-A177-3AD203B41FA5}">
                      <a16:colId xmlns="" xmlns:a16="http://schemas.microsoft.com/office/drawing/2014/main" val="358878268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4045033317"/>
                    </a:ext>
                  </a:extLst>
                </a:gridCol>
                <a:gridCol w="3505200">
                  <a:extLst>
                    <a:ext uri="{9D8B030D-6E8A-4147-A177-3AD203B41FA5}">
                      <a16:colId xmlns="" xmlns:a16="http://schemas.microsoft.com/office/drawing/2014/main" val="4250983870"/>
                    </a:ext>
                  </a:extLst>
                </a:gridCol>
              </a:tblGrid>
              <a:tr h="342610">
                <a:tc>
                  <a:txBody>
                    <a:bodyPr/>
                    <a:lstStyle/>
                    <a:p>
                      <a:pPr algn="ctr"/>
                      <a:r>
                        <a:rPr lang="es-CL" dirty="0"/>
                        <a:t>Síndrome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/>
                        <a:t>Causas Generales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CL" dirty="0"/>
                        <a:t>Causas Específicas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7353847"/>
                  </a:ext>
                </a:extLst>
              </a:tr>
              <a:tr h="856525">
                <a:tc>
                  <a:txBody>
                    <a:bodyPr/>
                    <a:lstStyle/>
                    <a:p>
                      <a:r>
                        <a:rPr lang="es-CL" dirty="0"/>
                        <a:t>Bioquímico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Fármacos </a:t>
                      </a:r>
                    </a:p>
                    <a:p>
                      <a:r>
                        <a:rPr lang="es-CL" dirty="0"/>
                        <a:t>Metabólicos</a:t>
                      </a:r>
                    </a:p>
                    <a:p>
                      <a:r>
                        <a:rPr lang="es-CL" dirty="0"/>
                        <a:t>Toxinas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Opioides, QT, ATB, ISRS.</a:t>
                      </a:r>
                    </a:p>
                    <a:p>
                      <a:r>
                        <a:rPr lang="es-CL" dirty="0"/>
                        <a:t>Falla Renal/Hepática, ↑Ca, ↓</a:t>
                      </a:r>
                      <a:r>
                        <a:rPr lang="es-CL" dirty="0" err="1"/>
                        <a:t>Na</a:t>
                      </a:r>
                      <a:endParaRPr lang="es-CL" dirty="0"/>
                    </a:p>
                    <a:p>
                      <a:r>
                        <a:rPr lang="es-CL" dirty="0"/>
                        <a:t>Bacterianas, Productos tumorales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948135313"/>
                  </a:ext>
                </a:extLst>
              </a:tr>
              <a:tr h="1242582">
                <a:tc>
                  <a:txBody>
                    <a:bodyPr/>
                    <a:lstStyle/>
                    <a:p>
                      <a:r>
                        <a:rPr lang="es-CL" dirty="0"/>
                        <a:t>Alt. Vaciamiento Gástrico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Fármacos</a:t>
                      </a:r>
                    </a:p>
                    <a:p>
                      <a:r>
                        <a:rPr lang="es-CL" dirty="0"/>
                        <a:t>Ascitis, Hepatomegalia</a:t>
                      </a:r>
                    </a:p>
                    <a:p>
                      <a:r>
                        <a:rPr lang="es-CL" dirty="0"/>
                        <a:t>Disfunción autonómica</a:t>
                      </a:r>
                    </a:p>
                    <a:p>
                      <a:r>
                        <a:rPr lang="es-CL" dirty="0"/>
                        <a:t>Infiltración tumoral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Opioides, Anticolinérgicos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49327712"/>
                  </a:ext>
                </a:extLst>
              </a:tr>
              <a:tr h="617367">
                <a:tc>
                  <a:txBody>
                    <a:bodyPr/>
                    <a:lstStyle/>
                    <a:p>
                      <a:r>
                        <a:rPr lang="es-CL" dirty="0"/>
                        <a:t>Visceral (GI)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Fármacos (Mucositis)</a:t>
                      </a:r>
                    </a:p>
                    <a:p>
                      <a:r>
                        <a:rPr lang="es-CL" dirty="0"/>
                        <a:t>Constipación, OIM, HUN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QT/RT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2042992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CL" dirty="0"/>
                        <a:t>Vestibular</a:t>
                      </a:r>
                    </a:p>
                    <a:p>
                      <a:endParaRPr lang="es-C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Fármacos</a:t>
                      </a:r>
                    </a:p>
                    <a:p>
                      <a:r>
                        <a:rPr lang="es-CL" dirty="0"/>
                        <a:t>Vértigo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Opioides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82654850"/>
                  </a:ext>
                </a:extLst>
              </a:tr>
              <a:tr h="380645">
                <a:tc>
                  <a:txBody>
                    <a:bodyPr/>
                    <a:lstStyle/>
                    <a:p>
                      <a:r>
                        <a:rPr lang="es-CL" dirty="0"/>
                        <a:t>Craneal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Hipertensión </a:t>
                      </a:r>
                      <a:r>
                        <a:rPr lang="es-CL" dirty="0" err="1"/>
                        <a:t>Endocranéana</a:t>
                      </a:r>
                      <a:endParaRPr lang="es-CL" dirty="0"/>
                    </a:p>
                    <a:p>
                      <a:r>
                        <a:rPr lang="es-CL" dirty="0"/>
                        <a:t>Infiltración meníngea</a:t>
                      </a:r>
                    </a:p>
                    <a:p>
                      <a:r>
                        <a:rPr lang="es-CL" dirty="0"/>
                        <a:t>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Tumor intracraneal, HIC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5874133"/>
                  </a:ext>
                </a:extLst>
              </a:tr>
              <a:tr h="617367">
                <a:tc>
                  <a:txBody>
                    <a:bodyPr/>
                    <a:lstStyle/>
                    <a:p>
                      <a:r>
                        <a:rPr lang="es-CL" dirty="0"/>
                        <a:t>Cortical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CL" dirty="0"/>
                        <a:t>Ansiedad</a:t>
                      </a:r>
                    </a:p>
                    <a:p>
                      <a:r>
                        <a:rPr lang="es-CL" dirty="0"/>
                        <a:t>Dolor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CL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5796229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0562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0EDE24E4-827F-4E56-93AB-D993B509C2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Náuseas/Vómitos – Etiología: Semiología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A0542FD7-AE9D-404D-BEBC-C965EFFEDE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60100" cy="4351338"/>
          </a:xfrm>
        </p:spPr>
        <p:txBody>
          <a:bodyPr>
            <a:normAutofit lnSpcReduction="10000"/>
          </a:bodyPr>
          <a:lstStyle/>
          <a:p>
            <a:r>
              <a:rPr lang="es-CL" dirty="0"/>
              <a:t>Patrón:</a:t>
            </a:r>
          </a:p>
          <a:p>
            <a:pPr lvl="1"/>
            <a:r>
              <a:rPr lang="es-CL" dirty="0"/>
              <a:t>Vómitos cuantiosos, infrecuentes, alivian nauseas → </a:t>
            </a:r>
            <a:r>
              <a:rPr lang="es-CL" b="1" dirty="0"/>
              <a:t>Obstrucción Intestinal</a:t>
            </a:r>
          </a:p>
          <a:p>
            <a:pPr lvl="1"/>
            <a:r>
              <a:rPr lang="es-CL" dirty="0"/>
              <a:t>Vómitos escasos → </a:t>
            </a:r>
            <a:r>
              <a:rPr lang="es-CL" b="1" dirty="0"/>
              <a:t>Estasis Gástrico</a:t>
            </a:r>
          </a:p>
          <a:p>
            <a:endParaRPr lang="es-CL" dirty="0" smtClean="0"/>
          </a:p>
          <a:p>
            <a:r>
              <a:rPr lang="es-CL" dirty="0" smtClean="0"/>
              <a:t>Síntomas </a:t>
            </a:r>
            <a:r>
              <a:rPr lang="es-CL" dirty="0"/>
              <a:t>asociados</a:t>
            </a:r>
          </a:p>
          <a:p>
            <a:pPr lvl="1"/>
            <a:r>
              <a:rPr lang="es-CL" dirty="0"/>
              <a:t>Constipación → </a:t>
            </a:r>
            <a:r>
              <a:rPr lang="es-CL" b="1" dirty="0" err="1"/>
              <a:t>Ileo</a:t>
            </a:r>
            <a:r>
              <a:rPr lang="es-CL" b="1" dirty="0"/>
              <a:t> – Obstrucción Intestinal</a:t>
            </a:r>
          </a:p>
          <a:p>
            <a:pPr lvl="1"/>
            <a:r>
              <a:rPr lang="es-CL" dirty="0"/>
              <a:t>Saciedad precoz → </a:t>
            </a:r>
            <a:r>
              <a:rPr lang="es-CL" b="1" dirty="0"/>
              <a:t>Estasis Gástrico </a:t>
            </a:r>
            <a:r>
              <a:rPr lang="es-CL" dirty="0"/>
              <a:t>(fármacos, ascitis, </a:t>
            </a:r>
            <a:r>
              <a:rPr lang="es-CL" dirty="0" err="1"/>
              <a:t>hepatomegalia,etc</a:t>
            </a:r>
            <a:r>
              <a:rPr lang="es-CL" dirty="0"/>
              <a:t>)</a:t>
            </a:r>
          </a:p>
          <a:p>
            <a:pPr lvl="1"/>
            <a:r>
              <a:rPr lang="es-CL" dirty="0"/>
              <a:t>Vértigo/Asociado a movimiento → </a:t>
            </a:r>
            <a:r>
              <a:rPr lang="es-CL" b="1" dirty="0"/>
              <a:t>Disfunción Vestibular</a:t>
            </a:r>
          </a:p>
          <a:p>
            <a:pPr lvl="1"/>
            <a:r>
              <a:rPr lang="es-CL" dirty="0"/>
              <a:t>Predominio matutino/Cefalea/</a:t>
            </a:r>
            <a:r>
              <a:rPr lang="es-CL" dirty="0" err="1"/>
              <a:t>Sínt</a:t>
            </a:r>
            <a:r>
              <a:rPr lang="es-CL" dirty="0"/>
              <a:t>. Neurológicos → </a:t>
            </a:r>
            <a:r>
              <a:rPr lang="es-CL" b="1" dirty="0"/>
              <a:t>Hipertensión </a:t>
            </a:r>
            <a:r>
              <a:rPr lang="es-CL" b="1" dirty="0" err="1"/>
              <a:t>Endocranéana</a:t>
            </a:r>
            <a:endParaRPr lang="es-CL" b="1" dirty="0"/>
          </a:p>
          <a:p>
            <a:pPr lvl="1"/>
            <a:r>
              <a:rPr lang="es-CL" dirty="0"/>
              <a:t>Poliuria/Polidipsia → </a:t>
            </a:r>
            <a:r>
              <a:rPr lang="es-CL" b="1" dirty="0"/>
              <a:t>Hiperglicemia – Hiper Ca – </a:t>
            </a:r>
            <a:r>
              <a:rPr lang="es-CL" b="1" dirty="0" err="1"/>
              <a:t>Insuf</a:t>
            </a:r>
            <a:r>
              <a:rPr lang="es-CL" b="1" dirty="0"/>
              <a:t>. SSRR</a:t>
            </a:r>
          </a:p>
          <a:p>
            <a:pPr lvl="1"/>
            <a:r>
              <a:rPr lang="es-CL" dirty="0"/>
              <a:t>Compromiso conciencia → </a:t>
            </a:r>
            <a:r>
              <a:rPr lang="es-CL" b="1" dirty="0"/>
              <a:t>Uremia – Hipo </a:t>
            </a:r>
            <a:r>
              <a:rPr lang="es-CL" b="1" dirty="0" err="1"/>
              <a:t>Na</a:t>
            </a:r>
            <a:r>
              <a:rPr lang="es-CL" b="1" dirty="0"/>
              <a:t> – Hipertensión </a:t>
            </a:r>
            <a:r>
              <a:rPr lang="es-CL" b="1" dirty="0" err="1"/>
              <a:t>Endocranéana</a:t>
            </a:r>
            <a:endParaRPr lang="es-CL" b="1" dirty="0"/>
          </a:p>
          <a:p>
            <a:pPr marL="457200" lvl="1" indent="0">
              <a:buNone/>
            </a:pPr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4475175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="" xmlns:a16="http://schemas.microsoft.com/office/drawing/2014/main" id="{543AFB6B-D112-4F67-A667-F90D5F78B6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Etiologías Frecuentes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="" xmlns:a16="http://schemas.microsoft.com/office/drawing/2014/main" id="{FDBA8E9C-26C8-4BEB-8C79-357F90BF8F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CL" b="1" dirty="0"/>
              <a:t>Nauseas por Opioides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30-40% de usuarios de opioides. Inicio o ↑ dosis. Tolerancia (3-5° día)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Limitan adherencia a tratamiento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Mecanismo: </a:t>
            </a:r>
            <a:r>
              <a:rPr lang="es-CL" b="1" dirty="0"/>
              <a:t>Estimulan Zona Gatillo </a:t>
            </a:r>
            <a:r>
              <a:rPr lang="es-CL" dirty="0"/>
              <a:t>(Receptores Dopaminérgicos D2)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Además: Constipación - Gastroparesia (D2 intestinales), sensibilización vestibular.</a:t>
            </a:r>
          </a:p>
          <a:p>
            <a:pPr lvl="1"/>
            <a:endParaRPr lang="es-CL" dirty="0"/>
          </a:p>
          <a:p>
            <a:pPr lvl="1"/>
            <a:r>
              <a:rPr lang="es-CL" dirty="0"/>
              <a:t>Tratamiento: </a:t>
            </a:r>
          </a:p>
          <a:p>
            <a:pPr lvl="2"/>
            <a:r>
              <a:rPr lang="es-CL" b="1" dirty="0"/>
              <a:t>Antagonistas dopaminérgicos </a:t>
            </a:r>
            <a:r>
              <a:rPr lang="es-CL" dirty="0"/>
              <a:t>(Metoclopramida, haloperidol)</a:t>
            </a:r>
          </a:p>
          <a:p>
            <a:pPr lvl="2"/>
            <a:r>
              <a:rPr lang="es-CL" b="1" dirty="0"/>
              <a:t>Disminución dosis opioide</a:t>
            </a:r>
          </a:p>
          <a:p>
            <a:pPr lvl="2"/>
            <a:r>
              <a:rPr lang="es-CL" b="1" dirty="0"/>
              <a:t>Rotar opioide</a:t>
            </a:r>
          </a:p>
          <a:p>
            <a:pPr lvl="1"/>
            <a:endParaRPr lang="es-CL" dirty="0"/>
          </a:p>
          <a:p>
            <a:pPr lvl="1"/>
            <a:endParaRPr lang="es-CL" dirty="0"/>
          </a:p>
          <a:p>
            <a:pPr lvl="1"/>
            <a:endParaRPr lang="es-CL" dirty="0"/>
          </a:p>
        </p:txBody>
      </p:sp>
    </p:spTree>
    <p:extLst>
      <p:ext uri="{BB962C8B-B14F-4D97-AF65-F5344CB8AC3E}">
        <p14:creationId xmlns="" xmlns:p14="http://schemas.microsoft.com/office/powerpoint/2010/main" val="183909042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17723</TotalTime>
  <Words>1955</Words>
  <Application>Microsoft Office PowerPoint</Application>
  <PresentationFormat>Personalizado</PresentationFormat>
  <Paragraphs>448</Paragraphs>
  <Slides>50</Slides>
  <Notes>14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50</vt:i4>
      </vt:variant>
    </vt:vector>
  </HeadingPairs>
  <TitlesOfParts>
    <vt:vector size="51" baseType="lpstr">
      <vt:lpstr>Tema de Office</vt:lpstr>
      <vt:lpstr>Síntomas Gastrointestinales en Cuidados Paliativos</vt:lpstr>
      <vt:lpstr>Síntomas Gastrointestinales (GI)</vt:lpstr>
      <vt:lpstr>Náuseas/Vómitos – Definición </vt:lpstr>
      <vt:lpstr>Náuseas/Vómitos – Relevancia </vt:lpstr>
      <vt:lpstr>Náuseas/Vómitos – Enfrentamiento clínico</vt:lpstr>
      <vt:lpstr>Náuseas/Vómitos –   Fisiopatología</vt:lpstr>
      <vt:lpstr>Náuseas/Vómitos – Etiología</vt:lpstr>
      <vt:lpstr>Náuseas/Vómitos – Etiología: Semiología</vt:lpstr>
      <vt:lpstr>Etiologías Frecuentes</vt:lpstr>
      <vt:lpstr>Etiologías Frecuentes</vt:lpstr>
      <vt:lpstr>Náuseas y Vómitos por QT – Clasificación </vt:lpstr>
      <vt:lpstr>Diapositiva 12</vt:lpstr>
      <vt:lpstr>Diapositiva 13</vt:lpstr>
      <vt:lpstr>Etiologías Frecuentes</vt:lpstr>
      <vt:lpstr>Náuseas/Vómitos – Tratamiento </vt:lpstr>
      <vt:lpstr>Náuseas/Vómitos – Tratamiento</vt:lpstr>
      <vt:lpstr>Náuseas/Vómitos – Tratamiento Farmacológico</vt:lpstr>
      <vt:lpstr>Náuseas/Vómitos – Tratamiento Farmacológico</vt:lpstr>
      <vt:lpstr>Náuseas/Vómitos –   Fisiopatología</vt:lpstr>
      <vt:lpstr>Náuseas/Vómitos – Tratamiento Farmacológico</vt:lpstr>
      <vt:lpstr>Náuseas/Vómitos – Tratamiento Farmacológico</vt:lpstr>
      <vt:lpstr>Náuseas/Vómitos –   Fisiopatología</vt:lpstr>
      <vt:lpstr>Náuseas/Vómitos – Tratamiento Farmacológico</vt:lpstr>
      <vt:lpstr>Náuseas/Vómitos –   Fisiopatología</vt:lpstr>
      <vt:lpstr>Náuseas/Vómitos – Tratamiento Farmacológico</vt:lpstr>
      <vt:lpstr>Obstrucción Intestinal Maligna</vt:lpstr>
      <vt:lpstr>Obstrucción Intestinal Maligna (OIM) </vt:lpstr>
      <vt:lpstr>Obstrucción Intestinal Maligna (OIM) </vt:lpstr>
      <vt:lpstr>OIM- Fisiopatología</vt:lpstr>
      <vt:lpstr>OIM - Fisiopatología </vt:lpstr>
      <vt:lpstr>Obstrucción Intestinal Maligna (OIM) </vt:lpstr>
      <vt:lpstr>Obstrucción Intestinal Maligna (OIM) </vt:lpstr>
      <vt:lpstr>OIM - Imágenes</vt:lpstr>
      <vt:lpstr>OIM - Imágenes</vt:lpstr>
      <vt:lpstr>OIM – Carcinomatosis peritoneal</vt:lpstr>
      <vt:lpstr>Pacientes complejos</vt:lpstr>
      <vt:lpstr>¿Cirugía?</vt:lpstr>
      <vt:lpstr>OIM – Tratamiento médico</vt:lpstr>
      <vt:lpstr>OIM - Tratamiento médico </vt:lpstr>
      <vt:lpstr>Corticoides</vt:lpstr>
      <vt:lpstr>OIM- Tratamiento médico</vt:lpstr>
      <vt:lpstr>Antisecretores</vt:lpstr>
      <vt:lpstr>OIM - Tratamiento médico</vt:lpstr>
      <vt:lpstr>OIM – Tratamiento médico</vt:lpstr>
      <vt:lpstr>OIM- Tratamiento médico</vt:lpstr>
      <vt:lpstr>Diapositiva 46</vt:lpstr>
      <vt:lpstr>Diapositiva 47</vt:lpstr>
      <vt:lpstr>Diapositiva 48</vt:lpstr>
      <vt:lpstr>Diapositiva 49</vt:lpstr>
      <vt:lpstr>Diapositiva 50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Síntomas Gastrointestinales en Cuidados paliativos</dc:title>
  <dc:creator>Paloma Ferrada</dc:creator>
  <cp:lastModifiedBy>mpalmab</cp:lastModifiedBy>
  <cp:revision>133</cp:revision>
  <dcterms:created xsi:type="dcterms:W3CDTF">2019-03-18T23:50:03Z</dcterms:created>
  <dcterms:modified xsi:type="dcterms:W3CDTF">2019-08-29T14:47:00Z</dcterms:modified>
</cp:coreProperties>
</file>