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9" r:id="rId3"/>
    <p:sldId id="297" r:id="rId4"/>
    <p:sldId id="280" r:id="rId5"/>
    <p:sldId id="281" r:id="rId6"/>
    <p:sldId id="299" r:id="rId7"/>
    <p:sldId id="300" r:id="rId8"/>
    <p:sldId id="282" r:id="rId9"/>
    <p:sldId id="303" r:id="rId10"/>
    <p:sldId id="283" r:id="rId11"/>
    <p:sldId id="284" r:id="rId12"/>
    <p:sldId id="301" r:id="rId13"/>
    <p:sldId id="285" r:id="rId14"/>
    <p:sldId id="302" r:id="rId15"/>
    <p:sldId id="287" r:id="rId16"/>
    <p:sldId id="304" r:id="rId17"/>
    <p:sldId id="305" r:id="rId18"/>
    <p:sldId id="289" r:id="rId19"/>
    <p:sldId id="306" r:id="rId20"/>
    <p:sldId id="291" r:id="rId21"/>
    <p:sldId id="307" r:id="rId22"/>
    <p:sldId id="293" r:id="rId23"/>
    <p:sldId id="294" r:id="rId2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7E77D920-9AB3-F044-AEA7-7B092751AAB0}" type="datetimeFigureOut">
              <a:rPr lang="es-ES" smtClean="0"/>
              <a:t>13/03/2018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D531864-A513-6040-8018-6A7AC1FDA40E}" type="slidenum">
              <a:rPr lang="es-ES" smtClean="0"/>
              <a:t>‹Nº›</a:t>
            </a:fld>
            <a:endParaRPr lang="es-ES"/>
          </a:p>
        </p:txBody>
      </p:sp>
    </p:spTree>
    <p:extLst>
      <p:ext uri="{BB962C8B-B14F-4D97-AF65-F5344CB8AC3E}">
        <p14:creationId xmlns:p14="http://schemas.microsoft.com/office/powerpoint/2010/main" val="31644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E77D920-9AB3-F044-AEA7-7B092751AAB0}" type="datetimeFigureOut">
              <a:rPr lang="es-ES" smtClean="0"/>
              <a:t>13/03/2018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D531864-A513-6040-8018-6A7AC1FDA40E}" type="slidenum">
              <a:rPr lang="es-ES" smtClean="0"/>
              <a:t>‹Nº›</a:t>
            </a:fld>
            <a:endParaRPr lang="es-ES"/>
          </a:p>
        </p:txBody>
      </p:sp>
    </p:spTree>
    <p:extLst>
      <p:ext uri="{BB962C8B-B14F-4D97-AF65-F5344CB8AC3E}">
        <p14:creationId xmlns:p14="http://schemas.microsoft.com/office/powerpoint/2010/main" val="411473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E77D920-9AB3-F044-AEA7-7B092751AAB0}" type="datetimeFigureOut">
              <a:rPr lang="es-ES" smtClean="0"/>
              <a:t>13/03/2018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D531864-A513-6040-8018-6A7AC1FDA40E}" type="slidenum">
              <a:rPr lang="es-ES" smtClean="0"/>
              <a:t>‹Nº›</a:t>
            </a:fld>
            <a:endParaRPr lang="es-ES"/>
          </a:p>
        </p:txBody>
      </p:sp>
    </p:spTree>
    <p:extLst>
      <p:ext uri="{BB962C8B-B14F-4D97-AF65-F5344CB8AC3E}">
        <p14:creationId xmlns:p14="http://schemas.microsoft.com/office/powerpoint/2010/main" val="143922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pic>
        <p:nvPicPr>
          <p:cNvPr id="5" name="6 Imagen" descr="logo ESP 20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8963" y="6021388"/>
            <a:ext cx="2205037"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150938" y="214313"/>
            <a:ext cx="7793037" cy="1462087"/>
          </a:xfrm>
        </p:spPr>
        <p:txBody>
          <a:bodyPr/>
          <a:lstStyle/>
          <a:p>
            <a:r>
              <a:rPr lang="es-ES"/>
              <a:t>Haga clic para modificar el estilo de título del patrón</a:t>
            </a:r>
            <a:endParaRPr lang="es-CL"/>
          </a:p>
        </p:txBody>
      </p:sp>
      <p:sp>
        <p:nvSpPr>
          <p:cNvPr id="3" name="2 Marcador de imágenes prediseñadas"/>
          <p:cNvSpPr>
            <a:spLocks noGrp="1"/>
          </p:cNvSpPr>
          <p:nvPr>
            <p:ph type="clipArt" sz="half" idx="1"/>
          </p:nvPr>
        </p:nvSpPr>
        <p:spPr>
          <a:xfrm>
            <a:off x="1182688" y="2017713"/>
            <a:ext cx="3810000" cy="4114800"/>
          </a:xfrm>
        </p:spPr>
        <p:txBody>
          <a:bodyPr/>
          <a:lstStyle/>
          <a:p>
            <a:pPr lvl="0"/>
            <a:endParaRPr lang="es-CL" noProof="0"/>
          </a:p>
        </p:txBody>
      </p:sp>
      <p:sp>
        <p:nvSpPr>
          <p:cNvPr id="4" name="3 Marcador de texto"/>
          <p:cNvSpPr>
            <a:spLocks noGrp="1"/>
          </p:cNvSpPr>
          <p:nvPr>
            <p:ph type="body" sz="half" idx="2"/>
          </p:nvPr>
        </p:nvSpPr>
        <p:spPr>
          <a:xfrm>
            <a:off x="5145088" y="2017713"/>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Rectangle 11"/>
          <p:cNvSpPr>
            <a:spLocks noGrp="1" noChangeArrowheads="1"/>
          </p:cNvSpPr>
          <p:nvPr>
            <p:ph type="dt" sz="half" idx="10"/>
          </p:nvPr>
        </p:nvSpPr>
        <p:spPr/>
        <p:txBody>
          <a:bodyPr/>
          <a:lstStyle>
            <a:lvl1pPr>
              <a:defRPr/>
            </a:lvl1pPr>
          </a:lstStyle>
          <a:p>
            <a:pPr>
              <a:defRPr/>
            </a:pPr>
            <a:endParaRPr lang="es-ES"/>
          </a:p>
        </p:txBody>
      </p:sp>
      <p:sp>
        <p:nvSpPr>
          <p:cNvPr id="7" name="Rectangle 12"/>
          <p:cNvSpPr>
            <a:spLocks noGrp="1" noChangeArrowheads="1"/>
          </p:cNvSpPr>
          <p:nvPr>
            <p:ph type="ftr" sz="quarter" idx="11"/>
          </p:nvPr>
        </p:nvSpPr>
        <p:spPr/>
        <p:txBody>
          <a:bodyPr/>
          <a:lstStyle>
            <a:lvl1pPr>
              <a:defRPr/>
            </a:lvl1pPr>
          </a:lstStyle>
          <a:p>
            <a:pPr>
              <a:defRPr/>
            </a:pPr>
            <a:endParaRPr lang="es-ES"/>
          </a:p>
        </p:txBody>
      </p:sp>
      <p:sp>
        <p:nvSpPr>
          <p:cNvPr id="8" name="Rectangle 13"/>
          <p:cNvSpPr>
            <a:spLocks noGrp="1" noChangeArrowheads="1"/>
          </p:cNvSpPr>
          <p:nvPr>
            <p:ph type="sldNum" sz="quarter" idx="12"/>
          </p:nvPr>
        </p:nvSpPr>
        <p:spPr/>
        <p:txBody>
          <a:bodyPr/>
          <a:lstStyle>
            <a:lvl1pPr>
              <a:defRPr/>
            </a:lvl1pPr>
          </a:lstStyle>
          <a:p>
            <a:pPr>
              <a:defRPr/>
            </a:pPr>
            <a:fld id="{7BD8BA65-AF49-471A-8C54-CDDC92CA2DCA}" type="slidenum">
              <a:rPr lang="es-ES" altLang="es-CL"/>
              <a:pPr>
                <a:defRPr/>
              </a:pPr>
              <a:t>‹Nº›</a:t>
            </a:fld>
            <a:endParaRPr lang="es-ES" altLang="es-CL"/>
          </a:p>
        </p:txBody>
      </p:sp>
    </p:spTree>
    <p:extLst>
      <p:ext uri="{BB962C8B-B14F-4D97-AF65-F5344CB8AC3E}">
        <p14:creationId xmlns:p14="http://schemas.microsoft.com/office/powerpoint/2010/main" val="86866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E77D920-9AB3-F044-AEA7-7B092751AAB0}" type="datetimeFigureOut">
              <a:rPr lang="es-ES" smtClean="0"/>
              <a:t>13/03/2018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D531864-A513-6040-8018-6A7AC1FDA40E}" type="slidenum">
              <a:rPr lang="es-ES" smtClean="0"/>
              <a:t>‹Nº›</a:t>
            </a:fld>
            <a:endParaRPr lang="es-ES"/>
          </a:p>
        </p:txBody>
      </p:sp>
    </p:spTree>
    <p:extLst>
      <p:ext uri="{BB962C8B-B14F-4D97-AF65-F5344CB8AC3E}">
        <p14:creationId xmlns:p14="http://schemas.microsoft.com/office/powerpoint/2010/main" val="335167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E77D920-9AB3-F044-AEA7-7B092751AAB0}" type="datetimeFigureOut">
              <a:rPr lang="es-ES" smtClean="0"/>
              <a:t>13/03/2018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D531864-A513-6040-8018-6A7AC1FDA40E}" type="slidenum">
              <a:rPr lang="es-ES" smtClean="0"/>
              <a:t>‹Nº›</a:t>
            </a:fld>
            <a:endParaRPr lang="es-ES"/>
          </a:p>
        </p:txBody>
      </p:sp>
    </p:spTree>
    <p:extLst>
      <p:ext uri="{BB962C8B-B14F-4D97-AF65-F5344CB8AC3E}">
        <p14:creationId xmlns:p14="http://schemas.microsoft.com/office/powerpoint/2010/main" val="296720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7E77D920-9AB3-F044-AEA7-7B092751AAB0}" type="datetimeFigureOut">
              <a:rPr lang="es-ES" smtClean="0"/>
              <a:t>13/03/2018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D531864-A513-6040-8018-6A7AC1FDA40E}" type="slidenum">
              <a:rPr lang="es-ES" smtClean="0"/>
              <a:t>‹Nº›</a:t>
            </a:fld>
            <a:endParaRPr lang="es-ES"/>
          </a:p>
        </p:txBody>
      </p:sp>
    </p:spTree>
    <p:extLst>
      <p:ext uri="{BB962C8B-B14F-4D97-AF65-F5344CB8AC3E}">
        <p14:creationId xmlns:p14="http://schemas.microsoft.com/office/powerpoint/2010/main" val="130492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7E77D920-9AB3-F044-AEA7-7B092751AAB0}" type="datetimeFigureOut">
              <a:rPr lang="es-ES" smtClean="0"/>
              <a:t>13/03/2018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D531864-A513-6040-8018-6A7AC1FDA40E}" type="slidenum">
              <a:rPr lang="es-ES" smtClean="0"/>
              <a:t>‹Nº›</a:t>
            </a:fld>
            <a:endParaRPr lang="es-ES"/>
          </a:p>
        </p:txBody>
      </p:sp>
    </p:spTree>
    <p:extLst>
      <p:ext uri="{BB962C8B-B14F-4D97-AF65-F5344CB8AC3E}">
        <p14:creationId xmlns:p14="http://schemas.microsoft.com/office/powerpoint/2010/main" val="76561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7E77D920-9AB3-F044-AEA7-7B092751AAB0}" type="datetimeFigureOut">
              <a:rPr lang="es-ES" smtClean="0"/>
              <a:t>13/03/2018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D531864-A513-6040-8018-6A7AC1FDA40E}" type="slidenum">
              <a:rPr lang="es-ES" smtClean="0"/>
              <a:t>‹Nº›</a:t>
            </a:fld>
            <a:endParaRPr lang="es-ES"/>
          </a:p>
        </p:txBody>
      </p:sp>
    </p:spTree>
    <p:extLst>
      <p:ext uri="{BB962C8B-B14F-4D97-AF65-F5344CB8AC3E}">
        <p14:creationId xmlns:p14="http://schemas.microsoft.com/office/powerpoint/2010/main" val="662251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E77D920-9AB3-F044-AEA7-7B092751AAB0}" type="datetimeFigureOut">
              <a:rPr lang="es-ES" smtClean="0"/>
              <a:t>13/03/2018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D531864-A513-6040-8018-6A7AC1FDA40E}" type="slidenum">
              <a:rPr lang="es-ES" smtClean="0"/>
              <a:t>‹Nº›</a:t>
            </a:fld>
            <a:endParaRPr lang="es-ES"/>
          </a:p>
        </p:txBody>
      </p:sp>
    </p:spTree>
    <p:extLst>
      <p:ext uri="{BB962C8B-B14F-4D97-AF65-F5344CB8AC3E}">
        <p14:creationId xmlns:p14="http://schemas.microsoft.com/office/powerpoint/2010/main" val="38044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E77D920-9AB3-F044-AEA7-7B092751AAB0}" type="datetimeFigureOut">
              <a:rPr lang="es-ES" smtClean="0"/>
              <a:t>13/03/2018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D531864-A513-6040-8018-6A7AC1FDA40E}" type="slidenum">
              <a:rPr lang="es-ES" smtClean="0"/>
              <a:t>‹Nº›</a:t>
            </a:fld>
            <a:endParaRPr lang="es-ES"/>
          </a:p>
        </p:txBody>
      </p:sp>
    </p:spTree>
    <p:extLst>
      <p:ext uri="{BB962C8B-B14F-4D97-AF65-F5344CB8AC3E}">
        <p14:creationId xmlns:p14="http://schemas.microsoft.com/office/powerpoint/2010/main" val="361439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E77D920-9AB3-F044-AEA7-7B092751AAB0}" type="datetimeFigureOut">
              <a:rPr lang="es-ES" smtClean="0"/>
              <a:t>13/03/2018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D531864-A513-6040-8018-6A7AC1FDA40E}" type="slidenum">
              <a:rPr lang="es-ES" smtClean="0"/>
              <a:t>‹Nº›</a:t>
            </a:fld>
            <a:endParaRPr lang="es-ES"/>
          </a:p>
        </p:txBody>
      </p:sp>
    </p:spTree>
    <p:extLst>
      <p:ext uri="{BB962C8B-B14F-4D97-AF65-F5344CB8AC3E}">
        <p14:creationId xmlns:p14="http://schemas.microsoft.com/office/powerpoint/2010/main" val="239028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7D920-9AB3-F044-AEA7-7B092751AAB0}" type="datetimeFigureOut">
              <a:rPr lang="es-ES" smtClean="0"/>
              <a:t>13/03/2018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31864-A513-6040-8018-6A7AC1FDA40E}" type="slidenum">
              <a:rPr lang="es-ES" smtClean="0"/>
              <a:t>‹Nº›</a:t>
            </a:fld>
            <a:endParaRPr lang="es-ES"/>
          </a:p>
        </p:txBody>
      </p:sp>
    </p:spTree>
    <p:extLst>
      <p:ext uri="{BB962C8B-B14F-4D97-AF65-F5344CB8AC3E}">
        <p14:creationId xmlns:p14="http://schemas.microsoft.com/office/powerpoint/2010/main" val="3895651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 dirty="0"/>
              <a:t>Introducción al administración y gestión en Salud</a:t>
            </a:r>
          </a:p>
        </p:txBody>
      </p:sp>
      <p:sp>
        <p:nvSpPr>
          <p:cNvPr id="4" name="Subtítulo 3"/>
          <p:cNvSpPr>
            <a:spLocks noGrp="1"/>
          </p:cNvSpPr>
          <p:nvPr>
            <p:ph type="subTitle" idx="1"/>
          </p:nvPr>
        </p:nvSpPr>
        <p:spPr>
          <a:xfrm>
            <a:off x="1371600" y="3886200"/>
            <a:ext cx="6400800" cy="1783080"/>
          </a:xfrm>
        </p:spPr>
        <p:txBody>
          <a:bodyPr>
            <a:normAutofit/>
          </a:bodyPr>
          <a:lstStyle/>
          <a:p>
            <a:r>
              <a:rPr lang="es-ES" dirty="0"/>
              <a:t>Dr. Cristian Rebolledo Díaz.</a:t>
            </a:r>
          </a:p>
          <a:p>
            <a:r>
              <a:rPr lang="es-ES" dirty="0"/>
              <a:t>PPSGS-ESP</a:t>
            </a:r>
          </a:p>
        </p:txBody>
      </p:sp>
    </p:spTree>
    <p:extLst>
      <p:ext uri="{BB962C8B-B14F-4D97-AF65-F5344CB8AC3E}">
        <p14:creationId xmlns:p14="http://schemas.microsoft.com/office/powerpoint/2010/main" val="335989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57200"/>
            <a:ext cx="7772400" cy="914400"/>
          </a:xfrm>
        </p:spPr>
        <p:txBody>
          <a:bodyPr/>
          <a:lstStyle/>
          <a:p>
            <a:pPr eaLnBrk="1" hangingPunct="1"/>
            <a:r>
              <a:rPr lang="es-MX" altLang="es-CL">
                <a:solidFill>
                  <a:schemeClr val="accent2"/>
                </a:solidFill>
              </a:rPr>
              <a:t>Planificación</a:t>
            </a:r>
            <a:endParaRPr lang="es-ES" altLang="es-CL">
              <a:solidFill>
                <a:schemeClr val="accent2"/>
              </a:solidFill>
            </a:endParaRPr>
          </a:p>
        </p:txBody>
      </p:sp>
      <p:sp>
        <p:nvSpPr>
          <p:cNvPr id="19459" name="Rectangle 3"/>
          <p:cNvSpPr>
            <a:spLocks noGrp="1" noChangeArrowheads="1"/>
          </p:cNvSpPr>
          <p:nvPr>
            <p:ph type="body" idx="1"/>
          </p:nvPr>
        </p:nvSpPr>
        <p:spPr>
          <a:xfrm>
            <a:off x="539750" y="1557338"/>
            <a:ext cx="8135938" cy="4248150"/>
          </a:xfrm>
        </p:spPr>
        <p:txBody>
          <a:bodyPr>
            <a:normAutofit/>
          </a:bodyPr>
          <a:lstStyle/>
          <a:p>
            <a:pPr algn="just" eaLnBrk="1" hangingPunct="1"/>
            <a:r>
              <a:rPr lang="es-MX" altLang="es-CL" sz="2000" dirty="0"/>
              <a:t>Proceso de selección de métodos, instrumentos, actividades y recursos, para satisfacer las políticas y cumplir eficientemente los objetivos institucionales.</a:t>
            </a:r>
          </a:p>
          <a:p>
            <a:pPr algn="just" eaLnBrk="1" hangingPunct="1"/>
            <a:r>
              <a:rPr lang="es-MX" altLang="es-CL" sz="2000" dirty="0"/>
              <a:t>Es </a:t>
            </a:r>
            <a:r>
              <a:rPr lang="es-ES_tradnl" altLang="es-CL" sz="2000" dirty="0"/>
              <a:t>decidir en el presente lo que se hará en el futuro.</a:t>
            </a:r>
          </a:p>
          <a:p>
            <a:pPr algn="just"/>
            <a:r>
              <a:rPr lang="es-CL" altLang="es-CL" sz="2000" dirty="0"/>
              <a:t>2 conceptos clave: </a:t>
            </a:r>
            <a:r>
              <a:rPr lang="es-CL" altLang="es-CL" sz="1800" dirty="0"/>
              <a:t>Priorización y Programación</a:t>
            </a:r>
            <a:endParaRPr lang="es-ES_tradnl" altLang="es-CL" sz="2000" dirty="0"/>
          </a:p>
          <a:p>
            <a:pPr algn="just" eaLnBrk="1" hangingPunct="1"/>
            <a:r>
              <a:rPr lang="es-ES_tradnl" altLang="es-CL" sz="2000" dirty="0"/>
              <a:t>El plan debe responder a las siguientes preguntas</a:t>
            </a:r>
            <a:endParaRPr lang="es-MX" altLang="es-CL" sz="2000" dirty="0"/>
          </a:p>
          <a:p>
            <a:pPr lvl="1"/>
            <a:r>
              <a:rPr lang="es-ES_tradnl" altLang="es-CL" sz="1800" dirty="0"/>
              <a:t>¿Qué quiere lograr la organización?</a:t>
            </a:r>
            <a:endParaRPr lang="es-CL" altLang="es-CL" sz="1800" dirty="0"/>
          </a:p>
          <a:p>
            <a:pPr lvl="1"/>
            <a:r>
              <a:rPr lang="es-ES_tradnl" altLang="es-CL" sz="1800" dirty="0"/>
              <a:t>¿En qué situación se encuentra la organización en este momento?</a:t>
            </a:r>
            <a:endParaRPr lang="es-CL" altLang="es-CL" sz="1800" dirty="0"/>
          </a:p>
          <a:p>
            <a:pPr lvl="1"/>
            <a:r>
              <a:rPr lang="es-ES_tradnl" altLang="es-CL" sz="1800" dirty="0"/>
              <a:t>¿En qué situación pretende estar la organización dentro de los próximos cinco años?</a:t>
            </a:r>
            <a:endParaRPr lang="es-CL" altLang="es-CL" sz="1800" dirty="0"/>
          </a:p>
          <a:p>
            <a:pPr lvl="1"/>
            <a:r>
              <a:rPr lang="es-ES_tradnl" altLang="es-CL" sz="1800" dirty="0"/>
              <a:t>¿Cómo se logrará esto?</a:t>
            </a:r>
            <a:endParaRPr lang="es-CL" altLang="es-CL" sz="1800" dirty="0"/>
          </a:p>
          <a:p>
            <a:pPr lvl="1"/>
            <a:r>
              <a:rPr lang="es-ES_tradnl" altLang="es-CL" sz="1800" dirty="0"/>
              <a:t>¿Cómo financiará la organización este programa?</a:t>
            </a:r>
            <a:endParaRPr lang="es-CL" altLang="es-CL" sz="1800" dirty="0"/>
          </a:p>
        </p:txBody>
      </p:sp>
    </p:spTree>
    <p:extLst>
      <p:ext uri="{BB962C8B-B14F-4D97-AF65-F5344CB8AC3E}">
        <p14:creationId xmlns:p14="http://schemas.microsoft.com/office/powerpoint/2010/main" val="301814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95" y="687560"/>
            <a:ext cx="8267164" cy="533160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0483" name="Rectángulo 4"/>
          <p:cNvSpPr>
            <a:spLocks noChangeArrowheads="1"/>
          </p:cNvSpPr>
          <p:nvPr/>
        </p:nvSpPr>
        <p:spPr bwMode="auto">
          <a:xfrm>
            <a:off x="755650" y="6145767"/>
            <a:ext cx="7777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L" sz="1600" i="1" dirty="0">
                <a:latin typeface="Book Antiqua" panose="02040602050305030304" pitchFamily="18" charset="0"/>
                <a:cs typeface="Times New Roman" panose="02020603050405020304" pitchFamily="18" charset="0"/>
              </a:rPr>
              <a:t>Fuente: Arteaga, 2014. </a:t>
            </a:r>
            <a:endParaRPr lang="es-CL" altLang="es-CL" sz="2000"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86314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57200"/>
            <a:ext cx="7772400" cy="914400"/>
          </a:xfrm>
        </p:spPr>
        <p:txBody>
          <a:bodyPr/>
          <a:lstStyle/>
          <a:p>
            <a:pPr eaLnBrk="1" hangingPunct="1"/>
            <a:r>
              <a:rPr lang="es-MX" altLang="es-CL" dirty="0">
                <a:solidFill>
                  <a:schemeClr val="accent2"/>
                </a:solidFill>
              </a:rPr>
              <a:t>Priorización</a:t>
            </a:r>
            <a:endParaRPr lang="es-ES" altLang="es-CL" dirty="0">
              <a:solidFill>
                <a:schemeClr val="accent2"/>
              </a:solidFill>
            </a:endParaRPr>
          </a:p>
        </p:txBody>
      </p:sp>
      <p:sp>
        <p:nvSpPr>
          <p:cNvPr id="19459" name="Rectangle 3"/>
          <p:cNvSpPr>
            <a:spLocks noGrp="1" noChangeArrowheads="1"/>
          </p:cNvSpPr>
          <p:nvPr>
            <p:ph type="body" idx="1"/>
          </p:nvPr>
        </p:nvSpPr>
        <p:spPr>
          <a:xfrm>
            <a:off x="165253" y="1860301"/>
            <a:ext cx="3933021" cy="3769317"/>
          </a:xfrm>
        </p:spPr>
        <p:txBody>
          <a:bodyPr>
            <a:normAutofit/>
          </a:bodyPr>
          <a:lstStyle/>
          <a:p>
            <a:pPr marL="0" indent="0" algn="just">
              <a:buNone/>
            </a:pPr>
            <a:r>
              <a:rPr lang="es-CL" sz="1800" dirty="0"/>
              <a:t>La clasificación de las actividades en orden de importancia sobre la base de la capacidad para llevarlos a cabo de manera oportuna, el establecimiento de prioridades.</a:t>
            </a:r>
          </a:p>
          <a:p>
            <a:pPr marL="0" indent="0" algn="just">
              <a:buNone/>
            </a:pPr>
            <a:r>
              <a:rPr lang="es-CL" sz="1800" dirty="0"/>
              <a:t>Toma de decisiones</a:t>
            </a:r>
          </a:p>
          <a:p>
            <a:pPr marL="0" indent="0" algn="just">
              <a:buNone/>
            </a:pPr>
            <a:r>
              <a:rPr lang="es-CL" sz="1800" dirty="0"/>
              <a:t>Establecer criterios</a:t>
            </a:r>
          </a:p>
          <a:p>
            <a:pPr marL="0" indent="0" algn="just">
              <a:buNone/>
            </a:pPr>
            <a:r>
              <a:rPr lang="es-CL" sz="1800" dirty="0"/>
              <a:t>Instrumentos o herramientas que lo facilitan</a:t>
            </a:r>
          </a:p>
          <a:p>
            <a:pPr marL="0" indent="0" algn="just">
              <a:buNone/>
            </a:pPr>
            <a:endParaRPr lang="es-CL" altLang="es-CL" sz="1800" dirty="0"/>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122" y="1740206"/>
            <a:ext cx="4945878" cy="285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066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404813"/>
            <a:ext cx="7772400" cy="784225"/>
          </a:xfrm>
        </p:spPr>
        <p:txBody>
          <a:bodyPr/>
          <a:lstStyle/>
          <a:p>
            <a:pPr eaLnBrk="1" hangingPunct="1"/>
            <a:r>
              <a:rPr lang="es-MX" altLang="es-CL">
                <a:solidFill>
                  <a:schemeClr val="accent2"/>
                </a:solidFill>
              </a:rPr>
              <a:t>Programación</a:t>
            </a:r>
            <a:endParaRPr lang="es-ES" altLang="es-CL">
              <a:solidFill>
                <a:schemeClr val="accent2"/>
              </a:solidFill>
            </a:endParaRPr>
          </a:p>
        </p:txBody>
      </p:sp>
      <p:sp>
        <p:nvSpPr>
          <p:cNvPr id="21507" name="Rectangle 3"/>
          <p:cNvSpPr>
            <a:spLocks noGrp="1" noChangeArrowheads="1"/>
          </p:cNvSpPr>
          <p:nvPr>
            <p:ph type="body" sz="half" idx="2"/>
          </p:nvPr>
        </p:nvSpPr>
        <p:spPr>
          <a:xfrm>
            <a:off x="838200" y="1268413"/>
            <a:ext cx="7848600" cy="4537075"/>
          </a:xfrm>
        </p:spPr>
        <p:txBody>
          <a:bodyPr/>
          <a:lstStyle/>
          <a:p>
            <a:pPr eaLnBrk="1" hangingPunct="1">
              <a:lnSpc>
                <a:spcPct val="90000"/>
              </a:lnSpc>
            </a:pPr>
            <a:r>
              <a:rPr lang="es-ES_tradnl" altLang="es-CL" sz="2000"/>
              <a:t>La programación es una prolongación más operacional y específica de la planificación.</a:t>
            </a:r>
          </a:p>
          <a:p>
            <a:pPr eaLnBrk="1" hangingPunct="1">
              <a:lnSpc>
                <a:spcPct val="90000"/>
              </a:lnSpc>
            </a:pPr>
            <a:endParaRPr lang="es-ES_tradnl" altLang="es-CL" sz="2000"/>
          </a:p>
          <a:p>
            <a:pPr eaLnBrk="1" hangingPunct="1">
              <a:lnSpc>
                <a:spcPct val="90000"/>
              </a:lnSpc>
            </a:pPr>
            <a:r>
              <a:rPr lang="es-ES_tradnl" altLang="es-CL" sz="2000"/>
              <a:t>Es la aplicación sistemática y ordenada de los recursos, para alcanzar los objetivos y metas propuestas en un plazo dado. </a:t>
            </a:r>
          </a:p>
          <a:p>
            <a:pPr eaLnBrk="1" hangingPunct="1">
              <a:lnSpc>
                <a:spcPct val="90000"/>
              </a:lnSpc>
            </a:pPr>
            <a:endParaRPr lang="es-ES_tradnl" altLang="es-CL" sz="2000"/>
          </a:p>
          <a:p>
            <a:pPr eaLnBrk="1" hangingPunct="1">
              <a:lnSpc>
                <a:spcPct val="90000"/>
              </a:lnSpc>
            </a:pPr>
            <a:r>
              <a:rPr lang="es-ES_tradnl" altLang="es-CL" sz="2000"/>
              <a:t>Se sustenta en 3 elementos fundamentales:</a:t>
            </a:r>
          </a:p>
          <a:p>
            <a:pPr lvl="1" eaLnBrk="1" hangingPunct="1">
              <a:lnSpc>
                <a:spcPct val="90000"/>
              </a:lnSpc>
            </a:pPr>
            <a:r>
              <a:rPr lang="es-ES_tradnl" altLang="es-CL" sz="1800"/>
              <a:t>Diagnóstico de Salud</a:t>
            </a:r>
          </a:p>
          <a:p>
            <a:pPr lvl="1" eaLnBrk="1" hangingPunct="1">
              <a:lnSpc>
                <a:spcPct val="90000"/>
              </a:lnSpc>
            </a:pPr>
            <a:r>
              <a:rPr lang="es-ES_tradnl" altLang="es-CL" sz="1800"/>
              <a:t>Jerarquización de problemas y fijación de prioridades</a:t>
            </a:r>
          </a:p>
          <a:p>
            <a:pPr lvl="1" eaLnBrk="1" hangingPunct="1">
              <a:lnSpc>
                <a:spcPct val="90000"/>
              </a:lnSpc>
            </a:pPr>
            <a:r>
              <a:rPr lang="es-ES_tradnl" altLang="es-CL" sz="1800"/>
              <a:t>Formulación de objetivos, metas y actividades</a:t>
            </a:r>
          </a:p>
          <a:p>
            <a:pPr eaLnBrk="1" hangingPunct="1">
              <a:lnSpc>
                <a:spcPct val="90000"/>
              </a:lnSpc>
            </a:pPr>
            <a:endParaRPr lang="es-ES" altLang="es-CL" sz="2000" baseline="30000"/>
          </a:p>
        </p:txBody>
      </p:sp>
    </p:spTree>
    <p:extLst>
      <p:ext uri="{BB962C8B-B14F-4D97-AF65-F5344CB8AC3E}">
        <p14:creationId xmlns:p14="http://schemas.microsoft.com/office/powerpoint/2010/main" val="321171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784225" y="4076700"/>
            <a:ext cx="8388350" cy="2420938"/>
          </a:xfrm>
          <a:prstGeom prst="rect">
            <a:avLst/>
          </a:prstGeom>
          <a:noFill/>
          <a:ln w="50800">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35" name="Rectangle 5"/>
          <p:cNvSpPr>
            <a:spLocks noChangeArrowheads="1"/>
          </p:cNvSpPr>
          <p:nvPr/>
        </p:nvSpPr>
        <p:spPr bwMode="auto">
          <a:xfrm>
            <a:off x="323850" y="836613"/>
            <a:ext cx="8064500" cy="3240087"/>
          </a:xfrm>
          <a:prstGeom prst="rect">
            <a:avLst/>
          </a:prstGeom>
          <a:noFill/>
          <a:ln w="57150">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36" name="Rectangle 6"/>
          <p:cNvSpPr>
            <a:spLocks noGrp="1" noChangeArrowheads="1"/>
          </p:cNvSpPr>
          <p:nvPr>
            <p:ph type="title"/>
          </p:nvPr>
        </p:nvSpPr>
        <p:spPr>
          <a:xfrm>
            <a:off x="1047750" y="127000"/>
            <a:ext cx="7772400" cy="854075"/>
          </a:xfrm>
        </p:spPr>
        <p:txBody>
          <a:bodyPr/>
          <a:lstStyle/>
          <a:p>
            <a:pPr eaLnBrk="1" hangingPunct="1"/>
            <a:r>
              <a:rPr lang="es-MX" altLang="es-CL" sz="3200" dirty="0">
                <a:solidFill>
                  <a:schemeClr val="accent2"/>
                </a:solidFill>
              </a:rPr>
              <a:t>Enfoque administrativo clásico*</a:t>
            </a:r>
            <a:endParaRPr lang="es-ES" altLang="es-CL" sz="3200" dirty="0">
              <a:solidFill>
                <a:schemeClr val="accent2"/>
              </a:solidFill>
            </a:endParaRPr>
          </a:p>
        </p:txBody>
      </p:sp>
      <p:sp>
        <p:nvSpPr>
          <p:cNvPr id="18437" name="Rectangle 8"/>
          <p:cNvSpPr>
            <a:spLocks noChangeArrowheads="1"/>
          </p:cNvSpPr>
          <p:nvPr/>
        </p:nvSpPr>
        <p:spPr bwMode="auto">
          <a:xfrm>
            <a:off x="3749515" y="4775066"/>
            <a:ext cx="2322512" cy="914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Control y</a:t>
            </a:r>
          </a:p>
          <a:p>
            <a:pPr algn="ctr" eaLnBrk="1" hangingPunct="1">
              <a:spcBef>
                <a:spcPct val="0"/>
              </a:spcBef>
              <a:buFontTx/>
              <a:buNone/>
            </a:pPr>
            <a:r>
              <a:rPr lang="es-MX" altLang="es-CL" sz="2800" b="1" dirty="0"/>
              <a:t>Evaluación</a:t>
            </a:r>
            <a:endParaRPr lang="es-ES" altLang="es-CL" sz="2800" b="1" dirty="0"/>
          </a:p>
        </p:txBody>
      </p:sp>
      <p:sp>
        <p:nvSpPr>
          <p:cNvPr id="18438" name="Rectangle 11"/>
          <p:cNvSpPr>
            <a:spLocks noChangeArrowheads="1"/>
          </p:cNvSpPr>
          <p:nvPr/>
        </p:nvSpPr>
        <p:spPr bwMode="auto">
          <a:xfrm>
            <a:off x="2270125" y="2379663"/>
            <a:ext cx="2323909" cy="550862"/>
          </a:xfrm>
          <a:prstGeom prst="rect">
            <a:avLst/>
          </a:prstGeom>
          <a:solidFill>
            <a:schemeClr val="bg1"/>
          </a:solidFill>
          <a:ln w="57150">
            <a:solidFill>
              <a:srgbClr val="C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Organización</a:t>
            </a:r>
            <a:endParaRPr lang="es-ES" altLang="es-CL" sz="2800" b="1" dirty="0"/>
          </a:p>
        </p:txBody>
      </p:sp>
      <p:sp>
        <p:nvSpPr>
          <p:cNvPr id="18439" name="Rectangle 16"/>
          <p:cNvSpPr>
            <a:spLocks noChangeArrowheads="1"/>
          </p:cNvSpPr>
          <p:nvPr/>
        </p:nvSpPr>
        <p:spPr bwMode="auto">
          <a:xfrm>
            <a:off x="606425" y="1430338"/>
            <a:ext cx="2741613" cy="54451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a:t>Planificación</a:t>
            </a:r>
            <a:endParaRPr lang="es-ES" altLang="es-CL" sz="2800" b="1"/>
          </a:p>
        </p:txBody>
      </p:sp>
      <p:sp>
        <p:nvSpPr>
          <p:cNvPr id="18440" name="Rectangle 20"/>
          <p:cNvSpPr>
            <a:spLocks noChangeArrowheads="1"/>
          </p:cNvSpPr>
          <p:nvPr/>
        </p:nvSpPr>
        <p:spPr bwMode="auto">
          <a:xfrm>
            <a:off x="4126640" y="3282816"/>
            <a:ext cx="1827212" cy="538163"/>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Dirección</a:t>
            </a:r>
            <a:endParaRPr lang="es-ES" altLang="es-CL" sz="2800" b="1" dirty="0"/>
          </a:p>
        </p:txBody>
      </p:sp>
      <p:sp>
        <p:nvSpPr>
          <p:cNvPr id="18441" name="Rectangle 23"/>
          <p:cNvSpPr>
            <a:spLocks noChangeArrowheads="1"/>
          </p:cNvSpPr>
          <p:nvPr/>
        </p:nvSpPr>
        <p:spPr bwMode="auto">
          <a:xfrm>
            <a:off x="323850" y="4918075"/>
            <a:ext cx="2804940" cy="6096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400" dirty="0"/>
              <a:t>Retroalimentación</a:t>
            </a:r>
            <a:endParaRPr lang="es-ES" altLang="es-CL" sz="2400" dirty="0"/>
          </a:p>
        </p:txBody>
      </p:sp>
      <p:sp>
        <p:nvSpPr>
          <p:cNvPr id="18442" name="Text Box 38"/>
          <p:cNvSpPr txBox="1">
            <a:spLocks noChangeArrowheads="1"/>
          </p:cNvSpPr>
          <p:nvPr/>
        </p:nvSpPr>
        <p:spPr bwMode="auto">
          <a:xfrm>
            <a:off x="6229350" y="1779588"/>
            <a:ext cx="2590800" cy="822325"/>
          </a:xfrm>
          <a:prstGeom prst="rect">
            <a:avLst/>
          </a:prstGeom>
          <a:ln/>
          <a:extLst/>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L" sz="2400" b="1" dirty="0"/>
              <a:t>FASE</a:t>
            </a:r>
          </a:p>
          <a:p>
            <a:pPr algn="ctr" eaLnBrk="1" hangingPunct="1">
              <a:spcBef>
                <a:spcPct val="0"/>
              </a:spcBef>
              <a:buFontTx/>
              <a:buNone/>
            </a:pPr>
            <a:r>
              <a:rPr lang="es-ES_tradnl" altLang="es-CL" sz="2400" b="1" dirty="0"/>
              <a:t>ESTRUCTURAL</a:t>
            </a:r>
            <a:endParaRPr lang="es-ES_tradnl" altLang="es-CL" sz="2400" dirty="0"/>
          </a:p>
        </p:txBody>
      </p:sp>
      <p:sp>
        <p:nvSpPr>
          <p:cNvPr id="18443" name="Text Box 39"/>
          <p:cNvSpPr txBox="1">
            <a:spLocks noChangeArrowheads="1"/>
          </p:cNvSpPr>
          <p:nvPr/>
        </p:nvSpPr>
        <p:spPr bwMode="auto">
          <a:xfrm>
            <a:off x="6904038" y="3919538"/>
            <a:ext cx="2140810" cy="830997"/>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L" sz="2400" b="1" dirty="0"/>
              <a:t>FASE</a:t>
            </a:r>
          </a:p>
          <a:p>
            <a:pPr algn="ctr" eaLnBrk="1" hangingPunct="1">
              <a:spcBef>
                <a:spcPct val="0"/>
              </a:spcBef>
              <a:buFontTx/>
              <a:buNone/>
            </a:pPr>
            <a:r>
              <a:rPr lang="es-ES_tradnl" altLang="es-CL" sz="2400" b="1" dirty="0"/>
              <a:t>FUNCIONAL</a:t>
            </a:r>
            <a:endParaRPr lang="es-ES_tradnl" altLang="es-CL" sz="2400" dirty="0"/>
          </a:p>
        </p:txBody>
      </p:sp>
      <p:sp>
        <p:nvSpPr>
          <p:cNvPr id="18444" name="AutoShape 3"/>
          <p:cNvSpPr>
            <a:spLocks noChangeArrowheads="1"/>
          </p:cNvSpPr>
          <p:nvPr/>
        </p:nvSpPr>
        <p:spPr bwMode="auto">
          <a:xfrm rot="5400000">
            <a:off x="3332429" y="3008199"/>
            <a:ext cx="725488" cy="78933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es-CL"/>
          </a:p>
        </p:txBody>
      </p:sp>
      <p:sp>
        <p:nvSpPr>
          <p:cNvPr id="18445" name="AutoShape 4"/>
          <p:cNvSpPr>
            <a:spLocks noChangeArrowheads="1"/>
          </p:cNvSpPr>
          <p:nvPr/>
        </p:nvSpPr>
        <p:spPr bwMode="auto">
          <a:xfrm>
            <a:off x="4762500" y="3862388"/>
            <a:ext cx="431800" cy="792162"/>
          </a:xfrm>
          <a:prstGeom prst="downArrow">
            <a:avLst>
              <a:gd name="adj1" fmla="val 50000"/>
              <a:gd name="adj2" fmla="val 45864"/>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46" name="AutoShape 3"/>
          <p:cNvSpPr>
            <a:spLocks noChangeArrowheads="1"/>
          </p:cNvSpPr>
          <p:nvPr/>
        </p:nvSpPr>
        <p:spPr bwMode="auto">
          <a:xfrm rot="5400000">
            <a:off x="1511300" y="2122488"/>
            <a:ext cx="725487" cy="7191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s-CL"/>
          </a:p>
        </p:txBody>
      </p:sp>
      <p:sp>
        <p:nvSpPr>
          <p:cNvPr id="18447" name="AutoShape 4"/>
          <p:cNvSpPr>
            <a:spLocks noChangeArrowheads="1"/>
          </p:cNvSpPr>
          <p:nvPr/>
        </p:nvSpPr>
        <p:spPr bwMode="auto">
          <a:xfrm rot="5400000">
            <a:off x="3225187" y="4936484"/>
            <a:ext cx="431800" cy="596001"/>
          </a:xfrm>
          <a:prstGeom prst="downArrow">
            <a:avLst>
              <a:gd name="adj1" fmla="val 50000"/>
              <a:gd name="adj2" fmla="val 4587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48" name="AutoShape 4"/>
          <p:cNvSpPr>
            <a:spLocks noChangeArrowheads="1"/>
          </p:cNvSpPr>
          <p:nvPr/>
        </p:nvSpPr>
        <p:spPr bwMode="auto">
          <a:xfrm rot="10800000">
            <a:off x="660400" y="2093913"/>
            <a:ext cx="431800" cy="2692400"/>
          </a:xfrm>
          <a:prstGeom prst="downArrow">
            <a:avLst>
              <a:gd name="adj1" fmla="val 39794"/>
              <a:gd name="adj2" fmla="val 4587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2" name="Cerrar llave 1"/>
          <p:cNvSpPr/>
          <p:nvPr/>
        </p:nvSpPr>
        <p:spPr>
          <a:xfrm>
            <a:off x="5530467" y="1311275"/>
            <a:ext cx="528810" cy="17215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8" name="Cerrar llave 17"/>
          <p:cNvSpPr/>
          <p:nvPr/>
        </p:nvSpPr>
        <p:spPr>
          <a:xfrm>
            <a:off x="6207833" y="3632975"/>
            <a:ext cx="528810" cy="17215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20" name="Rectangle 6"/>
          <p:cNvSpPr txBox="1">
            <a:spLocks noChangeArrowheads="1"/>
          </p:cNvSpPr>
          <p:nvPr/>
        </p:nvSpPr>
        <p:spPr>
          <a:xfrm>
            <a:off x="333776" y="5818110"/>
            <a:ext cx="8436625" cy="8540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altLang="es-CL" sz="2000" dirty="0"/>
              <a:t>*Henri Fayol (1841 – 1925)</a:t>
            </a:r>
            <a:endParaRPr lang="es-ES" altLang="es-CL" sz="2000" dirty="0"/>
          </a:p>
        </p:txBody>
      </p:sp>
    </p:spTree>
    <p:extLst>
      <p:ext uri="{BB962C8B-B14F-4D97-AF65-F5344CB8AC3E}">
        <p14:creationId xmlns:p14="http://schemas.microsoft.com/office/powerpoint/2010/main" val="88075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404813"/>
            <a:ext cx="7772400" cy="784225"/>
          </a:xfrm>
        </p:spPr>
        <p:txBody>
          <a:bodyPr/>
          <a:lstStyle/>
          <a:p>
            <a:pPr eaLnBrk="1" hangingPunct="1"/>
            <a:r>
              <a:rPr lang="es-MX" altLang="es-CL">
                <a:solidFill>
                  <a:schemeClr val="accent2"/>
                </a:solidFill>
              </a:rPr>
              <a:t>Organización</a:t>
            </a:r>
            <a:endParaRPr lang="es-ES" altLang="es-CL">
              <a:solidFill>
                <a:schemeClr val="accent2"/>
              </a:solidFill>
            </a:endParaRPr>
          </a:p>
        </p:txBody>
      </p:sp>
      <p:sp>
        <p:nvSpPr>
          <p:cNvPr id="23555" name="Rectangle 3"/>
          <p:cNvSpPr>
            <a:spLocks noGrp="1" noChangeArrowheads="1"/>
          </p:cNvSpPr>
          <p:nvPr>
            <p:ph type="body" sz="half" idx="2"/>
          </p:nvPr>
        </p:nvSpPr>
        <p:spPr>
          <a:xfrm>
            <a:off x="827088" y="1700213"/>
            <a:ext cx="7848600" cy="3687762"/>
          </a:xfrm>
        </p:spPr>
        <p:txBody>
          <a:bodyPr/>
          <a:lstStyle/>
          <a:p>
            <a:pPr eaLnBrk="1" hangingPunct="1">
              <a:lnSpc>
                <a:spcPct val="90000"/>
              </a:lnSpc>
            </a:pPr>
            <a:r>
              <a:rPr lang="es-ES_tradnl" altLang="es-CL" sz="2000" dirty="0"/>
              <a:t>Es la forma de </a:t>
            </a:r>
            <a:r>
              <a:rPr lang="es-ES_tradnl" altLang="es-CL" sz="2000" b="1" i="1" dirty="0"/>
              <a:t>relacionar</a:t>
            </a:r>
            <a:r>
              <a:rPr lang="es-ES_tradnl" altLang="es-CL" sz="2000" dirty="0"/>
              <a:t> los recursos con las funciones para lograr los propósitos. </a:t>
            </a:r>
          </a:p>
          <a:p>
            <a:pPr eaLnBrk="1" hangingPunct="1">
              <a:lnSpc>
                <a:spcPct val="90000"/>
              </a:lnSpc>
            </a:pPr>
            <a:r>
              <a:rPr lang="es-ES_tradnl" altLang="es-CL" sz="2000" dirty="0"/>
              <a:t>Asigna funciones y actividades, define cuál es la tecnología necesaria para que las personas puedan cumplir sus funciones, determina cuál es la estructura física y la relativa al personal</a:t>
            </a:r>
          </a:p>
          <a:p>
            <a:pPr eaLnBrk="1" hangingPunct="1">
              <a:lnSpc>
                <a:spcPct val="90000"/>
              </a:lnSpc>
            </a:pPr>
            <a:r>
              <a:rPr lang="es-ES_tradnl" altLang="es-CL" sz="2000" dirty="0"/>
              <a:t>Se expresa en una estructura organizacional</a:t>
            </a:r>
            <a:r>
              <a:rPr lang="es-MX" altLang="es-CL" sz="2000" dirty="0"/>
              <a:t>, la cual a su vez e representa mediante un organigrama (parcialmente).</a:t>
            </a:r>
            <a:endParaRPr lang="es-ES_tradnl" altLang="es-CL" sz="2000" dirty="0"/>
          </a:p>
        </p:txBody>
      </p:sp>
    </p:spTree>
    <p:extLst>
      <p:ext uri="{BB962C8B-B14F-4D97-AF65-F5344CB8AC3E}">
        <p14:creationId xmlns:p14="http://schemas.microsoft.com/office/powerpoint/2010/main" val="338541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sultado de imagen para organigrama ministerio de sal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19" y="690298"/>
            <a:ext cx="8250831" cy="497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70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784225" y="4076700"/>
            <a:ext cx="8388350" cy="2420938"/>
          </a:xfrm>
          <a:prstGeom prst="rect">
            <a:avLst/>
          </a:prstGeom>
          <a:noFill/>
          <a:ln w="50800">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35" name="Rectangle 5"/>
          <p:cNvSpPr>
            <a:spLocks noChangeArrowheads="1"/>
          </p:cNvSpPr>
          <p:nvPr/>
        </p:nvSpPr>
        <p:spPr bwMode="auto">
          <a:xfrm>
            <a:off x="323850" y="836613"/>
            <a:ext cx="8064500" cy="3240087"/>
          </a:xfrm>
          <a:prstGeom prst="rect">
            <a:avLst/>
          </a:prstGeom>
          <a:noFill/>
          <a:ln w="57150">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36" name="Rectangle 6"/>
          <p:cNvSpPr>
            <a:spLocks noGrp="1" noChangeArrowheads="1"/>
          </p:cNvSpPr>
          <p:nvPr>
            <p:ph type="title"/>
          </p:nvPr>
        </p:nvSpPr>
        <p:spPr>
          <a:xfrm>
            <a:off x="1047750" y="127000"/>
            <a:ext cx="7772400" cy="854075"/>
          </a:xfrm>
        </p:spPr>
        <p:txBody>
          <a:bodyPr/>
          <a:lstStyle/>
          <a:p>
            <a:pPr eaLnBrk="1" hangingPunct="1"/>
            <a:r>
              <a:rPr lang="es-MX" altLang="es-CL" sz="3200" dirty="0">
                <a:solidFill>
                  <a:schemeClr val="accent2"/>
                </a:solidFill>
              </a:rPr>
              <a:t>Enfoque administrativo clásico*</a:t>
            </a:r>
            <a:endParaRPr lang="es-ES" altLang="es-CL" sz="3200" dirty="0">
              <a:solidFill>
                <a:schemeClr val="accent2"/>
              </a:solidFill>
            </a:endParaRPr>
          </a:p>
        </p:txBody>
      </p:sp>
      <p:sp>
        <p:nvSpPr>
          <p:cNvPr id="18437" name="Rectangle 8"/>
          <p:cNvSpPr>
            <a:spLocks noChangeArrowheads="1"/>
          </p:cNvSpPr>
          <p:nvPr/>
        </p:nvSpPr>
        <p:spPr bwMode="auto">
          <a:xfrm>
            <a:off x="3749515" y="4775066"/>
            <a:ext cx="2322512" cy="914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Control y</a:t>
            </a:r>
          </a:p>
          <a:p>
            <a:pPr algn="ctr" eaLnBrk="1" hangingPunct="1">
              <a:spcBef>
                <a:spcPct val="0"/>
              </a:spcBef>
              <a:buFontTx/>
              <a:buNone/>
            </a:pPr>
            <a:r>
              <a:rPr lang="es-MX" altLang="es-CL" sz="2800" b="1" dirty="0"/>
              <a:t>Evaluación</a:t>
            </a:r>
            <a:endParaRPr lang="es-ES" altLang="es-CL" sz="2800" b="1" dirty="0"/>
          </a:p>
        </p:txBody>
      </p:sp>
      <p:sp>
        <p:nvSpPr>
          <p:cNvPr id="18438" name="Rectangle 11"/>
          <p:cNvSpPr>
            <a:spLocks noChangeArrowheads="1"/>
          </p:cNvSpPr>
          <p:nvPr/>
        </p:nvSpPr>
        <p:spPr bwMode="auto">
          <a:xfrm>
            <a:off x="2270125" y="2379663"/>
            <a:ext cx="2323909" cy="550862"/>
          </a:xfrm>
          <a:prstGeom prst="rect">
            <a:avLst/>
          </a:prstGeom>
          <a:solidFill>
            <a:schemeClr val="bg1"/>
          </a:solidFill>
          <a:ln w="31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Organización</a:t>
            </a:r>
            <a:endParaRPr lang="es-ES" altLang="es-CL" sz="2800" b="1" dirty="0"/>
          </a:p>
        </p:txBody>
      </p:sp>
      <p:sp>
        <p:nvSpPr>
          <p:cNvPr id="18439" name="Rectangle 16"/>
          <p:cNvSpPr>
            <a:spLocks noChangeArrowheads="1"/>
          </p:cNvSpPr>
          <p:nvPr/>
        </p:nvSpPr>
        <p:spPr bwMode="auto">
          <a:xfrm>
            <a:off x="606425" y="1430338"/>
            <a:ext cx="2741613" cy="54451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a:t>Planificación</a:t>
            </a:r>
            <a:endParaRPr lang="es-ES" altLang="es-CL" sz="2800" b="1"/>
          </a:p>
        </p:txBody>
      </p:sp>
      <p:sp>
        <p:nvSpPr>
          <p:cNvPr id="18440" name="Rectangle 20"/>
          <p:cNvSpPr>
            <a:spLocks noChangeArrowheads="1"/>
          </p:cNvSpPr>
          <p:nvPr/>
        </p:nvSpPr>
        <p:spPr bwMode="auto">
          <a:xfrm>
            <a:off x="4126640" y="3282816"/>
            <a:ext cx="1827212" cy="538163"/>
          </a:xfrm>
          <a:prstGeom prst="rect">
            <a:avLst/>
          </a:prstGeom>
          <a:solidFill>
            <a:schemeClr val="bg1"/>
          </a:solidFill>
          <a:ln w="57150">
            <a:solidFill>
              <a:srgbClr val="C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Dirección</a:t>
            </a:r>
            <a:endParaRPr lang="es-ES" altLang="es-CL" sz="2800" b="1" dirty="0"/>
          </a:p>
        </p:txBody>
      </p:sp>
      <p:sp>
        <p:nvSpPr>
          <p:cNvPr id="18441" name="Rectangle 23"/>
          <p:cNvSpPr>
            <a:spLocks noChangeArrowheads="1"/>
          </p:cNvSpPr>
          <p:nvPr/>
        </p:nvSpPr>
        <p:spPr bwMode="auto">
          <a:xfrm>
            <a:off x="323850" y="4918075"/>
            <a:ext cx="2804940" cy="6096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400" dirty="0"/>
              <a:t>Retroalimentación</a:t>
            </a:r>
            <a:endParaRPr lang="es-ES" altLang="es-CL" sz="2400" dirty="0"/>
          </a:p>
        </p:txBody>
      </p:sp>
      <p:sp>
        <p:nvSpPr>
          <p:cNvPr id="18442" name="Text Box 38"/>
          <p:cNvSpPr txBox="1">
            <a:spLocks noChangeArrowheads="1"/>
          </p:cNvSpPr>
          <p:nvPr/>
        </p:nvSpPr>
        <p:spPr bwMode="auto">
          <a:xfrm>
            <a:off x="6229350" y="1779588"/>
            <a:ext cx="2590800" cy="822325"/>
          </a:xfrm>
          <a:prstGeom prst="rect">
            <a:avLst/>
          </a:prstGeom>
          <a:ln/>
          <a:extLst/>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L" sz="2400" b="1" dirty="0"/>
              <a:t>FASE</a:t>
            </a:r>
          </a:p>
          <a:p>
            <a:pPr algn="ctr" eaLnBrk="1" hangingPunct="1">
              <a:spcBef>
                <a:spcPct val="0"/>
              </a:spcBef>
              <a:buFontTx/>
              <a:buNone/>
            </a:pPr>
            <a:r>
              <a:rPr lang="es-ES_tradnl" altLang="es-CL" sz="2400" b="1" dirty="0"/>
              <a:t>ESTRUCTURAL</a:t>
            </a:r>
            <a:endParaRPr lang="es-ES_tradnl" altLang="es-CL" sz="2400" dirty="0"/>
          </a:p>
        </p:txBody>
      </p:sp>
      <p:sp>
        <p:nvSpPr>
          <p:cNvPr id="18443" name="Text Box 39"/>
          <p:cNvSpPr txBox="1">
            <a:spLocks noChangeArrowheads="1"/>
          </p:cNvSpPr>
          <p:nvPr/>
        </p:nvSpPr>
        <p:spPr bwMode="auto">
          <a:xfrm>
            <a:off x="6904038" y="3919538"/>
            <a:ext cx="2140810" cy="830997"/>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L" sz="2400" b="1" dirty="0"/>
              <a:t>FASE</a:t>
            </a:r>
          </a:p>
          <a:p>
            <a:pPr algn="ctr" eaLnBrk="1" hangingPunct="1">
              <a:spcBef>
                <a:spcPct val="0"/>
              </a:spcBef>
              <a:buFontTx/>
              <a:buNone/>
            </a:pPr>
            <a:r>
              <a:rPr lang="es-ES_tradnl" altLang="es-CL" sz="2400" b="1" dirty="0"/>
              <a:t>FUNCIONAL</a:t>
            </a:r>
            <a:endParaRPr lang="es-ES_tradnl" altLang="es-CL" sz="2400" dirty="0"/>
          </a:p>
        </p:txBody>
      </p:sp>
      <p:sp>
        <p:nvSpPr>
          <p:cNvPr id="18444" name="AutoShape 3"/>
          <p:cNvSpPr>
            <a:spLocks noChangeArrowheads="1"/>
          </p:cNvSpPr>
          <p:nvPr/>
        </p:nvSpPr>
        <p:spPr bwMode="auto">
          <a:xfrm rot="5400000">
            <a:off x="3332429" y="3008199"/>
            <a:ext cx="725488" cy="78933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es-CL"/>
          </a:p>
        </p:txBody>
      </p:sp>
      <p:sp>
        <p:nvSpPr>
          <p:cNvPr id="18445" name="AutoShape 4"/>
          <p:cNvSpPr>
            <a:spLocks noChangeArrowheads="1"/>
          </p:cNvSpPr>
          <p:nvPr/>
        </p:nvSpPr>
        <p:spPr bwMode="auto">
          <a:xfrm>
            <a:off x="4762500" y="3862388"/>
            <a:ext cx="431800" cy="792162"/>
          </a:xfrm>
          <a:prstGeom prst="downArrow">
            <a:avLst>
              <a:gd name="adj1" fmla="val 50000"/>
              <a:gd name="adj2" fmla="val 45864"/>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46" name="AutoShape 3"/>
          <p:cNvSpPr>
            <a:spLocks noChangeArrowheads="1"/>
          </p:cNvSpPr>
          <p:nvPr/>
        </p:nvSpPr>
        <p:spPr bwMode="auto">
          <a:xfrm rot="5400000">
            <a:off x="1511300" y="2122488"/>
            <a:ext cx="725487" cy="7191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s-CL"/>
          </a:p>
        </p:txBody>
      </p:sp>
      <p:sp>
        <p:nvSpPr>
          <p:cNvPr id="18447" name="AutoShape 4"/>
          <p:cNvSpPr>
            <a:spLocks noChangeArrowheads="1"/>
          </p:cNvSpPr>
          <p:nvPr/>
        </p:nvSpPr>
        <p:spPr bwMode="auto">
          <a:xfrm rot="5400000">
            <a:off x="3225187" y="4936484"/>
            <a:ext cx="431800" cy="596001"/>
          </a:xfrm>
          <a:prstGeom prst="downArrow">
            <a:avLst>
              <a:gd name="adj1" fmla="val 50000"/>
              <a:gd name="adj2" fmla="val 4587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48" name="AutoShape 4"/>
          <p:cNvSpPr>
            <a:spLocks noChangeArrowheads="1"/>
          </p:cNvSpPr>
          <p:nvPr/>
        </p:nvSpPr>
        <p:spPr bwMode="auto">
          <a:xfrm rot="10800000">
            <a:off x="660400" y="2093913"/>
            <a:ext cx="431800" cy="2692400"/>
          </a:xfrm>
          <a:prstGeom prst="downArrow">
            <a:avLst>
              <a:gd name="adj1" fmla="val 39794"/>
              <a:gd name="adj2" fmla="val 4587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2" name="Cerrar llave 1"/>
          <p:cNvSpPr/>
          <p:nvPr/>
        </p:nvSpPr>
        <p:spPr>
          <a:xfrm>
            <a:off x="5530467" y="1311275"/>
            <a:ext cx="528810" cy="17215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8" name="Cerrar llave 17"/>
          <p:cNvSpPr/>
          <p:nvPr/>
        </p:nvSpPr>
        <p:spPr>
          <a:xfrm>
            <a:off x="6207833" y="3632975"/>
            <a:ext cx="528810" cy="17215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20" name="Rectangle 6"/>
          <p:cNvSpPr txBox="1">
            <a:spLocks noChangeArrowheads="1"/>
          </p:cNvSpPr>
          <p:nvPr/>
        </p:nvSpPr>
        <p:spPr>
          <a:xfrm>
            <a:off x="333776" y="5818110"/>
            <a:ext cx="8436625" cy="8540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altLang="es-CL" sz="2000" dirty="0"/>
              <a:t>*Henri Fayol (1841 – 1925)</a:t>
            </a:r>
            <a:endParaRPr lang="es-ES" altLang="es-CL" sz="2000" dirty="0"/>
          </a:p>
        </p:txBody>
      </p:sp>
    </p:spTree>
    <p:extLst>
      <p:ext uri="{BB962C8B-B14F-4D97-AF65-F5344CB8AC3E}">
        <p14:creationId xmlns:p14="http://schemas.microsoft.com/office/powerpoint/2010/main" val="480196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33375"/>
            <a:ext cx="7772400" cy="762000"/>
          </a:xfrm>
        </p:spPr>
        <p:txBody>
          <a:bodyPr/>
          <a:lstStyle/>
          <a:p>
            <a:pPr eaLnBrk="1" hangingPunct="1"/>
            <a:r>
              <a:rPr lang="es-MX" altLang="es-CL">
                <a:solidFill>
                  <a:schemeClr val="accent2"/>
                </a:solidFill>
              </a:rPr>
              <a:t>Dirección</a:t>
            </a:r>
            <a:endParaRPr lang="es-ES" altLang="es-CL">
              <a:solidFill>
                <a:schemeClr val="accent2"/>
              </a:solidFill>
            </a:endParaRPr>
          </a:p>
        </p:txBody>
      </p:sp>
      <p:sp>
        <p:nvSpPr>
          <p:cNvPr id="25603" name="Rectangle 3"/>
          <p:cNvSpPr>
            <a:spLocks noGrp="1" noChangeArrowheads="1"/>
          </p:cNvSpPr>
          <p:nvPr>
            <p:ph type="body" sz="half" idx="2"/>
          </p:nvPr>
        </p:nvSpPr>
        <p:spPr>
          <a:xfrm>
            <a:off x="684213" y="1196975"/>
            <a:ext cx="7620000" cy="4495800"/>
          </a:xfrm>
        </p:spPr>
        <p:txBody>
          <a:bodyPr/>
          <a:lstStyle/>
          <a:p>
            <a:pPr algn="just" eaLnBrk="1" hangingPunct="1">
              <a:lnSpc>
                <a:spcPct val="90000"/>
              </a:lnSpc>
            </a:pPr>
            <a:endParaRPr lang="es-MX" altLang="es-CL" sz="2000" dirty="0"/>
          </a:p>
          <a:p>
            <a:pPr algn="just" eaLnBrk="1" hangingPunct="1">
              <a:lnSpc>
                <a:spcPct val="90000"/>
              </a:lnSpc>
            </a:pPr>
            <a:r>
              <a:rPr lang="es-MX" altLang="es-CL" sz="2000" dirty="0"/>
              <a:t>Proceso de influir en las personas para conciliar intereses particulares y conseguir los objetivos institucionales.</a:t>
            </a:r>
          </a:p>
          <a:p>
            <a:pPr algn="just" eaLnBrk="1" hangingPunct="1">
              <a:lnSpc>
                <a:spcPct val="90000"/>
              </a:lnSpc>
            </a:pPr>
            <a:r>
              <a:rPr lang="es-MX" altLang="es-CL" sz="2000" dirty="0"/>
              <a:t>Debe basarse en autoridad formal (estructura organizacional) y en liderazgo.</a:t>
            </a:r>
          </a:p>
          <a:p>
            <a:pPr algn="just" eaLnBrk="1" hangingPunct="1">
              <a:lnSpc>
                <a:spcPct val="90000"/>
              </a:lnSpc>
            </a:pPr>
            <a:r>
              <a:rPr lang="es-MX" altLang="es-CL" sz="2000" dirty="0"/>
              <a:t>Considera manejo de personas, de recursos financieros y coordinación (decisiones estratégicas y operativas).</a:t>
            </a:r>
          </a:p>
          <a:p>
            <a:pPr algn="just" eaLnBrk="1" hangingPunct="1">
              <a:lnSpc>
                <a:spcPct val="90000"/>
              </a:lnSpc>
            </a:pPr>
            <a:r>
              <a:rPr lang="es-MX" altLang="es-CL" sz="2000" dirty="0"/>
              <a:t>Podríamos decir que al hablar de gestión, se hace referencia a esta acción</a:t>
            </a:r>
          </a:p>
          <a:p>
            <a:pPr algn="just" eaLnBrk="1" hangingPunct="1">
              <a:lnSpc>
                <a:spcPct val="90000"/>
              </a:lnSpc>
            </a:pPr>
            <a:endParaRPr lang="es-ES" altLang="es-CL" sz="2000" baseline="30000" dirty="0"/>
          </a:p>
        </p:txBody>
      </p:sp>
    </p:spTree>
    <p:extLst>
      <p:ext uri="{BB962C8B-B14F-4D97-AF65-F5344CB8AC3E}">
        <p14:creationId xmlns:p14="http://schemas.microsoft.com/office/powerpoint/2010/main" val="3405475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784225" y="4076700"/>
            <a:ext cx="8388350" cy="2420938"/>
          </a:xfrm>
          <a:prstGeom prst="rect">
            <a:avLst/>
          </a:prstGeom>
          <a:noFill/>
          <a:ln w="50800">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35" name="Rectangle 5"/>
          <p:cNvSpPr>
            <a:spLocks noChangeArrowheads="1"/>
          </p:cNvSpPr>
          <p:nvPr/>
        </p:nvSpPr>
        <p:spPr bwMode="auto">
          <a:xfrm>
            <a:off x="323850" y="836613"/>
            <a:ext cx="8064500" cy="3240087"/>
          </a:xfrm>
          <a:prstGeom prst="rect">
            <a:avLst/>
          </a:prstGeom>
          <a:noFill/>
          <a:ln w="57150">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36" name="Rectangle 6"/>
          <p:cNvSpPr>
            <a:spLocks noGrp="1" noChangeArrowheads="1"/>
          </p:cNvSpPr>
          <p:nvPr>
            <p:ph type="title"/>
          </p:nvPr>
        </p:nvSpPr>
        <p:spPr>
          <a:xfrm>
            <a:off x="1047750" y="127000"/>
            <a:ext cx="7772400" cy="854075"/>
          </a:xfrm>
        </p:spPr>
        <p:txBody>
          <a:bodyPr/>
          <a:lstStyle/>
          <a:p>
            <a:pPr eaLnBrk="1" hangingPunct="1"/>
            <a:r>
              <a:rPr lang="es-MX" altLang="es-CL" sz="3200" dirty="0">
                <a:solidFill>
                  <a:schemeClr val="accent2"/>
                </a:solidFill>
              </a:rPr>
              <a:t>Enfoque administrativo clásico*</a:t>
            </a:r>
            <a:endParaRPr lang="es-ES" altLang="es-CL" sz="3200" dirty="0">
              <a:solidFill>
                <a:schemeClr val="accent2"/>
              </a:solidFill>
            </a:endParaRPr>
          </a:p>
        </p:txBody>
      </p:sp>
      <p:sp>
        <p:nvSpPr>
          <p:cNvPr id="18437" name="Rectangle 8"/>
          <p:cNvSpPr>
            <a:spLocks noChangeArrowheads="1"/>
          </p:cNvSpPr>
          <p:nvPr/>
        </p:nvSpPr>
        <p:spPr bwMode="auto">
          <a:xfrm>
            <a:off x="3749515" y="4775066"/>
            <a:ext cx="2322512" cy="914400"/>
          </a:xfrm>
          <a:prstGeom prst="rect">
            <a:avLst/>
          </a:prstGeom>
          <a:solidFill>
            <a:schemeClr val="bg1"/>
          </a:solidFill>
          <a:ln w="57150">
            <a:solidFill>
              <a:srgbClr val="C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Control y</a:t>
            </a:r>
          </a:p>
          <a:p>
            <a:pPr algn="ctr" eaLnBrk="1" hangingPunct="1">
              <a:spcBef>
                <a:spcPct val="0"/>
              </a:spcBef>
              <a:buFontTx/>
              <a:buNone/>
            </a:pPr>
            <a:r>
              <a:rPr lang="es-MX" altLang="es-CL" sz="2800" b="1" dirty="0"/>
              <a:t>Evaluación</a:t>
            </a:r>
            <a:endParaRPr lang="es-ES" altLang="es-CL" sz="2800" b="1" dirty="0"/>
          </a:p>
        </p:txBody>
      </p:sp>
      <p:sp>
        <p:nvSpPr>
          <p:cNvPr id="18438" name="Rectangle 11"/>
          <p:cNvSpPr>
            <a:spLocks noChangeArrowheads="1"/>
          </p:cNvSpPr>
          <p:nvPr/>
        </p:nvSpPr>
        <p:spPr bwMode="auto">
          <a:xfrm>
            <a:off x="2270125" y="2379663"/>
            <a:ext cx="2323909" cy="550862"/>
          </a:xfrm>
          <a:prstGeom prst="rect">
            <a:avLst/>
          </a:prstGeom>
          <a:solidFill>
            <a:schemeClr val="bg1"/>
          </a:solidFill>
          <a:ln w="31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Organización</a:t>
            </a:r>
            <a:endParaRPr lang="es-ES" altLang="es-CL" sz="2800" b="1" dirty="0"/>
          </a:p>
        </p:txBody>
      </p:sp>
      <p:sp>
        <p:nvSpPr>
          <p:cNvPr id="18439" name="Rectangle 16"/>
          <p:cNvSpPr>
            <a:spLocks noChangeArrowheads="1"/>
          </p:cNvSpPr>
          <p:nvPr/>
        </p:nvSpPr>
        <p:spPr bwMode="auto">
          <a:xfrm>
            <a:off x="606425" y="1430338"/>
            <a:ext cx="2741613" cy="54451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a:t>Planificación</a:t>
            </a:r>
            <a:endParaRPr lang="es-ES" altLang="es-CL" sz="2800" b="1"/>
          </a:p>
        </p:txBody>
      </p:sp>
      <p:sp>
        <p:nvSpPr>
          <p:cNvPr id="18440" name="Rectangle 20"/>
          <p:cNvSpPr>
            <a:spLocks noChangeArrowheads="1"/>
          </p:cNvSpPr>
          <p:nvPr/>
        </p:nvSpPr>
        <p:spPr bwMode="auto">
          <a:xfrm>
            <a:off x="4126640" y="3282816"/>
            <a:ext cx="1827212" cy="538163"/>
          </a:xfrm>
          <a:prstGeom prst="rect">
            <a:avLst/>
          </a:prstGeom>
          <a:solidFill>
            <a:schemeClr val="bg1"/>
          </a:solidFill>
          <a:ln w="31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Dirección</a:t>
            </a:r>
            <a:endParaRPr lang="es-ES" altLang="es-CL" sz="2800" b="1" dirty="0"/>
          </a:p>
        </p:txBody>
      </p:sp>
      <p:sp>
        <p:nvSpPr>
          <p:cNvPr id="18441" name="Rectangle 23"/>
          <p:cNvSpPr>
            <a:spLocks noChangeArrowheads="1"/>
          </p:cNvSpPr>
          <p:nvPr/>
        </p:nvSpPr>
        <p:spPr bwMode="auto">
          <a:xfrm>
            <a:off x="323850" y="4918075"/>
            <a:ext cx="2804940" cy="6096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400" dirty="0"/>
              <a:t>Retroalimentación</a:t>
            </a:r>
            <a:endParaRPr lang="es-ES" altLang="es-CL" sz="2400" dirty="0"/>
          </a:p>
        </p:txBody>
      </p:sp>
      <p:sp>
        <p:nvSpPr>
          <p:cNvPr id="18442" name="Text Box 38"/>
          <p:cNvSpPr txBox="1">
            <a:spLocks noChangeArrowheads="1"/>
          </p:cNvSpPr>
          <p:nvPr/>
        </p:nvSpPr>
        <p:spPr bwMode="auto">
          <a:xfrm>
            <a:off x="6229350" y="1779588"/>
            <a:ext cx="2590800" cy="822325"/>
          </a:xfrm>
          <a:prstGeom prst="rect">
            <a:avLst/>
          </a:prstGeom>
          <a:ln/>
          <a:extLst/>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L" sz="2400" b="1" dirty="0"/>
              <a:t>FASE</a:t>
            </a:r>
          </a:p>
          <a:p>
            <a:pPr algn="ctr" eaLnBrk="1" hangingPunct="1">
              <a:spcBef>
                <a:spcPct val="0"/>
              </a:spcBef>
              <a:buFontTx/>
              <a:buNone/>
            </a:pPr>
            <a:r>
              <a:rPr lang="es-ES_tradnl" altLang="es-CL" sz="2400" b="1" dirty="0"/>
              <a:t>ESTRUCTURAL</a:t>
            </a:r>
            <a:endParaRPr lang="es-ES_tradnl" altLang="es-CL" sz="2400" dirty="0"/>
          </a:p>
        </p:txBody>
      </p:sp>
      <p:sp>
        <p:nvSpPr>
          <p:cNvPr id="18443" name="Text Box 39"/>
          <p:cNvSpPr txBox="1">
            <a:spLocks noChangeArrowheads="1"/>
          </p:cNvSpPr>
          <p:nvPr/>
        </p:nvSpPr>
        <p:spPr bwMode="auto">
          <a:xfrm>
            <a:off x="6904038" y="3919538"/>
            <a:ext cx="2140810" cy="830997"/>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L" sz="2400" b="1" dirty="0"/>
              <a:t>FASE</a:t>
            </a:r>
          </a:p>
          <a:p>
            <a:pPr algn="ctr" eaLnBrk="1" hangingPunct="1">
              <a:spcBef>
                <a:spcPct val="0"/>
              </a:spcBef>
              <a:buFontTx/>
              <a:buNone/>
            </a:pPr>
            <a:r>
              <a:rPr lang="es-ES_tradnl" altLang="es-CL" sz="2400" b="1" dirty="0"/>
              <a:t>FUNCIONAL</a:t>
            </a:r>
            <a:endParaRPr lang="es-ES_tradnl" altLang="es-CL" sz="2400" dirty="0"/>
          </a:p>
        </p:txBody>
      </p:sp>
      <p:sp>
        <p:nvSpPr>
          <p:cNvPr id="18444" name="AutoShape 3"/>
          <p:cNvSpPr>
            <a:spLocks noChangeArrowheads="1"/>
          </p:cNvSpPr>
          <p:nvPr/>
        </p:nvSpPr>
        <p:spPr bwMode="auto">
          <a:xfrm rot="5400000">
            <a:off x="3332429" y="3008199"/>
            <a:ext cx="725488" cy="78933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es-CL"/>
          </a:p>
        </p:txBody>
      </p:sp>
      <p:sp>
        <p:nvSpPr>
          <p:cNvPr id="18445" name="AutoShape 4"/>
          <p:cNvSpPr>
            <a:spLocks noChangeArrowheads="1"/>
          </p:cNvSpPr>
          <p:nvPr/>
        </p:nvSpPr>
        <p:spPr bwMode="auto">
          <a:xfrm>
            <a:off x="4762500" y="3862388"/>
            <a:ext cx="431800" cy="792162"/>
          </a:xfrm>
          <a:prstGeom prst="downArrow">
            <a:avLst>
              <a:gd name="adj1" fmla="val 50000"/>
              <a:gd name="adj2" fmla="val 45864"/>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46" name="AutoShape 3"/>
          <p:cNvSpPr>
            <a:spLocks noChangeArrowheads="1"/>
          </p:cNvSpPr>
          <p:nvPr/>
        </p:nvSpPr>
        <p:spPr bwMode="auto">
          <a:xfrm rot="5400000">
            <a:off x="1511300" y="2122488"/>
            <a:ext cx="725487" cy="7191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s-CL"/>
          </a:p>
        </p:txBody>
      </p:sp>
      <p:sp>
        <p:nvSpPr>
          <p:cNvPr id="18447" name="AutoShape 4"/>
          <p:cNvSpPr>
            <a:spLocks noChangeArrowheads="1"/>
          </p:cNvSpPr>
          <p:nvPr/>
        </p:nvSpPr>
        <p:spPr bwMode="auto">
          <a:xfrm rot="5400000">
            <a:off x="3225187" y="4936484"/>
            <a:ext cx="431800" cy="596001"/>
          </a:xfrm>
          <a:prstGeom prst="downArrow">
            <a:avLst>
              <a:gd name="adj1" fmla="val 50000"/>
              <a:gd name="adj2" fmla="val 4587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48" name="AutoShape 4"/>
          <p:cNvSpPr>
            <a:spLocks noChangeArrowheads="1"/>
          </p:cNvSpPr>
          <p:nvPr/>
        </p:nvSpPr>
        <p:spPr bwMode="auto">
          <a:xfrm rot="10800000">
            <a:off x="660400" y="2093913"/>
            <a:ext cx="431800" cy="2692400"/>
          </a:xfrm>
          <a:prstGeom prst="downArrow">
            <a:avLst>
              <a:gd name="adj1" fmla="val 39794"/>
              <a:gd name="adj2" fmla="val 4587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2" name="Cerrar llave 1"/>
          <p:cNvSpPr/>
          <p:nvPr/>
        </p:nvSpPr>
        <p:spPr>
          <a:xfrm>
            <a:off x="5530467" y="1311275"/>
            <a:ext cx="528810" cy="17215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8" name="Cerrar llave 17"/>
          <p:cNvSpPr/>
          <p:nvPr/>
        </p:nvSpPr>
        <p:spPr>
          <a:xfrm>
            <a:off x="6207833" y="3632975"/>
            <a:ext cx="528810" cy="17215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20" name="Rectangle 6"/>
          <p:cNvSpPr txBox="1">
            <a:spLocks noChangeArrowheads="1"/>
          </p:cNvSpPr>
          <p:nvPr/>
        </p:nvSpPr>
        <p:spPr>
          <a:xfrm>
            <a:off x="333776" y="5818110"/>
            <a:ext cx="8436625" cy="8540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altLang="es-CL" sz="2000" dirty="0"/>
              <a:t>*Henri Fayol (1841 – 1925)</a:t>
            </a:r>
            <a:endParaRPr lang="es-ES" altLang="es-CL" sz="2000" dirty="0"/>
          </a:p>
        </p:txBody>
      </p:sp>
    </p:spTree>
    <p:extLst>
      <p:ext uri="{BB962C8B-B14F-4D97-AF65-F5344CB8AC3E}">
        <p14:creationId xmlns:p14="http://schemas.microsoft.com/office/powerpoint/2010/main" val="326903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27088" y="549275"/>
            <a:ext cx="7416800" cy="682625"/>
          </a:xfrm>
        </p:spPr>
        <p:txBody>
          <a:bodyPr/>
          <a:lstStyle/>
          <a:p>
            <a:pPr eaLnBrk="1" hangingPunct="1"/>
            <a:r>
              <a:rPr lang="es-MX" altLang="es-CL" sz="3200" dirty="0">
                <a:solidFill>
                  <a:schemeClr val="accent2"/>
                </a:solidFill>
              </a:rPr>
              <a:t>Introducción a la administración</a:t>
            </a:r>
            <a:endParaRPr lang="es-ES" altLang="es-CL" sz="3200" dirty="0">
              <a:solidFill>
                <a:schemeClr val="accent2"/>
              </a:solidFill>
            </a:endParaRPr>
          </a:p>
        </p:txBody>
      </p:sp>
      <p:sp>
        <p:nvSpPr>
          <p:cNvPr id="15363" name="Rectangle 3"/>
          <p:cNvSpPr>
            <a:spLocks noGrp="1" noChangeArrowheads="1"/>
          </p:cNvSpPr>
          <p:nvPr>
            <p:ph type="body" idx="1"/>
          </p:nvPr>
        </p:nvSpPr>
        <p:spPr>
          <a:xfrm>
            <a:off x="649288" y="1484313"/>
            <a:ext cx="7772400" cy="4191000"/>
          </a:xfrm>
        </p:spPr>
        <p:txBody>
          <a:bodyPr/>
          <a:lstStyle/>
          <a:p>
            <a:pPr algn="just" eaLnBrk="1" hangingPunct="1">
              <a:lnSpc>
                <a:spcPct val="90000"/>
              </a:lnSpc>
            </a:pPr>
            <a:r>
              <a:rPr lang="es-MX" altLang="es-CL" sz="2000" dirty="0"/>
              <a:t>La administración es una actividad humana importante. Emerge para cumplir la coordinación de empeños individuales.</a:t>
            </a:r>
          </a:p>
          <a:p>
            <a:pPr algn="just" eaLnBrk="1" hangingPunct="1">
              <a:lnSpc>
                <a:spcPct val="90000"/>
              </a:lnSpc>
            </a:pPr>
            <a:endParaRPr lang="es-MX" altLang="es-CL" sz="2000" dirty="0"/>
          </a:p>
          <a:p>
            <a:pPr algn="just" eaLnBrk="1" hangingPunct="1">
              <a:lnSpc>
                <a:spcPct val="90000"/>
              </a:lnSpc>
            </a:pPr>
            <a:r>
              <a:rPr lang="es-MX" altLang="es-CL" sz="2000" dirty="0"/>
              <a:t>El trabajo de la administración ha ganado importancia conforme la sociedad depende cada vez más de esfuerzos grupales para ir creciendo</a:t>
            </a:r>
          </a:p>
          <a:p>
            <a:pPr algn="just" eaLnBrk="1" hangingPunct="1">
              <a:lnSpc>
                <a:spcPct val="90000"/>
              </a:lnSpc>
            </a:pPr>
            <a:endParaRPr lang="es-MX" altLang="es-CL" sz="2000" dirty="0"/>
          </a:p>
          <a:p>
            <a:pPr eaLnBrk="1" hangingPunct="1">
              <a:lnSpc>
                <a:spcPct val="90000"/>
              </a:lnSpc>
              <a:buFontTx/>
              <a:buNone/>
            </a:pPr>
            <a:endParaRPr lang="es-MX" altLang="es-CL" dirty="0"/>
          </a:p>
        </p:txBody>
      </p:sp>
    </p:spTree>
    <p:extLst>
      <p:ext uri="{BB962C8B-B14F-4D97-AF65-F5344CB8AC3E}">
        <p14:creationId xmlns:p14="http://schemas.microsoft.com/office/powerpoint/2010/main" val="1228919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88913"/>
            <a:ext cx="8134350" cy="914400"/>
          </a:xfrm>
        </p:spPr>
        <p:txBody>
          <a:bodyPr/>
          <a:lstStyle/>
          <a:p>
            <a:pPr eaLnBrk="1" hangingPunct="1"/>
            <a:r>
              <a:rPr lang="es-MX" altLang="es-CL">
                <a:solidFill>
                  <a:schemeClr val="accent2"/>
                </a:solidFill>
              </a:rPr>
              <a:t>Control y Evaluación</a:t>
            </a:r>
            <a:endParaRPr lang="es-ES" altLang="es-CL">
              <a:solidFill>
                <a:schemeClr val="accent2"/>
              </a:solidFill>
            </a:endParaRPr>
          </a:p>
        </p:txBody>
      </p:sp>
      <p:sp>
        <p:nvSpPr>
          <p:cNvPr id="31747" name="Rectangle 6"/>
          <p:cNvSpPr>
            <a:spLocks noChangeArrowheads="1"/>
          </p:cNvSpPr>
          <p:nvPr/>
        </p:nvSpPr>
        <p:spPr bwMode="auto">
          <a:xfrm>
            <a:off x="838200" y="2057400"/>
            <a:ext cx="762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buClr>
                <a:schemeClr val="bg1"/>
              </a:buClr>
              <a:defRPr/>
            </a:pPr>
            <a:r>
              <a:rPr lang="es-MX" altLang="es-CL" sz="2000" dirty="0">
                <a:latin typeface="+mn-lt"/>
              </a:rPr>
              <a:t>Comprobación del cumplimiento de acuerdo a lo previsto.</a:t>
            </a:r>
          </a:p>
          <a:p>
            <a:pPr algn="just" eaLnBrk="1" hangingPunct="1">
              <a:lnSpc>
                <a:spcPct val="90000"/>
              </a:lnSpc>
              <a:buClr>
                <a:schemeClr val="bg1"/>
              </a:buClr>
              <a:defRPr/>
            </a:pPr>
            <a:r>
              <a:rPr lang="es-MX" altLang="es-CL" sz="2000" dirty="0">
                <a:latin typeface="+mn-lt"/>
              </a:rPr>
              <a:t>Se debe realizar en forma concurrente y finalizado el programa.</a:t>
            </a:r>
          </a:p>
          <a:p>
            <a:pPr algn="just" eaLnBrk="1" hangingPunct="1">
              <a:lnSpc>
                <a:spcPct val="90000"/>
              </a:lnSpc>
              <a:buClr>
                <a:schemeClr val="bg1"/>
              </a:buClr>
              <a:defRPr/>
            </a:pPr>
            <a:r>
              <a:rPr lang="es-MX" altLang="es-CL" sz="2000" dirty="0">
                <a:latin typeface="+mn-lt"/>
              </a:rPr>
              <a:t>El proceso de control no puede ser más complejo ni costoso que el programa mismo.</a:t>
            </a:r>
          </a:p>
          <a:p>
            <a:pPr algn="just" eaLnBrk="1" hangingPunct="1">
              <a:lnSpc>
                <a:spcPct val="90000"/>
              </a:lnSpc>
              <a:buClr>
                <a:schemeClr val="bg1"/>
              </a:buClr>
              <a:defRPr/>
            </a:pPr>
            <a:r>
              <a:rPr lang="es-MX" altLang="es-CL" sz="2000" dirty="0">
                <a:latin typeface="+mn-lt"/>
              </a:rPr>
              <a:t>Importancia de establecer indicadores y generar los mecanismos para obtener información que alimente dichos indicadores</a:t>
            </a:r>
            <a:endParaRPr lang="es-ES" altLang="es-CL" sz="2000" dirty="0">
              <a:latin typeface="+mn-lt"/>
            </a:endParaRPr>
          </a:p>
        </p:txBody>
      </p:sp>
    </p:spTree>
    <p:extLst>
      <p:ext uri="{BB962C8B-B14F-4D97-AF65-F5344CB8AC3E}">
        <p14:creationId xmlns:p14="http://schemas.microsoft.com/office/powerpoint/2010/main" val="1948046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784225" y="4076700"/>
            <a:ext cx="8388350" cy="2420938"/>
          </a:xfrm>
          <a:prstGeom prst="rect">
            <a:avLst/>
          </a:prstGeom>
          <a:noFill/>
          <a:ln w="50800">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35" name="Rectangle 5"/>
          <p:cNvSpPr>
            <a:spLocks noChangeArrowheads="1"/>
          </p:cNvSpPr>
          <p:nvPr/>
        </p:nvSpPr>
        <p:spPr bwMode="auto">
          <a:xfrm>
            <a:off x="323850" y="836613"/>
            <a:ext cx="8064500" cy="3240087"/>
          </a:xfrm>
          <a:prstGeom prst="rect">
            <a:avLst/>
          </a:prstGeom>
          <a:noFill/>
          <a:ln w="57150">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36" name="Rectangle 6"/>
          <p:cNvSpPr>
            <a:spLocks noGrp="1" noChangeArrowheads="1"/>
          </p:cNvSpPr>
          <p:nvPr>
            <p:ph type="title"/>
          </p:nvPr>
        </p:nvSpPr>
        <p:spPr>
          <a:xfrm>
            <a:off x="1047750" y="127000"/>
            <a:ext cx="7772400" cy="854075"/>
          </a:xfrm>
        </p:spPr>
        <p:txBody>
          <a:bodyPr/>
          <a:lstStyle/>
          <a:p>
            <a:pPr eaLnBrk="1" hangingPunct="1"/>
            <a:r>
              <a:rPr lang="es-MX" altLang="es-CL" sz="3200" dirty="0">
                <a:solidFill>
                  <a:schemeClr val="accent2"/>
                </a:solidFill>
              </a:rPr>
              <a:t>Enfoque administrativo clásico*</a:t>
            </a:r>
            <a:endParaRPr lang="es-ES" altLang="es-CL" sz="3200" dirty="0">
              <a:solidFill>
                <a:schemeClr val="accent2"/>
              </a:solidFill>
            </a:endParaRPr>
          </a:p>
        </p:txBody>
      </p:sp>
      <p:sp>
        <p:nvSpPr>
          <p:cNvPr id="18437" name="Rectangle 8"/>
          <p:cNvSpPr>
            <a:spLocks noChangeArrowheads="1"/>
          </p:cNvSpPr>
          <p:nvPr/>
        </p:nvSpPr>
        <p:spPr bwMode="auto">
          <a:xfrm>
            <a:off x="3749515" y="4775066"/>
            <a:ext cx="2322512" cy="914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Control y</a:t>
            </a:r>
          </a:p>
          <a:p>
            <a:pPr algn="ctr" eaLnBrk="1" hangingPunct="1">
              <a:spcBef>
                <a:spcPct val="0"/>
              </a:spcBef>
              <a:buFontTx/>
              <a:buNone/>
            </a:pPr>
            <a:r>
              <a:rPr lang="es-MX" altLang="es-CL" sz="2800" b="1" dirty="0"/>
              <a:t>Evaluación</a:t>
            </a:r>
            <a:endParaRPr lang="es-ES" altLang="es-CL" sz="2800" b="1" dirty="0"/>
          </a:p>
        </p:txBody>
      </p:sp>
      <p:sp>
        <p:nvSpPr>
          <p:cNvPr id="18438" name="Rectangle 11"/>
          <p:cNvSpPr>
            <a:spLocks noChangeArrowheads="1"/>
          </p:cNvSpPr>
          <p:nvPr/>
        </p:nvSpPr>
        <p:spPr bwMode="auto">
          <a:xfrm>
            <a:off x="2270125" y="2379663"/>
            <a:ext cx="2323909" cy="550862"/>
          </a:xfrm>
          <a:prstGeom prst="rect">
            <a:avLst/>
          </a:prstGeom>
          <a:solidFill>
            <a:schemeClr val="bg1"/>
          </a:solidFill>
          <a:ln w="31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Organización</a:t>
            </a:r>
            <a:endParaRPr lang="es-ES" altLang="es-CL" sz="2800" b="1" dirty="0"/>
          </a:p>
        </p:txBody>
      </p:sp>
      <p:sp>
        <p:nvSpPr>
          <p:cNvPr id="18439" name="Rectangle 16"/>
          <p:cNvSpPr>
            <a:spLocks noChangeArrowheads="1"/>
          </p:cNvSpPr>
          <p:nvPr/>
        </p:nvSpPr>
        <p:spPr bwMode="auto">
          <a:xfrm>
            <a:off x="606425" y="1430338"/>
            <a:ext cx="2741613" cy="54451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a:t>Planificación</a:t>
            </a:r>
            <a:endParaRPr lang="es-ES" altLang="es-CL" sz="2800" b="1"/>
          </a:p>
        </p:txBody>
      </p:sp>
      <p:sp>
        <p:nvSpPr>
          <p:cNvPr id="18440" name="Rectangle 20"/>
          <p:cNvSpPr>
            <a:spLocks noChangeArrowheads="1"/>
          </p:cNvSpPr>
          <p:nvPr/>
        </p:nvSpPr>
        <p:spPr bwMode="auto">
          <a:xfrm>
            <a:off x="4126640" y="3282816"/>
            <a:ext cx="1827212" cy="538163"/>
          </a:xfrm>
          <a:prstGeom prst="rect">
            <a:avLst/>
          </a:prstGeom>
          <a:solidFill>
            <a:schemeClr val="bg1"/>
          </a:solidFill>
          <a:ln w="57150">
            <a:solidFill>
              <a:srgbClr val="C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Dirección</a:t>
            </a:r>
            <a:endParaRPr lang="es-ES" altLang="es-CL" sz="2800" b="1" dirty="0"/>
          </a:p>
        </p:txBody>
      </p:sp>
      <p:sp>
        <p:nvSpPr>
          <p:cNvPr id="18441" name="Rectangle 23"/>
          <p:cNvSpPr>
            <a:spLocks noChangeArrowheads="1"/>
          </p:cNvSpPr>
          <p:nvPr/>
        </p:nvSpPr>
        <p:spPr bwMode="auto">
          <a:xfrm>
            <a:off x="323850" y="4918075"/>
            <a:ext cx="2804940" cy="609600"/>
          </a:xfrm>
          <a:prstGeom prst="rect">
            <a:avLst/>
          </a:prstGeom>
          <a:solidFill>
            <a:schemeClr val="bg1"/>
          </a:solidFill>
          <a:ln w="57150">
            <a:solidFill>
              <a:srgbClr val="C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400" dirty="0"/>
              <a:t>Retroalimentación</a:t>
            </a:r>
            <a:endParaRPr lang="es-ES" altLang="es-CL" sz="2400" dirty="0"/>
          </a:p>
        </p:txBody>
      </p:sp>
      <p:sp>
        <p:nvSpPr>
          <p:cNvPr id="18442" name="Text Box 38"/>
          <p:cNvSpPr txBox="1">
            <a:spLocks noChangeArrowheads="1"/>
          </p:cNvSpPr>
          <p:nvPr/>
        </p:nvSpPr>
        <p:spPr bwMode="auto">
          <a:xfrm>
            <a:off x="6229350" y="1779588"/>
            <a:ext cx="2590800" cy="822325"/>
          </a:xfrm>
          <a:prstGeom prst="rect">
            <a:avLst/>
          </a:prstGeom>
          <a:ln/>
          <a:extLst/>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L" sz="2400" b="1" dirty="0"/>
              <a:t>FASE</a:t>
            </a:r>
          </a:p>
          <a:p>
            <a:pPr algn="ctr" eaLnBrk="1" hangingPunct="1">
              <a:spcBef>
                <a:spcPct val="0"/>
              </a:spcBef>
              <a:buFontTx/>
              <a:buNone/>
            </a:pPr>
            <a:r>
              <a:rPr lang="es-ES_tradnl" altLang="es-CL" sz="2400" b="1" dirty="0"/>
              <a:t>ESTRUCTURAL</a:t>
            </a:r>
            <a:endParaRPr lang="es-ES_tradnl" altLang="es-CL" sz="2400" dirty="0"/>
          </a:p>
        </p:txBody>
      </p:sp>
      <p:sp>
        <p:nvSpPr>
          <p:cNvPr id="18443" name="Text Box 39"/>
          <p:cNvSpPr txBox="1">
            <a:spLocks noChangeArrowheads="1"/>
          </p:cNvSpPr>
          <p:nvPr/>
        </p:nvSpPr>
        <p:spPr bwMode="auto">
          <a:xfrm>
            <a:off x="6904038" y="3919538"/>
            <a:ext cx="2140810" cy="830997"/>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L" sz="2400" b="1" dirty="0"/>
              <a:t>FASE</a:t>
            </a:r>
          </a:p>
          <a:p>
            <a:pPr algn="ctr" eaLnBrk="1" hangingPunct="1">
              <a:spcBef>
                <a:spcPct val="0"/>
              </a:spcBef>
              <a:buFontTx/>
              <a:buNone/>
            </a:pPr>
            <a:r>
              <a:rPr lang="es-ES_tradnl" altLang="es-CL" sz="2400" b="1" dirty="0"/>
              <a:t>FUNCIONAL</a:t>
            </a:r>
            <a:endParaRPr lang="es-ES_tradnl" altLang="es-CL" sz="2400" dirty="0"/>
          </a:p>
        </p:txBody>
      </p:sp>
      <p:sp>
        <p:nvSpPr>
          <p:cNvPr id="18444" name="AutoShape 3"/>
          <p:cNvSpPr>
            <a:spLocks noChangeArrowheads="1"/>
          </p:cNvSpPr>
          <p:nvPr/>
        </p:nvSpPr>
        <p:spPr bwMode="auto">
          <a:xfrm rot="5400000">
            <a:off x="3332429" y="3008199"/>
            <a:ext cx="725488" cy="78933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es-CL"/>
          </a:p>
        </p:txBody>
      </p:sp>
      <p:sp>
        <p:nvSpPr>
          <p:cNvPr id="18445" name="AutoShape 4"/>
          <p:cNvSpPr>
            <a:spLocks noChangeArrowheads="1"/>
          </p:cNvSpPr>
          <p:nvPr/>
        </p:nvSpPr>
        <p:spPr bwMode="auto">
          <a:xfrm>
            <a:off x="4762500" y="3862388"/>
            <a:ext cx="431800" cy="792162"/>
          </a:xfrm>
          <a:prstGeom prst="downArrow">
            <a:avLst>
              <a:gd name="adj1" fmla="val 50000"/>
              <a:gd name="adj2" fmla="val 45864"/>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46" name="AutoShape 3"/>
          <p:cNvSpPr>
            <a:spLocks noChangeArrowheads="1"/>
          </p:cNvSpPr>
          <p:nvPr/>
        </p:nvSpPr>
        <p:spPr bwMode="auto">
          <a:xfrm rot="5400000">
            <a:off x="1511300" y="2122488"/>
            <a:ext cx="725487" cy="7191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s-CL"/>
          </a:p>
        </p:txBody>
      </p:sp>
      <p:sp>
        <p:nvSpPr>
          <p:cNvPr id="18447" name="AutoShape 4"/>
          <p:cNvSpPr>
            <a:spLocks noChangeArrowheads="1"/>
          </p:cNvSpPr>
          <p:nvPr/>
        </p:nvSpPr>
        <p:spPr bwMode="auto">
          <a:xfrm rot="5400000">
            <a:off x="3225187" y="4936484"/>
            <a:ext cx="431800" cy="596001"/>
          </a:xfrm>
          <a:prstGeom prst="downArrow">
            <a:avLst>
              <a:gd name="adj1" fmla="val 50000"/>
              <a:gd name="adj2" fmla="val 4587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48" name="AutoShape 4"/>
          <p:cNvSpPr>
            <a:spLocks noChangeArrowheads="1"/>
          </p:cNvSpPr>
          <p:nvPr/>
        </p:nvSpPr>
        <p:spPr bwMode="auto">
          <a:xfrm rot="10800000">
            <a:off x="660400" y="2093913"/>
            <a:ext cx="431800" cy="2692400"/>
          </a:xfrm>
          <a:prstGeom prst="downArrow">
            <a:avLst>
              <a:gd name="adj1" fmla="val 39794"/>
              <a:gd name="adj2" fmla="val 4587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2" name="Cerrar llave 1"/>
          <p:cNvSpPr/>
          <p:nvPr/>
        </p:nvSpPr>
        <p:spPr>
          <a:xfrm>
            <a:off x="5530467" y="1311275"/>
            <a:ext cx="528810" cy="17215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8" name="Cerrar llave 17"/>
          <p:cNvSpPr/>
          <p:nvPr/>
        </p:nvSpPr>
        <p:spPr>
          <a:xfrm>
            <a:off x="6207833" y="3632975"/>
            <a:ext cx="528810" cy="17215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20" name="Rectangle 6"/>
          <p:cNvSpPr txBox="1">
            <a:spLocks noChangeArrowheads="1"/>
          </p:cNvSpPr>
          <p:nvPr/>
        </p:nvSpPr>
        <p:spPr>
          <a:xfrm>
            <a:off x="333776" y="5818110"/>
            <a:ext cx="8436625" cy="8540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altLang="es-CL" sz="2000" dirty="0"/>
              <a:t>*Henri Fayol (1841 – 1925)</a:t>
            </a:r>
            <a:endParaRPr lang="es-ES" altLang="es-CL" sz="2000" dirty="0"/>
          </a:p>
        </p:txBody>
      </p:sp>
    </p:spTree>
    <p:extLst>
      <p:ext uri="{BB962C8B-B14F-4D97-AF65-F5344CB8AC3E}">
        <p14:creationId xmlns:p14="http://schemas.microsoft.com/office/powerpoint/2010/main" val="2024735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a:xfrm>
            <a:off x="677546" y="1784732"/>
            <a:ext cx="7772400" cy="3988107"/>
          </a:xfrm>
        </p:spPr>
        <p:txBody>
          <a:bodyPr>
            <a:normAutofit fontScale="90000"/>
          </a:bodyPr>
          <a:lstStyle/>
          <a:p>
            <a:pPr algn="l"/>
            <a:r>
              <a:rPr lang="es-ES_tradnl" altLang="es-CL" sz="2800" b="1" dirty="0">
                <a:solidFill>
                  <a:srgbClr val="0033CC"/>
                </a:solidFill>
              </a:rPr>
              <a:t>¿Cómo se aplica esto a salud?</a:t>
            </a:r>
            <a:br>
              <a:rPr lang="es-ES_tradnl" altLang="es-CL" sz="2800" b="1" dirty="0">
                <a:solidFill>
                  <a:srgbClr val="0033CC"/>
                </a:solidFill>
              </a:rPr>
            </a:br>
            <a:r>
              <a:rPr lang="es-ES_tradnl" altLang="es-CL" sz="2800" b="1" dirty="0">
                <a:solidFill>
                  <a:srgbClr val="0033CC"/>
                </a:solidFill>
              </a:rPr>
              <a:t>	</a:t>
            </a:r>
            <a:br>
              <a:rPr lang="es-ES_tradnl" altLang="es-CL" sz="2800" b="1" dirty="0">
                <a:solidFill>
                  <a:srgbClr val="0033CC"/>
                </a:solidFill>
              </a:rPr>
            </a:br>
            <a:r>
              <a:rPr lang="es-ES_tradnl" altLang="es-CL" sz="2800" b="1" dirty="0">
                <a:solidFill>
                  <a:srgbClr val="0033CC"/>
                </a:solidFill>
              </a:rPr>
              <a:t>	Que programas poner en funcionamiento</a:t>
            </a:r>
            <a:br>
              <a:rPr lang="es-ES_tradnl" altLang="es-CL" sz="2800" b="1" dirty="0">
                <a:solidFill>
                  <a:srgbClr val="0033CC"/>
                </a:solidFill>
              </a:rPr>
            </a:br>
            <a:r>
              <a:rPr lang="es-ES_tradnl" altLang="es-CL" sz="2800" b="1" dirty="0">
                <a:solidFill>
                  <a:srgbClr val="0033CC"/>
                </a:solidFill>
              </a:rPr>
              <a:t>	Que actividades priorizar</a:t>
            </a:r>
            <a:br>
              <a:rPr lang="es-ES_tradnl" altLang="es-CL" sz="2800" b="1" dirty="0">
                <a:solidFill>
                  <a:srgbClr val="0033CC"/>
                </a:solidFill>
              </a:rPr>
            </a:br>
            <a:r>
              <a:rPr lang="es-ES_tradnl" altLang="es-CL" sz="2800" b="1" dirty="0">
                <a:solidFill>
                  <a:srgbClr val="0033CC"/>
                </a:solidFill>
              </a:rPr>
              <a:t>	Donde construir hospitales</a:t>
            </a:r>
            <a:br>
              <a:rPr lang="es-ES_tradnl" altLang="es-CL" sz="2800" b="1" dirty="0">
                <a:solidFill>
                  <a:srgbClr val="0033CC"/>
                </a:solidFill>
              </a:rPr>
            </a:br>
            <a:r>
              <a:rPr lang="es-ES_tradnl" altLang="es-CL" sz="2800" b="1" dirty="0">
                <a:solidFill>
                  <a:srgbClr val="0033CC"/>
                </a:solidFill>
              </a:rPr>
              <a:t>	Como articular una ruta de atención para 	determinada patología</a:t>
            </a:r>
            <a:br>
              <a:rPr lang="es-ES_tradnl" altLang="es-CL" sz="2800" b="1" dirty="0">
                <a:solidFill>
                  <a:srgbClr val="0033CC"/>
                </a:solidFill>
              </a:rPr>
            </a:br>
            <a:r>
              <a:rPr lang="es-ES_tradnl" altLang="es-CL" sz="2800" b="1" dirty="0">
                <a:solidFill>
                  <a:srgbClr val="0033CC"/>
                </a:solidFill>
              </a:rPr>
              <a:t>	Que especialistas formar</a:t>
            </a:r>
            <a:br>
              <a:rPr lang="es-ES_tradnl" altLang="es-CL" sz="2800" b="1" dirty="0">
                <a:solidFill>
                  <a:srgbClr val="0033CC"/>
                </a:solidFill>
              </a:rPr>
            </a:br>
            <a:r>
              <a:rPr lang="es-ES_tradnl" altLang="es-CL" sz="2800" b="1" dirty="0">
                <a:solidFill>
                  <a:srgbClr val="0033CC"/>
                </a:solidFill>
              </a:rPr>
              <a:t>	Conocer efecto de determinada acción (macro, meso 	micro)</a:t>
            </a:r>
            <a:br>
              <a:rPr lang="es-ES_tradnl" altLang="es-CL" sz="2800" b="1" dirty="0">
                <a:solidFill>
                  <a:srgbClr val="0033CC"/>
                </a:solidFill>
              </a:rPr>
            </a:br>
            <a:r>
              <a:rPr lang="es-ES_tradnl" altLang="es-CL" sz="2800" b="1" dirty="0">
                <a:solidFill>
                  <a:srgbClr val="0033CC"/>
                </a:solidFill>
              </a:rPr>
              <a:t>	</a:t>
            </a:r>
            <a:r>
              <a:rPr lang="es-ES_tradnl" altLang="es-CL" sz="2800" b="1" dirty="0" err="1">
                <a:solidFill>
                  <a:srgbClr val="0033CC"/>
                </a:solidFill>
              </a:rPr>
              <a:t>etc</a:t>
            </a:r>
            <a:r>
              <a:rPr lang="es-ES_tradnl" altLang="es-CL" sz="2800" b="1">
                <a:solidFill>
                  <a:srgbClr val="0033CC"/>
                </a:solidFill>
              </a:rPr>
              <a:t>, etc.</a:t>
            </a:r>
            <a:br>
              <a:rPr lang="es-ES_tradnl" altLang="es-CL" sz="2800" b="1" dirty="0">
                <a:solidFill>
                  <a:srgbClr val="0033CC"/>
                </a:solidFill>
              </a:rPr>
            </a:br>
            <a:endParaRPr lang="es-ES_tradnl" altLang="es-CL" sz="2800" b="1" dirty="0">
              <a:solidFill>
                <a:srgbClr val="0033CC"/>
              </a:solidFill>
            </a:endParaRPr>
          </a:p>
        </p:txBody>
      </p:sp>
    </p:spTree>
    <p:extLst>
      <p:ext uri="{BB962C8B-B14F-4D97-AF65-F5344CB8AC3E}">
        <p14:creationId xmlns:p14="http://schemas.microsoft.com/office/powerpoint/2010/main" val="1361419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914400" y="2819400"/>
            <a:ext cx="7772400" cy="1143000"/>
          </a:xfrm>
        </p:spPr>
        <p:txBody>
          <a:bodyPr/>
          <a:lstStyle/>
          <a:p>
            <a:r>
              <a:rPr lang="es-ES_tradnl" altLang="es-CL" sz="5400" b="1" dirty="0">
                <a:solidFill>
                  <a:srgbClr val="0033CC"/>
                </a:solidFill>
              </a:rPr>
              <a:t>Muchas Gracias</a:t>
            </a:r>
          </a:p>
        </p:txBody>
      </p:sp>
    </p:spTree>
    <p:extLst>
      <p:ext uri="{BB962C8B-B14F-4D97-AF65-F5344CB8AC3E}">
        <p14:creationId xmlns:p14="http://schemas.microsoft.com/office/powerpoint/2010/main" val="385468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27088" y="549275"/>
            <a:ext cx="7416800" cy="682625"/>
          </a:xfrm>
        </p:spPr>
        <p:txBody>
          <a:bodyPr/>
          <a:lstStyle/>
          <a:p>
            <a:pPr eaLnBrk="1" hangingPunct="1"/>
            <a:r>
              <a:rPr lang="es-MX" altLang="es-CL" sz="3200" dirty="0">
                <a:solidFill>
                  <a:schemeClr val="accent2"/>
                </a:solidFill>
              </a:rPr>
              <a:t>Introducción a la administración</a:t>
            </a:r>
            <a:endParaRPr lang="es-ES" altLang="es-CL" sz="3200" dirty="0">
              <a:solidFill>
                <a:schemeClr val="accent2"/>
              </a:solidFill>
            </a:endParaRPr>
          </a:p>
        </p:txBody>
      </p:sp>
      <p:sp>
        <p:nvSpPr>
          <p:cNvPr id="15363" name="Rectangle 3"/>
          <p:cNvSpPr>
            <a:spLocks noGrp="1" noChangeArrowheads="1"/>
          </p:cNvSpPr>
          <p:nvPr>
            <p:ph type="body" idx="1"/>
          </p:nvPr>
        </p:nvSpPr>
        <p:spPr>
          <a:xfrm>
            <a:off x="649288" y="1484313"/>
            <a:ext cx="7772400" cy="4191000"/>
          </a:xfrm>
        </p:spPr>
        <p:txBody>
          <a:bodyPr/>
          <a:lstStyle/>
          <a:p>
            <a:pPr algn="just" eaLnBrk="1" hangingPunct="1">
              <a:lnSpc>
                <a:spcPct val="90000"/>
              </a:lnSpc>
            </a:pPr>
            <a:r>
              <a:rPr lang="es-MX" altLang="es-CL" sz="2000" dirty="0"/>
              <a:t>La administración es una actividad humana importante. Emerge para cumplir la coordinación de empeños individuales.</a:t>
            </a:r>
          </a:p>
          <a:p>
            <a:pPr algn="just" eaLnBrk="1" hangingPunct="1">
              <a:lnSpc>
                <a:spcPct val="90000"/>
              </a:lnSpc>
            </a:pPr>
            <a:endParaRPr lang="es-MX" altLang="es-CL" sz="2000" dirty="0"/>
          </a:p>
          <a:p>
            <a:pPr algn="just" eaLnBrk="1" hangingPunct="1">
              <a:lnSpc>
                <a:spcPct val="90000"/>
              </a:lnSpc>
            </a:pPr>
            <a:r>
              <a:rPr lang="es-MX" altLang="es-CL" sz="2000" dirty="0"/>
              <a:t>El trabajo de la administración ha ganado importancia conforme la sociedad depende cada vez más de esfuerzos grupales para ir creciendo</a:t>
            </a:r>
          </a:p>
          <a:p>
            <a:pPr algn="just" eaLnBrk="1" hangingPunct="1">
              <a:lnSpc>
                <a:spcPct val="90000"/>
              </a:lnSpc>
            </a:pPr>
            <a:endParaRPr lang="es-MX" altLang="es-CL" sz="2000" dirty="0"/>
          </a:p>
          <a:p>
            <a:pPr eaLnBrk="1" hangingPunct="1">
              <a:lnSpc>
                <a:spcPct val="90000"/>
              </a:lnSpc>
              <a:buFontTx/>
              <a:buNone/>
            </a:pPr>
            <a:endParaRPr lang="es-MX" altLang="es-CL" dirty="0"/>
          </a:p>
        </p:txBody>
      </p:sp>
      <p:pic>
        <p:nvPicPr>
          <p:cNvPr id="1028" name="Picture 4" descr="http://www.uchile.cl/image/f40619-3-o.pjpeg?39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694" y="3384551"/>
            <a:ext cx="4592695" cy="3065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825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762000" y="1524000"/>
            <a:ext cx="7772400" cy="4876800"/>
          </a:xfrm>
        </p:spPr>
        <p:txBody>
          <a:bodyPr/>
          <a:lstStyle/>
          <a:p>
            <a:pPr algn="just" eaLnBrk="1" hangingPunct="1">
              <a:lnSpc>
                <a:spcPct val="90000"/>
              </a:lnSpc>
            </a:pPr>
            <a:r>
              <a:rPr lang="es-MX" altLang="es-CL" sz="2000" dirty="0"/>
              <a:t>Hoy día la Administración ha evolucionado para ser aplicada a los más diversos ámbitos, incorporando desarrollos de la psicología, sociología, economía, etc.</a:t>
            </a:r>
          </a:p>
          <a:p>
            <a:pPr algn="just" eaLnBrk="1" hangingPunct="1">
              <a:lnSpc>
                <a:spcPct val="90000"/>
              </a:lnSpc>
            </a:pPr>
            <a:endParaRPr lang="es-MX" altLang="es-CL" sz="2000" dirty="0"/>
          </a:p>
          <a:p>
            <a:pPr algn="just" eaLnBrk="1" hangingPunct="1">
              <a:lnSpc>
                <a:spcPct val="90000"/>
              </a:lnSpc>
            </a:pPr>
            <a:r>
              <a:rPr lang="es-MX" altLang="es-CL" sz="2000" dirty="0"/>
              <a:t>En las últimas décadas se ha generado un diluvio de metodologías de análisis administrativo, resultando en una gran confusión en cuanto a la esencia de la administración</a:t>
            </a:r>
          </a:p>
          <a:p>
            <a:pPr algn="just" eaLnBrk="1" hangingPunct="1">
              <a:lnSpc>
                <a:spcPct val="90000"/>
              </a:lnSpc>
            </a:pPr>
            <a:endParaRPr lang="es-MX" altLang="es-CL" sz="2000" dirty="0"/>
          </a:p>
          <a:p>
            <a:pPr algn="just" eaLnBrk="1" hangingPunct="1">
              <a:lnSpc>
                <a:spcPct val="90000"/>
              </a:lnSpc>
            </a:pPr>
            <a:r>
              <a:rPr lang="es-MX" altLang="es-CL" sz="2000" dirty="0"/>
              <a:t>“</a:t>
            </a:r>
            <a:r>
              <a:rPr lang="es-MX" altLang="es-CL" sz="2000" dirty="0" err="1"/>
              <a:t>the</a:t>
            </a:r>
            <a:r>
              <a:rPr lang="es-MX" altLang="es-CL" sz="2000" dirty="0"/>
              <a:t> </a:t>
            </a:r>
            <a:r>
              <a:rPr lang="es-MX" altLang="es-CL" sz="2000" dirty="0" err="1"/>
              <a:t>management</a:t>
            </a:r>
            <a:r>
              <a:rPr lang="es-MX" altLang="es-CL" sz="2000" dirty="0"/>
              <a:t> </a:t>
            </a:r>
            <a:r>
              <a:rPr lang="es-MX" altLang="es-CL" sz="2000" dirty="0" err="1"/>
              <a:t>theory</a:t>
            </a:r>
            <a:r>
              <a:rPr lang="es-MX" altLang="es-CL" sz="2000" dirty="0"/>
              <a:t> </a:t>
            </a:r>
            <a:r>
              <a:rPr lang="es-MX" altLang="es-CL" sz="2000" dirty="0" err="1"/>
              <a:t>jungle</a:t>
            </a:r>
            <a:r>
              <a:rPr lang="es-MX" altLang="es-CL" sz="2000" dirty="0"/>
              <a:t>” (H. Koontz)</a:t>
            </a:r>
          </a:p>
          <a:p>
            <a:pPr eaLnBrk="1" hangingPunct="1">
              <a:lnSpc>
                <a:spcPct val="90000"/>
              </a:lnSpc>
            </a:pPr>
            <a:endParaRPr lang="es-ES" altLang="es-CL" sz="2000" dirty="0"/>
          </a:p>
        </p:txBody>
      </p:sp>
      <p:sp>
        <p:nvSpPr>
          <p:cNvPr id="16387" name="Rectangle 6"/>
          <p:cNvSpPr>
            <a:spLocks noGrp="1" noChangeArrowheads="1"/>
          </p:cNvSpPr>
          <p:nvPr>
            <p:ph type="title"/>
          </p:nvPr>
        </p:nvSpPr>
        <p:spPr>
          <a:xfrm>
            <a:off x="685800" y="533400"/>
            <a:ext cx="8062913" cy="533400"/>
          </a:xfrm>
          <a:noFill/>
        </p:spPr>
        <p:txBody>
          <a:bodyPr>
            <a:normAutofit fontScale="90000"/>
          </a:bodyPr>
          <a:lstStyle/>
          <a:p>
            <a:pPr eaLnBrk="1" hangingPunct="1"/>
            <a:r>
              <a:rPr lang="es-MX" altLang="es-CL" sz="3600">
                <a:solidFill>
                  <a:schemeClr val="accent2"/>
                </a:solidFill>
              </a:rPr>
              <a:t>Desarrollo de la Administración</a:t>
            </a:r>
            <a:endParaRPr lang="es-ES" altLang="es-CL" sz="3600">
              <a:solidFill>
                <a:schemeClr val="accent2"/>
              </a:solidFill>
            </a:endParaRPr>
          </a:p>
        </p:txBody>
      </p:sp>
    </p:spTree>
    <p:extLst>
      <p:ext uri="{BB962C8B-B14F-4D97-AF65-F5344CB8AC3E}">
        <p14:creationId xmlns:p14="http://schemas.microsoft.com/office/powerpoint/2010/main" val="41119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1476375" y="549275"/>
            <a:ext cx="6046788" cy="762000"/>
          </a:xfrm>
        </p:spPr>
        <p:txBody>
          <a:bodyPr/>
          <a:lstStyle/>
          <a:p>
            <a:pPr eaLnBrk="1" hangingPunct="1"/>
            <a:r>
              <a:rPr lang="es-MX" altLang="es-CL" sz="3200" dirty="0">
                <a:solidFill>
                  <a:schemeClr val="accent2"/>
                </a:solidFill>
              </a:rPr>
              <a:t>Definición</a:t>
            </a:r>
            <a:endParaRPr lang="es-ES" altLang="es-CL" sz="3200" dirty="0">
              <a:solidFill>
                <a:schemeClr val="accent2"/>
              </a:solidFill>
            </a:endParaRPr>
          </a:p>
        </p:txBody>
      </p:sp>
      <p:sp>
        <p:nvSpPr>
          <p:cNvPr id="17411" name="Rectangle 1027"/>
          <p:cNvSpPr>
            <a:spLocks noGrp="1" noChangeArrowheads="1"/>
          </p:cNvSpPr>
          <p:nvPr>
            <p:ph type="body" idx="1"/>
          </p:nvPr>
        </p:nvSpPr>
        <p:spPr>
          <a:xfrm>
            <a:off x="395288" y="1484313"/>
            <a:ext cx="8062912" cy="4419600"/>
          </a:xfrm>
        </p:spPr>
        <p:txBody>
          <a:bodyPr/>
          <a:lstStyle/>
          <a:p>
            <a:pPr marL="388938" indent="0" algn="just" eaLnBrk="1" hangingPunct="1">
              <a:buClr>
                <a:srgbClr val="FF0000"/>
              </a:buClr>
              <a:buFont typeface="Wingdings" panose="05000000000000000000" pitchFamily="2" charset="2"/>
              <a:buNone/>
            </a:pPr>
            <a:r>
              <a:rPr lang="es-MX" altLang="es-CL" sz="2800" i="1" dirty="0"/>
              <a:t>Es el proceso de diseñar y mantener un ambiente para alcanzar con eficiencia ciertos objetivos.  </a:t>
            </a:r>
          </a:p>
          <a:p>
            <a:pPr marL="388938" indent="0" algn="r" eaLnBrk="1" hangingPunct="1">
              <a:buClr>
                <a:srgbClr val="FF0000"/>
              </a:buClr>
              <a:buFont typeface="Wingdings" panose="05000000000000000000" pitchFamily="2" charset="2"/>
              <a:buNone/>
            </a:pPr>
            <a:r>
              <a:rPr lang="es-MX" altLang="es-CL" sz="2400" dirty="0"/>
              <a:t>(H. </a:t>
            </a:r>
            <a:r>
              <a:rPr lang="es-MX" altLang="es-CL" sz="2400" dirty="0" err="1"/>
              <a:t>Koontz</a:t>
            </a:r>
            <a:r>
              <a:rPr lang="es-MX" altLang="es-CL" sz="2400" dirty="0"/>
              <a:t>)</a:t>
            </a:r>
          </a:p>
          <a:p>
            <a:pPr marL="388938" indent="0" eaLnBrk="1" hangingPunct="1">
              <a:buClr>
                <a:srgbClr val="FF0000"/>
              </a:buClr>
              <a:buFont typeface="Wingdings" panose="05000000000000000000" pitchFamily="2" charset="2"/>
              <a:buNone/>
            </a:pPr>
            <a:endParaRPr lang="es-MX" altLang="es-CL" sz="1600" i="1" dirty="0"/>
          </a:p>
          <a:p>
            <a:pPr marL="388938" indent="0" eaLnBrk="1" hangingPunct="1">
              <a:buClr>
                <a:srgbClr val="FF0000"/>
              </a:buClr>
              <a:buFont typeface="Wingdings" panose="05000000000000000000" pitchFamily="2" charset="2"/>
              <a:buNone/>
            </a:pPr>
            <a:r>
              <a:rPr lang="es-MX" altLang="es-CL" i="1" dirty="0"/>
              <a:t>Ad = junto</a:t>
            </a:r>
          </a:p>
          <a:p>
            <a:pPr marL="388938" indent="0" eaLnBrk="1" hangingPunct="1">
              <a:buClr>
                <a:srgbClr val="FF0000"/>
              </a:buClr>
              <a:buFont typeface="Wingdings" panose="05000000000000000000" pitchFamily="2" charset="2"/>
              <a:buNone/>
            </a:pPr>
            <a:r>
              <a:rPr lang="es-MX" altLang="es-CL" i="1" dirty="0"/>
              <a:t>Ministrare = servir</a:t>
            </a:r>
          </a:p>
          <a:p>
            <a:pPr marL="388938" indent="0" eaLnBrk="1" hangingPunct="1">
              <a:buClr>
                <a:srgbClr val="FF0000"/>
              </a:buClr>
              <a:buFont typeface="Wingdings" panose="05000000000000000000" pitchFamily="2" charset="2"/>
              <a:buNone/>
            </a:pPr>
            <a:endParaRPr lang="es-MX" altLang="es-CL" sz="1600" i="1" dirty="0"/>
          </a:p>
        </p:txBody>
      </p:sp>
    </p:spTree>
    <p:extLst>
      <p:ext uri="{BB962C8B-B14F-4D97-AF65-F5344CB8AC3E}">
        <p14:creationId xmlns:p14="http://schemas.microsoft.com/office/powerpoint/2010/main" val="282407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1476375" y="549275"/>
            <a:ext cx="6046788" cy="762000"/>
          </a:xfrm>
        </p:spPr>
        <p:txBody>
          <a:bodyPr/>
          <a:lstStyle/>
          <a:p>
            <a:pPr eaLnBrk="1" hangingPunct="1"/>
            <a:r>
              <a:rPr lang="es-MX" altLang="es-CL" sz="3200">
                <a:solidFill>
                  <a:schemeClr val="accent2"/>
                </a:solidFill>
              </a:rPr>
              <a:t>Definición</a:t>
            </a:r>
            <a:endParaRPr lang="es-ES" altLang="es-CL" sz="3200">
              <a:solidFill>
                <a:schemeClr val="accent2"/>
              </a:solidFill>
            </a:endParaRPr>
          </a:p>
        </p:txBody>
      </p:sp>
      <p:sp>
        <p:nvSpPr>
          <p:cNvPr id="17411" name="Rectangle 1027"/>
          <p:cNvSpPr>
            <a:spLocks noGrp="1" noChangeArrowheads="1"/>
          </p:cNvSpPr>
          <p:nvPr>
            <p:ph type="body" idx="1"/>
          </p:nvPr>
        </p:nvSpPr>
        <p:spPr>
          <a:xfrm>
            <a:off x="395288" y="1484313"/>
            <a:ext cx="8062912" cy="4419600"/>
          </a:xfrm>
        </p:spPr>
        <p:txBody>
          <a:bodyPr>
            <a:normAutofit/>
          </a:bodyPr>
          <a:lstStyle/>
          <a:p>
            <a:pPr marL="388938" indent="0" eaLnBrk="1" hangingPunct="1">
              <a:buClr>
                <a:srgbClr val="FF0000"/>
              </a:buClr>
              <a:buFont typeface="Wingdings" panose="05000000000000000000" pitchFamily="2" charset="2"/>
              <a:buNone/>
            </a:pPr>
            <a:endParaRPr lang="es-MX" altLang="es-CL" sz="2400" i="1" dirty="0">
              <a:solidFill>
                <a:srgbClr val="FF0000"/>
              </a:solidFill>
            </a:endParaRPr>
          </a:p>
          <a:p>
            <a:pPr marL="388938" indent="0" eaLnBrk="1" hangingPunct="1">
              <a:buClr>
                <a:srgbClr val="FF0000"/>
              </a:buClr>
              <a:buFont typeface="Wingdings" panose="05000000000000000000" pitchFamily="2" charset="2"/>
              <a:buNone/>
            </a:pPr>
            <a:r>
              <a:rPr lang="es-MX" altLang="es-CL" sz="2400" i="1" dirty="0">
                <a:solidFill>
                  <a:srgbClr val="FF0000"/>
                </a:solidFill>
              </a:rPr>
              <a:t>¿Gestión o administración?</a:t>
            </a:r>
          </a:p>
          <a:p>
            <a:pPr marL="388938" indent="0" eaLnBrk="1" hangingPunct="1">
              <a:buClr>
                <a:srgbClr val="FF0000"/>
              </a:buClr>
              <a:buFont typeface="Wingdings" panose="05000000000000000000" pitchFamily="2" charset="2"/>
              <a:buNone/>
            </a:pPr>
            <a:endParaRPr lang="es-MX" altLang="es-CL" sz="2400" i="1" dirty="0">
              <a:solidFill>
                <a:srgbClr val="FF0000"/>
              </a:solidFill>
            </a:endParaRPr>
          </a:p>
          <a:p>
            <a:pPr marL="388938" indent="0" eaLnBrk="1" hangingPunct="1">
              <a:buClr>
                <a:srgbClr val="FF0000"/>
              </a:buClr>
              <a:buFont typeface="Wingdings" panose="05000000000000000000" pitchFamily="2" charset="2"/>
              <a:buNone/>
            </a:pPr>
            <a:endParaRPr lang="es-MX" altLang="es-CL" sz="2400" i="1" dirty="0">
              <a:solidFill>
                <a:srgbClr val="FF0000"/>
              </a:solidFill>
            </a:endParaRPr>
          </a:p>
        </p:txBody>
      </p:sp>
    </p:spTree>
    <p:extLst>
      <p:ext uri="{BB962C8B-B14F-4D97-AF65-F5344CB8AC3E}">
        <p14:creationId xmlns:p14="http://schemas.microsoft.com/office/powerpoint/2010/main" val="159480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1476375" y="549275"/>
            <a:ext cx="6046788" cy="762000"/>
          </a:xfrm>
        </p:spPr>
        <p:txBody>
          <a:bodyPr/>
          <a:lstStyle/>
          <a:p>
            <a:pPr eaLnBrk="1" hangingPunct="1"/>
            <a:r>
              <a:rPr lang="es-MX" altLang="es-CL" sz="3200">
                <a:solidFill>
                  <a:schemeClr val="accent2"/>
                </a:solidFill>
              </a:rPr>
              <a:t>Definición</a:t>
            </a:r>
            <a:endParaRPr lang="es-ES" altLang="es-CL" sz="3200">
              <a:solidFill>
                <a:schemeClr val="accent2"/>
              </a:solidFill>
            </a:endParaRPr>
          </a:p>
        </p:txBody>
      </p:sp>
      <p:sp>
        <p:nvSpPr>
          <p:cNvPr id="17411" name="Rectangle 1027"/>
          <p:cNvSpPr>
            <a:spLocks noGrp="1" noChangeArrowheads="1"/>
          </p:cNvSpPr>
          <p:nvPr>
            <p:ph type="body" idx="1"/>
          </p:nvPr>
        </p:nvSpPr>
        <p:spPr>
          <a:xfrm>
            <a:off x="395288" y="1484313"/>
            <a:ext cx="8062912" cy="4419600"/>
          </a:xfrm>
        </p:spPr>
        <p:txBody>
          <a:bodyPr>
            <a:normAutofit/>
          </a:bodyPr>
          <a:lstStyle/>
          <a:p>
            <a:pPr marL="388938" indent="0" eaLnBrk="1" hangingPunct="1">
              <a:buClr>
                <a:srgbClr val="FF0000"/>
              </a:buClr>
              <a:buFont typeface="Wingdings" panose="05000000000000000000" pitchFamily="2" charset="2"/>
              <a:buNone/>
            </a:pPr>
            <a:endParaRPr lang="es-MX" altLang="es-CL" sz="2400" i="1" dirty="0">
              <a:solidFill>
                <a:srgbClr val="FF0000"/>
              </a:solidFill>
            </a:endParaRPr>
          </a:p>
          <a:p>
            <a:pPr marL="388938" indent="0" eaLnBrk="1" hangingPunct="1">
              <a:buClr>
                <a:srgbClr val="FF0000"/>
              </a:buClr>
              <a:buFont typeface="Wingdings" panose="05000000000000000000" pitchFamily="2" charset="2"/>
              <a:buNone/>
            </a:pPr>
            <a:r>
              <a:rPr lang="es-MX" altLang="es-CL" sz="2400" i="1" dirty="0">
                <a:solidFill>
                  <a:srgbClr val="FF0000"/>
                </a:solidFill>
              </a:rPr>
              <a:t>¿Gestión o administración?</a:t>
            </a:r>
          </a:p>
          <a:p>
            <a:pPr marL="388938" indent="0" eaLnBrk="1" hangingPunct="1">
              <a:buClr>
                <a:srgbClr val="FF0000"/>
              </a:buClr>
              <a:buFont typeface="Wingdings" panose="05000000000000000000" pitchFamily="2" charset="2"/>
              <a:buNone/>
            </a:pPr>
            <a:endParaRPr lang="es-MX" altLang="es-CL" sz="2400" i="1" dirty="0">
              <a:solidFill>
                <a:srgbClr val="FF0000"/>
              </a:solidFill>
            </a:endParaRPr>
          </a:p>
          <a:p>
            <a:pPr marL="731838" algn="just">
              <a:buClr>
                <a:srgbClr val="FF0000"/>
              </a:buClr>
            </a:pPr>
            <a:r>
              <a:rPr lang="es-MX" altLang="es-CL" sz="2400" dirty="0"/>
              <a:t>Se utilizan a veces indistintamente, pero actualmente hacen referencia aspectos sutilmente distintos</a:t>
            </a:r>
          </a:p>
          <a:p>
            <a:pPr marL="731838" algn="just">
              <a:buClr>
                <a:srgbClr val="FF0000"/>
              </a:buClr>
            </a:pPr>
            <a:r>
              <a:rPr lang="es-MX" altLang="es-CL" sz="2400" dirty="0"/>
              <a:t>La administración se vincula a una definición más clásica (procesos administrativos, burocráticos, etc.)</a:t>
            </a:r>
          </a:p>
          <a:p>
            <a:pPr marL="731838" algn="just">
              <a:buClr>
                <a:srgbClr val="FF0000"/>
              </a:buClr>
            </a:pPr>
            <a:r>
              <a:rPr lang="es-MX" altLang="es-CL" sz="2400" dirty="0"/>
              <a:t>La gestión hace más referencia al direccionamiento de dichos procesos y la toma de decisiones dinámicas del proceso.</a:t>
            </a:r>
          </a:p>
          <a:p>
            <a:pPr marL="731838">
              <a:buClr>
                <a:srgbClr val="FF0000"/>
              </a:buClr>
            </a:pPr>
            <a:endParaRPr lang="es-MX" altLang="es-CL" sz="2400" dirty="0"/>
          </a:p>
          <a:p>
            <a:pPr marL="388938" indent="0" eaLnBrk="1" hangingPunct="1">
              <a:buClr>
                <a:srgbClr val="FF0000"/>
              </a:buClr>
              <a:buFont typeface="Wingdings" panose="05000000000000000000" pitchFamily="2" charset="2"/>
              <a:buNone/>
            </a:pPr>
            <a:endParaRPr lang="es-MX" altLang="es-CL" sz="2400" dirty="0"/>
          </a:p>
          <a:p>
            <a:pPr marL="388938" indent="0" eaLnBrk="1" hangingPunct="1">
              <a:buClr>
                <a:srgbClr val="FF0000"/>
              </a:buClr>
              <a:buFont typeface="Wingdings" panose="05000000000000000000" pitchFamily="2" charset="2"/>
              <a:buNone/>
            </a:pPr>
            <a:endParaRPr lang="es-MX" altLang="es-CL" sz="2400" i="1" dirty="0">
              <a:solidFill>
                <a:srgbClr val="FF0000"/>
              </a:solidFill>
            </a:endParaRPr>
          </a:p>
        </p:txBody>
      </p:sp>
    </p:spTree>
    <p:extLst>
      <p:ext uri="{BB962C8B-B14F-4D97-AF65-F5344CB8AC3E}">
        <p14:creationId xmlns:p14="http://schemas.microsoft.com/office/powerpoint/2010/main" val="1341084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784225" y="4076700"/>
            <a:ext cx="8388350" cy="2420938"/>
          </a:xfrm>
          <a:prstGeom prst="rect">
            <a:avLst/>
          </a:prstGeom>
          <a:noFill/>
          <a:ln w="50800">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35" name="Rectangle 5"/>
          <p:cNvSpPr>
            <a:spLocks noChangeArrowheads="1"/>
          </p:cNvSpPr>
          <p:nvPr/>
        </p:nvSpPr>
        <p:spPr bwMode="auto">
          <a:xfrm>
            <a:off x="323850" y="836613"/>
            <a:ext cx="8064500" cy="3240087"/>
          </a:xfrm>
          <a:prstGeom prst="rect">
            <a:avLst/>
          </a:prstGeom>
          <a:noFill/>
          <a:ln w="57150">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36" name="Rectangle 6"/>
          <p:cNvSpPr>
            <a:spLocks noGrp="1" noChangeArrowheads="1"/>
          </p:cNvSpPr>
          <p:nvPr>
            <p:ph type="title"/>
          </p:nvPr>
        </p:nvSpPr>
        <p:spPr>
          <a:xfrm>
            <a:off x="1047750" y="127000"/>
            <a:ext cx="7772400" cy="854075"/>
          </a:xfrm>
        </p:spPr>
        <p:txBody>
          <a:bodyPr/>
          <a:lstStyle/>
          <a:p>
            <a:pPr eaLnBrk="1" hangingPunct="1"/>
            <a:r>
              <a:rPr lang="es-MX" altLang="es-CL" sz="3200" dirty="0">
                <a:solidFill>
                  <a:schemeClr val="accent2"/>
                </a:solidFill>
              </a:rPr>
              <a:t>Enfoque administrativo clásico*</a:t>
            </a:r>
            <a:endParaRPr lang="es-ES" altLang="es-CL" sz="3200" dirty="0">
              <a:solidFill>
                <a:schemeClr val="accent2"/>
              </a:solidFill>
            </a:endParaRPr>
          </a:p>
        </p:txBody>
      </p:sp>
      <p:sp>
        <p:nvSpPr>
          <p:cNvPr id="18437" name="Rectangle 8"/>
          <p:cNvSpPr>
            <a:spLocks noChangeArrowheads="1"/>
          </p:cNvSpPr>
          <p:nvPr/>
        </p:nvSpPr>
        <p:spPr bwMode="auto">
          <a:xfrm>
            <a:off x="3749515" y="4775066"/>
            <a:ext cx="2322512" cy="914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Control y</a:t>
            </a:r>
          </a:p>
          <a:p>
            <a:pPr algn="ctr" eaLnBrk="1" hangingPunct="1">
              <a:spcBef>
                <a:spcPct val="0"/>
              </a:spcBef>
              <a:buFontTx/>
              <a:buNone/>
            </a:pPr>
            <a:r>
              <a:rPr lang="es-MX" altLang="es-CL" sz="2800" b="1" dirty="0"/>
              <a:t>Evaluación</a:t>
            </a:r>
            <a:endParaRPr lang="es-ES" altLang="es-CL" sz="2800" b="1" dirty="0"/>
          </a:p>
        </p:txBody>
      </p:sp>
      <p:sp>
        <p:nvSpPr>
          <p:cNvPr id="18438" name="Rectangle 11"/>
          <p:cNvSpPr>
            <a:spLocks noChangeArrowheads="1"/>
          </p:cNvSpPr>
          <p:nvPr/>
        </p:nvSpPr>
        <p:spPr bwMode="auto">
          <a:xfrm>
            <a:off x="2270125" y="2379663"/>
            <a:ext cx="2323909" cy="55086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Organización</a:t>
            </a:r>
            <a:endParaRPr lang="es-ES" altLang="es-CL" sz="2800" b="1" dirty="0"/>
          </a:p>
        </p:txBody>
      </p:sp>
      <p:sp>
        <p:nvSpPr>
          <p:cNvPr id="18439" name="Rectangle 16"/>
          <p:cNvSpPr>
            <a:spLocks noChangeArrowheads="1"/>
          </p:cNvSpPr>
          <p:nvPr/>
        </p:nvSpPr>
        <p:spPr bwMode="auto">
          <a:xfrm>
            <a:off x="606425" y="1430338"/>
            <a:ext cx="2741613" cy="54451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a:t>Planificación</a:t>
            </a:r>
            <a:endParaRPr lang="es-ES" altLang="es-CL" sz="2800" b="1"/>
          </a:p>
        </p:txBody>
      </p:sp>
      <p:sp>
        <p:nvSpPr>
          <p:cNvPr id="18440" name="Rectangle 20"/>
          <p:cNvSpPr>
            <a:spLocks noChangeArrowheads="1"/>
          </p:cNvSpPr>
          <p:nvPr/>
        </p:nvSpPr>
        <p:spPr bwMode="auto">
          <a:xfrm>
            <a:off x="4126640" y="3282816"/>
            <a:ext cx="1827212" cy="538163"/>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Dirección</a:t>
            </a:r>
            <a:endParaRPr lang="es-ES" altLang="es-CL" sz="2800" b="1" dirty="0"/>
          </a:p>
        </p:txBody>
      </p:sp>
      <p:sp>
        <p:nvSpPr>
          <p:cNvPr id="18441" name="Rectangle 23"/>
          <p:cNvSpPr>
            <a:spLocks noChangeArrowheads="1"/>
          </p:cNvSpPr>
          <p:nvPr/>
        </p:nvSpPr>
        <p:spPr bwMode="auto">
          <a:xfrm>
            <a:off x="323850" y="4918075"/>
            <a:ext cx="2804940" cy="6096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400" dirty="0"/>
              <a:t>Retroalimentación</a:t>
            </a:r>
            <a:endParaRPr lang="es-ES" altLang="es-CL" sz="2400" dirty="0"/>
          </a:p>
        </p:txBody>
      </p:sp>
      <p:sp>
        <p:nvSpPr>
          <p:cNvPr id="18442" name="Text Box 38"/>
          <p:cNvSpPr txBox="1">
            <a:spLocks noChangeArrowheads="1"/>
          </p:cNvSpPr>
          <p:nvPr/>
        </p:nvSpPr>
        <p:spPr bwMode="auto">
          <a:xfrm>
            <a:off x="6229350" y="1779588"/>
            <a:ext cx="2590800" cy="822325"/>
          </a:xfrm>
          <a:prstGeom prst="rect">
            <a:avLst/>
          </a:prstGeom>
          <a:ln/>
          <a:extLst/>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L" sz="2400" b="1" dirty="0"/>
              <a:t>FASE</a:t>
            </a:r>
          </a:p>
          <a:p>
            <a:pPr algn="ctr" eaLnBrk="1" hangingPunct="1">
              <a:spcBef>
                <a:spcPct val="0"/>
              </a:spcBef>
              <a:buFontTx/>
              <a:buNone/>
            </a:pPr>
            <a:r>
              <a:rPr lang="es-ES_tradnl" altLang="es-CL" sz="2400" b="1" dirty="0"/>
              <a:t>ESTRUCTURAL</a:t>
            </a:r>
            <a:endParaRPr lang="es-ES_tradnl" altLang="es-CL" sz="2400" dirty="0"/>
          </a:p>
        </p:txBody>
      </p:sp>
      <p:sp>
        <p:nvSpPr>
          <p:cNvPr id="18443" name="Text Box 39"/>
          <p:cNvSpPr txBox="1">
            <a:spLocks noChangeArrowheads="1"/>
          </p:cNvSpPr>
          <p:nvPr/>
        </p:nvSpPr>
        <p:spPr bwMode="auto">
          <a:xfrm>
            <a:off x="6904038" y="3919538"/>
            <a:ext cx="2140810" cy="830997"/>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L" sz="2400" b="1" dirty="0"/>
              <a:t>FASE</a:t>
            </a:r>
          </a:p>
          <a:p>
            <a:pPr algn="ctr" eaLnBrk="1" hangingPunct="1">
              <a:spcBef>
                <a:spcPct val="0"/>
              </a:spcBef>
              <a:buFontTx/>
              <a:buNone/>
            </a:pPr>
            <a:r>
              <a:rPr lang="es-ES_tradnl" altLang="es-CL" sz="2400" b="1" dirty="0"/>
              <a:t>FUNCIONAL</a:t>
            </a:r>
            <a:endParaRPr lang="es-ES_tradnl" altLang="es-CL" sz="2400" dirty="0"/>
          </a:p>
        </p:txBody>
      </p:sp>
      <p:sp>
        <p:nvSpPr>
          <p:cNvPr id="18444" name="AutoShape 3"/>
          <p:cNvSpPr>
            <a:spLocks noChangeArrowheads="1"/>
          </p:cNvSpPr>
          <p:nvPr/>
        </p:nvSpPr>
        <p:spPr bwMode="auto">
          <a:xfrm rot="5400000">
            <a:off x="3332429" y="3008199"/>
            <a:ext cx="725488" cy="78933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es-CL"/>
          </a:p>
        </p:txBody>
      </p:sp>
      <p:sp>
        <p:nvSpPr>
          <p:cNvPr id="18445" name="AutoShape 4"/>
          <p:cNvSpPr>
            <a:spLocks noChangeArrowheads="1"/>
          </p:cNvSpPr>
          <p:nvPr/>
        </p:nvSpPr>
        <p:spPr bwMode="auto">
          <a:xfrm>
            <a:off x="4762500" y="3862388"/>
            <a:ext cx="431800" cy="792162"/>
          </a:xfrm>
          <a:prstGeom prst="downArrow">
            <a:avLst>
              <a:gd name="adj1" fmla="val 50000"/>
              <a:gd name="adj2" fmla="val 45864"/>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46" name="AutoShape 3"/>
          <p:cNvSpPr>
            <a:spLocks noChangeArrowheads="1"/>
          </p:cNvSpPr>
          <p:nvPr/>
        </p:nvSpPr>
        <p:spPr bwMode="auto">
          <a:xfrm rot="5400000">
            <a:off x="1511300" y="2122488"/>
            <a:ext cx="725487" cy="7191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s-CL"/>
          </a:p>
        </p:txBody>
      </p:sp>
      <p:sp>
        <p:nvSpPr>
          <p:cNvPr id="18447" name="AutoShape 4"/>
          <p:cNvSpPr>
            <a:spLocks noChangeArrowheads="1"/>
          </p:cNvSpPr>
          <p:nvPr/>
        </p:nvSpPr>
        <p:spPr bwMode="auto">
          <a:xfrm rot="5400000">
            <a:off x="3225187" y="4936484"/>
            <a:ext cx="431800" cy="596001"/>
          </a:xfrm>
          <a:prstGeom prst="downArrow">
            <a:avLst>
              <a:gd name="adj1" fmla="val 50000"/>
              <a:gd name="adj2" fmla="val 4587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48" name="AutoShape 4"/>
          <p:cNvSpPr>
            <a:spLocks noChangeArrowheads="1"/>
          </p:cNvSpPr>
          <p:nvPr/>
        </p:nvSpPr>
        <p:spPr bwMode="auto">
          <a:xfrm rot="10800000">
            <a:off x="660400" y="2093913"/>
            <a:ext cx="431800" cy="2692400"/>
          </a:xfrm>
          <a:prstGeom prst="downArrow">
            <a:avLst>
              <a:gd name="adj1" fmla="val 39794"/>
              <a:gd name="adj2" fmla="val 4587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2" name="Cerrar llave 1"/>
          <p:cNvSpPr/>
          <p:nvPr/>
        </p:nvSpPr>
        <p:spPr>
          <a:xfrm>
            <a:off x="5530467" y="1311275"/>
            <a:ext cx="528810" cy="17215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8" name="Cerrar llave 17"/>
          <p:cNvSpPr/>
          <p:nvPr/>
        </p:nvSpPr>
        <p:spPr>
          <a:xfrm>
            <a:off x="6207833" y="3632975"/>
            <a:ext cx="528810" cy="17215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20" name="Rectangle 6"/>
          <p:cNvSpPr txBox="1">
            <a:spLocks noChangeArrowheads="1"/>
          </p:cNvSpPr>
          <p:nvPr/>
        </p:nvSpPr>
        <p:spPr>
          <a:xfrm>
            <a:off x="333776" y="5818110"/>
            <a:ext cx="8436625" cy="8540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altLang="es-CL" sz="2000" dirty="0"/>
              <a:t>*Henri Fayol (1841 – 1925)</a:t>
            </a:r>
            <a:endParaRPr lang="es-ES" altLang="es-CL" sz="2000" dirty="0"/>
          </a:p>
        </p:txBody>
      </p:sp>
    </p:spTree>
    <p:extLst>
      <p:ext uri="{BB962C8B-B14F-4D97-AF65-F5344CB8AC3E}">
        <p14:creationId xmlns:p14="http://schemas.microsoft.com/office/powerpoint/2010/main" val="379404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784225" y="4076700"/>
            <a:ext cx="8388350" cy="2420938"/>
          </a:xfrm>
          <a:prstGeom prst="rect">
            <a:avLst/>
          </a:prstGeom>
          <a:noFill/>
          <a:ln w="50800">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35" name="Rectangle 5"/>
          <p:cNvSpPr>
            <a:spLocks noChangeArrowheads="1"/>
          </p:cNvSpPr>
          <p:nvPr/>
        </p:nvSpPr>
        <p:spPr bwMode="auto">
          <a:xfrm>
            <a:off x="323850" y="836613"/>
            <a:ext cx="8064500" cy="3240087"/>
          </a:xfrm>
          <a:prstGeom prst="rect">
            <a:avLst/>
          </a:prstGeom>
          <a:noFill/>
          <a:ln w="57150">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36" name="Rectangle 6"/>
          <p:cNvSpPr>
            <a:spLocks noGrp="1" noChangeArrowheads="1"/>
          </p:cNvSpPr>
          <p:nvPr>
            <p:ph type="title"/>
          </p:nvPr>
        </p:nvSpPr>
        <p:spPr>
          <a:xfrm>
            <a:off x="1047750" y="127000"/>
            <a:ext cx="7772400" cy="854075"/>
          </a:xfrm>
        </p:spPr>
        <p:txBody>
          <a:bodyPr/>
          <a:lstStyle/>
          <a:p>
            <a:pPr eaLnBrk="1" hangingPunct="1"/>
            <a:r>
              <a:rPr lang="es-MX" altLang="es-CL" sz="3200" dirty="0">
                <a:solidFill>
                  <a:schemeClr val="accent2"/>
                </a:solidFill>
              </a:rPr>
              <a:t>Enfoque administrativo clásico*</a:t>
            </a:r>
            <a:endParaRPr lang="es-ES" altLang="es-CL" sz="3200" dirty="0">
              <a:solidFill>
                <a:schemeClr val="accent2"/>
              </a:solidFill>
            </a:endParaRPr>
          </a:p>
        </p:txBody>
      </p:sp>
      <p:sp>
        <p:nvSpPr>
          <p:cNvPr id="18437" name="Rectangle 8"/>
          <p:cNvSpPr>
            <a:spLocks noChangeArrowheads="1"/>
          </p:cNvSpPr>
          <p:nvPr/>
        </p:nvSpPr>
        <p:spPr bwMode="auto">
          <a:xfrm>
            <a:off x="3749515" y="4775066"/>
            <a:ext cx="2322512" cy="914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Control y</a:t>
            </a:r>
          </a:p>
          <a:p>
            <a:pPr algn="ctr" eaLnBrk="1" hangingPunct="1">
              <a:spcBef>
                <a:spcPct val="0"/>
              </a:spcBef>
              <a:buFontTx/>
              <a:buNone/>
            </a:pPr>
            <a:r>
              <a:rPr lang="es-MX" altLang="es-CL" sz="2800" b="1" dirty="0"/>
              <a:t>Evaluación</a:t>
            </a:r>
            <a:endParaRPr lang="es-ES" altLang="es-CL" sz="2800" b="1" dirty="0"/>
          </a:p>
        </p:txBody>
      </p:sp>
      <p:sp>
        <p:nvSpPr>
          <p:cNvPr id="18438" name="Rectangle 11"/>
          <p:cNvSpPr>
            <a:spLocks noChangeArrowheads="1"/>
          </p:cNvSpPr>
          <p:nvPr/>
        </p:nvSpPr>
        <p:spPr bwMode="auto">
          <a:xfrm>
            <a:off x="2270125" y="2379663"/>
            <a:ext cx="2323909" cy="55086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Organización</a:t>
            </a:r>
            <a:endParaRPr lang="es-ES" altLang="es-CL" sz="2800" b="1" dirty="0"/>
          </a:p>
        </p:txBody>
      </p:sp>
      <p:sp>
        <p:nvSpPr>
          <p:cNvPr id="18439" name="Rectangle 16"/>
          <p:cNvSpPr>
            <a:spLocks noChangeArrowheads="1"/>
          </p:cNvSpPr>
          <p:nvPr/>
        </p:nvSpPr>
        <p:spPr bwMode="auto">
          <a:xfrm>
            <a:off x="606425" y="1430338"/>
            <a:ext cx="2741613" cy="544512"/>
          </a:xfrm>
          <a:prstGeom prst="rect">
            <a:avLst/>
          </a:prstGeom>
          <a:solidFill>
            <a:schemeClr val="bg1"/>
          </a:solidFill>
          <a:ln w="57150">
            <a:solidFill>
              <a:srgbClr val="C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a:t>Planificación</a:t>
            </a:r>
            <a:endParaRPr lang="es-ES" altLang="es-CL" sz="2800" b="1"/>
          </a:p>
        </p:txBody>
      </p:sp>
      <p:sp>
        <p:nvSpPr>
          <p:cNvPr id="18440" name="Rectangle 20"/>
          <p:cNvSpPr>
            <a:spLocks noChangeArrowheads="1"/>
          </p:cNvSpPr>
          <p:nvPr/>
        </p:nvSpPr>
        <p:spPr bwMode="auto">
          <a:xfrm>
            <a:off x="4126640" y="3282816"/>
            <a:ext cx="1827212" cy="538163"/>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800" b="1" dirty="0"/>
              <a:t>Dirección</a:t>
            </a:r>
            <a:endParaRPr lang="es-ES" altLang="es-CL" sz="2800" b="1" dirty="0"/>
          </a:p>
        </p:txBody>
      </p:sp>
      <p:sp>
        <p:nvSpPr>
          <p:cNvPr id="18441" name="Rectangle 23"/>
          <p:cNvSpPr>
            <a:spLocks noChangeArrowheads="1"/>
          </p:cNvSpPr>
          <p:nvPr/>
        </p:nvSpPr>
        <p:spPr bwMode="auto">
          <a:xfrm>
            <a:off x="323850" y="4918075"/>
            <a:ext cx="2804940" cy="6096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CL" sz="2400" dirty="0"/>
              <a:t>Retroalimentación</a:t>
            </a:r>
            <a:endParaRPr lang="es-ES" altLang="es-CL" sz="2400" dirty="0"/>
          </a:p>
        </p:txBody>
      </p:sp>
      <p:sp>
        <p:nvSpPr>
          <p:cNvPr id="18442" name="Text Box 38"/>
          <p:cNvSpPr txBox="1">
            <a:spLocks noChangeArrowheads="1"/>
          </p:cNvSpPr>
          <p:nvPr/>
        </p:nvSpPr>
        <p:spPr bwMode="auto">
          <a:xfrm>
            <a:off x="6229350" y="1779588"/>
            <a:ext cx="2590800" cy="822325"/>
          </a:xfrm>
          <a:prstGeom prst="rect">
            <a:avLst/>
          </a:prstGeom>
          <a:ln/>
          <a:extLst/>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L" sz="2400" b="1" dirty="0"/>
              <a:t>FASE</a:t>
            </a:r>
          </a:p>
          <a:p>
            <a:pPr algn="ctr" eaLnBrk="1" hangingPunct="1">
              <a:spcBef>
                <a:spcPct val="0"/>
              </a:spcBef>
              <a:buFontTx/>
              <a:buNone/>
            </a:pPr>
            <a:r>
              <a:rPr lang="es-ES_tradnl" altLang="es-CL" sz="2400" b="1" dirty="0"/>
              <a:t>ESTRUCTURAL</a:t>
            </a:r>
            <a:endParaRPr lang="es-ES_tradnl" altLang="es-CL" sz="2400" dirty="0"/>
          </a:p>
        </p:txBody>
      </p:sp>
      <p:sp>
        <p:nvSpPr>
          <p:cNvPr id="18443" name="Text Box 39"/>
          <p:cNvSpPr txBox="1">
            <a:spLocks noChangeArrowheads="1"/>
          </p:cNvSpPr>
          <p:nvPr/>
        </p:nvSpPr>
        <p:spPr bwMode="auto">
          <a:xfrm>
            <a:off x="6904038" y="3919538"/>
            <a:ext cx="2140810" cy="830997"/>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L" sz="2400" b="1" dirty="0"/>
              <a:t>FASE</a:t>
            </a:r>
          </a:p>
          <a:p>
            <a:pPr algn="ctr" eaLnBrk="1" hangingPunct="1">
              <a:spcBef>
                <a:spcPct val="0"/>
              </a:spcBef>
              <a:buFontTx/>
              <a:buNone/>
            </a:pPr>
            <a:r>
              <a:rPr lang="es-ES_tradnl" altLang="es-CL" sz="2400" b="1" dirty="0"/>
              <a:t>FUNCIONAL</a:t>
            </a:r>
            <a:endParaRPr lang="es-ES_tradnl" altLang="es-CL" sz="2400" dirty="0"/>
          </a:p>
        </p:txBody>
      </p:sp>
      <p:sp>
        <p:nvSpPr>
          <p:cNvPr id="18444" name="AutoShape 3"/>
          <p:cNvSpPr>
            <a:spLocks noChangeArrowheads="1"/>
          </p:cNvSpPr>
          <p:nvPr/>
        </p:nvSpPr>
        <p:spPr bwMode="auto">
          <a:xfrm rot="5400000">
            <a:off x="3332429" y="3008199"/>
            <a:ext cx="725488" cy="78933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es-CL"/>
          </a:p>
        </p:txBody>
      </p:sp>
      <p:sp>
        <p:nvSpPr>
          <p:cNvPr id="18445" name="AutoShape 4"/>
          <p:cNvSpPr>
            <a:spLocks noChangeArrowheads="1"/>
          </p:cNvSpPr>
          <p:nvPr/>
        </p:nvSpPr>
        <p:spPr bwMode="auto">
          <a:xfrm>
            <a:off x="4762500" y="3862388"/>
            <a:ext cx="431800" cy="792162"/>
          </a:xfrm>
          <a:prstGeom prst="downArrow">
            <a:avLst>
              <a:gd name="adj1" fmla="val 50000"/>
              <a:gd name="adj2" fmla="val 45864"/>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46" name="AutoShape 3"/>
          <p:cNvSpPr>
            <a:spLocks noChangeArrowheads="1"/>
          </p:cNvSpPr>
          <p:nvPr/>
        </p:nvSpPr>
        <p:spPr bwMode="auto">
          <a:xfrm rot="5400000">
            <a:off x="1511300" y="2122488"/>
            <a:ext cx="725487" cy="7191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s-CL"/>
          </a:p>
        </p:txBody>
      </p:sp>
      <p:sp>
        <p:nvSpPr>
          <p:cNvPr id="18447" name="AutoShape 4"/>
          <p:cNvSpPr>
            <a:spLocks noChangeArrowheads="1"/>
          </p:cNvSpPr>
          <p:nvPr/>
        </p:nvSpPr>
        <p:spPr bwMode="auto">
          <a:xfrm rot="5400000">
            <a:off x="3225187" y="4936484"/>
            <a:ext cx="431800" cy="596001"/>
          </a:xfrm>
          <a:prstGeom prst="downArrow">
            <a:avLst>
              <a:gd name="adj1" fmla="val 50000"/>
              <a:gd name="adj2" fmla="val 4587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18448" name="AutoShape 4"/>
          <p:cNvSpPr>
            <a:spLocks noChangeArrowheads="1"/>
          </p:cNvSpPr>
          <p:nvPr/>
        </p:nvSpPr>
        <p:spPr bwMode="auto">
          <a:xfrm rot="10800000">
            <a:off x="660400" y="2093913"/>
            <a:ext cx="431800" cy="2692400"/>
          </a:xfrm>
          <a:prstGeom prst="downArrow">
            <a:avLst>
              <a:gd name="adj1" fmla="val 39794"/>
              <a:gd name="adj2" fmla="val 4587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L" altLang="es-CL" sz="1600"/>
          </a:p>
        </p:txBody>
      </p:sp>
      <p:sp>
        <p:nvSpPr>
          <p:cNvPr id="2" name="Cerrar llave 1"/>
          <p:cNvSpPr/>
          <p:nvPr/>
        </p:nvSpPr>
        <p:spPr>
          <a:xfrm>
            <a:off x="5530467" y="1311275"/>
            <a:ext cx="528810" cy="17215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8" name="Cerrar llave 17"/>
          <p:cNvSpPr/>
          <p:nvPr/>
        </p:nvSpPr>
        <p:spPr>
          <a:xfrm>
            <a:off x="6207833" y="3632975"/>
            <a:ext cx="528810" cy="17215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20" name="Rectangle 6"/>
          <p:cNvSpPr txBox="1">
            <a:spLocks noChangeArrowheads="1"/>
          </p:cNvSpPr>
          <p:nvPr/>
        </p:nvSpPr>
        <p:spPr>
          <a:xfrm>
            <a:off x="333776" y="5818110"/>
            <a:ext cx="8436625" cy="8540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altLang="es-CL" sz="2000" dirty="0"/>
              <a:t>*Henri Fayol (1841 – 1925)</a:t>
            </a:r>
            <a:endParaRPr lang="es-ES" altLang="es-CL" sz="2000" dirty="0"/>
          </a:p>
        </p:txBody>
      </p:sp>
    </p:spTree>
    <p:extLst>
      <p:ext uri="{BB962C8B-B14F-4D97-AF65-F5344CB8AC3E}">
        <p14:creationId xmlns:p14="http://schemas.microsoft.com/office/powerpoint/2010/main" val="718415997"/>
      </p:ext>
    </p:extLst>
  </p:cSld>
  <p:clrMapOvr>
    <a:masterClrMapping/>
  </p:clrMapOvr>
</p:sld>
</file>

<file path=ppt/theme/theme1.xml><?xml version="1.0" encoding="utf-8"?>
<a:theme xmlns:a="http://schemas.openxmlformats.org/drawingml/2006/main" name="Presentacióne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Presentaciónesp.potx</Template>
  <TotalTime>1074</TotalTime>
  <Words>792</Words>
  <Application>Microsoft Office PowerPoint</Application>
  <PresentationFormat>Presentación en pantalla (4:3)</PresentationFormat>
  <Paragraphs>148</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Book Antiqua</vt:lpstr>
      <vt:lpstr>Calibri</vt:lpstr>
      <vt:lpstr>Times New Roman</vt:lpstr>
      <vt:lpstr>Wingdings</vt:lpstr>
      <vt:lpstr>Presentaciónesp</vt:lpstr>
      <vt:lpstr>Introducción al administración y gestión en Salud</vt:lpstr>
      <vt:lpstr>Introducción a la administración</vt:lpstr>
      <vt:lpstr>Introducción a la administración</vt:lpstr>
      <vt:lpstr>Desarrollo de la Administración</vt:lpstr>
      <vt:lpstr>Definición</vt:lpstr>
      <vt:lpstr>Definición</vt:lpstr>
      <vt:lpstr>Definición</vt:lpstr>
      <vt:lpstr>Enfoque administrativo clásico*</vt:lpstr>
      <vt:lpstr>Enfoque administrativo clásico*</vt:lpstr>
      <vt:lpstr>Planificación</vt:lpstr>
      <vt:lpstr>Presentación de PowerPoint</vt:lpstr>
      <vt:lpstr>Priorización</vt:lpstr>
      <vt:lpstr>Programación</vt:lpstr>
      <vt:lpstr>Enfoque administrativo clásico*</vt:lpstr>
      <vt:lpstr>Organización</vt:lpstr>
      <vt:lpstr>Presentación de PowerPoint</vt:lpstr>
      <vt:lpstr>Enfoque administrativo clásico*</vt:lpstr>
      <vt:lpstr>Dirección</vt:lpstr>
      <vt:lpstr>Enfoque administrativo clásico*</vt:lpstr>
      <vt:lpstr>Control y Evaluación</vt:lpstr>
      <vt:lpstr>Enfoque administrativo clásico*</vt:lpstr>
      <vt:lpstr>¿Cómo se aplica esto a salud?    Que programas poner en funcionamiento  Que actividades priorizar  Donde construir hospitales  Como articular una ruta de atención para  determinada patología  Que especialistas formar  Conocer efecto de determinada acción (macro, meso  micro)  etc, etc. </vt:lpstr>
      <vt:lpstr>Muchas Gracias</vt:lpstr>
    </vt:vector>
  </TitlesOfParts>
  <Company>Universidad de Chile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Ingrid Salas Ortiz</dc:creator>
  <cp:lastModifiedBy>cristian rebolledo</cp:lastModifiedBy>
  <cp:revision>49</cp:revision>
  <dcterms:created xsi:type="dcterms:W3CDTF">2014-08-04T13:59:05Z</dcterms:created>
  <dcterms:modified xsi:type="dcterms:W3CDTF">2018-03-13T12:06:56Z</dcterms:modified>
</cp:coreProperties>
</file>