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7" r:id="rId4"/>
    <p:sldId id="257" r:id="rId5"/>
    <p:sldId id="284" r:id="rId6"/>
    <p:sldId id="290" r:id="rId7"/>
    <p:sldId id="291" r:id="rId8"/>
    <p:sldId id="292" r:id="rId9"/>
    <p:sldId id="293" r:id="rId10"/>
    <p:sldId id="294" r:id="rId11"/>
    <p:sldId id="296" r:id="rId12"/>
    <p:sldId id="295" r:id="rId13"/>
    <p:sldId id="311" r:id="rId14"/>
    <p:sldId id="312" r:id="rId15"/>
    <p:sldId id="313" r:id="rId16"/>
    <p:sldId id="314" r:id="rId17"/>
    <p:sldId id="263" r:id="rId18"/>
    <p:sldId id="288" r:id="rId19"/>
    <p:sldId id="258" r:id="rId20"/>
    <p:sldId id="297" r:id="rId21"/>
    <p:sldId id="298" r:id="rId22"/>
    <p:sldId id="300" r:id="rId23"/>
    <p:sldId id="299" r:id="rId24"/>
    <p:sldId id="283" r:id="rId25"/>
    <p:sldId id="260" r:id="rId26"/>
    <p:sldId id="261" r:id="rId27"/>
    <p:sldId id="268" r:id="rId28"/>
    <p:sldId id="266" r:id="rId29"/>
    <p:sldId id="285" r:id="rId30"/>
    <p:sldId id="264" r:id="rId31"/>
    <p:sldId id="262" r:id="rId32"/>
    <p:sldId id="269" r:id="rId33"/>
    <p:sldId id="270" r:id="rId34"/>
    <p:sldId id="271" r:id="rId35"/>
    <p:sldId id="282" r:id="rId36"/>
    <p:sldId id="272" r:id="rId37"/>
    <p:sldId id="273" r:id="rId38"/>
    <p:sldId id="275" r:id="rId39"/>
    <p:sldId id="274" r:id="rId40"/>
    <p:sldId id="276" r:id="rId41"/>
    <p:sldId id="301" r:id="rId42"/>
    <p:sldId id="306" r:id="rId43"/>
    <p:sldId id="309" r:id="rId44"/>
    <p:sldId id="307" r:id="rId45"/>
    <p:sldId id="310" r:id="rId46"/>
    <p:sldId id="278" r:id="rId47"/>
    <p:sldId id="279" r:id="rId48"/>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5DFF"/>
    <a:srgbClr val="CCFF33"/>
    <a:srgbClr val="F1C9FF"/>
    <a:srgbClr val="EE0077"/>
    <a:srgbClr val="FFE1E1"/>
    <a:srgbClr val="FFABD5"/>
    <a:srgbClr val="FFFF00"/>
    <a:srgbClr val="6CA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6" autoAdjust="0"/>
    <p:restoredTop sz="94660"/>
  </p:normalViewPr>
  <p:slideViewPr>
    <p:cSldViewPr snapToGrid="0">
      <p:cViewPr>
        <p:scale>
          <a:sx n="120" d="100"/>
          <a:sy n="120" d="100"/>
        </p:scale>
        <p:origin x="-1458" y="168"/>
      </p:cViewPr>
      <p:guideLst>
        <p:guide orient="horz" pos="2160"/>
        <p:guide pos="2880"/>
      </p:guideLst>
    </p:cSldViewPr>
  </p:slideViewPr>
  <p:notesTextViewPr>
    <p:cViewPr>
      <p:scale>
        <a:sx n="1" d="1"/>
        <a:sy n="1" d="1"/>
      </p:scale>
      <p:origin x="0" y="0"/>
    </p:cViewPr>
  </p:notesTextViewPr>
  <p:sorterViewPr>
    <p:cViewPr>
      <p:scale>
        <a:sx n="100" d="100"/>
        <a:sy n="100" d="100"/>
      </p:scale>
      <p:origin x="0" y="-52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9E1D8F-EECF-41E3-BB43-6C55FE24A56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CL"/>
        </a:p>
      </dgm:t>
    </dgm:pt>
    <dgm:pt modelId="{ADAD09FE-57C4-4112-8D52-BE5B25E90F53}">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Motor </a:t>
          </a:r>
          <a:endParaRPr lang="es-CL" sz="1800" dirty="0"/>
        </a:p>
      </dgm:t>
    </dgm:pt>
    <dgm:pt modelId="{003D4E3B-DF52-4C1D-83C4-6E809EC75F84}" type="parTrans" cxnId="{93FE90E4-B69D-451A-A491-76848FE2D00B}">
      <dgm:prSet/>
      <dgm:spPr/>
      <dgm:t>
        <a:bodyPr/>
        <a:lstStyle/>
        <a:p>
          <a:endParaRPr lang="es-CL" sz="1400"/>
        </a:p>
      </dgm:t>
    </dgm:pt>
    <dgm:pt modelId="{AE5E1EE3-4786-4663-B395-B18B72EE8B5F}" type="sibTrans" cxnId="{93FE90E4-B69D-451A-A491-76848FE2D00B}">
      <dgm:prSet/>
      <dgm:spPr/>
      <dgm:t>
        <a:bodyPr/>
        <a:lstStyle/>
        <a:p>
          <a:endParaRPr lang="es-CL" sz="1400"/>
        </a:p>
      </dgm:t>
    </dgm:pt>
    <dgm:pt modelId="{40E8BB69-55BF-469D-BEE0-AE71C3B39788}">
      <dgm:prSet phldrT="[Texto]" custT="1"/>
      <dgm:spPr/>
      <dgm:t>
        <a:bodyPr/>
        <a:lstStyle/>
        <a:p>
          <a:r>
            <a:rPr lang="es-CL" sz="1400" dirty="0" smtClean="0"/>
            <a:t>Contracciones uterinas</a:t>
          </a:r>
          <a:endParaRPr lang="es-CL" sz="1400" dirty="0"/>
        </a:p>
      </dgm:t>
    </dgm:pt>
    <dgm:pt modelId="{9E82FACD-08B6-4A8E-B69B-C3E415301C2C}" type="parTrans" cxnId="{B7DED3E0-0CD7-47CB-8D55-B22A22A429CF}">
      <dgm:prSet/>
      <dgm:spPr/>
      <dgm:t>
        <a:bodyPr/>
        <a:lstStyle/>
        <a:p>
          <a:endParaRPr lang="es-CL" sz="1400"/>
        </a:p>
      </dgm:t>
    </dgm:pt>
    <dgm:pt modelId="{7A6156DA-CF2B-458E-8E54-D750E5370BC0}" type="sibTrans" cxnId="{B7DED3E0-0CD7-47CB-8D55-B22A22A429CF}">
      <dgm:prSet/>
      <dgm:spPr/>
      <dgm:t>
        <a:bodyPr/>
        <a:lstStyle/>
        <a:p>
          <a:endParaRPr lang="es-CL" sz="1400"/>
        </a:p>
      </dgm:t>
    </dgm:pt>
    <dgm:pt modelId="{97646673-C737-4C56-B66B-A9AE0E5DD96A}">
      <dgm:prSet phldrT="[Texto]" custT="1"/>
      <dgm:spPr/>
      <dgm:t>
        <a:bodyPr/>
        <a:lstStyle/>
        <a:p>
          <a:r>
            <a:rPr lang="es-CL" sz="1400" dirty="0" smtClean="0"/>
            <a:t>Prensa abdominal </a:t>
          </a:r>
          <a:endParaRPr lang="es-CL" sz="1400" dirty="0"/>
        </a:p>
      </dgm:t>
    </dgm:pt>
    <dgm:pt modelId="{87DA78CB-4A08-41AB-B977-6DE460736654}" type="parTrans" cxnId="{14C250FF-4B5D-4988-87A0-676C1E180A7E}">
      <dgm:prSet/>
      <dgm:spPr/>
      <dgm:t>
        <a:bodyPr/>
        <a:lstStyle/>
        <a:p>
          <a:endParaRPr lang="es-CL" sz="1400"/>
        </a:p>
      </dgm:t>
    </dgm:pt>
    <dgm:pt modelId="{9B054FD6-4428-4DE4-812F-531469C60840}" type="sibTrans" cxnId="{14C250FF-4B5D-4988-87A0-676C1E180A7E}">
      <dgm:prSet/>
      <dgm:spPr/>
      <dgm:t>
        <a:bodyPr/>
        <a:lstStyle/>
        <a:p>
          <a:endParaRPr lang="es-CL" sz="1400"/>
        </a:p>
      </dgm:t>
    </dgm:pt>
    <dgm:pt modelId="{7B726634-00F8-4E7E-A6EF-553BFD5C12EB}">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Canal </a:t>
          </a:r>
          <a:endParaRPr lang="es-CL" sz="1800" dirty="0"/>
        </a:p>
      </dgm:t>
    </dgm:pt>
    <dgm:pt modelId="{44B4733A-BB33-45BE-911D-981396A5F5AE}" type="parTrans" cxnId="{74651A57-F211-45A3-AC74-A04EB9BE52DB}">
      <dgm:prSet/>
      <dgm:spPr/>
      <dgm:t>
        <a:bodyPr/>
        <a:lstStyle/>
        <a:p>
          <a:endParaRPr lang="es-CL" sz="1400"/>
        </a:p>
      </dgm:t>
    </dgm:pt>
    <dgm:pt modelId="{3FD08CA2-576B-4A0C-8529-85C0DF667386}" type="sibTrans" cxnId="{74651A57-F211-45A3-AC74-A04EB9BE52DB}">
      <dgm:prSet/>
      <dgm:spPr/>
      <dgm:t>
        <a:bodyPr/>
        <a:lstStyle/>
        <a:p>
          <a:endParaRPr lang="es-CL" sz="1400"/>
        </a:p>
      </dgm:t>
    </dgm:pt>
    <dgm:pt modelId="{AE30F4E1-85AF-4C61-A9FC-D6A2094A781D}">
      <dgm:prSet phldrT="[Texto]" custT="1"/>
      <dgm:spPr/>
      <dgm:t>
        <a:bodyPr/>
        <a:lstStyle/>
        <a:p>
          <a:r>
            <a:rPr lang="es-CL" sz="1400" dirty="0" smtClean="0"/>
            <a:t>Canal óseo</a:t>
          </a:r>
          <a:endParaRPr lang="es-CL" sz="1400" dirty="0"/>
        </a:p>
      </dgm:t>
    </dgm:pt>
    <dgm:pt modelId="{2BDC2742-A029-4807-ACBD-7A3E798AB9B1}" type="parTrans" cxnId="{EA6D833C-0D90-4F71-A0EB-708DED21015B}">
      <dgm:prSet/>
      <dgm:spPr/>
      <dgm:t>
        <a:bodyPr/>
        <a:lstStyle/>
        <a:p>
          <a:endParaRPr lang="es-CL" sz="1400"/>
        </a:p>
      </dgm:t>
    </dgm:pt>
    <dgm:pt modelId="{DBC3C551-B0CD-480E-8008-1AD49459C7D9}" type="sibTrans" cxnId="{EA6D833C-0D90-4F71-A0EB-708DED21015B}">
      <dgm:prSet/>
      <dgm:spPr/>
      <dgm:t>
        <a:bodyPr/>
        <a:lstStyle/>
        <a:p>
          <a:endParaRPr lang="es-CL" sz="1400"/>
        </a:p>
      </dgm:t>
    </dgm:pt>
    <dgm:pt modelId="{01B1DEB7-8974-482C-B407-F50CDF59C89A}">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Móvil</a:t>
          </a:r>
          <a:endParaRPr lang="es-CL" sz="1800" dirty="0"/>
        </a:p>
      </dgm:t>
    </dgm:pt>
    <dgm:pt modelId="{66411E75-A89B-42F1-BB6C-7D6BED02BCF7}" type="parTrans" cxnId="{E429EAF2-A0D6-4260-86B6-8E023C080731}">
      <dgm:prSet/>
      <dgm:spPr/>
      <dgm:t>
        <a:bodyPr/>
        <a:lstStyle/>
        <a:p>
          <a:endParaRPr lang="es-CL" sz="1400"/>
        </a:p>
      </dgm:t>
    </dgm:pt>
    <dgm:pt modelId="{ACB66092-B885-475F-802B-5F9CD29C1BD0}" type="sibTrans" cxnId="{E429EAF2-A0D6-4260-86B6-8E023C080731}">
      <dgm:prSet/>
      <dgm:spPr/>
      <dgm:t>
        <a:bodyPr/>
        <a:lstStyle/>
        <a:p>
          <a:endParaRPr lang="es-CL" sz="1400"/>
        </a:p>
      </dgm:t>
    </dgm:pt>
    <dgm:pt modelId="{705C388D-C355-465A-9CFC-A841049D8A1F}">
      <dgm:prSet phldrT="[Texto]" custT="1"/>
      <dgm:spPr/>
      <dgm:t>
        <a:bodyPr/>
        <a:lstStyle/>
        <a:p>
          <a:r>
            <a:rPr lang="es-CL" sz="1400" dirty="0" smtClean="0"/>
            <a:t>Canal blando (segmento inferior, cérvix, vagina y periné)</a:t>
          </a:r>
          <a:endParaRPr lang="es-CL" sz="1400" dirty="0"/>
        </a:p>
      </dgm:t>
    </dgm:pt>
    <dgm:pt modelId="{B6FB9127-5279-4F86-913D-75085020EA95}" type="parTrans" cxnId="{5102CE57-C885-44D8-BDEC-13C7161E160B}">
      <dgm:prSet/>
      <dgm:spPr/>
      <dgm:t>
        <a:bodyPr/>
        <a:lstStyle/>
        <a:p>
          <a:endParaRPr lang="es-CL"/>
        </a:p>
      </dgm:t>
    </dgm:pt>
    <dgm:pt modelId="{D16F254B-173D-4EDB-BA69-030F95D04645}" type="sibTrans" cxnId="{5102CE57-C885-44D8-BDEC-13C7161E160B}">
      <dgm:prSet/>
      <dgm:spPr/>
      <dgm:t>
        <a:bodyPr/>
        <a:lstStyle/>
        <a:p>
          <a:endParaRPr lang="es-CL"/>
        </a:p>
      </dgm:t>
    </dgm:pt>
    <dgm:pt modelId="{E544D5AF-9638-443A-9831-F95DD04F52A0}">
      <dgm:prSet phldrT="[Texto]" custT="1"/>
      <dgm:spPr/>
      <dgm:t>
        <a:bodyPr/>
        <a:lstStyle/>
        <a:p>
          <a:r>
            <a:rPr lang="es-CL" sz="1400" dirty="0" smtClean="0"/>
            <a:t>Feto</a:t>
          </a:r>
          <a:endParaRPr lang="es-CL" sz="1400" dirty="0"/>
        </a:p>
      </dgm:t>
    </dgm:pt>
    <dgm:pt modelId="{11A4F360-0977-4E2F-B7FC-F4C2B3F7AE39}" type="sibTrans" cxnId="{08455A87-0A01-4C54-AA0E-62F163E2CC2E}">
      <dgm:prSet/>
      <dgm:spPr/>
      <dgm:t>
        <a:bodyPr/>
        <a:lstStyle/>
        <a:p>
          <a:endParaRPr lang="es-CL" sz="1400"/>
        </a:p>
      </dgm:t>
    </dgm:pt>
    <dgm:pt modelId="{8020A4FD-A17E-4FB7-87D8-852B326044D0}" type="parTrans" cxnId="{08455A87-0A01-4C54-AA0E-62F163E2CC2E}">
      <dgm:prSet/>
      <dgm:spPr/>
      <dgm:t>
        <a:bodyPr/>
        <a:lstStyle/>
        <a:p>
          <a:endParaRPr lang="es-CL" sz="1400"/>
        </a:p>
      </dgm:t>
    </dgm:pt>
    <dgm:pt modelId="{223EE29B-76FD-4A22-8873-8259025FFD8A}" type="pres">
      <dgm:prSet presAssocID="{C29E1D8F-EECF-41E3-BB43-6C55FE24A564}" presName="Name0" presStyleCnt="0">
        <dgm:presLayoutVars>
          <dgm:dir/>
          <dgm:animLvl val="lvl"/>
          <dgm:resizeHandles val="exact"/>
        </dgm:presLayoutVars>
      </dgm:prSet>
      <dgm:spPr/>
      <dgm:t>
        <a:bodyPr/>
        <a:lstStyle/>
        <a:p>
          <a:endParaRPr lang="es-CL"/>
        </a:p>
      </dgm:t>
    </dgm:pt>
    <dgm:pt modelId="{D88ED31C-31AD-4887-9029-E396DCFE7476}" type="pres">
      <dgm:prSet presAssocID="{ADAD09FE-57C4-4112-8D52-BE5B25E90F53}" presName="composite" presStyleCnt="0"/>
      <dgm:spPr/>
    </dgm:pt>
    <dgm:pt modelId="{0C4DA437-AE25-4CFC-B771-16CAB59E0421}" type="pres">
      <dgm:prSet presAssocID="{ADAD09FE-57C4-4112-8D52-BE5B25E90F53}" presName="parTx" presStyleLbl="alignNode1" presStyleIdx="0" presStyleCnt="3">
        <dgm:presLayoutVars>
          <dgm:chMax val="0"/>
          <dgm:chPref val="0"/>
          <dgm:bulletEnabled val="1"/>
        </dgm:presLayoutVars>
      </dgm:prSet>
      <dgm:spPr/>
      <dgm:t>
        <a:bodyPr/>
        <a:lstStyle/>
        <a:p>
          <a:endParaRPr lang="es-CL"/>
        </a:p>
      </dgm:t>
    </dgm:pt>
    <dgm:pt modelId="{318C9A99-FCBE-4C6C-9491-2A4CD248507A}" type="pres">
      <dgm:prSet presAssocID="{ADAD09FE-57C4-4112-8D52-BE5B25E90F53}" presName="desTx" presStyleLbl="alignAccFollowNode1" presStyleIdx="0" presStyleCnt="3" custLinFactNeighborY="3533">
        <dgm:presLayoutVars>
          <dgm:bulletEnabled val="1"/>
        </dgm:presLayoutVars>
      </dgm:prSet>
      <dgm:spPr/>
      <dgm:t>
        <a:bodyPr/>
        <a:lstStyle/>
        <a:p>
          <a:endParaRPr lang="es-CL"/>
        </a:p>
      </dgm:t>
    </dgm:pt>
    <dgm:pt modelId="{97DFD60F-5A32-4815-A83B-FCFB64D3F7C2}" type="pres">
      <dgm:prSet presAssocID="{AE5E1EE3-4786-4663-B395-B18B72EE8B5F}" presName="space" presStyleCnt="0"/>
      <dgm:spPr/>
    </dgm:pt>
    <dgm:pt modelId="{22AE78A1-F9A4-491A-975B-8FE656195001}" type="pres">
      <dgm:prSet presAssocID="{7B726634-00F8-4E7E-A6EF-553BFD5C12EB}" presName="composite" presStyleCnt="0"/>
      <dgm:spPr/>
    </dgm:pt>
    <dgm:pt modelId="{8F1C3DE7-D533-48C0-B484-E021FAFAE803}" type="pres">
      <dgm:prSet presAssocID="{7B726634-00F8-4E7E-A6EF-553BFD5C12EB}" presName="parTx" presStyleLbl="alignNode1" presStyleIdx="1" presStyleCnt="3">
        <dgm:presLayoutVars>
          <dgm:chMax val="0"/>
          <dgm:chPref val="0"/>
          <dgm:bulletEnabled val="1"/>
        </dgm:presLayoutVars>
      </dgm:prSet>
      <dgm:spPr/>
      <dgm:t>
        <a:bodyPr/>
        <a:lstStyle/>
        <a:p>
          <a:endParaRPr lang="es-CL"/>
        </a:p>
      </dgm:t>
    </dgm:pt>
    <dgm:pt modelId="{ED838C07-4884-413D-9944-61DBA5318707}" type="pres">
      <dgm:prSet presAssocID="{7B726634-00F8-4E7E-A6EF-553BFD5C12EB}" presName="desTx" presStyleLbl="alignAccFollowNode1" presStyleIdx="1" presStyleCnt="3" custLinFactNeighborY="11776">
        <dgm:presLayoutVars>
          <dgm:bulletEnabled val="1"/>
        </dgm:presLayoutVars>
      </dgm:prSet>
      <dgm:spPr/>
      <dgm:t>
        <a:bodyPr/>
        <a:lstStyle/>
        <a:p>
          <a:endParaRPr lang="es-CL"/>
        </a:p>
      </dgm:t>
    </dgm:pt>
    <dgm:pt modelId="{84365BF6-B8FF-4B71-9149-3D8CD280732E}" type="pres">
      <dgm:prSet presAssocID="{3FD08CA2-576B-4A0C-8529-85C0DF667386}" presName="space" presStyleCnt="0"/>
      <dgm:spPr/>
    </dgm:pt>
    <dgm:pt modelId="{F5BABD38-04BC-4B2F-80B7-2BD447B2D58D}" type="pres">
      <dgm:prSet presAssocID="{01B1DEB7-8974-482C-B407-F50CDF59C89A}" presName="composite" presStyleCnt="0"/>
      <dgm:spPr/>
    </dgm:pt>
    <dgm:pt modelId="{55E6A261-1FC2-46C3-AF49-2B190F9CD860}" type="pres">
      <dgm:prSet presAssocID="{01B1DEB7-8974-482C-B407-F50CDF59C89A}" presName="parTx" presStyleLbl="alignNode1" presStyleIdx="2" presStyleCnt="3">
        <dgm:presLayoutVars>
          <dgm:chMax val="0"/>
          <dgm:chPref val="0"/>
          <dgm:bulletEnabled val="1"/>
        </dgm:presLayoutVars>
      </dgm:prSet>
      <dgm:spPr/>
      <dgm:t>
        <a:bodyPr/>
        <a:lstStyle/>
        <a:p>
          <a:endParaRPr lang="es-CL"/>
        </a:p>
      </dgm:t>
    </dgm:pt>
    <dgm:pt modelId="{F8447BF2-3D71-4AB8-9B51-8DDB3630244A}" type="pres">
      <dgm:prSet presAssocID="{01B1DEB7-8974-482C-B407-F50CDF59C89A}" presName="desTx" presStyleLbl="alignAccFollowNode1" presStyleIdx="2" presStyleCnt="3" custLinFactNeighborY="7065">
        <dgm:presLayoutVars>
          <dgm:bulletEnabled val="1"/>
        </dgm:presLayoutVars>
      </dgm:prSet>
      <dgm:spPr/>
      <dgm:t>
        <a:bodyPr/>
        <a:lstStyle/>
        <a:p>
          <a:endParaRPr lang="es-CL"/>
        </a:p>
      </dgm:t>
    </dgm:pt>
  </dgm:ptLst>
  <dgm:cxnLst>
    <dgm:cxn modelId="{74651A57-F211-45A3-AC74-A04EB9BE52DB}" srcId="{C29E1D8F-EECF-41E3-BB43-6C55FE24A564}" destId="{7B726634-00F8-4E7E-A6EF-553BFD5C12EB}" srcOrd="1" destOrd="0" parTransId="{44B4733A-BB33-45BE-911D-981396A5F5AE}" sibTransId="{3FD08CA2-576B-4A0C-8529-85C0DF667386}"/>
    <dgm:cxn modelId="{93FE90E4-B69D-451A-A491-76848FE2D00B}" srcId="{C29E1D8F-EECF-41E3-BB43-6C55FE24A564}" destId="{ADAD09FE-57C4-4112-8D52-BE5B25E90F53}" srcOrd="0" destOrd="0" parTransId="{003D4E3B-DF52-4C1D-83C4-6E809EC75F84}" sibTransId="{AE5E1EE3-4786-4663-B395-B18B72EE8B5F}"/>
    <dgm:cxn modelId="{81C4430F-126F-48E9-A75C-1E7D40507C10}" type="presOf" srcId="{AE30F4E1-85AF-4C61-A9FC-D6A2094A781D}" destId="{ED838C07-4884-413D-9944-61DBA5318707}" srcOrd="0" destOrd="0" presId="urn:microsoft.com/office/officeart/2005/8/layout/hList1"/>
    <dgm:cxn modelId="{A195607B-CBF6-4F21-AACE-D9E9339C648D}" type="presOf" srcId="{ADAD09FE-57C4-4112-8D52-BE5B25E90F53}" destId="{0C4DA437-AE25-4CFC-B771-16CAB59E0421}" srcOrd="0" destOrd="0" presId="urn:microsoft.com/office/officeart/2005/8/layout/hList1"/>
    <dgm:cxn modelId="{B4A887E2-DDDA-4CF7-A945-6CF576D717F7}" type="presOf" srcId="{C29E1D8F-EECF-41E3-BB43-6C55FE24A564}" destId="{223EE29B-76FD-4A22-8873-8259025FFD8A}" srcOrd="0" destOrd="0" presId="urn:microsoft.com/office/officeart/2005/8/layout/hList1"/>
    <dgm:cxn modelId="{9FA54D40-1238-4AFF-A7CD-5BAED556DD7C}" type="presOf" srcId="{E544D5AF-9638-443A-9831-F95DD04F52A0}" destId="{F8447BF2-3D71-4AB8-9B51-8DDB3630244A}" srcOrd="0" destOrd="0" presId="urn:microsoft.com/office/officeart/2005/8/layout/hList1"/>
    <dgm:cxn modelId="{E429EAF2-A0D6-4260-86B6-8E023C080731}" srcId="{C29E1D8F-EECF-41E3-BB43-6C55FE24A564}" destId="{01B1DEB7-8974-482C-B407-F50CDF59C89A}" srcOrd="2" destOrd="0" parTransId="{66411E75-A89B-42F1-BB6C-7D6BED02BCF7}" sibTransId="{ACB66092-B885-475F-802B-5F9CD29C1BD0}"/>
    <dgm:cxn modelId="{2243525B-635A-4727-BC3D-037B4AADA3C6}" type="presOf" srcId="{97646673-C737-4C56-B66B-A9AE0E5DD96A}" destId="{318C9A99-FCBE-4C6C-9491-2A4CD248507A}" srcOrd="0" destOrd="1" presId="urn:microsoft.com/office/officeart/2005/8/layout/hList1"/>
    <dgm:cxn modelId="{B7DED3E0-0CD7-47CB-8D55-B22A22A429CF}" srcId="{ADAD09FE-57C4-4112-8D52-BE5B25E90F53}" destId="{40E8BB69-55BF-469D-BEE0-AE71C3B39788}" srcOrd="0" destOrd="0" parTransId="{9E82FACD-08B6-4A8E-B69B-C3E415301C2C}" sibTransId="{7A6156DA-CF2B-458E-8E54-D750E5370BC0}"/>
    <dgm:cxn modelId="{5102CE57-C885-44D8-BDEC-13C7161E160B}" srcId="{7B726634-00F8-4E7E-A6EF-553BFD5C12EB}" destId="{705C388D-C355-465A-9CFC-A841049D8A1F}" srcOrd="1" destOrd="0" parTransId="{B6FB9127-5279-4F86-913D-75085020EA95}" sibTransId="{D16F254B-173D-4EDB-BA69-030F95D04645}"/>
    <dgm:cxn modelId="{92D9CAB7-2C6E-4E80-9102-3EA7D9BB7DDA}" type="presOf" srcId="{705C388D-C355-465A-9CFC-A841049D8A1F}" destId="{ED838C07-4884-413D-9944-61DBA5318707}" srcOrd="0" destOrd="1" presId="urn:microsoft.com/office/officeart/2005/8/layout/hList1"/>
    <dgm:cxn modelId="{14C250FF-4B5D-4988-87A0-676C1E180A7E}" srcId="{ADAD09FE-57C4-4112-8D52-BE5B25E90F53}" destId="{97646673-C737-4C56-B66B-A9AE0E5DD96A}" srcOrd="1" destOrd="0" parTransId="{87DA78CB-4A08-41AB-B977-6DE460736654}" sibTransId="{9B054FD6-4428-4DE4-812F-531469C60840}"/>
    <dgm:cxn modelId="{CD1E0F03-988F-4157-A7C9-1977082E8465}" type="presOf" srcId="{01B1DEB7-8974-482C-B407-F50CDF59C89A}" destId="{55E6A261-1FC2-46C3-AF49-2B190F9CD860}" srcOrd="0" destOrd="0" presId="urn:microsoft.com/office/officeart/2005/8/layout/hList1"/>
    <dgm:cxn modelId="{08455A87-0A01-4C54-AA0E-62F163E2CC2E}" srcId="{01B1DEB7-8974-482C-B407-F50CDF59C89A}" destId="{E544D5AF-9638-443A-9831-F95DD04F52A0}" srcOrd="0" destOrd="0" parTransId="{8020A4FD-A17E-4FB7-87D8-852B326044D0}" sibTransId="{11A4F360-0977-4E2F-B7FC-F4C2B3F7AE39}"/>
    <dgm:cxn modelId="{6DE28010-4F37-4180-BD9E-67218AD28A2E}" type="presOf" srcId="{40E8BB69-55BF-469D-BEE0-AE71C3B39788}" destId="{318C9A99-FCBE-4C6C-9491-2A4CD248507A}" srcOrd="0" destOrd="0" presId="urn:microsoft.com/office/officeart/2005/8/layout/hList1"/>
    <dgm:cxn modelId="{EA6D833C-0D90-4F71-A0EB-708DED21015B}" srcId="{7B726634-00F8-4E7E-A6EF-553BFD5C12EB}" destId="{AE30F4E1-85AF-4C61-A9FC-D6A2094A781D}" srcOrd="0" destOrd="0" parTransId="{2BDC2742-A029-4807-ACBD-7A3E798AB9B1}" sibTransId="{DBC3C551-B0CD-480E-8008-1AD49459C7D9}"/>
    <dgm:cxn modelId="{BCF08AEC-F41E-48A5-85AF-8A6B809FB131}" type="presOf" srcId="{7B726634-00F8-4E7E-A6EF-553BFD5C12EB}" destId="{8F1C3DE7-D533-48C0-B484-E021FAFAE803}" srcOrd="0" destOrd="0" presId="urn:microsoft.com/office/officeart/2005/8/layout/hList1"/>
    <dgm:cxn modelId="{FBC4A98D-EF85-4A34-AB70-33ADE95FAB85}" type="presParOf" srcId="{223EE29B-76FD-4A22-8873-8259025FFD8A}" destId="{D88ED31C-31AD-4887-9029-E396DCFE7476}" srcOrd="0" destOrd="0" presId="urn:microsoft.com/office/officeart/2005/8/layout/hList1"/>
    <dgm:cxn modelId="{897A8D2A-A460-43A1-90DA-7B7333A6FF9A}" type="presParOf" srcId="{D88ED31C-31AD-4887-9029-E396DCFE7476}" destId="{0C4DA437-AE25-4CFC-B771-16CAB59E0421}" srcOrd="0" destOrd="0" presId="urn:microsoft.com/office/officeart/2005/8/layout/hList1"/>
    <dgm:cxn modelId="{2D0C57D8-054C-4BB7-ACA3-31DF8C0A064A}" type="presParOf" srcId="{D88ED31C-31AD-4887-9029-E396DCFE7476}" destId="{318C9A99-FCBE-4C6C-9491-2A4CD248507A}" srcOrd="1" destOrd="0" presId="urn:microsoft.com/office/officeart/2005/8/layout/hList1"/>
    <dgm:cxn modelId="{D4EA2A22-7330-45E1-AF9E-2045086E4831}" type="presParOf" srcId="{223EE29B-76FD-4A22-8873-8259025FFD8A}" destId="{97DFD60F-5A32-4815-A83B-FCFB64D3F7C2}" srcOrd="1" destOrd="0" presId="urn:microsoft.com/office/officeart/2005/8/layout/hList1"/>
    <dgm:cxn modelId="{B2D66A43-2A42-4151-BE67-15BD39282A98}" type="presParOf" srcId="{223EE29B-76FD-4A22-8873-8259025FFD8A}" destId="{22AE78A1-F9A4-491A-975B-8FE656195001}" srcOrd="2" destOrd="0" presId="urn:microsoft.com/office/officeart/2005/8/layout/hList1"/>
    <dgm:cxn modelId="{CABF3EEA-1AFA-4AA5-82E0-B2C042E4FEA1}" type="presParOf" srcId="{22AE78A1-F9A4-491A-975B-8FE656195001}" destId="{8F1C3DE7-D533-48C0-B484-E021FAFAE803}" srcOrd="0" destOrd="0" presId="urn:microsoft.com/office/officeart/2005/8/layout/hList1"/>
    <dgm:cxn modelId="{44516E23-96F2-46ED-A086-0C9822BA9BEF}" type="presParOf" srcId="{22AE78A1-F9A4-491A-975B-8FE656195001}" destId="{ED838C07-4884-413D-9944-61DBA5318707}" srcOrd="1" destOrd="0" presId="urn:microsoft.com/office/officeart/2005/8/layout/hList1"/>
    <dgm:cxn modelId="{D3585E87-9F73-4FD8-93C9-3CB56D7F5B53}" type="presParOf" srcId="{223EE29B-76FD-4A22-8873-8259025FFD8A}" destId="{84365BF6-B8FF-4B71-9149-3D8CD280732E}" srcOrd="3" destOrd="0" presId="urn:microsoft.com/office/officeart/2005/8/layout/hList1"/>
    <dgm:cxn modelId="{0BB63E27-183E-4C71-A3BA-7CA63B6B29E6}" type="presParOf" srcId="{223EE29B-76FD-4A22-8873-8259025FFD8A}" destId="{F5BABD38-04BC-4B2F-80B7-2BD447B2D58D}" srcOrd="4" destOrd="0" presId="urn:microsoft.com/office/officeart/2005/8/layout/hList1"/>
    <dgm:cxn modelId="{FA31D467-D30D-4435-BF35-57617AE86215}" type="presParOf" srcId="{F5BABD38-04BC-4B2F-80B7-2BD447B2D58D}" destId="{55E6A261-1FC2-46C3-AF49-2B190F9CD860}" srcOrd="0" destOrd="0" presId="urn:microsoft.com/office/officeart/2005/8/layout/hList1"/>
    <dgm:cxn modelId="{2B0E777F-85F2-4A9B-9C62-EE389EB994DA}" type="presParOf" srcId="{F5BABD38-04BC-4B2F-80B7-2BD447B2D58D}" destId="{F8447BF2-3D71-4AB8-9B51-8DDB3630244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E1D8F-EECF-41E3-BB43-6C55FE24A56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CL"/>
        </a:p>
      </dgm:t>
    </dgm:pt>
    <dgm:pt modelId="{ADAD09FE-57C4-4112-8D52-BE5B25E90F53}">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Motor </a:t>
          </a:r>
          <a:endParaRPr lang="es-CL" sz="1800" dirty="0"/>
        </a:p>
      </dgm:t>
    </dgm:pt>
    <dgm:pt modelId="{003D4E3B-DF52-4C1D-83C4-6E809EC75F84}" type="parTrans" cxnId="{93FE90E4-B69D-451A-A491-76848FE2D00B}">
      <dgm:prSet/>
      <dgm:spPr/>
      <dgm:t>
        <a:bodyPr/>
        <a:lstStyle/>
        <a:p>
          <a:endParaRPr lang="es-CL" sz="1400"/>
        </a:p>
      </dgm:t>
    </dgm:pt>
    <dgm:pt modelId="{AE5E1EE3-4786-4663-B395-B18B72EE8B5F}" type="sibTrans" cxnId="{93FE90E4-B69D-451A-A491-76848FE2D00B}">
      <dgm:prSet/>
      <dgm:spPr/>
      <dgm:t>
        <a:bodyPr/>
        <a:lstStyle/>
        <a:p>
          <a:endParaRPr lang="es-CL" sz="1400"/>
        </a:p>
      </dgm:t>
    </dgm:pt>
    <dgm:pt modelId="{40E8BB69-55BF-469D-BEE0-AE71C3B39788}">
      <dgm:prSet phldrT="[Texto]" custT="1"/>
      <dgm:spPr/>
      <dgm:t>
        <a:bodyPr/>
        <a:lstStyle/>
        <a:p>
          <a:r>
            <a:rPr lang="es-CL" sz="1400" dirty="0" smtClean="0"/>
            <a:t>Contracciones uterinas</a:t>
          </a:r>
          <a:endParaRPr lang="es-CL" sz="1400" dirty="0"/>
        </a:p>
      </dgm:t>
    </dgm:pt>
    <dgm:pt modelId="{9E82FACD-08B6-4A8E-B69B-C3E415301C2C}" type="parTrans" cxnId="{B7DED3E0-0CD7-47CB-8D55-B22A22A429CF}">
      <dgm:prSet/>
      <dgm:spPr/>
      <dgm:t>
        <a:bodyPr/>
        <a:lstStyle/>
        <a:p>
          <a:endParaRPr lang="es-CL" sz="1400"/>
        </a:p>
      </dgm:t>
    </dgm:pt>
    <dgm:pt modelId="{7A6156DA-CF2B-458E-8E54-D750E5370BC0}" type="sibTrans" cxnId="{B7DED3E0-0CD7-47CB-8D55-B22A22A429CF}">
      <dgm:prSet/>
      <dgm:spPr/>
      <dgm:t>
        <a:bodyPr/>
        <a:lstStyle/>
        <a:p>
          <a:endParaRPr lang="es-CL" sz="1400"/>
        </a:p>
      </dgm:t>
    </dgm:pt>
    <dgm:pt modelId="{97646673-C737-4C56-B66B-A9AE0E5DD96A}">
      <dgm:prSet phldrT="[Texto]" custT="1"/>
      <dgm:spPr/>
      <dgm:t>
        <a:bodyPr/>
        <a:lstStyle/>
        <a:p>
          <a:r>
            <a:rPr lang="es-CL" sz="1400" dirty="0" smtClean="0"/>
            <a:t>Prensa abdominal </a:t>
          </a:r>
          <a:endParaRPr lang="es-CL" sz="1400" dirty="0"/>
        </a:p>
      </dgm:t>
    </dgm:pt>
    <dgm:pt modelId="{87DA78CB-4A08-41AB-B977-6DE460736654}" type="parTrans" cxnId="{14C250FF-4B5D-4988-87A0-676C1E180A7E}">
      <dgm:prSet/>
      <dgm:spPr/>
      <dgm:t>
        <a:bodyPr/>
        <a:lstStyle/>
        <a:p>
          <a:endParaRPr lang="es-CL" sz="1400"/>
        </a:p>
      </dgm:t>
    </dgm:pt>
    <dgm:pt modelId="{9B054FD6-4428-4DE4-812F-531469C60840}" type="sibTrans" cxnId="{14C250FF-4B5D-4988-87A0-676C1E180A7E}">
      <dgm:prSet/>
      <dgm:spPr/>
      <dgm:t>
        <a:bodyPr/>
        <a:lstStyle/>
        <a:p>
          <a:endParaRPr lang="es-CL" sz="1400"/>
        </a:p>
      </dgm:t>
    </dgm:pt>
    <dgm:pt modelId="{7B726634-00F8-4E7E-A6EF-553BFD5C12EB}">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Canal </a:t>
          </a:r>
          <a:endParaRPr lang="es-CL" sz="1800" dirty="0"/>
        </a:p>
      </dgm:t>
    </dgm:pt>
    <dgm:pt modelId="{44B4733A-BB33-45BE-911D-981396A5F5AE}" type="parTrans" cxnId="{74651A57-F211-45A3-AC74-A04EB9BE52DB}">
      <dgm:prSet/>
      <dgm:spPr/>
      <dgm:t>
        <a:bodyPr/>
        <a:lstStyle/>
        <a:p>
          <a:endParaRPr lang="es-CL" sz="1400"/>
        </a:p>
      </dgm:t>
    </dgm:pt>
    <dgm:pt modelId="{3FD08CA2-576B-4A0C-8529-85C0DF667386}" type="sibTrans" cxnId="{74651A57-F211-45A3-AC74-A04EB9BE52DB}">
      <dgm:prSet/>
      <dgm:spPr/>
      <dgm:t>
        <a:bodyPr/>
        <a:lstStyle/>
        <a:p>
          <a:endParaRPr lang="es-CL" sz="1400"/>
        </a:p>
      </dgm:t>
    </dgm:pt>
    <dgm:pt modelId="{AE30F4E1-85AF-4C61-A9FC-D6A2094A781D}">
      <dgm:prSet phldrT="[Texto]" custT="1"/>
      <dgm:spPr/>
      <dgm:t>
        <a:bodyPr/>
        <a:lstStyle/>
        <a:p>
          <a:r>
            <a:rPr lang="es-CL" sz="1400" dirty="0" smtClean="0"/>
            <a:t>Canal óseo</a:t>
          </a:r>
          <a:endParaRPr lang="es-CL" sz="1400" dirty="0"/>
        </a:p>
      </dgm:t>
    </dgm:pt>
    <dgm:pt modelId="{2BDC2742-A029-4807-ACBD-7A3E798AB9B1}" type="parTrans" cxnId="{EA6D833C-0D90-4F71-A0EB-708DED21015B}">
      <dgm:prSet/>
      <dgm:spPr/>
      <dgm:t>
        <a:bodyPr/>
        <a:lstStyle/>
        <a:p>
          <a:endParaRPr lang="es-CL" sz="1400"/>
        </a:p>
      </dgm:t>
    </dgm:pt>
    <dgm:pt modelId="{DBC3C551-B0CD-480E-8008-1AD49459C7D9}" type="sibTrans" cxnId="{EA6D833C-0D90-4F71-A0EB-708DED21015B}">
      <dgm:prSet/>
      <dgm:spPr/>
      <dgm:t>
        <a:bodyPr/>
        <a:lstStyle/>
        <a:p>
          <a:endParaRPr lang="es-CL" sz="1400"/>
        </a:p>
      </dgm:t>
    </dgm:pt>
    <dgm:pt modelId="{01B1DEB7-8974-482C-B407-F50CDF59C89A}">
      <dgm:prSet phldrT="[Texto]"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L" sz="1800" dirty="0" smtClean="0"/>
            <a:t>Móvil</a:t>
          </a:r>
          <a:endParaRPr lang="es-CL" sz="1800" dirty="0"/>
        </a:p>
      </dgm:t>
    </dgm:pt>
    <dgm:pt modelId="{66411E75-A89B-42F1-BB6C-7D6BED02BCF7}" type="parTrans" cxnId="{E429EAF2-A0D6-4260-86B6-8E023C080731}">
      <dgm:prSet/>
      <dgm:spPr/>
      <dgm:t>
        <a:bodyPr/>
        <a:lstStyle/>
        <a:p>
          <a:endParaRPr lang="es-CL" sz="1400"/>
        </a:p>
      </dgm:t>
    </dgm:pt>
    <dgm:pt modelId="{ACB66092-B885-475F-802B-5F9CD29C1BD0}" type="sibTrans" cxnId="{E429EAF2-A0D6-4260-86B6-8E023C080731}">
      <dgm:prSet/>
      <dgm:spPr/>
      <dgm:t>
        <a:bodyPr/>
        <a:lstStyle/>
        <a:p>
          <a:endParaRPr lang="es-CL" sz="1400"/>
        </a:p>
      </dgm:t>
    </dgm:pt>
    <dgm:pt modelId="{705C388D-C355-465A-9CFC-A841049D8A1F}">
      <dgm:prSet phldrT="[Texto]" custT="1"/>
      <dgm:spPr/>
      <dgm:t>
        <a:bodyPr/>
        <a:lstStyle/>
        <a:p>
          <a:r>
            <a:rPr lang="es-CL" sz="1400" dirty="0" smtClean="0"/>
            <a:t>Canal blando (segmento inferior, cérvix, vagina y periné)</a:t>
          </a:r>
          <a:endParaRPr lang="es-CL" sz="1400" dirty="0"/>
        </a:p>
      </dgm:t>
    </dgm:pt>
    <dgm:pt modelId="{B6FB9127-5279-4F86-913D-75085020EA95}" type="parTrans" cxnId="{5102CE57-C885-44D8-BDEC-13C7161E160B}">
      <dgm:prSet/>
      <dgm:spPr/>
      <dgm:t>
        <a:bodyPr/>
        <a:lstStyle/>
        <a:p>
          <a:endParaRPr lang="es-CL"/>
        </a:p>
      </dgm:t>
    </dgm:pt>
    <dgm:pt modelId="{D16F254B-173D-4EDB-BA69-030F95D04645}" type="sibTrans" cxnId="{5102CE57-C885-44D8-BDEC-13C7161E160B}">
      <dgm:prSet/>
      <dgm:spPr/>
      <dgm:t>
        <a:bodyPr/>
        <a:lstStyle/>
        <a:p>
          <a:endParaRPr lang="es-CL"/>
        </a:p>
      </dgm:t>
    </dgm:pt>
    <dgm:pt modelId="{E544D5AF-9638-443A-9831-F95DD04F52A0}">
      <dgm:prSet phldrT="[Texto]" custT="1"/>
      <dgm:spPr/>
      <dgm:t>
        <a:bodyPr/>
        <a:lstStyle/>
        <a:p>
          <a:r>
            <a:rPr lang="es-CL" sz="1400" dirty="0" smtClean="0"/>
            <a:t>Feto</a:t>
          </a:r>
          <a:endParaRPr lang="es-CL" sz="1400" dirty="0"/>
        </a:p>
      </dgm:t>
    </dgm:pt>
    <dgm:pt modelId="{11A4F360-0977-4E2F-B7FC-F4C2B3F7AE39}" type="sibTrans" cxnId="{08455A87-0A01-4C54-AA0E-62F163E2CC2E}">
      <dgm:prSet/>
      <dgm:spPr/>
      <dgm:t>
        <a:bodyPr/>
        <a:lstStyle/>
        <a:p>
          <a:endParaRPr lang="es-CL" sz="1400"/>
        </a:p>
      </dgm:t>
    </dgm:pt>
    <dgm:pt modelId="{8020A4FD-A17E-4FB7-87D8-852B326044D0}" type="parTrans" cxnId="{08455A87-0A01-4C54-AA0E-62F163E2CC2E}">
      <dgm:prSet/>
      <dgm:spPr/>
      <dgm:t>
        <a:bodyPr/>
        <a:lstStyle/>
        <a:p>
          <a:endParaRPr lang="es-CL" sz="1400"/>
        </a:p>
      </dgm:t>
    </dgm:pt>
    <dgm:pt modelId="{223EE29B-76FD-4A22-8873-8259025FFD8A}" type="pres">
      <dgm:prSet presAssocID="{C29E1D8F-EECF-41E3-BB43-6C55FE24A564}" presName="Name0" presStyleCnt="0">
        <dgm:presLayoutVars>
          <dgm:dir/>
          <dgm:animLvl val="lvl"/>
          <dgm:resizeHandles val="exact"/>
        </dgm:presLayoutVars>
      </dgm:prSet>
      <dgm:spPr/>
      <dgm:t>
        <a:bodyPr/>
        <a:lstStyle/>
        <a:p>
          <a:endParaRPr lang="es-CL"/>
        </a:p>
      </dgm:t>
    </dgm:pt>
    <dgm:pt modelId="{D88ED31C-31AD-4887-9029-E396DCFE7476}" type="pres">
      <dgm:prSet presAssocID="{ADAD09FE-57C4-4112-8D52-BE5B25E90F53}" presName="composite" presStyleCnt="0"/>
      <dgm:spPr/>
    </dgm:pt>
    <dgm:pt modelId="{0C4DA437-AE25-4CFC-B771-16CAB59E0421}" type="pres">
      <dgm:prSet presAssocID="{ADAD09FE-57C4-4112-8D52-BE5B25E90F53}" presName="parTx" presStyleLbl="alignNode1" presStyleIdx="0" presStyleCnt="3">
        <dgm:presLayoutVars>
          <dgm:chMax val="0"/>
          <dgm:chPref val="0"/>
          <dgm:bulletEnabled val="1"/>
        </dgm:presLayoutVars>
      </dgm:prSet>
      <dgm:spPr/>
      <dgm:t>
        <a:bodyPr/>
        <a:lstStyle/>
        <a:p>
          <a:endParaRPr lang="es-CL"/>
        </a:p>
      </dgm:t>
    </dgm:pt>
    <dgm:pt modelId="{318C9A99-FCBE-4C6C-9491-2A4CD248507A}" type="pres">
      <dgm:prSet presAssocID="{ADAD09FE-57C4-4112-8D52-BE5B25E90F53}" presName="desTx" presStyleLbl="alignAccFollowNode1" presStyleIdx="0" presStyleCnt="3" custLinFactNeighborY="3533">
        <dgm:presLayoutVars>
          <dgm:bulletEnabled val="1"/>
        </dgm:presLayoutVars>
      </dgm:prSet>
      <dgm:spPr/>
      <dgm:t>
        <a:bodyPr/>
        <a:lstStyle/>
        <a:p>
          <a:endParaRPr lang="es-CL"/>
        </a:p>
      </dgm:t>
    </dgm:pt>
    <dgm:pt modelId="{97DFD60F-5A32-4815-A83B-FCFB64D3F7C2}" type="pres">
      <dgm:prSet presAssocID="{AE5E1EE3-4786-4663-B395-B18B72EE8B5F}" presName="space" presStyleCnt="0"/>
      <dgm:spPr/>
    </dgm:pt>
    <dgm:pt modelId="{22AE78A1-F9A4-491A-975B-8FE656195001}" type="pres">
      <dgm:prSet presAssocID="{7B726634-00F8-4E7E-A6EF-553BFD5C12EB}" presName="composite" presStyleCnt="0"/>
      <dgm:spPr/>
    </dgm:pt>
    <dgm:pt modelId="{8F1C3DE7-D533-48C0-B484-E021FAFAE803}" type="pres">
      <dgm:prSet presAssocID="{7B726634-00F8-4E7E-A6EF-553BFD5C12EB}" presName="parTx" presStyleLbl="alignNode1" presStyleIdx="1" presStyleCnt="3">
        <dgm:presLayoutVars>
          <dgm:chMax val="0"/>
          <dgm:chPref val="0"/>
          <dgm:bulletEnabled val="1"/>
        </dgm:presLayoutVars>
      </dgm:prSet>
      <dgm:spPr/>
      <dgm:t>
        <a:bodyPr/>
        <a:lstStyle/>
        <a:p>
          <a:endParaRPr lang="es-CL"/>
        </a:p>
      </dgm:t>
    </dgm:pt>
    <dgm:pt modelId="{ED838C07-4884-413D-9944-61DBA5318707}" type="pres">
      <dgm:prSet presAssocID="{7B726634-00F8-4E7E-A6EF-553BFD5C12EB}" presName="desTx" presStyleLbl="alignAccFollowNode1" presStyleIdx="1" presStyleCnt="3" custLinFactNeighborY="11776">
        <dgm:presLayoutVars>
          <dgm:bulletEnabled val="1"/>
        </dgm:presLayoutVars>
      </dgm:prSet>
      <dgm:spPr/>
      <dgm:t>
        <a:bodyPr/>
        <a:lstStyle/>
        <a:p>
          <a:endParaRPr lang="es-CL"/>
        </a:p>
      </dgm:t>
    </dgm:pt>
    <dgm:pt modelId="{84365BF6-B8FF-4B71-9149-3D8CD280732E}" type="pres">
      <dgm:prSet presAssocID="{3FD08CA2-576B-4A0C-8529-85C0DF667386}" presName="space" presStyleCnt="0"/>
      <dgm:spPr/>
    </dgm:pt>
    <dgm:pt modelId="{F5BABD38-04BC-4B2F-80B7-2BD447B2D58D}" type="pres">
      <dgm:prSet presAssocID="{01B1DEB7-8974-482C-B407-F50CDF59C89A}" presName="composite" presStyleCnt="0"/>
      <dgm:spPr/>
    </dgm:pt>
    <dgm:pt modelId="{55E6A261-1FC2-46C3-AF49-2B190F9CD860}" type="pres">
      <dgm:prSet presAssocID="{01B1DEB7-8974-482C-B407-F50CDF59C89A}" presName="parTx" presStyleLbl="alignNode1" presStyleIdx="2" presStyleCnt="3">
        <dgm:presLayoutVars>
          <dgm:chMax val="0"/>
          <dgm:chPref val="0"/>
          <dgm:bulletEnabled val="1"/>
        </dgm:presLayoutVars>
      </dgm:prSet>
      <dgm:spPr/>
      <dgm:t>
        <a:bodyPr/>
        <a:lstStyle/>
        <a:p>
          <a:endParaRPr lang="es-CL"/>
        </a:p>
      </dgm:t>
    </dgm:pt>
    <dgm:pt modelId="{F8447BF2-3D71-4AB8-9B51-8DDB3630244A}" type="pres">
      <dgm:prSet presAssocID="{01B1DEB7-8974-482C-B407-F50CDF59C89A}" presName="desTx" presStyleLbl="alignAccFollowNode1" presStyleIdx="2" presStyleCnt="3" custLinFactNeighborY="7065">
        <dgm:presLayoutVars>
          <dgm:bulletEnabled val="1"/>
        </dgm:presLayoutVars>
      </dgm:prSet>
      <dgm:spPr/>
      <dgm:t>
        <a:bodyPr/>
        <a:lstStyle/>
        <a:p>
          <a:endParaRPr lang="es-CL"/>
        </a:p>
      </dgm:t>
    </dgm:pt>
  </dgm:ptLst>
  <dgm:cxnLst>
    <dgm:cxn modelId="{D6F01CF9-3D03-4710-A713-03C34B75373D}" type="presOf" srcId="{40E8BB69-55BF-469D-BEE0-AE71C3B39788}" destId="{318C9A99-FCBE-4C6C-9491-2A4CD248507A}" srcOrd="0" destOrd="0" presId="urn:microsoft.com/office/officeart/2005/8/layout/hList1"/>
    <dgm:cxn modelId="{B7DED3E0-0CD7-47CB-8D55-B22A22A429CF}" srcId="{ADAD09FE-57C4-4112-8D52-BE5B25E90F53}" destId="{40E8BB69-55BF-469D-BEE0-AE71C3B39788}" srcOrd="0" destOrd="0" parTransId="{9E82FACD-08B6-4A8E-B69B-C3E415301C2C}" sibTransId="{7A6156DA-CF2B-458E-8E54-D750E5370BC0}"/>
    <dgm:cxn modelId="{8FE555B7-CE4A-4F2F-A4A8-99252390FF8B}" type="presOf" srcId="{705C388D-C355-465A-9CFC-A841049D8A1F}" destId="{ED838C07-4884-413D-9944-61DBA5318707}" srcOrd="0" destOrd="1" presId="urn:microsoft.com/office/officeart/2005/8/layout/hList1"/>
    <dgm:cxn modelId="{E429EAF2-A0D6-4260-86B6-8E023C080731}" srcId="{C29E1D8F-EECF-41E3-BB43-6C55FE24A564}" destId="{01B1DEB7-8974-482C-B407-F50CDF59C89A}" srcOrd="2" destOrd="0" parTransId="{66411E75-A89B-42F1-BB6C-7D6BED02BCF7}" sibTransId="{ACB66092-B885-475F-802B-5F9CD29C1BD0}"/>
    <dgm:cxn modelId="{A9909C6B-A58A-4782-A5A8-070525DD4FFA}" type="presOf" srcId="{AE30F4E1-85AF-4C61-A9FC-D6A2094A781D}" destId="{ED838C07-4884-413D-9944-61DBA5318707}" srcOrd="0" destOrd="0" presId="urn:microsoft.com/office/officeart/2005/8/layout/hList1"/>
    <dgm:cxn modelId="{22595FC9-2FEC-4453-BB55-E1CE02734AF9}" type="presOf" srcId="{E544D5AF-9638-443A-9831-F95DD04F52A0}" destId="{F8447BF2-3D71-4AB8-9B51-8DDB3630244A}" srcOrd="0" destOrd="0" presId="urn:microsoft.com/office/officeart/2005/8/layout/hList1"/>
    <dgm:cxn modelId="{EC0987F0-E2B8-4A2F-9A6C-6C536FA78839}" type="presOf" srcId="{01B1DEB7-8974-482C-B407-F50CDF59C89A}" destId="{55E6A261-1FC2-46C3-AF49-2B190F9CD860}" srcOrd="0" destOrd="0" presId="urn:microsoft.com/office/officeart/2005/8/layout/hList1"/>
    <dgm:cxn modelId="{B8ED08FB-6B39-41BB-B406-3643EA3C80B7}" type="presOf" srcId="{C29E1D8F-EECF-41E3-BB43-6C55FE24A564}" destId="{223EE29B-76FD-4A22-8873-8259025FFD8A}" srcOrd="0" destOrd="0" presId="urn:microsoft.com/office/officeart/2005/8/layout/hList1"/>
    <dgm:cxn modelId="{0C1ADB63-209E-469A-951E-6DDE25930238}" type="presOf" srcId="{7B726634-00F8-4E7E-A6EF-553BFD5C12EB}" destId="{8F1C3DE7-D533-48C0-B484-E021FAFAE803}" srcOrd="0" destOrd="0" presId="urn:microsoft.com/office/officeart/2005/8/layout/hList1"/>
    <dgm:cxn modelId="{F70DC3E0-183F-4BA3-9CE5-29EAFD627D33}" type="presOf" srcId="{97646673-C737-4C56-B66B-A9AE0E5DD96A}" destId="{318C9A99-FCBE-4C6C-9491-2A4CD248507A}" srcOrd="0" destOrd="1" presId="urn:microsoft.com/office/officeart/2005/8/layout/hList1"/>
    <dgm:cxn modelId="{B22DC00F-6A67-4D05-AD0C-362C3CBAA6D1}" type="presOf" srcId="{ADAD09FE-57C4-4112-8D52-BE5B25E90F53}" destId="{0C4DA437-AE25-4CFC-B771-16CAB59E0421}" srcOrd="0" destOrd="0" presId="urn:microsoft.com/office/officeart/2005/8/layout/hList1"/>
    <dgm:cxn modelId="{14C250FF-4B5D-4988-87A0-676C1E180A7E}" srcId="{ADAD09FE-57C4-4112-8D52-BE5B25E90F53}" destId="{97646673-C737-4C56-B66B-A9AE0E5DD96A}" srcOrd="1" destOrd="0" parTransId="{87DA78CB-4A08-41AB-B977-6DE460736654}" sibTransId="{9B054FD6-4428-4DE4-812F-531469C60840}"/>
    <dgm:cxn modelId="{5102CE57-C885-44D8-BDEC-13C7161E160B}" srcId="{7B726634-00F8-4E7E-A6EF-553BFD5C12EB}" destId="{705C388D-C355-465A-9CFC-A841049D8A1F}" srcOrd="1" destOrd="0" parTransId="{B6FB9127-5279-4F86-913D-75085020EA95}" sibTransId="{D16F254B-173D-4EDB-BA69-030F95D04645}"/>
    <dgm:cxn modelId="{74651A57-F211-45A3-AC74-A04EB9BE52DB}" srcId="{C29E1D8F-EECF-41E3-BB43-6C55FE24A564}" destId="{7B726634-00F8-4E7E-A6EF-553BFD5C12EB}" srcOrd="1" destOrd="0" parTransId="{44B4733A-BB33-45BE-911D-981396A5F5AE}" sibTransId="{3FD08CA2-576B-4A0C-8529-85C0DF667386}"/>
    <dgm:cxn modelId="{08455A87-0A01-4C54-AA0E-62F163E2CC2E}" srcId="{01B1DEB7-8974-482C-B407-F50CDF59C89A}" destId="{E544D5AF-9638-443A-9831-F95DD04F52A0}" srcOrd="0" destOrd="0" parTransId="{8020A4FD-A17E-4FB7-87D8-852B326044D0}" sibTransId="{11A4F360-0977-4E2F-B7FC-F4C2B3F7AE39}"/>
    <dgm:cxn modelId="{93FE90E4-B69D-451A-A491-76848FE2D00B}" srcId="{C29E1D8F-EECF-41E3-BB43-6C55FE24A564}" destId="{ADAD09FE-57C4-4112-8D52-BE5B25E90F53}" srcOrd="0" destOrd="0" parTransId="{003D4E3B-DF52-4C1D-83C4-6E809EC75F84}" sibTransId="{AE5E1EE3-4786-4663-B395-B18B72EE8B5F}"/>
    <dgm:cxn modelId="{EA6D833C-0D90-4F71-A0EB-708DED21015B}" srcId="{7B726634-00F8-4E7E-A6EF-553BFD5C12EB}" destId="{AE30F4E1-85AF-4C61-A9FC-D6A2094A781D}" srcOrd="0" destOrd="0" parTransId="{2BDC2742-A029-4807-ACBD-7A3E798AB9B1}" sibTransId="{DBC3C551-B0CD-480E-8008-1AD49459C7D9}"/>
    <dgm:cxn modelId="{B621AFA6-C809-45BB-9676-E8BF1252D675}" type="presParOf" srcId="{223EE29B-76FD-4A22-8873-8259025FFD8A}" destId="{D88ED31C-31AD-4887-9029-E396DCFE7476}" srcOrd="0" destOrd="0" presId="urn:microsoft.com/office/officeart/2005/8/layout/hList1"/>
    <dgm:cxn modelId="{03FC0BFC-391F-4CC7-81A9-E104F2146735}" type="presParOf" srcId="{D88ED31C-31AD-4887-9029-E396DCFE7476}" destId="{0C4DA437-AE25-4CFC-B771-16CAB59E0421}" srcOrd="0" destOrd="0" presId="urn:microsoft.com/office/officeart/2005/8/layout/hList1"/>
    <dgm:cxn modelId="{4B7982AC-B848-45A6-9538-DC0280C3331B}" type="presParOf" srcId="{D88ED31C-31AD-4887-9029-E396DCFE7476}" destId="{318C9A99-FCBE-4C6C-9491-2A4CD248507A}" srcOrd="1" destOrd="0" presId="urn:microsoft.com/office/officeart/2005/8/layout/hList1"/>
    <dgm:cxn modelId="{A1293059-E9EF-4EC4-A07A-DC6FEDBFC415}" type="presParOf" srcId="{223EE29B-76FD-4A22-8873-8259025FFD8A}" destId="{97DFD60F-5A32-4815-A83B-FCFB64D3F7C2}" srcOrd="1" destOrd="0" presId="urn:microsoft.com/office/officeart/2005/8/layout/hList1"/>
    <dgm:cxn modelId="{78CA35BC-2665-49CF-A565-4F6B808C3CFF}" type="presParOf" srcId="{223EE29B-76FD-4A22-8873-8259025FFD8A}" destId="{22AE78A1-F9A4-491A-975B-8FE656195001}" srcOrd="2" destOrd="0" presId="urn:microsoft.com/office/officeart/2005/8/layout/hList1"/>
    <dgm:cxn modelId="{7344D8C4-EE42-4A3C-8593-843A9654422E}" type="presParOf" srcId="{22AE78A1-F9A4-491A-975B-8FE656195001}" destId="{8F1C3DE7-D533-48C0-B484-E021FAFAE803}" srcOrd="0" destOrd="0" presId="urn:microsoft.com/office/officeart/2005/8/layout/hList1"/>
    <dgm:cxn modelId="{98FA9441-5443-49F0-BF8A-6D92D893A6CA}" type="presParOf" srcId="{22AE78A1-F9A4-491A-975B-8FE656195001}" destId="{ED838C07-4884-413D-9944-61DBA5318707}" srcOrd="1" destOrd="0" presId="urn:microsoft.com/office/officeart/2005/8/layout/hList1"/>
    <dgm:cxn modelId="{44A14052-02AF-46F3-935E-ACBB07A467B0}" type="presParOf" srcId="{223EE29B-76FD-4A22-8873-8259025FFD8A}" destId="{84365BF6-B8FF-4B71-9149-3D8CD280732E}" srcOrd="3" destOrd="0" presId="urn:microsoft.com/office/officeart/2005/8/layout/hList1"/>
    <dgm:cxn modelId="{9162F456-18E2-42F4-8798-79775735DE47}" type="presParOf" srcId="{223EE29B-76FD-4A22-8873-8259025FFD8A}" destId="{F5BABD38-04BC-4B2F-80B7-2BD447B2D58D}" srcOrd="4" destOrd="0" presId="urn:microsoft.com/office/officeart/2005/8/layout/hList1"/>
    <dgm:cxn modelId="{101DB849-1E1B-4036-8F44-3ED31E427674}" type="presParOf" srcId="{F5BABD38-04BC-4B2F-80B7-2BD447B2D58D}" destId="{55E6A261-1FC2-46C3-AF49-2B190F9CD860}" srcOrd="0" destOrd="0" presId="urn:microsoft.com/office/officeart/2005/8/layout/hList1"/>
    <dgm:cxn modelId="{4C2F212D-315D-49B2-A6B0-08B90A010327}" type="presParOf" srcId="{F5BABD38-04BC-4B2F-80B7-2BD447B2D58D}" destId="{F8447BF2-3D71-4AB8-9B51-8DDB3630244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18FBA-CA0F-4D85-9E99-D8B316F6D1DB}" type="doc">
      <dgm:prSet loTypeId="urn:microsoft.com/office/officeart/2005/8/layout/chevron1" loCatId="process" qsTypeId="urn:microsoft.com/office/officeart/2005/8/quickstyle/3d2" qsCatId="3D" csTypeId="urn:microsoft.com/office/officeart/2005/8/colors/colorful1" csCatId="colorful" phldr="1"/>
      <dgm:spPr/>
    </dgm:pt>
    <dgm:pt modelId="{89EEC766-6E6E-492C-A176-65729CE8139F}">
      <dgm:prSet phldrT="[Texto]" custT="1"/>
      <dgm:spPr/>
      <dgm:t>
        <a:bodyPr/>
        <a:lstStyle/>
        <a:p>
          <a:r>
            <a:rPr lang="es-CL" sz="2400" dirty="0" smtClean="0"/>
            <a:t>Entrada </a:t>
          </a:r>
          <a:endParaRPr lang="es-CL" sz="2400" dirty="0"/>
        </a:p>
      </dgm:t>
    </dgm:pt>
    <dgm:pt modelId="{33F45708-00FB-4990-B154-68D6DDF00071}" type="parTrans" cxnId="{ECD45E2C-0249-4C6A-ABA2-62C90A29A01E}">
      <dgm:prSet/>
      <dgm:spPr/>
      <dgm:t>
        <a:bodyPr/>
        <a:lstStyle/>
        <a:p>
          <a:endParaRPr lang="es-CL"/>
        </a:p>
      </dgm:t>
    </dgm:pt>
    <dgm:pt modelId="{4A8EF9D4-7AAC-4645-B50B-D79AF877F299}" type="sibTrans" cxnId="{ECD45E2C-0249-4C6A-ABA2-62C90A29A01E}">
      <dgm:prSet/>
      <dgm:spPr/>
      <dgm:t>
        <a:bodyPr/>
        <a:lstStyle/>
        <a:p>
          <a:endParaRPr lang="es-CL"/>
        </a:p>
      </dgm:t>
    </dgm:pt>
    <dgm:pt modelId="{84A9D8B2-2736-4C2D-98C3-9314D8799EE6}">
      <dgm:prSet phldrT="[Texto]" custT="1"/>
      <dgm:spPr/>
      <dgm:t>
        <a:bodyPr/>
        <a:lstStyle/>
        <a:p>
          <a:r>
            <a:rPr lang="es-CL" sz="2400" dirty="0" smtClean="0"/>
            <a:t>Pasaje </a:t>
          </a:r>
          <a:endParaRPr lang="es-CL" sz="2400" dirty="0"/>
        </a:p>
      </dgm:t>
    </dgm:pt>
    <dgm:pt modelId="{208B6BF7-85EE-4735-A85B-D7273962D5C3}" type="parTrans" cxnId="{9FE4903F-A800-429F-8DCD-F3E8294FF5DE}">
      <dgm:prSet/>
      <dgm:spPr/>
      <dgm:t>
        <a:bodyPr/>
        <a:lstStyle/>
        <a:p>
          <a:endParaRPr lang="es-CL"/>
        </a:p>
      </dgm:t>
    </dgm:pt>
    <dgm:pt modelId="{F9AC7643-AE1B-42E6-84C0-E2636117C987}" type="sibTrans" cxnId="{9FE4903F-A800-429F-8DCD-F3E8294FF5DE}">
      <dgm:prSet/>
      <dgm:spPr/>
      <dgm:t>
        <a:bodyPr/>
        <a:lstStyle/>
        <a:p>
          <a:endParaRPr lang="es-CL"/>
        </a:p>
      </dgm:t>
    </dgm:pt>
    <dgm:pt modelId="{556F588F-B255-4130-8A28-B50D6F9F5396}">
      <dgm:prSet phldrT="[Texto]" custT="1"/>
      <dgm:spPr/>
      <dgm:t>
        <a:bodyPr/>
        <a:lstStyle/>
        <a:p>
          <a:r>
            <a:rPr lang="es-CL" sz="2400" dirty="0" smtClean="0"/>
            <a:t>Salida </a:t>
          </a:r>
          <a:endParaRPr lang="es-CL" sz="2400" dirty="0"/>
        </a:p>
      </dgm:t>
    </dgm:pt>
    <dgm:pt modelId="{6055AB65-EDF0-4EE1-95A4-226CD2DB8F4B}" type="parTrans" cxnId="{39B7E1AA-19CF-4005-9F36-C838ED6690CB}">
      <dgm:prSet/>
      <dgm:spPr/>
      <dgm:t>
        <a:bodyPr/>
        <a:lstStyle/>
        <a:p>
          <a:endParaRPr lang="es-CL"/>
        </a:p>
      </dgm:t>
    </dgm:pt>
    <dgm:pt modelId="{4F21C9DC-E0F8-47AB-8759-3B1C863982A6}" type="sibTrans" cxnId="{39B7E1AA-19CF-4005-9F36-C838ED6690CB}">
      <dgm:prSet/>
      <dgm:spPr/>
      <dgm:t>
        <a:bodyPr/>
        <a:lstStyle/>
        <a:p>
          <a:endParaRPr lang="es-CL"/>
        </a:p>
      </dgm:t>
    </dgm:pt>
    <dgm:pt modelId="{210D7035-EAD0-4A0E-9C7B-90C064632052}" type="pres">
      <dgm:prSet presAssocID="{18F18FBA-CA0F-4D85-9E99-D8B316F6D1DB}" presName="Name0" presStyleCnt="0">
        <dgm:presLayoutVars>
          <dgm:dir/>
          <dgm:animLvl val="lvl"/>
          <dgm:resizeHandles val="exact"/>
        </dgm:presLayoutVars>
      </dgm:prSet>
      <dgm:spPr/>
    </dgm:pt>
    <dgm:pt modelId="{F0BE2D97-C143-4D17-ABE8-58D86D2E1709}" type="pres">
      <dgm:prSet presAssocID="{89EEC766-6E6E-492C-A176-65729CE8139F}" presName="parTxOnly" presStyleLbl="node1" presStyleIdx="0" presStyleCnt="3">
        <dgm:presLayoutVars>
          <dgm:chMax val="0"/>
          <dgm:chPref val="0"/>
          <dgm:bulletEnabled val="1"/>
        </dgm:presLayoutVars>
      </dgm:prSet>
      <dgm:spPr/>
      <dgm:t>
        <a:bodyPr/>
        <a:lstStyle/>
        <a:p>
          <a:endParaRPr lang="es-CL"/>
        </a:p>
      </dgm:t>
    </dgm:pt>
    <dgm:pt modelId="{87196FA8-98A8-4096-9672-CA8F34C31BC1}" type="pres">
      <dgm:prSet presAssocID="{4A8EF9D4-7AAC-4645-B50B-D79AF877F299}" presName="parTxOnlySpace" presStyleCnt="0"/>
      <dgm:spPr/>
    </dgm:pt>
    <dgm:pt modelId="{421AC917-47FC-4C74-9DA1-B20022942391}" type="pres">
      <dgm:prSet presAssocID="{84A9D8B2-2736-4C2D-98C3-9314D8799EE6}" presName="parTxOnly" presStyleLbl="node1" presStyleIdx="1" presStyleCnt="3">
        <dgm:presLayoutVars>
          <dgm:chMax val="0"/>
          <dgm:chPref val="0"/>
          <dgm:bulletEnabled val="1"/>
        </dgm:presLayoutVars>
      </dgm:prSet>
      <dgm:spPr/>
      <dgm:t>
        <a:bodyPr/>
        <a:lstStyle/>
        <a:p>
          <a:endParaRPr lang="es-CL"/>
        </a:p>
      </dgm:t>
    </dgm:pt>
    <dgm:pt modelId="{91C37ADB-5556-4977-A09E-E871AF79E643}" type="pres">
      <dgm:prSet presAssocID="{F9AC7643-AE1B-42E6-84C0-E2636117C987}" presName="parTxOnlySpace" presStyleCnt="0"/>
      <dgm:spPr/>
    </dgm:pt>
    <dgm:pt modelId="{7C478F87-5EB0-497E-8100-0C285B000273}" type="pres">
      <dgm:prSet presAssocID="{556F588F-B255-4130-8A28-B50D6F9F5396}" presName="parTxOnly" presStyleLbl="node1" presStyleIdx="2" presStyleCnt="3">
        <dgm:presLayoutVars>
          <dgm:chMax val="0"/>
          <dgm:chPref val="0"/>
          <dgm:bulletEnabled val="1"/>
        </dgm:presLayoutVars>
      </dgm:prSet>
      <dgm:spPr/>
      <dgm:t>
        <a:bodyPr/>
        <a:lstStyle/>
        <a:p>
          <a:endParaRPr lang="es-CL"/>
        </a:p>
      </dgm:t>
    </dgm:pt>
  </dgm:ptLst>
  <dgm:cxnLst>
    <dgm:cxn modelId="{39B7E1AA-19CF-4005-9F36-C838ED6690CB}" srcId="{18F18FBA-CA0F-4D85-9E99-D8B316F6D1DB}" destId="{556F588F-B255-4130-8A28-B50D6F9F5396}" srcOrd="2" destOrd="0" parTransId="{6055AB65-EDF0-4EE1-95A4-226CD2DB8F4B}" sibTransId="{4F21C9DC-E0F8-47AB-8759-3B1C863982A6}"/>
    <dgm:cxn modelId="{6A57E674-B3ED-4611-9CF5-952A10264F4F}" type="presOf" srcId="{18F18FBA-CA0F-4D85-9E99-D8B316F6D1DB}" destId="{210D7035-EAD0-4A0E-9C7B-90C064632052}" srcOrd="0" destOrd="0" presId="urn:microsoft.com/office/officeart/2005/8/layout/chevron1"/>
    <dgm:cxn modelId="{9FE4903F-A800-429F-8DCD-F3E8294FF5DE}" srcId="{18F18FBA-CA0F-4D85-9E99-D8B316F6D1DB}" destId="{84A9D8B2-2736-4C2D-98C3-9314D8799EE6}" srcOrd="1" destOrd="0" parTransId="{208B6BF7-85EE-4735-A85B-D7273962D5C3}" sibTransId="{F9AC7643-AE1B-42E6-84C0-E2636117C987}"/>
    <dgm:cxn modelId="{CBE2B709-40FC-430D-B559-1F845BF8DCA9}" type="presOf" srcId="{89EEC766-6E6E-492C-A176-65729CE8139F}" destId="{F0BE2D97-C143-4D17-ABE8-58D86D2E1709}" srcOrd="0" destOrd="0" presId="urn:microsoft.com/office/officeart/2005/8/layout/chevron1"/>
    <dgm:cxn modelId="{A3393083-2AFB-449F-9E64-0A1358E831D2}" type="presOf" srcId="{84A9D8B2-2736-4C2D-98C3-9314D8799EE6}" destId="{421AC917-47FC-4C74-9DA1-B20022942391}" srcOrd="0" destOrd="0" presId="urn:microsoft.com/office/officeart/2005/8/layout/chevron1"/>
    <dgm:cxn modelId="{17DFD7C5-1620-4F03-B5A9-7CEB1736322B}" type="presOf" srcId="{556F588F-B255-4130-8A28-B50D6F9F5396}" destId="{7C478F87-5EB0-497E-8100-0C285B000273}" srcOrd="0" destOrd="0" presId="urn:microsoft.com/office/officeart/2005/8/layout/chevron1"/>
    <dgm:cxn modelId="{ECD45E2C-0249-4C6A-ABA2-62C90A29A01E}" srcId="{18F18FBA-CA0F-4D85-9E99-D8B316F6D1DB}" destId="{89EEC766-6E6E-492C-A176-65729CE8139F}" srcOrd="0" destOrd="0" parTransId="{33F45708-00FB-4990-B154-68D6DDF00071}" sibTransId="{4A8EF9D4-7AAC-4645-B50B-D79AF877F299}"/>
    <dgm:cxn modelId="{570295B8-91FA-45A2-B485-8622250D2043}" type="presParOf" srcId="{210D7035-EAD0-4A0E-9C7B-90C064632052}" destId="{F0BE2D97-C143-4D17-ABE8-58D86D2E1709}" srcOrd="0" destOrd="0" presId="urn:microsoft.com/office/officeart/2005/8/layout/chevron1"/>
    <dgm:cxn modelId="{78CA9E99-173B-4F00-AF9B-859394F247A9}" type="presParOf" srcId="{210D7035-EAD0-4A0E-9C7B-90C064632052}" destId="{87196FA8-98A8-4096-9672-CA8F34C31BC1}" srcOrd="1" destOrd="0" presId="urn:microsoft.com/office/officeart/2005/8/layout/chevron1"/>
    <dgm:cxn modelId="{30C4D380-2395-4A44-96DB-B3BF0975690F}" type="presParOf" srcId="{210D7035-EAD0-4A0E-9C7B-90C064632052}" destId="{421AC917-47FC-4C74-9DA1-B20022942391}" srcOrd="2" destOrd="0" presId="urn:microsoft.com/office/officeart/2005/8/layout/chevron1"/>
    <dgm:cxn modelId="{A8578401-8ECB-4426-B79B-C3787267707E}" type="presParOf" srcId="{210D7035-EAD0-4A0E-9C7B-90C064632052}" destId="{91C37ADB-5556-4977-A09E-E871AF79E643}" srcOrd="3" destOrd="0" presId="urn:microsoft.com/office/officeart/2005/8/layout/chevron1"/>
    <dgm:cxn modelId="{1D0559D2-E60B-4138-BBEF-969D7D277988}" type="presParOf" srcId="{210D7035-EAD0-4A0E-9C7B-90C064632052}" destId="{7C478F87-5EB0-497E-8100-0C285B000273}"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84BDF42-B6F1-4DB6-8509-5DE4BC306563}"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205076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4BDF42-B6F1-4DB6-8509-5DE4BC306563}"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616310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4BDF42-B6F1-4DB6-8509-5DE4BC306563}"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142482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4BDF42-B6F1-4DB6-8509-5DE4BC306563}"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289197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84BDF42-B6F1-4DB6-8509-5DE4BC306563}"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78689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84BDF42-B6F1-4DB6-8509-5DE4BC306563}"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327502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4BDF42-B6F1-4DB6-8509-5DE4BC306563}" type="datetimeFigureOut">
              <a:rPr lang="es-CL" smtClean="0"/>
              <a:t>16-04-2018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35097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84BDF42-B6F1-4DB6-8509-5DE4BC306563}" type="datetimeFigureOut">
              <a:rPr lang="es-CL" smtClean="0"/>
              <a:t>16-04-2018</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68907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BDF42-B6F1-4DB6-8509-5DE4BC306563}" type="datetimeFigureOut">
              <a:rPr lang="es-CL" smtClean="0"/>
              <a:t>16-04-2018</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1613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84BDF42-B6F1-4DB6-8509-5DE4BC306563}"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170599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84BDF42-B6F1-4DB6-8509-5DE4BC306563}"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020D844-6C72-4FFD-B205-59935C0342E8}" type="slidenum">
              <a:rPr lang="es-CL" smtClean="0"/>
              <a:t>‹Nº›</a:t>
            </a:fld>
            <a:endParaRPr lang="es-CL"/>
          </a:p>
        </p:txBody>
      </p:sp>
    </p:spTree>
    <p:extLst>
      <p:ext uri="{BB962C8B-B14F-4D97-AF65-F5344CB8AC3E}">
        <p14:creationId xmlns:p14="http://schemas.microsoft.com/office/powerpoint/2010/main" val="151005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BDF42-B6F1-4DB6-8509-5DE4BC306563}" type="datetimeFigureOut">
              <a:rPr lang="es-CL" smtClean="0"/>
              <a:t>16-04-2018</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0D844-6C72-4FFD-B205-59935C0342E8}" type="slidenum">
              <a:rPr lang="es-CL" smtClean="0"/>
              <a:t>‹Nº›</a:t>
            </a:fld>
            <a:endParaRPr lang="es-CL"/>
          </a:p>
        </p:txBody>
      </p:sp>
    </p:spTree>
    <p:extLst>
      <p:ext uri="{BB962C8B-B14F-4D97-AF65-F5344CB8AC3E}">
        <p14:creationId xmlns:p14="http://schemas.microsoft.com/office/powerpoint/2010/main" val="3448777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emf"/><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hyperlink" Target="https://www.ncbi.nlm.nih.gov/pubmed/?term=Anderson%20LL%5bAuthor%5d&amp;cauthor=true&amp;cauthor_uid=2013882" TargetMode="External"/><Relationship Id="rId13" Type="http://schemas.openxmlformats.org/officeDocument/2006/relationships/hyperlink" Target="https://www.ncbi.nlm.nih.gov/pubmed/?term=Kojima%20KE%5bAuthor%5d&amp;cauthor=true&amp;cauthor_uid=27057391" TargetMode="External"/><Relationship Id="rId1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hyperlink" Target="https://www.ncbi.nlm.nih.gov/pubmed/?term=Schwabe%20C%5bAuthor%5d&amp;cauthor=true&amp;cauthor_uid=2013882" TargetMode="External"/><Relationship Id="rId12" Type="http://schemas.openxmlformats.org/officeDocument/2006/relationships/hyperlink" Target="https://www.ncbi.nlm.nih.gov/pubmed/?term=Giordano%20V%5bAuthor%5d&amp;cauthor=true&amp;cauthor_uid=27057391" TargetMode="External"/><Relationship Id="rId17" Type="http://schemas.openxmlformats.org/officeDocument/2006/relationships/hyperlink" Target="https://www.ncbi.nlm.nih.gov/pubmed/?term=de%20Andrade%20M%5bAuthor%5d&amp;cauthor=true&amp;cauthor_uid=27057391" TargetMode="External"/><Relationship Id="rId2" Type="http://schemas.openxmlformats.org/officeDocument/2006/relationships/audio" Target="../media/media13.wma"/><Relationship Id="rId16" Type="http://schemas.openxmlformats.org/officeDocument/2006/relationships/hyperlink" Target="https://www.ncbi.nlm.nih.gov/pubmed/?term=Wajnsztejn%20A%5bAuthor%5d&amp;cauthor=true&amp;cauthor_uid=27057391" TargetMode="External"/><Relationship Id="rId1" Type="http://schemas.microsoft.com/office/2007/relationships/media" Target="../media/media13.wma"/><Relationship Id="rId6" Type="http://schemas.openxmlformats.org/officeDocument/2006/relationships/hyperlink" Target="https://www.ncbi.nlm.nih.gov/pubmed/?term=Bagna%20B%5bAuthor%5d&amp;cauthor=true&amp;cauthor_uid=2013882" TargetMode="External"/><Relationship Id="rId11" Type="http://schemas.openxmlformats.org/officeDocument/2006/relationships/hyperlink" Target="https://www.ncbi.nlm.nih.gov/pubmed/?term=Labronici%20PJ%5bAuthor%5d&amp;cauthor=true&amp;cauthor_uid=27057391" TargetMode="External"/><Relationship Id="rId5" Type="http://schemas.openxmlformats.org/officeDocument/2006/relationships/hyperlink" Target="https://www.ncbi.nlm.nih.gov/pubmed/2013882" TargetMode="External"/><Relationship Id="rId15" Type="http://schemas.openxmlformats.org/officeDocument/2006/relationships/hyperlink" Target="https://www.ncbi.nlm.nih.gov/pubmed/?term=Barbisan%20M%5bAuthor%5d&amp;cauthor=true&amp;cauthor_uid=27057391" TargetMode="External"/><Relationship Id="rId10" Type="http://schemas.openxmlformats.org/officeDocument/2006/relationships/hyperlink" Target="https://www.ncbi.nlm.nih.gov/pubmed/?term=Pires%20R%5bAuthor%5d&amp;cauthor=true&amp;cauthor_uid=27057391" TargetMode="External"/><Relationship Id="rId4" Type="http://schemas.openxmlformats.org/officeDocument/2006/relationships/image" Target="../media/image2.jpeg"/><Relationship Id="rId9" Type="http://schemas.openxmlformats.org/officeDocument/2006/relationships/hyperlink" Target="https://www.ncbi.nlm.nih.gov/pubmed/27057391" TargetMode="External"/><Relationship Id="rId14" Type="http://schemas.openxmlformats.org/officeDocument/2006/relationships/hyperlink" Target="https://www.ncbi.nlm.nih.gov/pubmed/?term=Kfuri%20M%5bAuthor%5d&amp;cauthor=true&amp;cauthor_uid=27057391"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jpe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diagramQuickStyle" Target="../diagrams/quickStyle3.xml"/><Relationship Id="rId11" Type="http://schemas.openxmlformats.org/officeDocument/2006/relationships/image" Target="../media/image5.png"/><Relationship Id="rId5" Type="http://schemas.openxmlformats.org/officeDocument/2006/relationships/diagramLayout" Target="../diagrams/layout3.xml"/><Relationship Id="rId10" Type="http://schemas.openxmlformats.org/officeDocument/2006/relationships/image" Target="../media/image24.png"/><Relationship Id="rId4" Type="http://schemas.openxmlformats.org/officeDocument/2006/relationships/diagramData" Target="../diagrams/data3.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5.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5.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5.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2.jpe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5.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5.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5.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png"/><Relationship Id="rId4" Type="http://schemas.openxmlformats.org/officeDocument/2006/relationships/image" Target="../media/image49.png"/><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5.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58.png"/><Relationship Id="rId11" Type="http://schemas.openxmlformats.org/officeDocument/2006/relationships/image" Target="../media/image5.png"/><Relationship Id="rId5" Type="http://schemas.openxmlformats.org/officeDocument/2006/relationships/image" Target="../media/image57.png"/><Relationship Id="rId10" Type="http://schemas.openxmlformats.org/officeDocument/2006/relationships/image" Target="../media/image2.jpeg"/><Relationship Id="rId4" Type="http://schemas.openxmlformats.org/officeDocument/2006/relationships/image" Target="../media/image56.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6.wma"/><Relationship Id="rId7" Type="http://schemas.openxmlformats.org/officeDocument/2006/relationships/image" Target="../media/image11.png"/><Relationship Id="rId2" Type="http://schemas.microsoft.com/office/2007/relationships/media" Target="../media/media6.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jpe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5.png"/><Relationship Id="rId2" Type="http://schemas.microsoft.com/office/2007/relationships/media" Target="../media/media7.wm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wma"/><Relationship Id="rId7" Type="http://schemas.openxmlformats.org/officeDocument/2006/relationships/image" Target="../media/image11.png"/><Relationship Id="rId2" Type="http://schemas.microsoft.com/office/2007/relationships/media" Target="../media/media8.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jpe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5.png"/><Relationship Id="rId5" Type="http://schemas.openxmlformats.org/officeDocument/2006/relationships/image" Target="../media/image14.gif"/><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6"/>
          <a:stretch/>
        </p:blipFill>
        <p:spPr bwMode="auto">
          <a:xfrm>
            <a:off x="0" y="1657350"/>
            <a:ext cx="1668556"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1190609" y="3724835"/>
            <a:ext cx="6858000" cy="1655762"/>
          </a:xfrm>
        </p:spPr>
        <p:txBody>
          <a:bodyPr>
            <a:normAutofit/>
          </a:bodyPr>
          <a:lstStyle/>
          <a:p>
            <a:r>
              <a:rPr lang="es-CL" sz="2000" dirty="0" smtClean="0"/>
              <a:t>Obstetricia Fisiológica II</a:t>
            </a:r>
          </a:p>
          <a:p>
            <a:r>
              <a:rPr lang="es-CL" sz="2000" dirty="0" smtClean="0"/>
              <a:t>Mat. Daniela Paredes F. </a:t>
            </a:r>
          </a:p>
          <a:p>
            <a:endParaRPr lang="es-CL" sz="2000" dirty="0"/>
          </a:p>
          <a:p>
            <a:r>
              <a:rPr lang="es-CL" sz="2000" dirty="0" smtClean="0"/>
              <a:t>2016</a:t>
            </a:r>
            <a:endParaRPr lang="es-CL" sz="2000" dirty="0"/>
          </a:p>
        </p:txBody>
      </p:sp>
      <p:pic>
        <p:nvPicPr>
          <p:cNvPr id="6" name="Picture 6" descr="C:\Users\daniela\Desktop\IMAGENES\Imagen7.jpg"/>
          <p:cNvPicPr>
            <a:picLocks noChangeAspect="1" noChangeArrowheads="1"/>
          </p:cNvPicPr>
          <p:nvPr/>
        </p:nvPicPr>
        <p:blipFill>
          <a:blip r:embed="rId6" cstate="print">
            <a:lum bright="10000"/>
          </a:blip>
          <a:srcRect l="13333" b="3987"/>
          <a:stretch>
            <a:fillRect/>
          </a:stretch>
        </p:blipFill>
        <p:spPr bwMode="auto">
          <a:xfrm flipH="1">
            <a:off x="7168115" y="3724835"/>
            <a:ext cx="1760988" cy="2926344"/>
          </a:xfrm>
          <a:prstGeom prst="rect">
            <a:avLst/>
          </a:prstGeom>
          <a:noFill/>
        </p:spPr>
      </p:pic>
      <p:sp>
        <p:nvSpPr>
          <p:cNvPr id="2" name="Título 1"/>
          <p:cNvSpPr>
            <a:spLocks noGrp="1"/>
          </p:cNvSpPr>
          <p:nvPr>
            <p:ph type="ctrTitle"/>
          </p:nvPr>
        </p:nvSpPr>
        <p:spPr>
          <a:xfrm>
            <a:off x="793118" y="1189564"/>
            <a:ext cx="7772400" cy="2387600"/>
          </a:xfrm>
        </p:spPr>
        <p:txBody>
          <a:bodyPr>
            <a:normAutofit/>
          </a:bodyPr>
          <a:lstStyle/>
          <a:p>
            <a:r>
              <a:rPr lang="es-CL" sz="4800" cap="small" dirty="0" smtClean="0"/>
              <a:t/>
            </a:r>
            <a:br>
              <a:rPr lang="es-CL" sz="4800" cap="small" dirty="0" smtClean="0"/>
            </a:br>
            <a:r>
              <a:rPr lang="es-CL" sz="4400" cap="small" dirty="0" smtClean="0"/>
              <a:t>Mecanismos del parto </a:t>
            </a:r>
            <a:endParaRPr lang="es-CL" sz="4800" cap="small" dirty="0"/>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7505" y="722052"/>
            <a:ext cx="3847919" cy="15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9" name="9 Rectángulo"/>
          <p:cNvSpPr/>
          <p:nvPr/>
        </p:nvSpPr>
        <p:spPr>
          <a:xfrm>
            <a:off x="136799" y="6336768"/>
            <a:ext cx="7542739" cy="430887"/>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050" b="1" dirty="0">
                <a:latin typeface="Batang" panose="02030600000101010101" pitchFamily="18" charset="-127"/>
                <a:ea typeface="Batang" panose="02030600000101010101" pitchFamily="18" charset="-127"/>
              </a:rPr>
              <a:t>Estudios de postgrado financiados  </a:t>
            </a:r>
            <a:r>
              <a:rPr lang="es-ES_tradnl" sz="1050" b="1" dirty="0" smtClean="0">
                <a:latin typeface="Batang" panose="02030600000101010101" pitchFamily="18" charset="-127"/>
                <a:ea typeface="Batang" panose="02030600000101010101" pitchFamily="18" charset="-127"/>
              </a:rPr>
              <a:t>mediante </a:t>
            </a:r>
            <a:r>
              <a:rPr lang="es-ES_tradnl" sz="1050" b="1" dirty="0">
                <a:latin typeface="Batang" panose="02030600000101010101" pitchFamily="18" charset="-127"/>
                <a:ea typeface="Batang" panose="02030600000101010101" pitchFamily="18" charset="-127"/>
              </a:rPr>
              <a:t>Beca otorgada por Comisión Nacional de Investigación Científica y Tecnológica CONICYT</a:t>
            </a:r>
            <a:r>
              <a:rPr lang="es-ES_tradnl" sz="1050" b="1" dirty="0" smtClean="0">
                <a:latin typeface="Batang" panose="02030600000101010101" pitchFamily="18" charset="-127"/>
                <a:ea typeface="Batang" panose="02030600000101010101" pitchFamily="18" charset="-127"/>
              </a:rPr>
              <a:t>. Folio</a:t>
            </a:r>
            <a:r>
              <a:rPr lang="es-ES_tradnl" sz="1050" b="1" dirty="0">
                <a:latin typeface="Batang" panose="02030600000101010101" pitchFamily="18" charset="-127"/>
                <a:ea typeface="Batang" panose="02030600000101010101" pitchFamily="18" charset="-127"/>
              </a:rPr>
              <a:t>: PCHA/Magíster Nacional/2015 – 22150816.</a:t>
            </a:r>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4096" y="5011230"/>
            <a:ext cx="1464460" cy="13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811639"/>
      </p:ext>
    </p:extLst>
  </p:cSld>
  <p:clrMapOvr>
    <a:masterClrMapping/>
  </p:clrMapOvr>
  <mc:AlternateContent xmlns:mc="http://schemas.openxmlformats.org/markup-compatibility/2006" xmlns:p14="http://schemas.microsoft.com/office/powerpoint/2010/main">
    <mc:Choice Requires="p14">
      <p:transition spd="slow" p14:dur="2000" advTm="29627"/>
    </mc:Choice>
    <mc:Fallback xmlns="">
      <p:transition spd="slow" advTm="2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PELVIMETRÍA </a:t>
            </a:r>
            <a:endParaRPr lang="es-CL" dirty="0"/>
          </a:p>
        </p:txBody>
      </p:sp>
      <p:pic>
        <p:nvPicPr>
          <p:cNvPr id="3"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pelvic outlet"/>
          <p:cNvPicPr>
            <a:picLocks noChangeAspect="1" noChangeArrowheads="1"/>
          </p:cNvPicPr>
          <p:nvPr/>
        </p:nvPicPr>
        <p:blipFill rotWithShape="1">
          <a:blip r:embed="rId5">
            <a:extLst>
              <a:ext uri="{28A0092B-C50C-407E-A947-70E740481C1C}">
                <a14:useLocalDpi xmlns:a14="http://schemas.microsoft.com/office/drawing/2010/main" val="0"/>
              </a:ext>
            </a:extLst>
          </a:blip>
          <a:srcRect t="7924"/>
          <a:stretch/>
        </p:blipFill>
        <p:spPr bwMode="auto">
          <a:xfrm>
            <a:off x="269709" y="1852654"/>
            <a:ext cx="6929859" cy="4636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3037" y="6488668"/>
            <a:ext cx="2315057" cy="307777"/>
          </a:xfrm>
          <a:prstGeom prst="rect">
            <a:avLst/>
          </a:prstGeom>
        </p:spPr>
        <p:txBody>
          <a:bodyPr wrap="none">
            <a:spAutoFit/>
          </a:bodyPr>
          <a:lstStyle/>
          <a:p>
            <a:r>
              <a:rPr lang="es-CL" sz="1400" i="1" dirty="0" smtClean="0">
                <a:latin typeface="arial" panose="020B0604020202020204" pitchFamily="34" charset="0"/>
              </a:rPr>
              <a:t>Imagen: Pelvis </a:t>
            </a:r>
            <a:r>
              <a:rPr lang="es-CL" sz="1400" i="1" dirty="0">
                <a:latin typeface="arial" panose="020B0604020202020204" pitchFamily="34" charset="0"/>
              </a:rPr>
              <a:t>- </a:t>
            </a:r>
            <a:r>
              <a:rPr lang="es-CL" sz="1400" i="1" dirty="0" err="1">
                <a:latin typeface="arial" panose="020B0604020202020204" pitchFamily="34" charset="0"/>
              </a:rPr>
              <a:t>ProHealth</a:t>
            </a:r>
            <a:endParaRPr lang="es-CL" sz="1400" i="1" dirty="0"/>
          </a:p>
        </p:txBody>
      </p:sp>
      <p:cxnSp>
        <p:nvCxnSpPr>
          <p:cNvPr id="6" name="Conector recto 5"/>
          <p:cNvCxnSpPr/>
          <p:nvPr/>
        </p:nvCxnSpPr>
        <p:spPr>
          <a:xfrm flipV="1">
            <a:off x="2271626" y="4464423"/>
            <a:ext cx="2743200" cy="32085"/>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Conector recto 7"/>
          <p:cNvCxnSpPr/>
          <p:nvPr/>
        </p:nvCxnSpPr>
        <p:spPr>
          <a:xfrm>
            <a:off x="3734638" y="3462028"/>
            <a:ext cx="64168" cy="2630906"/>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2558396" y="3678361"/>
            <a:ext cx="2374231" cy="163629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11" name="Tabla 10"/>
          <p:cNvGraphicFramePr>
            <a:graphicFrameLocks noGrp="1"/>
          </p:cNvGraphicFramePr>
          <p:nvPr>
            <p:extLst>
              <p:ext uri="{D42A27DB-BD31-4B8C-83A1-F6EECF244321}">
                <p14:modId xmlns:p14="http://schemas.microsoft.com/office/powerpoint/2010/main" val="527067466"/>
              </p:ext>
            </p:extLst>
          </p:nvPr>
        </p:nvGraphicFramePr>
        <p:xfrm>
          <a:off x="5507125" y="5117068"/>
          <a:ext cx="3384885" cy="1371600"/>
        </p:xfrm>
        <a:graphic>
          <a:graphicData uri="http://schemas.openxmlformats.org/drawingml/2006/table">
            <a:tbl>
              <a:tblPr firstRow="1" bandRow="1">
                <a:tableStyleId>{5940675A-B579-460E-94D1-54222C63F5DA}</a:tableStyleId>
              </a:tblPr>
              <a:tblGrid>
                <a:gridCol w="453857"/>
                <a:gridCol w="1427747"/>
                <a:gridCol w="1503281"/>
              </a:tblGrid>
              <a:tr h="321495">
                <a:tc>
                  <a:txBody>
                    <a:bodyPr/>
                    <a:lstStyle/>
                    <a:p>
                      <a:endParaRPr lang="es-CL" dirty="0"/>
                    </a:p>
                  </a:txBody>
                  <a:tcPr>
                    <a:solidFill>
                      <a:srgbClr val="00B050"/>
                    </a:solidFill>
                  </a:tcPr>
                </a:tc>
                <a:tc>
                  <a:txBody>
                    <a:bodyPr/>
                    <a:lstStyle/>
                    <a:p>
                      <a:r>
                        <a:rPr lang="es-CL" dirty="0" smtClean="0"/>
                        <a:t>Conjugada anatómica </a:t>
                      </a:r>
                      <a:endParaRPr lang="es-CL" dirty="0"/>
                    </a:p>
                  </a:txBody>
                  <a:tcPr>
                    <a:solidFill>
                      <a:schemeClr val="bg1"/>
                    </a:solidFill>
                  </a:tcPr>
                </a:tc>
                <a:tc>
                  <a:txBody>
                    <a:bodyPr/>
                    <a:lstStyle/>
                    <a:p>
                      <a:r>
                        <a:rPr lang="es-CL" dirty="0" smtClean="0"/>
                        <a:t>11 cm</a:t>
                      </a:r>
                      <a:endParaRPr lang="es-CL" dirty="0"/>
                    </a:p>
                  </a:txBody>
                  <a:tcPr>
                    <a:solidFill>
                      <a:schemeClr val="bg1"/>
                    </a:solidFill>
                  </a:tcPr>
                </a:tc>
              </a:tr>
              <a:tr h="321495">
                <a:tc>
                  <a:txBody>
                    <a:bodyPr/>
                    <a:lstStyle/>
                    <a:p>
                      <a:endParaRPr lang="es-CL" dirty="0"/>
                    </a:p>
                  </a:txBody>
                  <a:tcPr>
                    <a:solidFill>
                      <a:srgbClr val="FF0000"/>
                    </a:solidFill>
                  </a:tcPr>
                </a:tc>
                <a:tc>
                  <a:txBody>
                    <a:bodyPr/>
                    <a:lstStyle/>
                    <a:p>
                      <a:r>
                        <a:rPr lang="es-CL" dirty="0" smtClean="0"/>
                        <a:t>Transverso</a:t>
                      </a:r>
                      <a:endParaRPr lang="es-CL" dirty="0"/>
                    </a:p>
                  </a:txBody>
                  <a:tcPr>
                    <a:solidFill>
                      <a:schemeClr val="bg1"/>
                    </a:solidFill>
                  </a:tcPr>
                </a:tc>
                <a:tc>
                  <a:txBody>
                    <a:bodyPr/>
                    <a:lstStyle/>
                    <a:p>
                      <a:r>
                        <a:rPr lang="es-CL" dirty="0" smtClean="0"/>
                        <a:t>13 cm</a:t>
                      </a:r>
                      <a:endParaRPr lang="es-CL" dirty="0"/>
                    </a:p>
                  </a:txBody>
                  <a:tcPr>
                    <a:solidFill>
                      <a:schemeClr val="bg1"/>
                    </a:solidFill>
                  </a:tcPr>
                </a:tc>
              </a:tr>
              <a:tr h="321495">
                <a:tc>
                  <a:txBody>
                    <a:bodyPr/>
                    <a:lstStyle/>
                    <a:p>
                      <a:endParaRPr lang="es-CL" dirty="0"/>
                    </a:p>
                  </a:txBody>
                  <a:tcPr>
                    <a:solidFill>
                      <a:srgbClr val="7030A0"/>
                    </a:solidFill>
                  </a:tcPr>
                </a:tc>
                <a:tc>
                  <a:txBody>
                    <a:bodyPr/>
                    <a:lstStyle/>
                    <a:p>
                      <a:r>
                        <a:rPr lang="es-CL" dirty="0" smtClean="0"/>
                        <a:t>Oblicuo </a:t>
                      </a:r>
                      <a:endParaRPr lang="es-CL" dirty="0"/>
                    </a:p>
                  </a:txBody>
                  <a:tcPr>
                    <a:solidFill>
                      <a:schemeClr val="bg1"/>
                    </a:solidFill>
                  </a:tcPr>
                </a:tc>
                <a:tc>
                  <a:txBody>
                    <a:bodyPr/>
                    <a:lstStyle/>
                    <a:p>
                      <a:r>
                        <a:rPr lang="es-CL" dirty="0" smtClean="0"/>
                        <a:t>12,5 cm</a:t>
                      </a:r>
                      <a:endParaRPr lang="es-CL" dirty="0"/>
                    </a:p>
                  </a:txBody>
                  <a:tcPr>
                    <a:solidFill>
                      <a:schemeClr val="bg1"/>
                    </a:solidFill>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1811168"/>
      </p:ext>
    </p:extLst>
  </p:cSld>
  <p:clrMapOvr>
    <a:masterClrMapping/>
  </p:clrMapOvr>
  <mc:AlternateContent xmlns:mc="http://schemas.openxmlformats.org/markup-compatibility/2006" xmlns:p14="http://schemas.microsoft.com/office/powerpoint/2010/main">
    <mc:Choice Requires="p14">
      <p:transition spd="slow" p14:dur="2000" advTm="39123"/>
    </mc:Choice>
    <mc:Fallback xmlns="">
      <p:transition spd="slow" advTm="3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0" y="5277851"/>
            <a:ext cx="3529782" cy="10158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lstStyle/>
          <a:p>
            <a:r>
              <a:rPr lang="es-CL" cap="small" dirty="0" smtClean="0"/>
              <a:t>Diámetros anteroposteriores: </a:t>
            </a:r>
            <a:endParaRPr lang="es-CL" cap="small" dirty="0"/>
          </a:p>
        </p:txBody>
      </p:sp>
      <p:pic>
        <p:nvPicPr>
          <p:cNvPr id="6" name="Imagen 5"/>
          <p:cNvPicPr>
            <a:picLocks noChangeAspect="1"/>
          </p:cNvPicPr>
          <p:nvPr/>
        </p:nvPicPr>
        <p:blipFill rotWithShape="1">
          <a:blip r:embed="rId4"/>
          <a:srcRect l="37184" t="35662" r="40905" b="14889"/>
          <a:stretch/>
        </p:blipFill>
        <p:spPr>
          <a:xfrm>
            <a:off x="3913223" y="1453691"/>
            <a:ext cx="3859305" cy="4896951"/>
          </a:xfrm>
          <a:prstGeom prst="rect">
            <a:avLst/>
          </a:prstGeom>
        </p:spPr>
      </p:pic>
      <p:sp>
        <p:nvSpPr>
          <p:cNvPr id="7" name="Rectángulo 6"/>
          <p:cNvSpPr/>
          <p:nvPr/>
        </p:nvSpPr>
        <p:spPr>
          <a:xfrm>
            <a:off x="0" y="6530232"/>
            <a:ext cx="7059564" cy="276999"/>
          </a:xfrm>
          <a:prstGeom prst="rect">
            <a:avLst/>
          </a:prstGeom>
        </p:spPr>
        <p:txBody>
          <a:bodyPr wrap="square">
            <a:spAutoFit/>
          </a:bodyPr>
          <a:lstStyle/>
          <a:p>
            <a:r>
              <a:rPr lang="es-CL" sz="1200" dirty="0" smtClean="0"/>
              <a:t>Imagen: Programa </a:t>
            </a:r>
            <a:r>
              <a:rPr lang="es-CL" sz="1200" dirty="0"/>
              <a:t>Anatomía y Biología del Desarrollo. U. de Chile. </a:t>
            </a:r>
          </a:p>
        </p:txBody>
      </p:sp>
      <p:pic>
        <p:nvPicPr>
          <p:cNvPr id="8"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rot="20495473">
            <a:off x="4535120" y="5534830"/>
            <a:ext cx="4024895" cy="369332"/>
          </a:xfrm>
          <a:prstGeom prst="rect">
            <a:avLst/>
          </a:prstGeom>
          <a:noFill/>
        </p:spPr>
        <p:txBody>
          <a:bodyPr wrap="square" rtlCol="0">
            <a:spAutoFit/>
          </a:bodyPr>
          <a:lstStyle/>
          <a:p>
            <a:r>
              <a:rPr lang="es-CL" dirty="0" smtClean="0"/>
              <a:t>Apertura inferior pélvica: 9 a 11 </a:t>
            </a:r>
            <a:r>
              <a:rPr lang="es-CL" dirty="0" err="1" smtClean="0"/>
              <a:t>cms</a:t>
            </a:r>
            <a:r>
              <a:rPr lang="es-CL" dirty="0" smtClean="0"/>
              <a:t>.</a:t>
            </a:r>
            <a:endParaRPr lang="es-CL" dirty="0"/>
          </a:p>
        </p:txBody>
      </p:sp>
      <p:cxnSp>
        <p:nvCxnSpPr>
          <p:cNvPr id="12" name="Conector recto de flecha 11"/>
          <p:cNvCxnSpPr/>
          <p:nvPr/>
        </p:nvCxnSpPr>
        <p:spPr>
          <a:xfrm flipH="1">
            <a:off x="3596981" y="3128211"/>
            <a:ext cx="144379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162564" y="2908447"/>
            <a:ext cx="3524734" cy="369332"/>
          </a:xfrm>
          <a:prstGeom prst="rect">
            <a:avLst/>
          </a:prstGeom>
          <a:noFill/>
        </p:spPr>
        <p:txBody>
          <a:bodyPr wrap="square" rtlCol="0">
            <a:spAutoFit/>
          </a:bodyPr>
          <a:lstStyle/>
          <a:p>
            <a:r>
              <a:rPr lang="es-CL" dirty="0" smtClean="0"/>
              <a:t>Conjugada anatómica (A-P) 11 </a:t>
            </a:r>
            <a:r>
              <a:rPr lang="es-CL" dirty="0" err="1" smtClean="0"/>
              <a:t>cms</a:t>
            </a:r>
            <a:r>
              <a:rPr lang="es-CL" dirty="0" smtClean="0"/>
              <a:t> </a:t>
            </a:r>
            <a:endParaRPr lang="es-CL" dirty="0"/>
          </a:p>
        </p:txBody>
      </p:sp>
      <p:cxnSp>
        <p:nvCxnSpPr>
          <p:cNvPr id="14" name="Conector recto de flecha 13"/>
          <p:cNvCxnSpPr/>
          <p:nvPr/>
        </p:nvCxnSpPr>
        <p:spPr>
          <a:xfrm flipH="1">
            <a:off x="3529782" y="3673260"/>
            <a:ext cx="144379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162564" y="3374221"/>
            <a:ext cx="3524734" cy="646331"/>
          </a:xfrm>
          <a:prstGeom prst="rect">
            <a:avLst/>
          </a:prstGeom>
          <a:noFill/>
        </p:spPr>
        <p:txBody>
          <a:bodyPr wrap="square" rtlCol="0">
            <a:spAutoFit/>
          </a:bodyPr>
          <a:lstStyle/>
          <a:p>
            <a:r>
              <a:rPr lang="es-CL" dirty="0" smtClean="0"/>
              <a:t>Diámetro </a:t>
            </a:r>
            <a:r>
              <a:rPr lang="es-CL" dirty="0" err="1" smtClean="0"/>
              <a:t>promonto-retropúbico</a:t>
            </a:r>
            <a:r>
              <a:rPr lang="es-CL" dirty="0" smtClean="0"/>
              <a:t> (*</a:t>
            </a:r>
            <a:r>
              <a:rPr lang="es-CL" b="1" dirty="0" smtClean="0"/>
              <a:t>obstétrica</a:t>
            </a:r>
            <a:r>
              <a:rPr lang="es-CL" dirty="0" smtClean="0"/>
              <a:t> vera) 10,5 </a:t>
            </a:r>
            <a:r>
              <a:rPr lang="es-CL" dirty="0" err="1" smtClean="0"/>
              <a:t>cms</a:t>
            </a:r>
            <a:r>
              <a:rPr lang="es-CL" dirty="0" smtClean="0"/>
              <a:t> </a:t>
            </a:r>
            <a:endParaRPr lang="es-CL" dirty="0"/>
          </a:p>
        </p:txBody>
      </p:sp>
      <p:cxnSp>
        <p:nvCxnSpPr>
          <p:cNvPr id="16" name="Conector recto de flecha 15"/>
          <p:cNvCxnSpPr/>
          <p:nvPr/>
        </p:nvCxnSpPr>
        <p:spPr>
          <a:xfrm flipH="1">
            <a:off x="3529782" y="4555958"/>
            <a:ext cx="144379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751594" y="4393993"/>
            <a:ext cx="2935704" cy="369332"/>
          </a:xfrm>
          <a:prstGeom prst="rect">
            <a:avLst/>
          </a:prstGeom>
          <a:noFill/>
        </p:spPr>
        <p:txBody>
          <a:bodyPr wrap="square" rtlCol="0">
            <a:spAutoFit/>
          </a:bodyPr>
          <a:lstStyle/>
          <a:p>
            <a:r>
              <a:rPr lang="es-CL" dirty="0" smtClean="0"/>
              <a:t>Conjugada diagonal 12 </a:t>
            </a:r>
            <a:r>
              <a:rPr lang="es-CL" dirty="0" err="1" smtClean="0"/>
              <a:t>cms</a:t>
            </a:r>
            <a:r>
              <a:rPr lang="es-CL" dirty="0" smtClean="0"/>
              <a:t> </a:t>
            </a:r>
            <a:endParaRPr lang="es-CL" dirty="0"/>
          </a:p>
        </p:txBody>
      </p:sp>
      <p:sp>
        <p:nvSpPr>
          <p:cNvPr id="18" name="CuadroTexto 17"/>
          <p:cNvSpPr txBox="1"/>
          <p:nvPr/>
        </p:nvSpPr>
        <p:spPr>
          <a:xfrm>
            <a:off x="302104" y="5470941"/>
            <a:ext cx="3245654" cy="646331"/>
          </a:xfrm>
          <a:prstGeom prst="rect">
            <a:avLst/>
          </a:prstGeom>
          <a:noFill/>
        </p:spPr>
        <p:txBody>
          <a:bodyPr wrap="square" rtlCol="0">
            <a:spAutoFit/>
          </a:bodyPr>
          <a:lstStyle/>
          <a:p>
            <a:r>
              <a:rPr lang="es-CL" dirty="0" smtClean="0"/>
              <a:t>(*) estimación indirecta y crítica en el pasaje del feto. </a:t>
            </a:r>
            <a:endParaRPr lang="es-CL"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9728997"/>
      </p:ext>
    </p:extLst>
  </p:cSld>
  <p:clrMapOvr>
    <a:masterClrMapping/>
  </p:clrMapOvr>
  <mc:AlternateContent xmlns:mc="http://schemas.openxmlformats.org/markup-compatibility/2006" xmlns:p14="http://schemas.microsoft.com/office/powerpoint/2010/main">
    <mc:Choice Requires="p14">
      <p:transition spd="slow" p14:dur="2000" advTm="120215"/>
    </mc:Choice>
    <mc:Fallback xmlns="">
      <p:transition spd="slow" advTm="12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4"/>
          <a:srcRect l="23999" t="35663" r="43903" b="23161"/>
          <a:stretch/>
        </p:blipFill>
        <p:spPr>
          <a:xfrm>
            <a:off x="628650" y="1857869"/>
            <a:ext cx="5857374" cy="4224502"/>
          </a:xfrm>
          <a:prstGeom prst="rect">
            <a:avLst/>
          </a:prstGeom>
        </p:spPr>
      </p:pic>
      <p:sp>
        <p:nvSpPr>
          <p:cNvPr id="10" name="Rectángulo 9"/>
          <p:cNvSpPr/>
          <p:nvPr/>
        </p:nvSpPr>
        <p:spPr>
          <a:xfrm>
            <a:off x="5566611" y="4462421"/>
            <a:ext cx="3577389" cy="13675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normAutofit/>
          </a:bodyPr>
          <a:lstStyle/>
          <a:p>
            <a:r>
              <a:rPr lang="es-CL" sz="3600" cap="small" dirty="0" smtClean="0"/>
              <a:t>Tacto vaginal para diagnóstico de conjugada diagonal </a:t>
            </a:r>
            <a:endParaRPr lang="es-CL" sz="3600" cap="small" dirty="0"/>
          </a:p>
        </p:txBody>
      </p:sp>
      <p:sp>
        <p:nvSpPr>
          <p:cNvPr id="4" name="CuadroTexto 3"/>
          <p:cNvSpPr txBox="1"/>
          <p:nvPr/>
        </p:nvSpPr>
        <p:spPr>
          <a:xfrm>
            <a:off x="322729" y="6336632"/>
            <a:ext cx="4008639" cy="369332"/>
          </a:xfrm>
          <a:prstGeom prst="rect">
            <a:avLst/>
          </a:prstGeom>
          <a:noFill/>
        </p:spPr>
        <p:txBody>
          <a:bodyPr wrap="square" rtlCol="0">
            <a:spAutoFit/>
          </a:bodyPr>
          <a:lstStyle/>
          <a:p>
            <a:r>
              <a:rPr lang="es-CL" dirty="0" smtClean="0"/>
              <a:t>Imagen: </a:t>
            </a:r>
            <a:r>
              <a:rPr lang="es-CL" dirty="0" err="1" smtClean="0"/>
              <a:t>Asnizam</a:t>
            </a:r>
            <a:r>
              <a:rPr lang="es-CL" dirty="0" smtClean="0"/>
              <a:t>, M. </a:t>
            </a:r>
            <a:endParaRPr lang="es-CL" dirty="0"/>
          </a:p>
        </p:txBody>
      </p:sp>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5683450" y="4629601"/>
            <a:ext cx="3245654" cy="1200329"/>
          </a:xfrm>
          <a:prstGeom prst="rect">
            <a:avLst/>
          </a:prstGeom>
          <a:noFill/>
        </p:spPr>
        <p:txBody>
          <a:bodyPr wrap="square" rtlCol="0">
            <a:spAutoFit/>
          </a:bodyPr>
          <a:lstStyle/>
          <a:p>
            <a:r>
              <a:rPr lang="es-CL" dirty="0" smtClean="0"/>
              <a:t>A la medida de la conjugada diagonal, se le restan 1.5 a 2.0 cm para obtener la conjugada obstétrica (vera). </a:t>
            </a:r>
            <a:endParaRPr lang="es-CL" dirty="0"/>
          </a:p>
        </p:txBody>
      </p:sp>
      <p:cxnSp>
        <p:nvCxnSpPr>
          <p:cNvPr id="8" name="Conector recto 7"/>
          <p:cNvCxnSpPr/>
          <p:nvPr/>
        </p:nvCxnSpPr>
        <p:spPr>
          <a:xfrm flipV="1">
            <a:off x="1845425" y="3805518"/>
            <a:ext cx="1771834" cy="5503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4248098"/>
      </p:ext>
    </p:extLst>
  </p:cSld>
  <p:clrMapOvr>
    <a:masterClrMapping/>
  </p:clrMapOvr>
  <mc:AlternateContent xmlns:mc="http://schemas.openxmlformats.org/markup-compatibility/2006" xmlns:p14="http://schemas.microsoft.com/office/powerpoint/2010/main">
    <mc:Choice Requires="p14">
      <p:transition spd="slow" p14:dur="2000" advTm="59091"/>
    </mc:Choice>
    <mc:Fallback xmlns="">
      <p:transition spd="slow" advTm="59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9728" y="197946"/>
            <a:ext cx="7886700" cy="1325563"/>
          </a:xfrm>
        </p:spPr>
        <p:txBody>
          <a:bodyPr/>
          <a:lstStyle/>
          <a:p>
            <a:r>
              <a:rPr lang="es-ES_tradnl" cap="small" dirty="0" smtClean="0"/>
              <a:t>Mensaje importante:</a:t>
            </a:r>
            <a:endParaRPr lang="es-ES_tradnl" cap="small" dirty="0"/>
          </a:p>
        </p:txBody>
      </p:sp>
      <p:pic>
        <p:nvPicPr>
          <p:cNvPr id="3"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29728" y="1453691"/>
            <a:ext cx="7828471" cy="4955203"/>
          </a:xfrm>
          <a:prstGeom prst="rect">
            <a:avLst/>
          </a:prstGeom>
          <a:noFill/>
        </p:spPr>
        <p:txBody>
          <a:bodyPr wrap="square" rtlCol="0">
            <a:spAutoFit/>
          </a:bodyPr>
          <a:lstStyle/>
          <a:p>
            <a:r>
              <a:rPr lang="es-ES_tradnl" dirty="0" smtClean="0"/>
              <a:t>Con todo, es muy fácil pensar que la pelvis se trata de un hueso inmóvil, adinámico, y rígido. </a:t>
            </a:r>
          </a:p>
          <a:p>
            <a:r>
              <a:rPr lang="es-ES_tradnl" dirty="0" smtClean="0"/>
              <a:t>La escuela española enseña que el parto se trata de un constante movimiento, donde la pelvis es </a:t>
            </a:r>
            <a:r>
              <a:rPr lang="es-ES_tradnl" b="1" dirty="0" smtClean="0"/>
              <a:t>móvil, </a:t>
            </a:r>
            <a:r>
              <a:rPr lang="es-ES_tradnl" dirty="0" smtClean="0"/>
              <a:t>en parte </a:t>
            </a:r>
            <a:r>
              <a:rPr lang="es-ES_tradnl" b="1" dirty="0" smtClean="0"/>
              <a:t>gracias al efecto de la </a:t>
            </a:r>
            <a:r>
              <a:rPr lang="es-ES_tradnl" b="1" dirty="0" err="1" smtClean="0"/>
              <a:t>relaxina</a:t>
            </a:r>
            <a:r>
              <a:rPr lang="es-ES_tradnl" b="1" dirty="0" smtClean="0"/>
              <a:t>. </a:t>
            </a:r>
          </a:p>
          <a:p>
            <a:endParaRPr lang="es-ES_tradnl" b="1" dirty="0"/>
          </a:p>
          <a:p>
            <a:r>
              <a:rPr lang="es-ES_tradnl" b="1" dirty="0" smtClean="0"/>
              <a:t>Por ejemplo: </a:t>
            </a:r>
          </a:p>
          <a:p>
            <a:r>
              <a:rPr lang="es-ES_tradnl" dirty="0" smtClean="0"/>
              <a:t>La sínfisis púbica: </a:t>
            </a:r>
            <a:r>
              <a:rPr lang="es-ES_tradnl" u="sng" dirty="0" smtClean="0"/>
              <a:t>aumenta su movilidad </a:t>
            </a:r>
            <a:r>
              <a:rPr lang="es-ES_tradnl" dirty="0" smtClean="0"/>
              <a:t>en el trabajo de parto, por la combinación de un alargamiento y un estrechamiento. </a:t>
            </a:r>
          </a:p>
          <a:p>
            <a:endParaRPr lang="en-US" u="sng" dirty="0" smtClean="0">
              <a:hlinkClick r:id="rId5" tooltip="Journal of reproduction and fertility."/>
            </a:endParaRPr>
          </a:p>
          <a:p>
            <a:r>
              <a:rPr lang="en-US" sz="1100" u="sng" dirty="0" smtClean="0">
                <a:hlinkClick r:id="rId5" tooltip="Journal of reproduction and fertility."/>
              </a:rPr>
              <a:t>J </a:t>
            </a:r>
            <a:r>
              <a:rPr lang="en-US" sz="1100" u="sng" dirty="0" err="1">
                <a:hlinkClick r:id="rId5" tooltip="Journal of reproduction and fertility."/>
              </a:rPr>
              <a:t>Reprod</a:t>
            </a:r>
            <a:r>
              <a:rPr lang="en-US" sz="1100" u="sng" dirty="0">
                <a:hlinkClick r:id="rId5" tooltip="Journal of reproduction and fertility."/>
              </a:rPr>
              <a:t> </a:t>
            </a:r>
            <a:r>
              <a:rPr lang="en-US" sz="1100" u="sng" dirty="0" err="1">
                <a:hlinkClick r:id="rId5" tooltip="Journal of reproduction and fertility."/>
              </a:rPr>
              <a:t>Fertil</a:t>
            </a:r>
            <a:r>
              <a:rPr lang="en-US" sz="1100" u="sng" dirty="0">
                <a:hlinkClick r:id="rId5" tooltip="Journal of reproduction and fertility."/>
              </a:rPr>
              <a:t>.</a:t>
            </a:r>
            <a:r>
              <a:rPr lang="en-US" sz="1100" dirty="0"/>
              <a:t> 1991 Mar;91(2):605-15.</a:t>
            </a:r>
          </a:p>
          <a:p>
            <a:r>
              <a:rPr lang="en-US" sz="1100" b="1" dirty="0"/>
              <a:t>Effect of </a:t>
            </a:r>
            <a:r>
              <a:rPr lang="en-US" sz="1100" b="1" dirty="0" err="1"/>
              <a:t>relaxin</a:t>
            </a:r>
            <a:r>
              <a:rPr lang="en-US" sz="1100" b="1" dirty="0"/>
              <a:t> on facilitation of parturition in dairy heifers.</a:t>
            </a:r>
          </a:p>
          <a:p>
            <a:r>
              <a:rPr lang="en-US" sz="1100" u="sng" dirty="0" err="1">
                <a:hlinkClick r:id="rId6"/>
              </a:rPr>
              <a:t>Bagna</a:t>
            </a:r>
            <a:r>
              <a:rPr lang="en-US" sz="1100" u="sng" dirty="0">
                <a:hlinkClick r:id="rId6"/>
              </a:rPr>
              <a:t> B</a:t>
            </a:r>
            <a:r>
              <a:rPr lang="en-US" sz="1100" baseline="30000" dirty="0"/>
              <a:t>1</a:t>
            </a:r>
            <a:r>
              <a:rPr lang="en-US" sz="1100" dirty="0"/>
              <a:t>, </a:t>
            </a:r>
            <a:r>
              <a:rPr lang="en-US" sz="1100" u="sng" dirty="0" err="1">
                <a:hlinkClick r:id="rId7"/>
              </a:rPr>
              <a:t>Schwabe</a:t>
            </a:r>
            <a:r>
              <a:rPr lang="en-US" sz="1100" u="sng" dirty="0">
                <a:hlinkClick r:id="rId7"/>
              </a:rPr>
              <a:t> C</a:t>
            </a:r>
            <a:r>
              <a:rPr lang="en-US" sz="1100" dirty="0"/>
              <a:t>, </a:t>
            </a:r>
            <a:r>
              <a:rPr lang="en-US" sz="1100" u="sng" dirty="0">
                <a:hlinkClick r:id="rId8"/>
              </a:rPr>
              <a:t>Anderson LL</a:t>
            </a:r>
            <a:r>
              <a:rPr lang="en-US" sz="1100" dirty="0"/>
              <a:t>.</a:t>
            </a:r>
          </a:p>
          <a:p>
            <a:r>
              <a:rPr lang="en-US" sz="1100" dirty="0" smtClean="0"/>
              <a:t>We </a:t>
            </a:r>
            <a:r>
              <a:rPr lang="en-US" sz="1100" dirty="0"/>
              <a:t>conclude that two </a:t>
            </a:r>
            <a:r>
              <a:rPr lang="en-US" sz="1100" dirty="0" err="1"/>
              <a:t>i.m</a:t>
            </a:r>
            <a:r>
              <a:rPr lang="en-US" sz="1100" dirty="0"/>
              <a:t>. injections of </a:t>
            </a:r>
            <a:r>
              <a:rPr lang="en-US" sz="1100" dirty="0" err="1"/>
              <a:t>relaxin</a:t>
            </a:r>
            <a:r>
              <a:rPr lang="en-US" sz="1100" dirty="0"/>
              <a:t> facilitated earlier calving, acutely decreased progesterone secretion, increased cervical dilatation and pelvic area expansion, and decreased the incidence of dystocia in dairy heifers. Pelvic area was increased 26%, 22% and 14% at 48 h after </a:t>
            </a:r>
            <a:r>
              <a:rPr lang="en-US" sz="1100" dirty="0" err="1"/>
              <a:t>i.m</a:t>
            </a:r>
            <a:r>
              <a:rPr lang="en-US" sz="1100" dirty="0"/>
              <a:t>. injections in </a:t>
            </a:r>
            <a:r>
              <a:rPr lang="en-US" sz="1100" dirty="0" smtClean="0"/>
              <a:t>Groups. </a:t>
            </a:r>
          </a:p>
          <a:p>
            <a:endParaRPr lang="en-US" sz="1100" dirty="0" smtClean="0"/>
          </a:p>
          <a:p>
            <a:r>
              <a:rPr lang="es-ES_tradnl" sz="1100" u="sng" dirty="0">
                <a:hlinkClick r:id="rId9" tooltip="Annals of medical and health sciences research."/>
              </a:rPr>
              <a:t>Ann </a:t>
            </a:r>
            <a:r>
              <a:rPr lang="es-ES_tradnl" sz="1100" u="sng" dirty="0" err="1">
                <a:hlinkClick r:id="rId9" tooltip="Annals of medical and health sciences research."/>
              </a:rPr>
              <a:t>Med</a:t>
            </a:r>
            <a:r>
              <a:rPr lang="es-ES_tradnl" sz="1100" u="sng" dirty="0">
                <a:hlinkClick r:id="rId9" tooltip="Annals of medical and health sciences research."/>
              </a:rPr>
              <a:t> </a:t>
            </a:r>
            <a:r>
              <a:rPr lang="es-ES_tradnl" sz="1100" u="sng" dirty="0" err="1">
                <a:hlinkClick r:id="rId9" tooltip="Annals of medical and health sciences research."/>
              </a:rPr>
              <a:t>Health</a:t>
            </a:r>
            <a:r>
              <a:rPr lang="es-ES_tradnl" sz="1100" u="sng" dirty="0">
                <a:hlinkClick r:id="rId9" tooltip="Annals of medical and health sciences research."/>
              </a:rPr>
              <a:t> </a:t>
            </a:r>
            <a:r>
              <a:rPr lang="es-ES_tradnl" sz="1100" u="sng" dirty="0" err="1">
                <a:hlinkClick r:id="rId9" tooltip="Annals of medical and health sciences research."/>
              </a:rPr>
              <a:t>Sci</a:t>
            </a:r>
            <a:r>
              <a:rPr lang="es-ES_tradnl" sz="1100" u="sng" dirty="0">
                <a:hlinkClick r:id="rId9" tooltip="Annals of medical and health sciences research."/>
              </a:rPr>
              <a:t> Res.</a:t>
            </a:r>
            <a:r>
              <a:rPr lang="es-ES_tradnl" sz="1100" dirty="0"/>
              <a:t> 2015 Nov-Dec;5(6):476-9. </a:t>
            </a:r>
            <a:r>
              <a:rPr lang="es-ES_tradnl" sz="1100" dirty="0" err="1"/>
              <a:t>doi</a:t>
            </a:r>
            <a:r>
              <a:rPr lang="es-ES_tradnl" sz="1100" dirty="0"/>
              <a:t>: 10.4103/2141-9248.177980.</a:t>
            </a:r>
          </a:p>
          <a:p>
            <a:r>
              <a:rPr lang="es-ES_tradnl" sz="1100" b="1" dirty="0" err="1"/>
              <a:t>Intrapartum</a:t>
            </a:r>
            <a:r>
              <a:rPr lang="es-ES_tradnl" sz="1100" b="1" dirty="0"/>
              <a:t> </a:t>
            </a:r>
            <a:r>
              <a:rPr lang="es-ES_tradnl" sz="1100" b="1" dirty="0" err="1"/>
              <a:t>Pubic</a:t>
            </a:r>
            <a:r>
              <a:rPr lang="es-ES_tradnl" sz="1100" b="1" dirty="0"/>
              <a:t> </a:t>
            </a:r>
            <a:r>
              <a:rPr lang="es-ES_tradnl" sz="1100" b="1" dirty="0" err="1"/>
              <a:t>Symphysis</a:t>
            </a:r>
            <a:r>
              <a:rPr lang="es-ES_tradnl" sz="1100" b="1" dirty="0"/>
              <a:t> </a:t>
            </a:r>
            <a:r>
              <a:rPr lang="es-ES_tradnl" sz="1100" b="1" dirty="0" err="1"/>
              <a:t>Disruption</a:t>
            </a:r>
            <a:r>
              <a:rPr lang="es-ES_tradnl" sz="1100" b="1" dirty="0"/>
              <a:t>.</a:t>
            </a:r>
          </a:p>
          <a:p>
            <a:r>
              <a:rPr lang="es-ES_tradnl" sz="1100" u="sng" dirty="0">
                <a:hlinkClick r:id="rId10"/>
              </a:rPr>
              <a:t>Pires R</a:t>
            </a:r>
            <a:r>
              <a:rPr lang="es-ES_tradnl" sz="1100" baseline="30000" dirty="0"/>
              <a:t>1</a:t>
            </a:r>
            <a:r>
              <a:rPr lang="es-ES_tradnl" sz="1100" dirty="0"/>
              <a:t>, </a:t>
            </a:r>
            <a:r>
              <a:rPr lang="es-ES_tradnl" sz="1100" u="sng" dirty="0" err="1">
                <a:hlinkClick r:id="rId11"/>
              </a:rPr>
              <a:t>Labronici</a:t>
            </a:r>
            <a:r>
              <a:rPr lang="es-ES_tradnl" sz="1100" u="sng" dirty="0">
                <a:hlinkClick r:id="rId11"/>
              </a:rPr>
              <a:t> PJ</a:t>
            </a:r>
            <a:r>
              <a:rPr lang="es-ES_tradnl" sz="1100" baseline="30000" dirty="0"/>
              <a:t>2</a:t>
            </a:r>
            <a:r>
              <a:rPr lang="es-ES_tradnl" sz="1100" dirty="0"/>
              <a:t>, </a:t>
            </a:r>
            <a:r>
              <a:rPr lang="es-ES_tradnl" sz="1100" u="sng" dirty="0">
                <a:hlinkClick r:id="rId12"/>
              </a:rPr>
              <a:t>Giordano V</a:t>
            </a:r>
            <a:r>
              <a:rPr lang="es-ES_tradnl" sz="1100" baseline="30000" dirty="0"/>
              <a:t>3</a:t>
            </a:r>
            <a:r>
              <a:rPr lang="es-ES_tradnl" sz="1100" dirty="0"/>
              <a:t>, </a:t>
            </a:r>
            <a:r>
              <a:rPr lang="es-ES_tradnl" sz="1100" u="sng" dirty="0" err="1">
                <a:hlinkClick r:id="rId13"/>
              </a:rPr>
              <a:t>Kojima</a:t>
            </a:r>
            <a:r>
              <a:rPr lang="es-ES_tradnl" sz="1100" u="sng" dirty="0">
                <a:hlinkClick r:id="rId13"/>
              </a:rPr>
              <a:t> KE</a:t>
            </a:r>
            <a:r>
              <a:rPr lang="es-ES_tradnl" sz="1100" baseline="30000" dirty="0"/>
              <a:t>4</a:t>
            </a:r>
            <a:r>
              <a:rPr lang="es-ES_tradnl" sz="1100" dirty="0"/>
              <a:t>, </a:t>
            </a:r>
            <a:r>
              <a:rPr lang="es-ES_tradnl" sz="1100" u="sng" dirty="0" err="1">
                <a:hlinkClick r:id="rId14"/>
              </a:rPr>
              <a:t>Kfuri</a:t>
            </a:r>
            <a:r>
              <a:rPr lang="es-ES_tradnl" sz="1100" u="sng" dirty="0">
                <a:hlinkClick r:id="rId14"/>
              </a:rPr>
              <a:t> M</a:t>
            </a:r>
            <a:r>
              <a:rPr lang="es-ES_tradnl" sz="1100" baseline="30000" dirty="0"/>
              <a:t>5</a:t>
            </a:r>
            <a:r>
              <a:rPr lang="es-ES_tradnl" sz="1100" dirty="0"/>
              <a:t>, </a:t>
            </a:r>
            <a:r>
              <a:rPr lang="es-ES_tradnl" sz="1100" u="sng" dirty="0" err="1">
                <a:hlinkClick r:id="rId15"/>
              </a:rPr>
              <a:t>Barbisan</a:t>
            </a:r>
            <a:r>
              <a:rPr lang="es-ES_tradnl" sz="1100" u="sng" dirty="0">
                <a:hlinkClick r:id="rId15"/>
              </a:rPr>
              <a:t> M</a:t>
            </a:r>
            <a:r>
              <a:rPr lang="es-ES_tradnl" sz="1100" baseline="30000" dirty="0"/>
              <a:t>6</a:t>
            </a:r>
            <a:r>
              <a:rPr lang="es-ES_tradnl" sz="1100" dirty="0"/>
              <a:t>, </a:t>
            </a:r>
            <a:r>
              <a:rPr lang="es-ES_tradnl" sz="1100" u="sng" dirty="0" err="1">
                <a:hlinkClick r:id="rId16"/>
              </a:rPr>
              <a:t>Wajnsztejn</a:t>
            </a:r>
            <a:r>
              <a:rPr lang="es-ES_tradnl" sz="1100" u="sng" dirty="0">
                <a:hlinkClick r:id="rId16"/>
              </a:rPr>
              <a:t> A</a:t>
            </a:r>
            <a:r>
              <a:rPr lang="es-ES_tradnl" sz="1100" baseline="30000" dirty="0"/>
              <a:t>7</a:t>
            </a:r>
            <a:r>
              <a:rPr lang="es-ES_tradnl" sz="1100" dirty="0"/>
              <a:t>, </a:t>
            </a:r>
            <a:r>
              <a:rPr lang="es-ES_tradnl" sz="1100" u="sng" dirty="0">
                <a:hlinkClick r:id="rId17"/>
              </a:rPr>
              <a:t>de Andrade M</a:t>
            </a:r>
            <a:r>
              <a:rPr lang="es-ES_tradnl" sz="1100" baseline="30000" dirty="0"/>
              <a:t>8</a:t>
            </a:r>
            <a:r>
              <a:rPr lang="es-ES_tradnl" sz="1100" dirty="0"/>
              <a:t>.</a:t>
            </a:r>
          </a:p>
          <a:p>
            <a:endParaRPr lang="es-ES_tradnl" sz="1100" dirty="0" smtClean="0"/>
          </a:p>
          <a:p>
            <a:r>
              <a:rPr lang="es-ES_tradnl" sz="1100" dirty="0" err="1" smtClean="0"/>
              <a:t>During</a:t>
            </a:r>
            <a:r>
              <a:rPr lang="es-ES_tradnl" sz="1100" dirty="0" smtClean="0"/>
              <a:t> </a:t>
            </a:r>
            <a:r>
              <a:rPr lang="es-ES_tradnl" sz="1100" dirty="0" err="1"/>
              <a:t>pregnancy</a:t>
            </a:r>
            <a:r>
              <a:rPr lang="es-ES_tradnl" sz="1100" dirty="0"/>
              <a:t>, </a:t>
            </a:r>
            <a:r>
              <a:rPr lang="es-ES_tradnl" sz="1100" dirty="0" err="1"/>
              <a:t>high</a:t>
            </a:r>
            <a:r>
              <a:rPr lang="es-ES_tradnl" sz="1100" dirty="0"/>
              <a:t> </a:t>
            </a:r>
            <a:r>
              <a:rPr lang="es-ES_tradnl" sz="1100" dirty="0" err="1"/>
              <a:t>progesterone</a:t>
            </a:r>
            <a:r>
              <a:rPr lang="es-ES_tradnl" sz="1100" dirty="0"/>
              <a:t> and </a:t>
            </a:r>
            <a:r>
              <a:rPr lang="es-ES_tradnl" sz="1100" dirty="0" err="1"/>
              <a:t>relaxin</a:t>
            </a:r>
            <a:r>
              <a:rPr lang="es-ES_tradnl" sz="1100" dirty="0"/>
              <a:t> </a:t>
            </a:r>
            <a:r>
              <a:rPr lang="es-ES_tradnl" sz="1100" dirty="0" err="1"/>
              <a:t>levels</a:t>
            </a:r>
            <a:r>
              <a:rPr lang="es-ES_tradnl" sz="1100" dirty="0"/>
              <a:t> produce </a:t>
            </a:r>
            <a:r>
              <a:rPr lang="es-ES_tradnl" sz="1100" dirty="0" err="1"/>
              <a:t>physiological</a:t>
            </a:r>
            <a:r>
              <a:rPr lang="es-ES_tradnl" sz="1100" dirty="0"/>
              <a:t> </a:t>
            </a:r>
            <a:r>
              <a:rPr lang="es-ES_tradnl" sz="1100" dirty="0" err="1"/>
              <a:t>ligament</a:t>
            </a:r>
            <a:r>
              <a:rPr lang="es-ES_tradnl" sz="1100" dirty="0"/>
              <a:t> </a:t>
            </a:r>
            <a:r>
              <a:rPr lang="es-ES_tradnl" sz="1100" dirty="0" err="1"/>
              <a:t>relaxation</a:t>
            </a:r>
            <a:r>
              <a:rPr lang="es-ES_tradnl" sz="1100" dirty="0"/>
              <a:t> </a:t>
            </a:r>
            <a:r>
              <a:rPr lang="es-ES_tradnl" sz="1100" dirty="0" err="1"/>
              <a:t>on</a:t>
            </a:r>
            <a:r>
              <a:rPr lang="es-ES_tradnl" sz="1100" dirty="0"/>
              <a:t> </a:t>
            </a:r>
            <a:r>
              <a:rPr lang="es-ES_tradnl" sz="1100" dirty="0" err="1"/>
              <a:t>the</a:t>
            </a:r>
            <a:r>
              <a:rPr lang="es-ES_tradnl" sz="1100" dirty="0"/>
              <a:t> pelvis.</a:t>
            </a:r>
          </a:p>
          <a:p>
            <a:endParaRPr lang="en-US" sz="1100" dirty="0"/>
          </a:p>
          <a:p>
            <a:endParaRPr lang="es-ES_tradnl" sz="11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4783327"/>
      </p:ext>
    </p:extLst>
  </p:cSld>
  <p:clrMapOvr>
    <a:masterClrMapping/>
  </p:clrMapOvr>
  <mc:AlternateContent xmlns:mc="http://schemas.openxmlformats.org/markup-compatibility/2006" xmlns:p14="http://schemas.microsoft.com/office/powerpoint/2010/main">
    <mc:Choice Requires="p14">
      <p:transition spd="slow" p14:dur="2000" advTm="119304"/>
    </mc:Choice>
    <mc:Fallback xmlns="">
      <p:transition spd="slow" advTm="11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365126"/>
            <a:ext cx="7066112" cy="1325563"/>
          </a:xfrm>
        </p:spPr>
        <p:txBody>
          <a:bodyPr/>
          <a:lstStyle/>
          <a:p>
            <a:r>
              <a:rPr lang="es-ES_tradnl" cap="small" dirty="0" smtClean="0"/>
              <a:t>Algunos de los movimientos más estudiados: </a:t>
            </a:r>
            <a:endParaRPr lang="es-ES_tradnl" cap="small" dirty="0"/>
          </a:p>
        </p:txBody>
      </p:sp>
      <p:sp>
        <p:nvSpPr>
          <p:cNvPr id="3" name="2 Marcador de contenido"/>
          <p:cNvSpPr>
            <a:spLocks noGrp="1"/>
          </p:cNvSpPr>
          <p:nvPr>
            <p:ph sz="half" idx="1"/>
          </p:nvPr>
        </p:nvSpPr>
        <p:spPr>
          <a:xfrm>
            <a:off x="374115" y="2102022"/>
            <a:ext cx="3886200" cy="4351338"/>
          </a:xfrm>
        </p:spPr>
        <p:txBody>
          <a:bodyPr/>
          <a:lstStyle/>
          <a:p>
            <a:pPr marL="0" indent="0" algn="ctr">
              <a:buNone/>
            </a:pPr>
            <a:r>
              <a:rPr lang="es-ES_tradnl" dirty="0" smtClean="0"/>
              <a:t>Nutación sacra</a:t>
            </a:r>
            <a:endParaRPr lang="es-ES_tradnl" dirty="0"/>
          </a:p>
        </p:txBody>
      </p:sp>
      <p:sp>
        <p:nvSpPr>
          <p:cNvPr id="4" name="3 Marcador de contenido"/>
          <p:cNvSpPr>
            <a:spLocks noGrp="1"/>
          </p:cNvSpPr>
          <p:nvPr>
            <p:ph sz="half" idx="2"/>
          </p:nvPr>
        </p:nvSpPr>
        <p:spPr>
          <a:xfrm>
            <a:off x="4986211" y="2110648"/>
            <a:ext cx="3886200" cy="4351338"/>
          </a:xfrm>
        </p:spPr>
        <p:txBody>
          <a:bodyPr/>
          <a:lstStyle/>
          <a:p>
            <a:pPr marL="0" indent="0" algn="ctr">
              <a:buNone/>
            </a:pPr>
            <a:r>
              <a:rPr lang="es-ES_tradnl" dirty="0" smtClean="0"/>
              <a:t>Contra-nutación </a:t>
            </a:r>
            <a:r>
              <a:rPr lang="es-ES_tradnl" dirty="0"/>
              <a:t>sacra </a:t>
            </a:r>
          </a:p>
        </p:txBody>
      </p:sp>
      <p:pic>
        <p:nvPicPr>
          <p:cNvPr id="5"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Resultado de imagen para nutacion sac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887" y="2850530"/>
            <a:ext cx="27717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1850" y="2850530"/>
            <a:ext cx="2472297" cy="311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266196" y="6349843"/>
            <a:ext cx="2662908" cy="369332"/>
          </a:xfrm>
          <a:prstGeom prst="rect">
            <a:avLst/>
          </a:prstGeom>
        </p:spPr>
        <p:txBody>
          <a:bodyPr wrap="none">
            <a:spAutoFit/>
          </a:bodyPr>
          <a:lstStyle/>
          <a:p>
            <a:r>
              <a:rPr lang="es-ES_tradnl" i="1" dirty="0"/>
              <a:t>Parir en Movimiento, 2007</a:t>
            </a:r>
            <a:endParaRPr lang="es-ES_tradnl"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3311349"/>
      </p:ext>
    </p:extLst>
  </p:cSld>
  <p:clrMapOvr>
    <a:masterClrMapping/>
  </p:clrMapOvr>
  <mc:AlternateContent xmlns:mc="http://schemas.openxmlformats.org/markup-compatibility/2006" xmlns:p14="http://schemas.microsoft.com/office/powerpoint/2010/main">
    <mc:Choice Requires="p14">
      <p:transition spd="slow" p14:dur="2000" advTm="93376"/>
    </mc:Choice>
    <mc:Fallback xmlns="">
      <p:transition spd="slow" advTm="9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0735" y="1601335"/>
            <a:ext cx="3886200" cy="4351338"/>
          </a:xfrm>
        </p:spPr>
        <p:txBody>
          <a:bodyPr/>
          <a:lstStyle/>
          <a:p>
            <a:pPr marL="0" indent="0" algn="ctr">
              <a:buNone/>
            </a:pPr>
            <a:r>
              <a:rPr lang="es-ES_tradnl" dirty="0" smtClean="0"/>
              <a:t>Nutación iliaca</a:t>
            </a:r>
            <a:endParaRPr lang="es-ES_tradnl" dirty="0"/>
          </a:p>
        </p:txBody>
      </p:sp>
      <p:sp>
        <p:nvSpPr>
          <p:cNvPr id="4" name="3 Marcador de contenido"/>
          <p:cNvSpPr>
            <a:spLocks noGrp="1"/>
          </p:cNvSpPr>
          <p:nvPr>
            <p:ph sz="half" idx="2"/>
          </p:nvPr>
        </p:nvSpPr>
        <p:spPr>
          <a:xfrm>
            <a:off x="4451235" y="1601335"/>
            <a:ext cx="3886200" cy="4351338"/>
          </a:xfrm>
        </p:spPr>
        <p:txBody>
          <a:bodyPr/>
          <a:lstStyle/>
          <a:p>
            <a:pPr marL="0" indent="0" algn="ctr">
              <a:buNone/>
            </a:pPr>
            <a:r>
              <a:rPr lang="es-ES_tradnl" dirty="0" smtClean="0"/>
              <a:t>Contra-nutación iliaca</a:t>
            </a:r>
            <a:endParaRPr lang="es-ES_tradnl" dirty="0"/>
          </a:p>
        </p:txBody>
      </p:sp>
      <p:pic>
        <p:nvPicPr>
          <p:cNvPr id="5"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80" y="2165229"/>
            <a:ext cx="2844022" cy="365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471" y="2165229"/>
            <a:ext cx="3072081" cy="351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389187" y="6332591"/>
            <a:ext cx="2662908" cy="369332"/>
          </a:xfrm>
          <a:prstGeom prst="rect">
            <a:avLst/>
          </a:prstGeom>
        </p:spPr>
        <p:txBody>
          <a:bodyPr wrap="none">
            <a:spAutoFit/>
          </a:bodyPr>
          <a:lstStyle/>
          <a:p>
            <a:r>
              <a:rPr lang="es-ES_tradnl" i="1" dirty="0"/>
              <a:t>Parir en Movimiento, 2007</a:t>
            </a:r>
            <a:endParaRPr lang="es-ES_tradnl" dirty="0"/>
          </a:p>
        </p:txBody>
      </p:sp>
      <p:sp>
        <p:nvSpPr>
          <p:cNvPr id="2" name="1 CuadroTexto"/>
          <p:cNvSpPr txBox="1"/>
          <p:nvPr/>
        </p:nvSpPr>
        <p:spPr>
          <a:xfrm>
            <a:off x="3700739" y="4016393"/>
            <a:ext cx="474453" cy="369332"/>
          </a:xfrm>
          <a:prstGeom prst="rect">
            <a:avLst/>
          </a:prstGeom>
          <a:noFill/>
        </p:spPr>
        <p:txBody>
          <a:bodyPr wrap="square" rtlCol="0">
            <a:spAutoFit/>
          </a:bodyPr>
          <a:lstStyle/>
          <a:p>
            <a:r>
              <a:rPr lang="es-ES_tradnl" b="1" dirty="0" smtClean="0"/>
              <a:t>P</a:t>
            </a:r>
            <a:endParaRPr lang="es-ES_tradnl" b="1" dirty="0"/>
          </a:p>
        </p:txBody>
      </p:sp>
      <p:sp>
        <p:nvSpPr>
          <p:cNvPr id="9" name="8 CuadroTexto"/>
          <p:cNvSpPr txBox="1"/>
          <p:nvPr/>
        </p:nvSpPr>
        <p:spPr>
          <a:xfrm flipH="1">
            <a:off x="7857766" y="4007769"/>
            <a:ext cx="425569" cy="369332"/>
          </a:xfrm>
          <a:prstGeom prst="rect">
            <a:avLst/>
          </a:prstGeom>
          <a:noFill/>
        </p:spPr>
        <p:txBody>
          <a:bodyPr wrap="square" rtlCol="0">
            <a:spAutoFit/>
          </a:bodyPr>
          <a:lstStyle/>
          <a:p>
            <a:r>
              <a:rPr lang="es-ES_tradnl" b="1" dirty="0" smtClean="0"/>
              <a:t>P</a:t>
            </a:r>
            <a:endParaRPr lang="es-ES_tradnl" b="1" dirty="0"/>
          </a:p>
        </p:txBody>
      </p:sp>
      <p:sp>
        <p:nvSpPr>
          <p:cNvPr id="10" name="9 CuadroTexto"/>
          <p:cNvSpPr txBox="1"/>
          <p:nvPr/>
        </p:nvSpPr>
        <p:spPr>
          <a:xfrm>
            <a:off x="1023852" y="4561767"/>
            <a:ext cx="474453" cy="369332"/>
          </a:xfrm>
          <a:prstGeom prst="rect">
            <a:avLst/>
          </a:prstGeom>
          <a:noFill/>
        </p:spPr>
        <p:txBody>
          <a:bodyPr wrap="square" rtlCol="0">
            <a:spAutoFit/>
          </a:bodyPr>
          <a:lstStyle/>
          <a:p>
            <a:r>
              <a:rPr lang="es-ES_tradnl" b="1" dirty="0" smtClean="0"/>
              <a:t>C</a:t>
            </a:r>
            <a:endParaRPr lang="es-ES_tradnl" b="1" dirty="0"/>
          </a:p>
        </p:txBody>
      </p:sp>
      <p:sp>
        <p:nvSpPr>
          <p:cNvPr id="11" name="10 CuadroTexto"/>
          <p:cNvSpPr txBox="1"/>
          <p:nvPr/>
        </p:nvSpPr>
        <p:spPr>
          <a:xfrm>
            <a:off x="4998471" y="4561767"/>
            <a:ext cx="474453" cy="369332"/>
          </a:xfrm>
          <a:prstGeom prst="rect">
            <a:avLst/>
          </a:prstGeom>
          <a:noFill/>
        </p:spPr>
        <p:txBody>
          <a:bodyPr wrap="square" rtlCol="0">
            <a:spAutoFit/>
          </a:bodyPr>
          <a:lstStyle/>
          <a:p>
            <a:r>
              <a:rPr lang="es-ES_tradnl" b="1" dirty="0" smtClean="0"/>
              <a:t>C</a:t>
            </a:r>
            <a:endParaRPr lang="es-ES_tradnl"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0222549"/>
      </p:ext>
    </p:extLst>
  </p:cSld>
  <p:clrMapOvr>
    <a:masterClrMapping/>
  </p:clrMapOvr>
  <mc:AlternateContent xmlns:mc="http://schemas.openxmlformats.org/markup-compatibility/2006" xmlns:p14="http://schemas.microsoft.com/office/powerpoint/2010/main">
    <mc:Choice Requires="p14">
      <p:transition spd="slow" p14:dur="2000" advTm="18869"/>
    </mc:Choice>
    <mc:Fallback xmlns="">
      <p:transition spd="slow" advTm="18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83875" y="1730733"/>
            <a:ext cx="3886200" cy="4351338"/>
          </a:xfrm>
        </p:spPr>
        <p:txBody>
          <a:bodyPr/>
          <a:lstStyle/>
          <a:p>
            <a:pPr marL="0" indent="0" algn="ctr">
              <a:buNone/>
            </a:pPr>
            <a:r>
              <a:rPr lang="es-ES_tradnl" dirty="0" smtClean="0"/>
              <a:t>Abducción iliaca</a:t>
            </a:r>
            <a:endParaRPr lang="es-ES_tradnl" dirty="0"/>
          </a:p>
        </p:txBody>
      </p:sp>
      <p:sp>
        <p:nvSpPr>
          <p:cNvPr id="4" name="3 Marcador de contenido"/>
          <p:cNvSpPr>
            <a:spLocks noGrp="1"/>
          </p:cNvSpPr>
          <p:nvPr>
            <p:ph sz="half" idx="2"/>
          </p:nvPr>
        </p:nvSpPr>
        <p:spPr>
          <a:xfrm>
            <a:off x="4775798" y="1739106"/>
            <a:ext cx="3886200" cy="4351338"/>
          </a:xfrm>
        </p:spPr>
        <p:txBody>
          <a:bodyPr/>
          <a:lstStyle/>
          <a:p>
            <a:pPr marL="0" indent="0" algn="ctr">
              <a:buNone/>
            </a:pPr>
            <a:r>
              <a:rPr lang="es-ES_tradnl" dirty="0" smtClean="0"/>
              <a:t>Aducción iliaca </a:t>
            </a:r>
            <a:endParaRPr lang="es-ES_tradnl"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43" y="2482360"/>
            <a:ext cx="3239219" cy="186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IMG_01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886" y="2453785"/>
            <a:ext cx="3066691" cy="189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C:\Users\Rodrigo Neira\Documents\MSP\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89187" y="6332591"/>
            <a:ext cx="2662908" cy="369332"/>
          </a:xfrm>
          <a:prstGeom prst="rect">
            <a:avLst/>
          </a:prstGeom>
        </p:spPr>
        <p:txBody>
          <a:bodyPr wrap="none">
            <a:spAutoFit/>
          </a:bodyPr>
          <a:lstStyle/>
          <a:p>
            <a:r>
              <a:rPr lang="es-ES_tradnl" i="1" dirty="0"/>
              <a:t>Parir en Movimiento, 2007</a:t>
            </a:r>
            <a:endParaRPr lang="es-ES_tradnl"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0196944"/>
      </p:ext>
    </p:extLst>
  </p:cSld>
  <p:clrMapOvr>
    <a:masterClrMapping/>
  </p:clrMapOvr>
  <mc:AlternateContent xmlns:mc="http://schemas.openxmlformats.org/markup-compatibility/2006" xmlns:p14="http://schemas.microsoft.com/office/powerpoint/2010/main">
    <mc:Choice Requires="p14">
      <p:transition spd="slow" p14:dur="2000" advTm="38941"/>
    </mc:Choice>
    <mc:Fallback xmlns="">
      <p:transition spd="slow" advTm="3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803773209"/>
              </p:ext>
            </p:extLst>
          </p:nvPr>
        </p:nvGraphicFramePr>
        <p:xfrm>
          <a:off x="628650" y="2094567"/>
          <a:ext cx="7886700" cy="1495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5" descr="C:\Users\Rodrigo Neira\Documents\MSP\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568775" y="497459"/>
            <a:ext cx="7886700" cy="1325563"/>
          </a:xfrm>
        </p:spPr>
        <p:txBody>
          <a:bodyPr>
            <a:normAutofit/>
          </a:bodyPr>
          <a:lstStyle/>
          <a:p>
            <a:r>
              <a:rPr lang="es-CL" sz="4000" cap="small" dirty="0" smtClean="0"/>
              <a:t>Elementos presentes </a:t>
            </a:r>
            <a:br>
              <a:rPr lang="es-CL" sz="4000" cap="small" dirty="0" smtClean="0"/>
            </a:br>
            <a:r>
              <a:rPr lang="es-CL" sz="4000" cap="small" dirty="0" smtClean="0"/>
              <a:t>en el mecanismo: </a:t>
            </a:r>
            <a:endParaRPr lang="es-CL" sz="4000" cap="small" dirty="0"/>
          </a:p>
        </p:txBody>
      </p:sp>
      <p:sp>
        <p:nvSpPr>
          <p:cNvPr id="9" name="CuadroTexto 8"/>
          <p:cNvSpPr txBox="1"/>
          <p:nvPr/>
        </p:nvSpPr>
        <p:spPr>
          <a:xfrm>
            <a:off x="2380129" y="4477341"/>
            <a:ext cx="4706470" cy="923330"/>
          </a:xfrm>
          <a:prstGeom prst="rect">
            <a:avLst/>
          </a:prstGeom>
          <a:noFill/>
        </p:spPr>
        <p:txBody>
          <a:bodyPr wrap="square" rtlCol="0">
            <a:spAutoFit/>
          </a:bodyPr>
          <a:lstStyle/>
          <a:p>
            <a:pPr algn="ctr"/>
            <a:r>
              <a:rPr lang="es-CL" b="1" dirty="0" smtClean="0"/>
              <a:t>Feto</a:t>
            </a:r>
            <a:r>
              <a:rPr lang="es-CL" dirty="0" smtClean="0"/>
              <a:t> adopta la forma de un cilindro en actitud forzada: movimientos de flexibilidad desiguales (</a:t>
            </a:r>
            <a:r>
              <a:rPr lang="es-CL" dirty="0" err="1" smtClean="0"/>
              <a:t>Facillium</a:t>
            </a:r>
            <a:r>
              <a:rPr lang="es-CL" dirty="0" smtClean="0"/>
              <a:t> de Flexión)</a:t>
            </a:r>
            <a:endParaRPr lang="es-CL" dirty="0"/>
          </a:p>
        </p:txBody>
      </p:sp>
      <p:sp>
        <p:nvSpPr>
          <p:cNvPr id="12" name="CuadroTexto 11"/>
          <p:cNvSpPr txBox="1"/>
          <p:nvPr/>
        </p:nvSpPr>
        <p:spPr>
          <a:xfrm>
            <a:off x="2151531" y="5770003"/>
            <a:ext cx="1976716" cy="738664"/>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CL" sz="1400" b="1" dirty="0" smtClean="0"/>
              <a:t>Sentido antero-posterior (región cervical)</a:t>
            </a:r>
            <a:endParaRPr lang="es-CL" sz="1400" b="1" dirty="0"/>
          </a:p>
        </p:txBody>
      </p:sp>
      <p:sp>
        <p:nvSpPr>
          <p:cNvPr id="13" name="CuadroTexto 12"/>
          <p:cNvSpPr txBox="1"/>
          <p:nvPr/>
        </p:nvSpPr>
        <p:spPr>
          <a:xfrm>
            <a:off x="5277714" y="5770003"/>
            <a:ext cx="1976716" cy="738664"/>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CL" sz="1400" b="1" dirty="0" smtClean="0"/>
              <a:t>Sentido lateral: en hombros y cadera.</a:t>
            </a:r>
          </a:p>
          <a:p>
            <a:pPr algn="ctr"/>
            <a:r>
              <a:rPr lang="es-CL" sz="1400" b="1" dirty="0" smtClean="0"/>
              <a:t> </a:t>
            </a:r>
            <a:endParaRPr lang="es-CL" sz="1400" b="1" dirty="0"/>
          </a:p>
        </p:txBody>
      </p:sp>
      <p:cxnSp>
        <p:nvCxnSpPr>
          <p:cNvPr id="15" name="Conector angular 14"/>
          <p:cNvCxnSpPr>
            <a:stCxn id="9" idx="2"/>
            <a:endCxn id="13" idx="0"/>
          </p:cNvCxnSpPr>
          <p:nvPr/>
        </p:nvCxnSpPr>
        <p:spPr>
          <a:xfrm rot="16200000" flipH="1">
            <a:off x="5315052" y="4818983"/>
            <a:ext cx="369332" cy="1532708"/>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Conector angular 19"/>
          <p:cNvCxnSpPr>
            <a:stCxn id="9" idx="2"/>
            <a:endCxn id="12" idx="0"/>
          </p:cNvCxnSpPr>
          <p:nvPr/>
        </p:nvCxnSpPr>
        <p:spPr>
          <a:xfrm rot="5400000">
            <a:off x="3751961" y="4788600"/>
            <a:ext cx="369332" cy="159347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23" name="Rectángulo 22"/>
          <p:cNvSpPr/>
          <p:nvPr/>
        </p:nvSpPr>
        <p:spPr>
          <a:xfrm>
            <a:off x="363071" y="3982155"/>
            <a:ext cx="844475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6772597"/>
      </p:ext>
    </p:extLst>
  </p:cSld>
  <p:clrMapOvr>
    <a:masterClrMapping/>
  </p:clrMapOvr>
  <mc:AlternateContent xmlns:mc="http://schemas.openxmlformats.org/markup-compatibility/2006" xmlns:p14="http://schemas.microsoft.com/office/powerpoint/2010/main">
    <mc:Choice Requires="p14">
      <p:transition spd="slow" p14:dur="2000" advTm="74919"/>
    </mc:Choice>
    <mc:Fallback xmlns="">
      <p:transition spd="slow" advTm="7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cap="small" dirty="0" smtClean="0"/>
              <a:t>Rol de cada elemento:  </a:t>
            </a:r>
            <a:endParaRPr lang="es-CL" cap="small" dirty="0"/>
          </a:p>
        </p:txBody>
      </p:sp>
      <p:sp>
        <p:nvSpPr>
          <p:cNvPr id="3" name="Marcador de contenido 2"/>
          <p:cNvSpPr>
            <a:spLocks noGrp="1"/>
          </p:cNvSpPr>
          <p:nvPr>
            <p:ph idx="1"/>
          </p:nvPr>
        </p:nvSpPr>
        <p:spPr>
          <a:xfrm>
            <a:off x="386514" y="1815232"/>
            <a:ext cx="8370971" cy="4351338"/>
          </a:xfrm>
        </p:spPr>
        <p:txBody>
          <a:bodyPr>
            <a:normAutofit/>
          </a:bodyPr>
          <a:lstStyle/>
          <a:p>
            <a:r>
              <a:rPr lang="es-CL" sz="1800" dirty="0" smtClean="0"/>
              <a:t>A partir de su interacción, es posible predecir </a:t>
            </a:r>
            <a:r>
              <a:rPr lang="es-CL" sz="1800" b="1" dirty="0" smtClean="0"/>
              <a:t>pronósticos,</a:t>
            </a:r>
            <a:r>
              <a:rPr lang="es-CL" sz="1800" dirty="0" smtClean="0"/>
              <a:t> los cuales dependiendo, pueden llevar a tomas conductas tales como: la interrupción del trabajo de parto y optar por una operación cesárea. </a:t>
            </a:r>
            <a:endParaRPr lang="es-CL" sz="1800" dirty="0"/>
          </a:p>
        </p:txBody>
      </p:sp>
      <p:graphicFrame>
        <p:nvGraphicFramePr>
          <p:cNvPr id="4" name="Marcador de contenido 4"/>
          <p:cNvGraphicFramePr>
            <a:graphicFrameLocks/>
          </p:cNvGraphicFramePr>
          <p:nvPr>
            <p:extLst>
              <p:ext uri="{D42A27DB-BD31-4B8C-83A1-F6EECF244321}">
                <p14:modId xmlns:p14="http://schemas.microsoft.com/office/powerpoint/2010/main" val="1063395276"/>
              </p:ext>
            </p:extLst>
          </p:nvPr>
        </p:nvGraphicFramePr>
        <p:xfrm>
          <a:off x="628650" y="3046215"/>
          <a:ext cx="7886700" cy="1495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5" descr="C:\Users\Rodrigo Neira\Documents\MSP\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derecha 5"/>
          <p:cNvSpPr/>
          <p:nvPr/>
        </p:nvSpPr>
        <p:spPr>
          <a:xfrm rot="5400000">
            <a:off x="1532965" y="4469573"/>
            <a:ext cx="632011" cy="11430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L"/>
          </a:p>
        </p:txBody>
      </p:sp>
      <p:sp>
        <p:nvSpPr>
          <p:cNvPr id="7" name="Flecha derecha 6"/>
          <p:cNvSpPr/>
          <p:nvPr/>
        </p:nvSpPr>
        <p:spPr>
          <a:xfrm rot="5400000">
            <a:off x="4255995" y="4469573"/>
            <a:ext cx="632011" cy="11430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8" name="Flecha derecha 7"/>
          <p:cNvSpPr/>
          <p:nvPr/>
        </p:nvSpPr>
        <p:spPr>
          <a:xfrm rot="5400000">
            <a:off x="6979024" y="4469574"/>
            <a:ext cx="632011" cy="114300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CL"/>
          </a:p>
        </p:txBody>
      </p:sp>
      <p:sp>
        <p:nvSpPr>
          <p:cNvPr id="9" name="CuadroTexto 8"/>
          <p:cNvSpPr txBox="1"/>
          <p:nvPr/>
        </p:nvSpPr>
        <p:spPr>
          <a:xfrm>
            <a:off x="887506" y="5612572"/>
            <a:ext cx="1828800" cy="369332"/>
          </a:xfrm>
          <a:prstGeom prst="rect">
            <a:avLst/>
          </a:prstGeom>
          <a:noFill/>
        </p:spPr>
        <p:txBody>
          <a:bodyPr wrap="square" rtlCol="0">
            <a:spAutoFit/>
          </a:bodyPr>
          <a:lstStyle/>
          <a:p>
            <a:pPr algn="ctr"/>
            <a:r>
              <a:rPr lang="es-CL" b="1" dirty="0" smtClean="0"/>
              <a:t>Rol Activo </a:t>
            </a:r>
            <a:endParaRPr lang="es-CL" b="1" dirty="0"/>
          </a:p>
        </p:txBody>
      </p:sp>
      <p:sp>
        <p:nvSpPr>
          <p:cNvPr id="10" name="CuadroTexto 9"/>
          <p:cNvSpPr txBox="1"/>
          <p:nvPr/>
        </p:nvSpPr>
        <p:spPr>
          <a:xfrm>
            <a:off x="3402106" y="5589091"/>
            <a:ext cx="2339788" cy="646331"/>
          </a:xfrm>
          <a:prstGeom prst="rect">
            <a:avLst/>
          </a:prstGeom>
          <a:noFill/>
        </p:spPr>
        <p:txBody>
          <a:bodyPr wrap="square" rtlCol="0">
            <a:spAutoFit/>
          </a:bodyPr>
          <a:lstStyle/>
          <a:p>
            <a:pPr algn="ctr"/>
            <a:r>
              <a:rPr lang="es-CL" b="1" dirty="0" smtClean="0"/>
              <a:t>Rol Permisivo/</a:t>
            </a:r>
          </a:p>
          <a:p>
            <a:pPr algn="ctr"/>
            <a:r>
              <a:rPr lang="es-CL" b="1" dirty="0" err="1" smtClean="0">
                <a:solidFill>
                  <a:srgbClr val="00B050"/>
                </a:solidFill>
              </a:rPr>
              <a:t>semi</a:t>
            </a:r>
            <a:r>
              <a:rPr lang="es-CL" b="1" dirty="0" smtClean="0">
                <a:solidFill>
                  <a:srgbClr val="00B050"/>
                </a:solidFill>
              </a:rPr>
              <a:t>-activo </a:t>
            </a:r>
            <a:endParaRPr lang="es-CL" b="1" dirty="0">
              <a:solidFill>
                <a:srgbClr val="00B050"/>
              </a:solidFill>
            </a:endParaRPr>
          </a:p>
        </p:txBody>
      </p:sp>
      <p:sp>
        <p:nvSpPr>
          <p:cNvPr id="11" name="CuadroTexto 10"/>
          <p:cNvSpPr txBox="1"/>
          <p:nvPr/>
        </p:nvSpPr>
        <p:spPr>
          <a:xfrm>
            <a:off x="6380629" y="5591192"/>
            <a:ext cx="1828800" cy="369332"/>
          </a:xfrm>
          <a:prstGeom prst="rect">
            <a:avLst/>
          </a:prstGeom>
          <a:noFill/>
        </p:spPr>
        <p:txBody>
          <a:bodyPr wrap="square" rtlCol="0">
            <a:spAutoFit/>
          </a:bodyPr>
          <a:lstStyle/>
          <a:p>
            <a:pPr algn="ctr"/>
            <a:r>
              <a:rPr lang="es-CL" b="1" dirty="0" smtClean="0"/>
              <a:t>Rol </a:t>
            </a:r>
            <a:r>
              <a:rPr lang="es-CL" b="1" u="sng" dirty="0" smtClean="0"/>
              <a:t>Pasivo</a:t>
            </a:r>
            <a:r>
              <a:rPr lang="es-CL" b="1" dirty="0" smtClean="0"/>
              <a:t> </a:t>
            </a:r>
            <a:endParaRPr lang="es-CL"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2119307"/>
      </p:ext>
    </p:extLst>
  </p:cSld>
  <p:clrMapOvr>
    <a:masterClrMapping/>
  </p:clrMapOvr>
  <mc:AlternateContent xmlns:mc="http://schemas.openxmlformats.org/markup-compatibility/2006" xmlns:p14="http://schemas.microsoft.com/office/powerpoint/2010/main">
    <mc:Choice Requires="p14">
      <p:transition spd="slow" p14:dur="2000" advTm="51580"/>
    </mc:Choice>
    <mc:Fallback xmlns="">
      <p:transition spd="slow" advTm="5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0135" y="458609"/>
            <a:ext cx="7886700" cy="1325563"/>
          </a:xfrm>
        </p:spPr>
        <p:txBody>
          <a:bodyPr>
            <a:normAutofit/>
          </a:bodyPr>
          <a:lstStyle/>
          <a:p>
            <a:r>
              <a:rPr lang="es-CL" sz="4000" cap="small" dirty="0" smtClean="0"/>
              <a:t>Procesos fundamentales del mecanismo del parto: </a:t>
            </a:r>
            <a:endParaRPr lang="es-CL" sz="4000" cap="small"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118540101"/>
              </p:ext>
            </p:extLst>
          </p:nvPr>
        </p:nvGraphicFramePr>
        <p:xfrm>
          <a:off x="1905347" y="1492602"/>
          <a:ext cx="5624490" cy="1803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5" descr="C:\Users\Rodrigo Neira\Documents\MSP\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neral"/>
          <p:cNvPicPr>
            <a:picLocks noChangeAspect="1" noChangeArrowheads="1"/>
          </p:cNvPicPr>
          <p:nvPr/>
        </p:nvPicPr>
        <p:blipFill>
          <a:blip r:embed="rId10">
            <a:grayscl/>
            <a:biLevel thresh="50000"/>
            <a:extLst>
              <a:ext uri="{28A0092B-C50C-407E-A947-70E740481C1C}">
                <a14:useLocalDpi xmlns:a14="http://schemas.microsoft.com/office/drawing/2010/main" val="0"/>
              </a:ext>
            </a:extLst>
          </a:blip>
          <a:srcRect/>
          <a:stretch>
            <a:fillRect/>
          </a:stretch>
        </p:blipFill>
        <p:spPr bwMode="auto">
          <a:xfrm>
            <a:off x="257732" y="3160059"/>
            <a:ext cx="5507694" cy="3365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5957931" y="3532273"/>
            <a:ext cx="2719668" cy="1117002"/>
          </a:xfrm>
          <a:prstGeom prst="rect">
            <a:avLst/>
          </a:prstGeom>
          <a:solidFill>
            <a:srgbClr val="FFE1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smtClean="0">
                <a:solidFill>
                  <a:schemeClr val="tx1"/>
                </a:solidFill>
              </a:rPr>
              <a:t>Fenómeno de: “cilindro fetal” y “apelotonamiento” por acúmulo de energía potencial.</a:t>
            </a:r>
            <a:endParaRPr lang="es-CL" sz="1400" dirty="0">
              <a:solidFill>
                <a:schemeClr val="tx1"/>
              </a:solidFill>
            </a:endParaRPr>
          </a:p>
        </p:txBody>
      </p:sp>
      <p:sp>
        <p:nvSpPr>
          <p:cNvPr id="3" name="Rectángulo 2"/>
          <p:cNvSpPr/>
          <p:nvPr/>
        </p:nvSpPr>
        <p:spPr>
          <a:xfrm>
            <a:off x="6169290" y="3049210"/>
            <a:ext cx="2270686" cy="369332"/>
          </a:xfrm>
          <a:prstGeom prst="rect">
            <a:avLst/>
          </a:prstGeom>
        </p:spPr>
        <p:txBody>
          <a:bodyPr wrap="none">
            <a:spAutoFit/>
          </a:bodyPr>
          <a:lstStyle/>
          <a:p>
            <a:r>
              <a:rPr lang="es-ES" b="1" dirty="0" smtClean="0">
                <a:latin typeface="Arial" panose="020B0604020202020204" pitchFamily="34" charset="0"/>
                <a:ea typeface="Times New Roman" panose="02020603050405020304" pitchFamily="18" charset="0"/>
                <a:cs typeface="Times New Roman" panose="02020603050405020304" pitchFamily="18" charset="0"/>
              </a:rPr>
              <a:t>Teoría de </a:t>
            </a:r>
            <a:r>
              <a:rPr lang="es-ES" b="1" dirty="0" err="1" smtClean="0">
                <a:latin typeface="Arial" panose="020B0604020202020204" pitchFamily="34" charset="0"/>
                <a:ea typeface="Times New Roman" panose="02020603050405020304" pitchFamily="18" charset="0"/>
                <a:cs typeface="Times New Roman" panose="02020603050405020304" pitchFamily="18" charset="0"/>
              </a:rPr>
              <a:t>Sellheim</a:t>
            </a:r>
            <a:r>
              <a:rPr lang="es-ES" b="1" dirty="0" smtClean="0">
                <a:latin typeface="Arial" panose="020B0604020202020204" pitchFamily="34" charset="0"/>
                <a:ea typeface="Times New Roman" panose="02020603050405020304" pitchFamily="18" charset="0"/>
                <a:cs typeface="Times New Roman" panose="02020603050405020304" pitchFamily="18" charset="0"/>
              </a:rPr>
              <a:t> </a:t>
            </a:r>
            <a:endParaRPr lang="es-CL" b="1" dirty="0"/>
          </a:p>
        </p:txBody>
      </p:sp>
      <p:sp>
        <p:nvSpPr>
          <p:cNvPr id="5" name="4 CuadroTexto"/>
          <p:cNvSpPr txBox="1"/>
          <p:nvPr/>
        </p:nvSpPr>
        <p:spPr>
          <a:xfrm>
            <a:off x="5832178" y="5196648"/>
            <a:ext cx="2971173" cy="1077218"/>
          </a:xfrm>
          <a:prstGeom prst="rect">
            <a:avLst/>
          </a:prstGeom>
          <a:noFill/>
        </p:spPr>
        <p:txBody>
          <a:bodyPr wrap="square" rtlCol="0">
            <a:spAutoFit/>
          </a:bodyPr>
          <a:lstStyle/>
          <a:p>
            <a:pPr algn="ctr"/>
            <a:r>
              <a:rPr lang="es-ES_tradnl" sz="1600" i="1" dirty="0" smtClean="0"/>
              <a:t>El canal no es regular, porque los diámetros más grandes de cada estrecho no se orientan en el mismo plano. </a:t>
            </a:r>
            <a:r>
              <a:rPr lang="es-ES_tradnl" sz="1100" i="1" dirty="0" smtClean="0"/>
              <a:t>Parir en Movimiento, 2007. </a:t>
            </a:r>
            <a:endParaRPr lang="es-ES_tradnl" sz="1100" i="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7284801"/>
      </p:ext>
    </p:extLst>
  </p:cSld>
  <p:clrMapOvr>
    <a:masterClrMapping/>
  </p:clrMapOvr>
  <mc:AlternateContent xmlns:mc="http://schemas.openxmlformats.org/markup-compatibility/2006" xmlns:p14="http://schemas.microsoft.com/office/powerpoint/2010/main">
    <mc:Choice Requires="p14">
      <p:transition spd="slow" p14:dur="2000" advTm="63324"/>
    </mc:Choice>
    <mc:Fallback xmlns="">
      <p:transition spd="slow" advTm="6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7331" y="345038"/>
            <a:ext cx="7886700" cy="1325563"/>
          </a:xfrm>
        </p:spPr>
        <p:txBody>
          <a:bodyPr/>
          <a:lstStyle/>
          <a:p>
            <a:r>
              <a:rPr lang="es-CL" cap="small" dirty="0" smtClean="0"/>
              <a:t>Introducción:</a:t>
            </a:r>
            <a:endParaRPr lang="es-CL" cap="small" dirty="0"/>
          </a:p>
        </p:txBody>
      </p:sp>
      <p:sp>
        <p:nvSpPr>
          <p:cNvPr id="3" name="Marcador de contenido 2"/>
          <p:cNvSpPr>
            <a:spLocks noGrp="1"/>
          </p:cNvSpPr>
          <p:nvPr>
            <p:ph idx="1"/>
          </p:nvPr>
        </p:nvSpPr>
        <p:spPr>
          <a:xfrm>
            <a:off x="332570" y="1588864"/>
            <a:ext cx="6179548" cy="4992499"/>
          </a:xfrm>
        </p:spPr>
        <p:txBody>
          <a:bodyPr>
            <a:noAutofit/>
          </a:bodyPr>
          <a:lstStyle/>
          <a:p>
            <a:r>
              <a:rPr lang="es-CL" sz="1800" dirty="0" smtClean="0"/>
              <a:t>En Chile el </a:t>
            </a:r>
            <a:r>
              <a:rPr lang="es-CL" sz="1800" b="1" dirty="0" smtClean="0"/>
              <a:t>99,8% de los partos</a:t>
            </a:r>
            <a:r>
              <a:rPr lang="es-CL" sz="1800" dirty="0" smtClean="0"/>
              <a:t>, </a:t>
            </a:r>
            <a:r>
              <a:rPr lang="es-CL" sz="1800" dirty="0"/>
              <a:t>es decir, n=246.971 </a:t>
            </a:r>
            <a:r>
              <a:rPr lang="es-CL" sz="1800" dirty="0" smtClean="0"/>
              <a:t>partos contaron con atención profesional. </a:t>
            </a:r>
            <a:r>
              <a:rPr lang="es-CL" sz="900" dirty="0" smtClean="0"/>
              <a:t>(DEIS, datos para 2011).</a:t>
            </a:r>
            <a:r>
              <a:rPr lang="es-CL" sz="1800" dirty="0" smtClean="0"/>
              <a:t> </a:t>
            </a:r>
          </a:p>
          <a:p>
            <a:endParaRPr lang="es-CL" sz="200" dirty="0" smtClean="0"/>
          </a:p>
          <a:p>
            <a:r>
              <a:rPr lang="es-CL" sz="1800" b="1" dirty="0" smtClean="0"/>
              <a:t>Gradiente bastante concentrada a favor de la atención por matrona/</a:t>
            </a:r>
            <a:r>
              <a:rPr lang="es-CL" sz="1800" b="1" dirty="0" err="1" smtClean="0"/>
              <a:t>ón</a:t>
            </a:r>
            <a:r>
              <a:rPr lang="es-CL" sz="1800" b="1" dirty="0" smtClean="0"/>
              <a:t> en el sector público</a:t>
            </a:r>
            <a:r>
              <a:rPr lang="es-CL" sz="1800" dirty="0" smtClean="0"/>
              <a:t>. </a:t>
            </a:r>
          </a:p>
          <a:p>
            <a:endParaRPr lang="es-CL" sz="200" dirty="0" smtClean="0"/>
          </a:p>
          <a:p>
            <a:r>
              <a:rPr lang="es-CL" sz="1800" dirty="0" smtClean="0"/>
              <a:t>En este último, la organización, según el artículo 117 del código sanitario, permite a las </a:t>
            </a:r>
            <a:r>
              <a:rPr lang="es-CL" sz="1800" b="1" dirty="0" smtClean="0"/>
              <a:t>matronas asistir el trabajo de parto que se encuentre dentro de rangos fisiológicos</a:t>
            </a:r>
            <a:r>
              <a:rPr lang="es-CL" sz="1800" dirty="0" smtClean="0"/>
              <a:t>. </a:t>
            </a:r>
          </a:p>
          <a:p>
            <a:endParaRPr lang="es-CL" sz="200" dirty="0" smtClean="0"/>
          </a:p>
          <a:p>
            <a:r>
              <a:rPr lang="es-CL" sz="1800" dirty="0" smtClean="0"/>
              <a:t>Dado que gran parte de los partos atendidos en el sector público quedan a cargo de matronas y </a:t>
            </a:r>
            <a:r>
              <a:rPr lang="es-CL" sz="1800" dirty="0" err="1" smtClean="0"/>
              <a:t>matrones</a:t>
            </a:r>
            <a:r>
              <a:rPr lang="es-CL" sz="1800" dirty="0" smtClean="0"/>
              <a:t>, es fundamental que éstos posean un </a:t>
            </a:r>
            <a:r>
              <a:rPr lang="es-CL" sz="1800" b="1" dirty="0" smtClean="0"/>
              <a:t>conocimiento cabal de variables que intervienen </a:t>
            </a:r>
            <a:r>
              <a:rPr lang="es-CL" sz="1800" dirty="0" smtClean="0"/>
              <a:t>en su desarrollo normal. </a:t>
            </a:r>
          </a:p>
          <a:p>
            <a:endParaRPr lang="es-CL" sz="100" dirty="0" smtClean="0"/>
          </a:p>
          <a:p>
            <a:r>
              <a:rPr lang="es-CL" sz="1800" dirty="0" smtClean="0"/>
              <a:t>Parte de estas variables, la conforman los mecanismos del parto.  </a:t>
            </a:r>
            <a:endParaRPr lang="es-CL" sz="1800" dirty="0"/>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aniela\Desktop\IMAGENES\Imagen1.jpg"/>
          <p:cNvPicPr>
            <a:picLocks noChangeAspect="1" noChangeArrowheads="1"/>
          </p:cNvPicPr>
          <p:nvPr/>
        </p:nvPicPr>
        <p:blipFill>
          <a:blip r:embed="rId5" cstate="print">
            <a:lum bright="10000"/>
          </a:blip>
          <a:srcRect/>
          <a:stretch>
            <a:fillRect/>
          </a:stretch>
        </p:blipFill>
        <p:spPr bwMode="auto">
          <a:xfrm>
            <a:off x="6719653" y="2537654"/>
            <a:ext cx="1978863" cy="26656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0882821"/>
      </p:ext>
    </p:extLst>
  </p:cSld>
  <p:clrMapOvr>
    <a:masterClrMapping/>
  </p:clrMapOvr>
  <mc:AlternateContent xmlns:mc="http://schemas.openxmlformats.org/markup-compatibility/2006" xmlns:p14="http://schemas.microsoft.com/office/powerpoint/2010/main">
    <mc:Choice Requires="p14">
      <p:transition spd="slow" p14:dur="2000" advTm="103250"/>
    </mc:Choice>
    <mc:Fallback xmlns="">
      <p:transition spd="slow" advTm="10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cap="small" dirty="0" smtClean="0"/>
              <a:t>Rotación de la cabeza fetal</a:t>
            </a:r>
            <a:endParaRPr lang="es-CL" cap="small" dirty="0"/>
          </a:p>
        </p:txBody>
      </p:sp>
      <p:sp>
        <p:nvSpPr>
          <p:cNvPr id="3" name="Marcador de contenido 2"/>
          <p:cNvSpPr>
            <a:spLocks noGrp="1"/>
          </p:cNvSpPr>
          <p:nvPr>
            <p:ph idx="1"/>
          </p:nvPr>
        </p:nvSpPr>
        <p:spPr>
          <a:xfrm>
            <a:off x="389708" y="1857869"/>
            <a:ext cx="8539396" cy="4351338"/>
          </a:xfrm>
        </p:spPr>
        <p:txBody>
          <a:bodyPr>
            <a:normAutofit/>
          </a:bodyPr>
          <a:lstStyle/>
          <a:p>
            <a:r>
              <a:rPr lang="es-CL" sz="1900" dirty="0" smtClean="0"/>
              <a:t>Si bien el feto se comporta como un componente pasivo, eso no resta que deba hacer movimientos de rotación con el objeto de sortear los obstáculos del canal pélvico, girando alrededor del pubis por delante. </a:t>
            </a:r>
          </a:p>
          <a:p>
            <a:r>
              <a:rPr lang="es-CL" sz="1900" dirty="0" smtClean="0"/>
              <a:t>Los diámetros pélvicos más anchos cambian a medida que se avanza por la pelvis de superior a inferior. </a:t>
            </a:r>
            <a:r>
              <a:rPr lang="es-CL" sz="1900" b="1" dirty="0" smtClean="0"/>
              <a:t>En la excavación superior el diámetro más amplio es el transverso, mientras que en la excavación inferior lo es el antero-posterior</a:t>
            </a:r>
            <a:r>
              <a:rPr lang="es-CL" sz="1900" dirty="0" smtClean="0"/>
              <a:t>. </a:t>
            </a:r>
            <a:endParaRPr lang="es-CL" sz="1900" dirty="0"/>
          </a:p>
        </p:txBody>
      </p:sp>
      <p:pic>
        <p:nvPicPr>
          <p:cNvPr id="4" name="Imagen 3"/>
          <p:cNvPicPr>
            <a:picLocks noChangeAspect="1"/>
          </p:cNvPicPr>
          <p:nvPr/>
        </p:nvPicPr>
        <p:blipFill rotWithShape="1">
          <a:blip r:embed="rId4"/>
          <a:srcRect l="21269" t="12500" r="20132" b="41360"/>
          <a:stretch/>
        </p:blipFill>
        <p:spPr>
          <a:xfrm>
            <a:off x="1556498" y="3915899"/>
            <a:ext cx="5825938" cy="2579031"/>
          </a:xfrm>
          <a:prstGeom prst="rect">
            <a:avLst/>
          </a:prstGeom>
        </p:spPr>
      </p:pic>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6924784" y="6488668"/>
            <a:ext cx="4008639" cy="369332"/>
          </a:xfrm>
          <a:prstGeom prst="rect">
            <a:avLst/>
          </a:prstGeom>
          <a:noFill/>
        </p:spPr>
        <p:txBody>
          <a:bodyPr wrap="square" rtlCol="0">
            <a:spAutoFit/>
          </a:bodyPr>
          <a:lstStyle/>
          <a:p>
            <a:r>
              <a:rPr lang="es-CL" dirty="0" smtClean="0"/>
              <a:t>Imagen: </a:t>
            </a:r>
            <a:r>
              <a:rPr lang="es-CL" dirty="0" err="1" smtClean="0"/>
              <a:t>Asnizam</a:t>
            </a:r>
            <a:r>
              <a:rPr lang="es-CL" dirty="0" smtClean="0"/>
              <a:t>, M. </a:t>
            </a:r>
            <a:endParaRPr lang="es-CL"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1955968"/>
      </p:ext>
    </p:extLst>
  </p:cSld>
  <p:clrMapOvr>
    <a:masterClrMapping/>
  </p:clrMapOvr>
  <mc:AlternateContent xmlns:mc="http://schemas.openxmlformats.org/markup-compatibility/2006" xmlns:p14="http://schemas.microsoft.com/office/powerpoint/2010/main">
    <mc:Choice Requires="p14">
      <p:transition spd="slow" p14:dur="2000" advTm="78590"/>
    </mc:Choice>
    <mc:Fallback xmlns="">
      <p:transition spd="slow" advTm="7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CRANEO FETAL</a:t>
            </a:r>
            <a:endParaRPr lang="es-CL" dirty="0"/>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5"/>
          <a:srcRect l="4525" t="26286" r="47416" b="14705"/>
          <a:stretch/>
        </p:blipFill>
        <p:spPr>
          <a:xfrm>
            <a:off x="1350666" y="1880482"/>
            <a:ext cx="6252883" cy="4316507"/>
          </a:xfrm>
          <a:prstGeom prst="rect">
            <a:avLst/>
          </a:prstGeom>
        </p:spPr>
      </p:pic>
      <p:sp>
        <p:nvSpPr>
          <p:cNvPr id="6" name="CuadroTexto 5"/>
          <p:cNvSpPr txBox="1"/>
          <p:nvPr/>
        </p:nvSpPr>
        <p:spPr>
          <a:xfrm>
            <a:off x="6924784" y="6488668"/>
            <a:ext cx="4008639" cy="369332"/>
          </a:xfrm>
          <a:prstGeom prst="rect">
            <a:avLst/>
          </a:prstGeom>
          <a:noFill/>
        </p:spPr>
        <p:txBody>
          <a:bodyPr wrap="square" rtlCol="0">
            <a:spAutoFit/>
          </a:bodyPr>
          <a:lstStyle/>
          <a:p>
            <a:r>
              <a:rPr lang="es-CL" dirty="0" smtClean="0"/>
              <a:t>Imagen: </a:t>
            </a:r>
            <a:r>
              <a:rPr lang="es-CL" dirty="0" err="1" smtClean="0"/>
              <a:t>Asnizam</a:t>
            </a:r>
            <a:r>
              <a:rPr lang="es-CL" dirty="0" smtClean="0"/>
              <a:t>, M. </a:t>
            </a:r>
            <a:endParaRPr lang="es-CL" dirty="0"/>
          </a:p>
        </p:txBody>
      </p:sp>
      <p:sp>
        <p:nvSpPr>
          <p:cNvPr id="7" name="Rectángulo 6"/>
          <p:cNvSpPr/>
          <p:nvPr/>
        </p:nvSpPr>
        <p:spPr>
          <a:xfrm>
            <a:off x="1350666" y="3783241"/>
            <a:ext cx="968188" cy="40341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6411242" y="4796252"/>
            <a:ext cx="968188" cy="40341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p:cNvSpPr/>
          <p:nvPr/>
        </p:nvSpPr>
        <p:spPr>
          <a:xfrm>
            <a:off x="6635361" y="2864970"/>
            <a:ext cx="968188" cy="40341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p:cNvSpPr/>
          <p:nvPr/>
        </p:nvSpPr>
        <p:spPr>
          <a:xfrm>
            <a:off x="3993013" y="1976152"/>
            <a:ext cx="1674160" cy="532056"/>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p:cNvSpPr/>
          <p:nvPr/>
        </p:nvSpPr>
        <p:spPr>
          <a:xfrm>
            <a:off x="4768678" y="2730824"/>
            <a:ext cx="968188" cy="40341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9218396"/>
      </p:ext>
    </p:extLst>
  </p:cSld>
  <p:clrMapOvr>
    <a:masterClrMapping/>
  </p:clrMapOvr>
  <mc:AlternateContent xmlns:mc="http://schemas.openxmlformats.org/markup-compatibility/2006" xmlns:p14="http://schemas.microsoft.com/office/powerpoint/2010/main">
    <mc:Choice Requires="p14">
      <p:transition spd="slow" p14:dur="2000" advTm="38255"/>
    </mc:Choice>
    <mc:Fallback xmlns="">
      <p:transition spd="slow" advTm="3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cap="small" dirty="0" smtClean="0"/>
              <a:t>Suturas como puntos de referencia:</a:t>
            </a:r>
            <a:endParaRPr lang="es-CL" cap="small" dirty="0"/>
          </a:p>
        </p:txBody>
      </p:sp>
      <p:pic>
        <p:nvPicPr>
          <p:cNvPr id="12290" name="Picture 2" descr="Resultado de imagen para diametros craneo fetal"/>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0421" y="2029936"/>
            <a:ext cx="8192879" cy="3649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Rodrigo Neira\Documents\MSP\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7418347"/>
      </p:ext>
    </p:extLst>
  </p:cSld>
  <p:clrMapOvr>
    <a:masterClrMapping/>
  </p:clrMapOvr>
  <mc:AlternateContent xmlns:mc="http://schemas.openxmlformats.org/markup-compatibility/2006" xmlns:p14="http://schemas.microsoft.com/office/powerpoint/2010/main">
    <mc:Choice Requires="p14">
      <p:transition spd="slow" p14:dur="2000" advTm="31354"/>
    </mc:Choice>
    <mc:Fallback xmlns="">
      <p:transition spd="slow" advTm="3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cap="small" dirty="0" smtClean="0"/>
              <a:t>Diámetros del cráneo fetal</a:t>
            </a:r>
            <a:endParaRPr lang="es-CL" cap="small" dirty="0"/>
          </a:p>
        </p:txBody>
      </p:sp>
      <p:pic>
        <p:nvPicPr>
          <p:cNvPr id="10242" name="Picture 2" descr="Resultado de imagen para diametros craneo f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364" y="1177342"/>
            <a:ext cx="4924078" cy="5536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9498643"/>
      </p:ext>
    </p:extLst>
  </p:cSld>
  <p:clrMapOvr>
    <a:masterClrMapping/>
  </p:clrMapOvr>
  <mc:AlternateContent xmlns:mc="http://schemas.openxmlformats.org/markup-compatibility/2006" xmlns:p14="http://schemas.microsoft.com/office/powerpoint/2010/main">
    <mc:Choice Requires="p14">
      <p:transition spd="slow" p14:dur="2000" advTm="41471"/>
    </mc:Choice>
    <mc:Fallback xmlns="">
      <p:transition spd="slow" advTm="4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353" y="407903"/>
            <a:ext cx="8608520" cy="1325563"/>
          </a:xfrm>
        </p:spPr>
        <p:txBody>
          <a:bodyPr>
            <a:normAutofit/>
          </a:bodyPr>
          <a:lstStyle/>
          <a:p>
            <a:r>
              <a:rPr lang="es-CL" cap="small" dirty="0" smtClean="0"/>
              <a:t>Planos de </a:t>
            </a:r>
            <a:r>
              <a:rPr lang="es-CL" cap="small" dirty="0" err="1" smtClean="0"/>
              <a:t>hodge</a:t>
            </a:r>
            <a:r>
              <a:rPr lang="es-CL" cap="small" dirty="0" smtClean="0"/>
              <a:t> y de lee: </a:t>
            </a:r>
            <a:br>
              <a:rPr lang="es-CL" cap="small" dirty="0" smtClean="0"/>
            </a:br>
            <a:r>
              <a:rPr lang="es-CL" sz="1900" dirty="0"/>
              <a:t>No</a:t>
            </a:r>
            <a:r>
              <a:rPr lang="es-CL" sz="1900" dirty="0" smtClean="0"/>
              <a:t>menclaturas para determinar la altura del descenso de la presentación. </a:t>
            </a:r>
            <a:endParaRPr lang="es-CL" sz="1900" dirty="0"/>
          </a:p>
        </p:txBody>
      </p:sp>
      <p:pic>
        <p:nvPicPr>
          <p:cNvPr id="4" name="Picture 1"/>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447" t="11510" r="7214" b="8232"/>
          <a:stretch/>
        </p:blipFill>
        <p:spPr bwMode="auto">
          <a:xfrm>
            <a:off x="249353" y="2095923"/>
            <a:ext cx="3016768" cy="22859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flipV="1">
            <a:off x="910572" y="2270735"/>
            <a:ext cx="1600200" cy="96818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1103313" y="2651735"/>
            <a:ext cx="1600200" cy="968187"/>
          </a:xfrm>
          <a:prstGeom prst="line">
            <a:avLst/>
          </a:prstGeom>
          <a:ln w="76200">
            <a:solidFill>
              <a:srgbClr val="EE0077"/>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1344706" y="3032736"/>
            <a:ext cx="1551548" cy="9149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1962262" y="3472730"/>
            <a:ext cx="1097019" cy="60959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2510771" y="1984554"/>
            <a:ext cx="6594968" cy="307777"/>
          </a:xfrm>
          <a:prstGeom prst="rect">
            <a:avLst/>
          </a:prstGeom>
          <a:noFill/>
        </p:spPr>
        <p:txBody>
          <a:bodyPr wrap="square" rtlCol="0">
            <a:spAutoFit/>
          </a:bodyPr>
          <a:lstStyle/>
          <a:p>
            <a:r>
              <a:rPr lang="es-CL" sz="1400" b="1" dirty="0" smtClean="0"/>
              <a:t>Primer plano de </a:t>
            </a:r>
            <a:r>
              <a:rPr lang="es-CL" sz="1400" b="1" dirty="0" err="1" smtClean="0"/>
              <a:t>Hodge</a:t>
            </a:r>
            <a:r>
              <a:rPr lang="es-CL" sz="1400" b="1" dirty="0" smtClean="0"/>
              <a:t>: </a:t>
            </a:r>
            <a:r>
              <a:rPr lang="es-CL" sz="1400" dirty="0" smtClean="0"/>
              <a:t>Promontorio- borde superior de la sínfisis púbica.  </a:t>
            </a:r>
            <a:endParaRPr lang="es-CL" sz="1400" dirty="0"/>
          </a:p>
        </p:txBody>
      </p:sp>
      <p:sp>
        <p:nvSpPr>
          <p:cNvPr id="12" name="CuadroTexto 11"/>
          <p:cNvSpPr txBox="1"/>
          <p:nvPr/>
        </p:nvSpPr>
        <p:spPr>
          <a:xfrm>
            <a:off x="2629878" y="2425448"/>
            <a:ext cx="6356753" cy="307777"/>
          </a:xfrm>
          <a:prstGeom prst="rect">
            <a:avLst/>
          </a:prstGeom>
          <a:noFill/>
        </p:spPr>
        <p:txBody>
          <a:bodyPr wrap="square" rtlCol="0">
            <a:spAutoFit/>
          </a:bodyPr>
          <a:lstStyle/>
          <a:p>
            <a:r>
              <a:rPr lang="es-CL" sz="1400" b="1" dirty="0" smtClean="0"/>
              <a:t>Segundo plano de </a:t>
            </a:r>
            <a:r>
              <a:rPr lang="es-CL" sz="1400" b="1" dirty="0" err="1" smtClean="0"/>
              <a:t>Hodge</a:t>
            </a:r>
            <a:r>
              <a:rPr lang="es-CL" sz="1400" dirty="0" smtClean="0"/>
              <a:t>: mitad de S</a:t>
            </a:r>
            <a:r>
              <a:rPr lang="es-CL" sz="1400" baseline="-25000" dirty="0" smtClean="0"/>
              <a:t>2-</a:t>
            </a:r>
            <a:r>
              <a:rPr lang="es-CL" sz="1400" dirty="0" smtClean="0"/>
              <a:t>borde inferior de la sínfisis púbica. </a:t>
            </a:r>
            <a:endParaRPr lang="es-CL" sz="1400" baseline="-25000" dirty="0"/>
          </a:p>
        </p:txBody>
      </p:sp>
      <p:sp>
        <p:nvSpPr>
          <p:cNvPr id="13" name="CuadroTexto 12"/>
          <p:cNvSpPr txBox="1"/>
          <p:nvPr/>
        </p:nvSpPr>
        <p:spPr>
          <a:xfrm>
            <a:off x="2832271" y="2821347"/>
            <a:ext cx="5644945" cy="307777"/>
          </a:xfrm>
          <a:prstGeom prst="rect">
            <a:avLst/>
          </a:prstGeom>
          <a:noFill/>
        </p:spPr>
        <p:txBody>
          <a:bodyPr wrap="square" rtlCol="0">
            <a:spAutoFit/>
          </a:bodyPr>
          <a:lstStyle/>
          <a:p>
            <a:r>
              <a:rPr lang="es-CL" sz="1400" b="1" dirty="0" smtClean="0"/>
              <a:t>Tercer plano de </a:t>
            </a:r>
            <a:r>
              <a:rPr lang="es-CL" sz="1400" b="1" dirty="0" err="1" smtClean="0"/>
              <a:t>Hodge</a:t>
            </a:r>
            <a:r>
              <a:rPr lang="es-CL" sz="1400" b="1" dirty="0" smtClean="0"/>
              <a:t>: </a:t>
            </a:r>
            <a:r>
              <a:rPr lang="es-CL" sz="1400" dirty="0" smtClean="0"/>
              <a:t>entre S</a:t>
            </a:r>
            <a:r>
              <a:rPr lang="es-CL" sz="1400" baseline="-25000" dirty="0"/>
              <a:t>4</a:t>
            </a:r>
            <a:r>
              <a:rPr lang="es-CL" sz="1400" dirty="0" smtClean="0"/>
              <a:t> y S</a:t>
            </a:r>
            <a:r>
              <a:rPr lang="es-CL" sz="1400" baseline="-25000" dirty="0" smtClean="0"/>
              <a:t>5</a:t>
            </a:r>
            <a:r>
              <a:rPr lang="es-CL" sz="1400" dirty="0" smtClean="0"/>
              <a:t> – espinas isquiáticas.  </a:t>
            </a:r>
            <a:endParaRPr lang="es-CL" sz="1400" dirty="0"/>
          </a:p>
        </p:txBody>
      </p:sp>
      <p:sp>
        <p:nvSpPr>
          <p:cNvPr id="14" name="CuadroTexto 13"/>
          <p:cNvSpPr txBox="1"/>
          <p:nvPr/>
        </p:nvSpPr>
        <p:spPr>
          <a:xfrm>
            <a:off x="3059281" y="3235360"/>
            <a:ext cx="5644945" cy="307777"/>
          </a:xfrm>
          <a:prstGeom prst="rect">
            <a:avLst/>
          </a:prstGeom>
          <a:noFill/>
        </p:spPr>
        <p:txBody>
          <a:bodyPr wrap="square" rtlCol="0">
            <a:spAutoFit/>
          </a:bodyPr>
          <a:lstStyle/>
          <a:p>
            <a:r>
              <a:rPr lang="es-CL" sz="1400" b="1" dirty="0" smtClean="0"/>
              <a:t>Cuarto plano de </a:t>
            </a:r>
            <a:r>
              <a:rPr lang="es-CL" sz="1400" b="1" dirty="0" err="1" smtClean="0"/>
              <a:t>Hodge</a:t>
            </a:r>
            <a:r>
              <a:rPr lang="es-CL" sz="1400" dirty="0" smtClean="0"/>
              <a:t>: línea perineal-punta del coxis.  </a:t>
            </a:r>
            <a:endParaRPr lang="es-CL" sz="1400" dirty="0"/>
          </a:p>
        </p:txBody>
      </p:sp>
      <p:grpSp>
        <p:nvGrpSpPr>
          <p:cNvPr id="15" name="Grupo 14"/>
          <p:cNvGrpSpPr/>
          <p:nvPr/>
        </p:nvGrpSpPr>
        <p:grpSpPr>
          <a:xfrm>
            <a:off x="7098170" y="88875"/>
            <a:ext cx="2007569" cy="803027"/>
            <a:chOff x="1808460" y="500343"/>
            <a:chExt cx="2007569" cy="803027"/>
          </a:xfrm>
          <a:scene3d>
            <a:camera prst="orthographicFront"/>
            <a:lightRig rig="threePt" dir="t">
              <a:rot lat="0" lon="0" rev="7500000"/>
            </a:lightRig>
          </a:scene3d>
        </p:grpSpPr>
        <p:sp>
          <p:nvSpPr>
            <p:cNvPr id="16" name="Cheurón 15"/>
            <p:cNvSpPr/>
            <p:nvPr/>
          </p:nvSpPr>
          <p:spPr>
            <a:xfrm>
              <a:off x="1808460" y="500343"/>
              <a:ext cx="2007569" cy="803027"/>
            </a:xfrm>
            <a:prstGeom prst="chevron">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Cheurón 4"/>
            <p:cNvSpPr/>
            <p:nvPr/>
          </p:nvSpPr>
          <p:spPr>
            <a:xfrm>
              <a:off x="2209974" y="500343"/>
              <a:ext cx="1204542" cy="8030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s-CL" sz="2400" kern="1200" dirty="0" smtClean="0"/>
                <a:t>Pasaje </a:t>
              </a:r>
              <a:endParaRPr lang="es-CL" sz="2400" kern="1200" dirty="0"/>
            </a:p>
          </p:txBody>
        </p:sp>
      </p:gr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851" t="1953" r="6311"/>
          <a:stretch/>
        </p:blipFill>
        <p:spPr bwMode="auto">
          <a:xfrm>
            <a:off x="2730985" y="4082328"/>
            <a:ext cx="3254188" cy="2626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p:cNvSpPr txBox="1"/>
          <p:nvPr/>
        </p:nvSpPr>
        <p:spPr>
          <a:xfrm>
            <a:off x="5985173" y="6370594"/>
            <a:ext cx="3138224" cy="338554"/>
          </a:xfrm>
          <a:prstGeom prst="rect">
            <a:avLst/>
          </a:prstGeom>
          <a:noFill/>
        </p:spPr>
        <p:txBody>
          <a:bodyPr wrap="square" rtlCol="0">
            <a:spAutoFit/>
          </a:bodyPr>
          <a:lstStyle/>
          <a:p>
            <a:r>
              <a:rPr lang="es-CL" sz="1600" dirty="0" smtClean="0"/>
              <a:t>Correlación Planos de </a:t>
            </a:r>
            <a:r>
              <a:rPr lang="es-CL" sz="1600" dirty="0" err="1" smtClean="0"/>
              <a:t>Hodge</a:t>
            </a:r>
            <a:r>
              <a:rPr lang="es-CL" sz="1600" dirty="0" smtClean="0"/>
              <a:t> y Lee. </a:t>
            </a:r>
            <a:endParaRPr lang="es-CL" sz="1600" dirty="0"/>
          </a:p>
        </p:txBody>
      </p:sp>
      <p:sp>
        <p:nvSpPr>
          <p:cNvPr id="20" name="Rectángulo 19"/>
          <p:cNvSpPr/>
          <p:nvPr/>
        </p:nvSpPr>
        <p:spPr>
          <a:xfrm>
            <a:off x="3719269" y="5395738"/>
            <a:ext cx="1264023" cy="1313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9000243"/>
      </p:ext>
    </p:extLst>
  </p:cSld>
  <p:clrMapOvr>
    <a:masterClrMapping/>
  </p:clrMapOvr>
  <mc:AlternateContent xmlns:mc="http://schemas.openxmlformats.org/markup-compatibility/2006" xmlns:p14="http://schemas.microsoft.com/office/powerpoint/2010/main">
    <mc:Choice Requires="p14">
      <p:transition spd="slow" p14:dur="2000" advTm="111300"/>
    </mc:Choice>
    <mc:Fallback xmlns="">
      <p:transition spd="slow" advTm="11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651125"/>
            <a:ext cx="9144000" cy="1325563"/>
          </a:xfr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r>
              <a:rPr lang="es-CL" cap="small" dirty="0" smtClean="0"/>
              <a:t>Tiempos del parto en presentación cefálica de vértice: </a:t>
            </a:r>
            <a:endParaRPr lang="es-CL" cap="small" dirty="0"/>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daniela\Desktop\IMAGENES\Imagen7.jpg"/>
          <p:cNvPicPr>
            <a:picLocks noChangeAspect="1" noChangeArrowheads="1"/>
          </p:cNvPicPr>
          <p:nvPr/>
        </p:nvPicPr>
        <p:blipFill>
          <a:blip r:embed="rId5" cstate="print">
            <a:lum bright="10000"/>
          </a:blip>
          <a:srcRect l="13333" b="3987"/>
          <a:stretch>
            <a:fillRect/>
          </a:stretch>
        </p:blipFill>
        <p:spPr bwMode="auto">
          <a:xfrm flipH="1">
            <a:off x="4005719" y="4380782"/>
            <a:ext cx="1440340" cy="2393504"/>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9955328"/>
      </p:ext>
    </p:extLst>
  </p:cSld>
  <p:clrMapOvr>
    <a:masterClrMapping/>
  </p:clrMapOvr>
  <mc:AlternateContent xmlns:mc="http://schemas.openxmlformats.org/markup-compatibility/2006" xmlns:p14="http://schemas.microsoft.com/office/powerpoint/2010/main">
    <mc:Choice Requires="p14">
      <p:transition spd="slow" p14:dur="2000" advTm="15481"/>
    </mc:Choice>
    <mc:Fallback xmlns="">
      <p:transition spd="slow" advTm="15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
            <a:ext cx="9144000" cy="1900363"/>
          </a:xfr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85000" lnSpcReduction="20000"/>
          </a:bodyPr>
          <a:lstStyle/>
          <a:p>
            <a:pPr marL="0" indent="0" algn="ctr">
              <a:buNone/>
            </a:pPr>
            <a:r>
              <a:rPr lang="es-CL" sz="2000" b="1" dirty="0"/>
              <a:t>1° TIEMPO: acomodación de la presentación al estrecho superior.</a:t>
            </a:r>
          </a:p>
          <a:p>
            <a:pPr marL="0" indent="0">
              <a:buNone/>
            </a:pPr>
            <a:r>
              <a:rPr lang="es-CL" sz="2000" b="1" dirty="0" smtClean="0"/>
              <a:t>Evento: Modificación </a:t>
            </a:r>
            <a:r>
              <a:rPr lang="es-CL" sz="2000" b="1" dirty="0"/>
              <a:t>de la </a:t>
            </a:r>
            <a:r>
              <a:rPr lang="es-CL" sz="2000" b="1" dirty="0" smtClean="0"/>
              <a:t>actitud</a:t>
            </a:r>
          </a:p>
          <a:p>
            <a:pPr marL="0" indent="0">
              <a:buNone/>
            </a:pPr>
            <a:r>
              <a:rPr lang="es-CL" sz="2000" dirty="0" smtClean="0"/>
              <a:t>              Sub-tiempos:</a:t>
            </a:r>
          </a:p>
          <a:p>
            <a:pPr marL="0" indent="0">
              <a:buNone/>
            </a:pPr>
            <a:r>
              <a:rPr lang="es-CL" sz="2000" dirty="0" smtClean="0"/>
              <a:t>	- orientación </a:t>
            </a:r>
            <a:r>
              <a:rPr lang="es-CL" sz="2000" dirty="0"/>
              <a:t>de la cabeza en diámetro oblicuo y </a:t>
            </a:r>
            <a:endParaRPr lang="es-CL" sz="2000" dirty="0" smtClean="0"/>
          </a:p>
          <a:p>
            <a:pPr marL="0" indent="0">
              <a:buNone/>
            </a:pPr>
            <a:r>
              <a:rPr lang="es-CL" sz="2000" dirty="0"/>
              <a:t>	</a:t>
            </a:r>
            <a:r>
              <a:rPr lang="es-CL" sz="2000" dirty="0" smtClean="0"/>
              <a:t>- flexión.</a:t>
            </a:r>
            <a:endParaRPr lang="es-CL" sz="2000" dirty="0"/>
          </a:p>
          <a:p>
            <a:pPr marL="0" indent="0">
              <a:buNone/>
            </a:pPr>
            <a:r>
              <a:rPr lang="es-CL" sz="2000" b="1" dirty="0" smtClean="0"/>
              <a:t>Objetivo: </a:t>
            </a:r>
            <a:r>
              <a:rPr lang="es-CL" sz="2000" dirty="0" smtClean="0"/>
              <a:t>reducción de diámetros fetales craneales. </a:t>
            </a:r>
            <a:endParaRPr lang="es-CL" sz="2000" dirty="0"/>
          </a:p>
          <a:p>
            <a:endParaRPr lang="es-CL" sz="2000" dirty="0"/>
          </a:p>
        </p:txBody>
      </p:sp>
      <p:pic>
        <p:nvPicPr>
          <p:cNvPr id="10" name="Imagen 9"/>
          <p:cNvPicPr>
            <a:picLocks noChangeAspect="1"/>
          </p:cNvPicPr>
          <p:nvPr/>
        </p:nvPicPr>
        <p:blipFill rotWithShape="1">
          <a:blip r:embed="rId4"/>
          <a:srcRect l="1322" t="25551" r="52894" b="39155"/>
          <a:stretch/>
        </p:blipFill>
        <p:spPr>
          <a:xfrm>
            <a:off x="228600" y="2501153"/>
            <a:ext cx="5957047" cy="2581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p:cNvSpPr txBox="1"/>
          <p:nvPr/>
        </p:nvSpPr>
        <p:spPr>
          <a:xfrm>
            <a:off x="1465728" y="5372562"/>
            <a:ext cx="3267635" cy="646331"/>
          </a:xfrm>
          <a:prstGeom prst="rect">
            <a:avLst/>
          </a:prstGeom>
          <a:noFill/>
        </p:spPr>
        <p:txBody>
          <a:bodyPr wrap="square" rtlCol="0">
            <a:spAutoFit/>
          </a:bodyPr>
          <a:lstStyle/>
          <a:p>
            <a:pPr algn="ctr"/>
            <a:r>
              <a:rPr lang="es-CL" dirty="0" smtClean="0"/>
              <a:t>El feto inicialmente se encuentra en actitud Indiferente </a:t>
            </a:r>
            <a:endParaRPr lang="es-CL" dirty="0"/>
          </a:p>
        </p:txBody>
      </p:sp>
      <p:pic>
        <p:nvPicPr>
          <p:cNvPr id="5122" name="Picture 2" descr="http://infogen.org.mx/wp-content/uploads/2013/08/parto1.jpg"/>
          <p:cNvPicPr>
            <a:picLocks noChangeAspect="1" noChangeArrowheads="1"/>
          </p:cNvPicPr>
          <p:nvPr/>
        </p:nvPicPr>
        <p:blipFill rotWithShape="1">
          <a:blip r:embed="rId5">
            <a:extLst>
              <a:ext uri="{28A0092B-C50C-407E-A947-70E740481C1C}">
                <a14:useLocalDpi xmlns:a14="http://schemas.microsoft.com/office/drawing/2010/main" val="0"/>
              </a:ext>
            </a:extLst>
          </a:blip>
          <a:srcRect l="45845" t="5294" r="2535" b="3726"/>
          <a:stretch/>
        </p:blipFill>
        <p:spPr bwMode="auto">
          <a:xfrm>
            <a:off x="6427693" y="3160059"/>
            <a:ext cx="2232213" cy="155986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ector recto 12"/>
          <p:cNvCxnSpPr/>
          <p:nvPr/>
        </p:nvCxnSpPr>
        <p:spPr>
          <a:xfrm>
            <a:off x="7180729" y="4316506"/>
            <a:ext cx="75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5586770" y="5512846"/>
            <a:ext cx="75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6339806" y="5130504"/>
            <a:ext cx="2804194" cy="923330"/>
          </a:xfrm>
          <a:prstGeom prst="rect">
            <a:avLst/>
          </a:prstGeom>
          <a:noFill/>
        </p:spPr>
        <p:txBody>
          <a:bodyPr wrap="square" rtlCol="0">
            <a:spAutoFit/>
          </a:bodyPr>
          <a:lstStyle/>
          <a:p>
            <a:r>
              <a:rPr lang="es-CL" dirty="0" smtClean="0"/>
              <a:t>Diámetro occipito frontal = 12 cm ofrecido al diámetro pélvico oblicuo=12 cm.</a:t>
            </a:r>
            <a:endParaRPr lang="es-CL"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5224937"/>
      </p:ext>
    </p:extLst>
  </p:cSld>
  <p:clrMapOvr>
    <a:masterClrMapping/>
  </p:clrMapOvr>
  <mc:AlternateContent xmlns:mc="http://schemas.openxmlformats.org/markup-compatibility/2006" xmlns:p14="http://schemas.microsoft.com/office/powerpoint/2010/main">
    <mc:Choice Requires="p14">
      <p:transition spd="slow" p14:dur="2000" advTm="104657"/>
    </mc:Choice>
    <mc:Fallback xmlns="">
      <p:transition spd="slow" advTm="10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6" name="Imagen 5"/>
          <p:cNvPicPr>
            <a:picLocks noChangeAspect="1"/>
          </p:cNvPicPr>
          <p:nvPr/>
        </p:nvPicPr>
        <p:blipFill rotWithShape="1">
          <a:blip r:embed="rId4"/>
          <a:srcRect l="2355" t="6617" r="27262" b="14338"/>
          <a:stretch/>
        </p:blipFill>
        <p:spPr>
          <a:xfrm>
            <a:off x="0" y="1075765"/>
            <a:ext cx="9157447" cy="5782235"/>
          </a:xfrm>
          <a:prstGeom prst="rect">
            <a:avLst/>
          </a:prstGeom>
        </p:spPr>
      </p:pic>
      <p:sp>
        <p:nvSpPr>
          <p:cNvPr id="5" name="Marcador de contenido 2"/>
          <p:cNvSpPr txBox="1">
            <a:spLocks/>
          </p:cNvSpPr>
          <p:nvPr/>
        </p:nvSpPr>
        <p:spPr>
          <a:xfrm>
            <a:off x="0" y="-1"/>
            <a:ext cx="9144000" cy="1438836"/>
          </a:xfrm>
          <a:prstGeom prst="rect">
            <a:avLst/>
          </a:prstGeo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CL" sz="2000" b="1" dirty="0" smtClean="0"/>
              <a:t>1° TIEMPO: acomodación de la presentación al estrecho superior.</a:t>
            </a:r>
          </a:p>
          <a:p>
            <a:pPr marL="0" indent="0" algn="ctr">
              <a:buFont typeface="Arial" panose="020B0604020202020204" pitchFamily="34" charset="0"/>
              <a:buNone/>
            </a:pPr>
            <a:endParaRPr lang="es-CL" sz="2000" b="1" dirty="0" smtClean="0"/>
          </a:p>
          <a:p>
            <a:pPr marL="0" indent="0">
              <a:buFont typeface="Arial" panose="020B0604020202020204" pitchFamily="34" charset="0"/>
              <a:buNone/>
            </a:pPr>
            <a:r>
              <a:rPr lang="es-CL" sz="2000" dirty="0" smtClean="0"/>
              <a:t>Eventos: Modificación de la actitud </a:t>
            </a:r>
          </a:p>
          <a:p>
            <a:pPr marL="0" indent="0">
              <a:buFont typeface="Arial" panose="020B0604020202020204" pitchFamily="34" charset="0"/>
              <a:buNone/>
            </a:pPr>
            <a:r>
              <a:rPr lang="es-CL" sz="2000" dirty="0" smtClean="0"/>
              <a:t>orientación de la cabeza en diámetro oblicuo y flexión. </a:t>
            </a:r>
          </a:p>
          <a:p>
            <a:endParaRPr lang="es-CL"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4610169"/>
      </p:ext>
    </p:extLst>
  </p:cSld>
  <p:clrMapOvr>
    <a:masterClrMapping/>
  </p:clrMapOvr>
  <mc:AlternateContent xmlns:mc="http://schemas.openxmlformats.org/markup-compatibility/2006" xmlns:p14="http://schemas.microsoft.com/office/powerpoint/2010/main">
    <mc:Choice Requires="p14">
      <p:transition spd="slow" p14:dur="2000" advTm="24191"/>
    </mc:Choice>
    <mc:Fallback xmlns="">
      <p:transition spd="slow" advTm="2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blog.aufeminin.com/blog/D20070523/75237_813595294_feto_30_32_semanas_H002002_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613" y="2010189"/>
            <a:ext cx="5220303" cy="3983122"/>
          </a:xfrm>
          <a:prstGeom prst="rect">
            <a:avLst/>
          </a:prstGeom>
          <a:noFill/>
          <a:extLst>
            <a:ext uri="{909E8E84-426E-40DD-AFC4-6F175D3DCCD1}">
              <a14:hiddenFill xmlns:a14="http://schemas.microsoft.com/office/drawing/2010/main">
                <a:solidFill>
                  <a:srgbClr val="FFFFFF"/>
                </a:solidFill>
              </a14:hiddenFill>
            </a:ext>
          </a:extLst>
        </p:spPr>
      </p:pic>
      <p:sp>
        <p:nvSpPr>
          <p:cNvPr id="12" name="Arco 11"/>
          <p:cNvSpPr/>
          <p:nvPr/>
        </p:nvSpPr>
        <p:spPr>
          <a:xfrm rot="2948632">
            <a:off x="5076295" y="3999857"/>
            <a:ext cx="2152670" cy="1771040"/>
          </a:xfrm>
          <a:prstGeom prst="arc">
            <a:avLst>
              <a:gd name="adj1" fmla="val 21570458"/>
              <a:gd name="adj2" fmla="val 63160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3" name="Cerrar llave 12"/>
          <p:cNvSpPr/>
          <p:nvPr/>
        </p:nvSpPr>
        <p:spPr>
          <a:xfrm rot="7845453">
            <a:off x="3040975" y="3442725"/>
            <a:ext cx="438524" cy="28853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cxnSp>
        <p:nvCxnSpPr>
          <p:cNvPr id="15" name="Conector recto de flecha 14"/>
          <p:cNvCxnSpPr/>
          <p:nvPr/>
        </p:nvCxnSpPr>
        <p:spPr>
          <a:xfrm>
            <a:off x="2549769" y="3492012"/>
            <a:ext cx="316523" cy="31935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7" name="Conector recto de flecha 16"/>
          <p:cNvCxnSpPr/>
          <p:nvPr/>
        </p:nvCxnSpPr>
        <p:spPr>
          <a:xfrm>
            <a:off x="2924278" y="3896408"/>
            <a:ext cx="316523" cy="31935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ector recto de flecha 17"/>
          <p:cNvCxnSpPr/>
          <p:nvPr/>
        </p:nvCxnSpPr>
        <p:spPr>
          <a:xfrm>
            <a:off x="3330943" y="4262701"/>
            <a:ext cx="316523" cy="31935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Conector recto de flecha 18"/>
          <p:cNvCxnSpPr/>
          <p:nvPr/>
        </p:nvCxnSpPr>
        <p:spPr>
          <a:xfrm>
            <a:off x="3845169" y="4725701"/>
            <a:ext cx="316523" cy="31935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ector recto de flecha 19"/>
          <p:cNvCxnSpPr/>
          <p:nvPr/>
        </p:nvCxnSpPr>
        <p:spPr>
          <a:xfrm>
            <a:off x="4424204" y="5174274"/>
            <a:ext cx="389731" cy="189034"/>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Conector recto de flecha 21"/>
          <p:cNvCxnSpPr/>
          <p:nvPr/>
        </p:nvCxnSpPr>
        <p:spPr>
          <a:xfrm flipV="1">
            <a:off x="4919811" y="5227530"/>
            <a:ext cx="407677" cy="87421"/>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3" name="CuadroTexto 22"/>
          <p:cNvSpPr txBox="1"/>
          <p:nvPr/>
        </p:nvSpPr>
        <p:spPr>
          <a:xfrm>
            <a:off x="281354" y="415681"/>
            <a:ext cx="7705941" cy="1323439"/>
          </a:xfrm>
          <a:prstGeom prst="rect">
            <a:avLst/>
          </a:prstGeom>
          <a:noFill/>
        </p:spPr>
        <p:txBody>
          <a:bodyPr wrap="square" rtlCol="0">
            <a:spAutoFit/>
          </a:bodyPr>
          <a:lstStyle/>
          <a:p>
            <a:r>
              <a:rPr lang="es-CL" sz="4000" cap="small" dirty="0" smtClean="0"/>
              <a:t>Ley de los Brazos de Palancas Desiguales: </a:t>
            </a:r>
            <a:r>
              <a:rPr lang="es-CL" dirty="0" smtClean="0"/>
              <a:t>Provoca una </a:t>
            </a:r>
            <a:r>
              <a:rPr lang="es-CL" b="1" dirty="0" smtClean="0"/>
              <a:t>actitud </a:t>
            </a:r>
            <a:r>
              <a:rPr lang="es-CL" dirty="0" smtClean="0"/>
              <a:t>del feto en flexión</a:t>
            </a:r>
            <a:endParaRPr lang="es-CL" dirty="0"/>
          </a:p>
        </p:txBody>
      </p:sp>
      <p:sp>
        <p:nvSpPr>
          <p:cNvPr id="25" name="CuadroTexto 24"/>
          <p:cNvSpPr txBox="1"/>
          <p:nvPr/>
        </p:nvSpPr>
        <p:spPr>
          <a:xfrm>
            <a:off x="456241" y="4970152"/>
            <a:ext cx="3003749" cy="1200329"/>
          </a:xfrm>
          <a:prstGeom prst="rect">
            <a:avLst/>
          </a:prstGeom>
          <a:noFill/>
        </p:spPr>
        <p:txBody>
          <a:bodyPr wrap="square" rtlCol="0">
            <a:spAutoFit/>
          </a:bodyPr>
          <a:lstStyle/>
          <a:p>
            <a:r>
              <a:rPr lang="es-CL" dirty="0" smtClean="0">
                <a:solidFill>
                  <a:srgbClr val="FF0000"/>
                </a:solidFill>
              </a:rPr>
              <a:t>1. Energía aportada por CU propagada por columna vertebral del feto hasta base del cráneo</a:t>
            </a:r>
            <a:endParaRPr lang="es-CL" dirty="0">
              <a:solidFill>
                <a:srgbClr val="FF0000"/>
              </a:solidFill>
            </a:endParaRPr>
          </a:p>
        </p:txBody>
      </p:sp>
      <p:sp>
        <p:nvSpPr>
          <p:cNvPr id="26" name="CuadroTexto 25"/>
          <p:cNvSpPr txBox="1"/>
          <p:nvPr/>
        </p:nvSpPr>
        <p:spPr>
          <a:xfrm>
            <a:off x="6927609" y="5670146"/>
            <a:ext cx="1795090" cy="646331"/>
          </a:xfrm>
          <a:prstGeom prst="rect">
            <a:avLst/>
          </a:prstGeom>
          <a:noFill/>
        </p:spPr>
        <p:txBody>
          <a:bodyPr wrap="square" rtlCol="0">
            <a:spAutoFit/>
          </a:bodyPr>
          <a:lstStyle/>
          <a:p>
            <a:r>
              <a:rPr lang="es-CL" dirty="0" smtClean="0">
                <a:solidFill>
                  <a:schemeClr val="accent1">
                    <a:lumMod val="75000"/>
                  </a:schemeClr>
                </a:solidFill>
              </a:rPr>
              <a:t>3. Brazo corto de palanca.</a:t>
            </a:r>
            <a:endParaRPr lang="es-CL" dirty="0">
              <a:solidFill>
                <a:schemeClr val="accent1">
                  <a:lumMod val="75000"/>
                </a:schemeClr>
              </a:solidFill>
            </a:endParaRPr>
          </a:p>
        </p:txBody>
      </p:sp>
      <p:sp>
        <p:nvSpPr>
          <p:cNvPr id="31" name="Forma libre 30"/>
          <p:cNvSpPr/>
          <p:nvPr/>
        </p:nvSpPr>
        <p:spPr>
          <a:xfrm>
            <a:off x="5116405" y="3504036"/>
            <a:ext cx="2304009" cy="2298887"/>
          </a:xfrm>
          <a:custGeom>
            <a:avLst/>
            <a:gdLst>
              <a:gd name="connsiteX0" fmla="*/ 422031 w 2304009"/>
              <a:gd name="connsiteY0" fmla="*/ 2002816 h 2298887"/>
              <a:gd name="connsiteX1" fmla="*/ 2198077 w 2304009"/>
              <a:gd name="connsiteY1" fmla="*/ 2143493 h 2298887"/>
              <a:gd name="connsiteX2" fmla="*/ 1881554 w 2304009"/>
              <a:gd name="connsiteY2" fmla="*/ 103677 h 2298887"/>
              <a:gd name="connsiteX3" fmla="*/ 70339 w 2304009"/>
              <a:gd name="connsiteY3" fmla="*/ 279523 h 2298887"/>
              <a:gd name="connsiteX4" fmla="*/ 70339 w 2304009"/>
              <a:gd name="connsiteY4" fmla="*/ 279523 h 2298887"/>
              <a:gd name="connsiteX5" fmla="*/ 0 w 2304009"/>
              <a:gd name="connsiteY5" fmla="*/ 297108 h 22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009" h="2298887">
                <a:moveTo>
                  <a:pt x="422031" y="2002816"/>
                </a:moveTo>
                <a:cubicBezTo>
                  <a:pt x="1188427" y="2231416"/>
                  <a:pt x="1954823" y="2460016"/>
                  <a:pt x="2198077" y="2143493"/>
                </a:cubicBezTo>
                <a:cubicBezTo>
                  <a:pt x="2441331" y="1826970"/>
                  <a:pt x="2236177" y="414339"/>
                  <a:pt x="1881554" y="103677"/>
                </a:cubicBezTo>
                <a:cubicBezTo>
                  <a:pt x="1526931" y="-206985"/>
                  <a:pt x="70339" y="279523"/>
                  <a:pt x="70339" y="279523"/>
                </a:cubicBezTo>
                <a:lnTo>
                  <a:pt x="70339" y="279523"/>
                </a:lnTo>
                <a:lnTo>
                  <a:pt x="0" y="297108"/>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L"/>
          </a:p>
        </p:txBody>
      </p:sp>
      <p:sp>
        <p:nvSpPr>
          <p:cNvPr id="33" name="CuadroTexto 32"/>
          <p:cNvSpPr txBox="1"/>
          <p:nvPr/>
        </p:nvSpPr>
        <p:spPr>
          <a:xfrm>
            <a:off x="6664120" y="2802736"/>
            <a:ext cx="1795090" cy="646331"/>
          </a:xfrm>
          <a:prstGeom prst="rect">
            <a:avLst/>
          </a:prstGeom>
          <a:noFill/>
        </p:spPr>
        <p:txBody>
          <a:bodyPr wrap="square" rtlCol="0">
            <a:spAutoFit/>
          </a:bodyPr>
          <a:lstStyle/>
          <a:p>
            <a:r>
              <a:rPr lang="es-CL" dirty="0" smtClean="0">
                <a:solidFill>
                  <a:schemeClr val="accent6">
                    <a:lumMod val="75000"/>
                  </a:schemeClr>
                </a:solidFill>
              </a:rPr>
              <a:t>2. Brazo largo de palanca.</a:t>
            </a:r>
            <a:endParaRPr lang="es-CL"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4164804"/>
      </p:ext>
    </p:extLst>
  </p:cSld>
  <p:clrMapOvr>
    <a:masterClrMapping/>
  </p:clrMapOvr>
  <mc:AlternateContent xmlns:mc="http://schemas.openxmlformats.org/markup-compatibility/2006" xmlns:p14="http://schemas.microsoft.com/office/powerpoint/2010/main">
    <mc:Choice Requires="p14">
      <p:transition spd="slow" p14:dur="2000" advTm="48221"/>
    </mc:Choice>
    <mc:Fallback xmlns="">
      <p:transition spd="slow" advTm="4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exin_Fig.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487" y="524787"/>
            <a:ext cx="4610155" cy="5396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971800" y="6340719"/>
            <a:ext cx="6418384" cy="369332"/>
          </a:xfrm>
          <a:prstGeom prst="rect">
            <a:avLst/>
          </a:prstGeom>
          <a:noFill/>
        </p:spPr>
        <p:txBody>
          <a:bodyPr wrap="square" rtlCol="0">
            <a:spAutoFit/>
          </a:bodyPr>
          <a:lstStyle/>
          <a:p>
            <a:r>
              <a:rPr lang="es-CL" dirty="0" smtClean="0"/>
              <a:t>Tomado desde: Fernández, J. 2013. Biomecánica de la Flexión.   </a:t>
            </a:r>
            <a:endParaRPr lang="es-CL"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9135129"/>
      </p:ext>
    </p:extLst>
  </p:cSld>
  <p:clrMapOvr>
    <a:masterClrMapping/>
  </p:clrMapOvr>
  <mc:AlternateContent xmlns:mc="http://schemas.openxmlformats.org/markup-compatibility/2006" xmlns:p14="http://schemas.microsoft.com/office/powerpoint/2010/main">
    <mc:Choice Requires="p14">
      <p:transition spd="slow" p14:dur="2000" advTm="44290"/>
    </mc:Choice>
    <mc:Fallback xmlns="">
      <p:transition spd="slow" advTm="4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0391" y="500062"/>
            <a:ext cx="7886700" cy="1325563"/>
          </a:xfrm>
        </p:spPr>
        <p:txBody>
          <a:bodyPr/>
          <a:lstStyle/>
          <a:p>
            <a:r>
              <a:rPr lang="es-CL" cap="small" dirty="0" smtClean="0"/>
              <a:t>Introducción, </a:t>
            </a:r>
            <a:r>
              <a:rPr lang="es-CL" sz="2000" cap="small" dirty="0" smtClean="0"/>
              <a:t>Cont.</a:t>
            </a:r>
            <a:r>
              <a:rPr lang="es-CL" cap="small" dirty="0" smtClean="0"/>
              <a:t> </a:t>
            </a:r>
            <a:endParaRPr lang="es-CL" cap="small" dirty="0"/>
          </a:p>
        </p:txBody>
      </p:sp>
      <p:sp>
        <p:nvSpPr>
          <p:cNvPr id="3" name="Marcador de contenido 2"/>
          <p:cNvSpPr>
            <a:spLocks noGrp="1"/>
          </p:cNvSpPr>
          <p:nvPr>
            <p:ph idx="1"/>
          </p:nvPr>
        </p:nvSpPr>
        <p:spPr>
          <a:xfrm>
            <a:off x="227693" y="2259736"/>
            <a:ext cx="3526491" cy="4351338"/>
          </a:xfrm>
        </p:spPr>
        <p:txBody>
          <a:bodyPr>
            <a:normAutofit/>
          </a:bodyPr>
          <a:lstStyle/>
          <a:p>
            <a:r>
              <a:rPr lang="es-CL" sz="1900" dirty="0" smtClean="0"/>
              <a:t>Dado que los mecanismos del parto, es decir, la serie de </a:t>
            </a:r>
            <a:r>
              <a:rPr lang="es-CL" sz="1900" b="1" dirty="0" smtClean="0"/>
              <a:t>movimientos que relacionan al feto con los diámetros maternos varían dependiendo de la posición</a:t>
            </a:r>
            <a:r>
              <a:rPr lang="es-CL" sz="1900" dirty="0" smtClean="0"/>
              <a:t> que adopte la mujer, es importante tener claro que se tratan de </a:t>
            </a:r>
            <a:r>
              <a:rPr lang="es-CL" sz="1900" b="1" dirty="0" smtClean="0"/>
              <a:t>mecanismos </a:t>
            </a:r>
            <a:r>
              <a:rPr lang="es-CL" sz="1900" b="1" u="sng" dirty="0" smtClean="0"/>
              <a:t>dinámicos</a:t>
            </a:r>
            <a:r>
              <a:rPr lang="es-CL" sz="1900" b="1" dirty="0"/>
              <a:t>.</a:t>
            </a:r>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5"/>
          <a:srcRect l="18168" t="16360" r="32121" b="5883"/>
          <a:stretch/>
        </p:blipFill>
        <p:spPr>
          <a:xfrm>
            <a:off x="3886200" y="2127741"/>
            <a:ext cx="5110759" cy="4494493"/>
          </a:xfrm>
          <a:prstGeom prst="rect">
            <a:avLst/>
          </a:prstGeom>
        </p:spPr>
      </p:pic>
      <p:sp>
        <p:nvSpPr>
          <p:cNvPr id="6" name="CuadroTexto 5"/>
          <p:cNvSpPr txBox="1"/>
          <p:nvPr/>
        </p:nvSpPr>
        <p:spPr>
          <a:xfrm>
            <a:off x="1358153" y="6252902"/>
            <a:ext cx="2528047" cy="369332"/>
          </a:xfrm>
          <a:prstGeom prst="rect">
            <a:avLst/>
          </a:prstGeom>
          <a:noFill/>
        </p:spPr>
        <p:txBody>
          <a:bodyPr wrap="square" rtlCol="0">
            <a:spAutoFit/>
          </a:bodyPr>
          <a:lstStyle/>
          <a:p>
            <a:pPr algn="r"/>
            <a:r>
              <a:rPr lang="es-CL" i="1" dirty="0" smtClean="0"/>
              <a:t>Imagen: CHCC. </a:t>
            </a:r>
            <a:endParaRPr lang="es-CL"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96677"/>
      </p:ext>
    </p:extLst>
  </p:cSld>
  <p:clrMapOvr>
    <a:masterClrMapping/>
  </p:clrMapOvr>
  <mc:AlternateContent xmlns:mc="http://schemas.openxmlformats.org/markup-compatibility/2006" xmlns:p14="http://schemas.microsoft.com/office/powerpoint/2010/main">
    <mc:Choice Requires="p14">
      <p:transition spd="slow" p14:dur="2000" advTm="70334"/>
    </mc:Choice>
    <mc:Fallback xmlns="">
      <p:transition spd="slow" advTm="7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4"/>
          <a:srcRect l="12484" r="21269" b="15257"/>
          <a:stretch/>
        </p:blipFill>
        <p:spPr>
          <a:xfrm>
            <a:off x="0" y="658906"/>
            <a:ext cx="9144000" cy="6199094"/>
          </a:xfrm>
          <a:prstGeom prst="rect">
            <a:avLst/>
          </a:prstGeom>
        </p:spPr>
      </p:pic>
      <p:sp>
        <p:nvSpPr>
          <p:cNvPr id="3" name="Marcador de contenido 2"/>
          <p:cNvSpPr>
            <a:spLocks noGrp="1"/>
          </p:cNvSpPr>
          <p:nvPr>
            <p:ph idx="1"/>
          </p:nvPr>
        </p:nvSpPr>
        <p:spPr>
          <a:xfrm>
            <a:off x="0" y="-1"/>
            <a:ext cx="9144000" cy="1102659"/>
          </a:xfr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marL="0" indent="0" algn="ctr">
              <a:buNone/>
            </a:pPr>
            <a:r>
              <a:rPr lang="es-CL" sz="2000" b="1" dirty="0"/>
              <a:t>1° TIEMPO: acomodación de la presentación al estrecho superior.</a:t>
            </a:r>
          </a:p>
          <a:p>
            <a:pPr marL="0" indent="0">
              <a:buNone/>
            </a:pPr>
            <a:r>
              <a:rPr lang="es-CL" sz="2000" dirty="0"/>
              <a:t>Eventos: </a:t>
            </a:r>
            <a:r>
              <a:rPr lang="es-CL" sz="2000" dirty="0" smtClean="0"/>
              <a:t>Modificación </a:t>
            </a:r>
            <a:r>
              <a:rPr lang="es-CL" sz="2000" dirty="0"/>
              <a:t>de la actitud: </a:t>
            </a:r>
            <a:r>
              <a:rPr lang="es-CL" sz="2000" b="1" dirty="0"/>
              <a:t>orientación de la cabeza en diámetro oblicuo </a:t>
            </a:r>
            <a:r>
              <a:rPr lang="es-CL" sz="2000" dirty="0"/>
              <a:t>y </a:t>
            </a:r>
            <a:r>
              <a:rPr lang="es-CL" sz="2000" b="1" dirty="0"/>
              <a:t>flexión</a:t>
            </a:r>
            <a:r>
              <a:rPr lang="es-CL" sz="2000" dirty="0"/>
              <a:t>. </a:t>
            </a:r>
          </a:p>
          <a:p>
            <a:endParaRPr lang="es-CL" sz="2000" dirty="0"/>
          </a:p>
        </p:txBody>
      </p:sp>
      <p:cxnSp>
        <p:nvCxnSpPr>
          <p:cNvPr id="8" name="Conector recto de flecha 7"/>
          <p:cNvCxnSpPr/>
          <p:nvPr/>
        </p:nvCxnSpPr>
        <p:spPr>
          <a:xfrm flipV="1">
            <a:off x="5472953" y="5190565"/>
            <a:ext cx="470647" cy="147919"/>
          </a:xfrm>
          <a:prstGeom prst="straightConnector1">
            <a:avLst/>
          </a:prstGeom>
          <a:ln w="28575">
            <a:solidFill>
              <a:srgbClr val="D55DFF"/>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5943600" y="4861429"/>
            <a:ext cx="978275" cy="830997"/>
          </a:xfrm>
          <a:prstGeom prst="rect">
            <a:avLst/>
          </a:prstGeom>
          <a:noFill/>
        </p:spPr>
        <p:txBody>
          <a:bodyPr wrap="square" rtlCol="0">
            <a:spAutoFit/>
          </a:bodyPr>
          <a:lstStyle/>
          <a:p>
            <a:r>
              <a:rPr lang="es-CL" sz="1600" dirty="0" smtClean="0"/>
              <a:t>Primer plano de </a:t>
            </a:r>
            <a:r>
              <a:rPr lang="es-CL" sz="1600" dirty="0" err="1" smtClean="0"/>
              <a:t>Hodge</a:t>
            </a:r>
            <a:endParaRPr lang="es-CL" sz="1600" dirty="0"/>
          </a:p>
        </p:txBody>
      </p:sp>
      <p:sp>
        <p:nvSpPr>
          <p:cNvPr id="2" name="CuadroTexto 1"/>
          <p:cNvSpPr txBox="1"/>
          <p:nvPr/>
        </p:nvSpPr>
        <p:spPr>
          <a:xfrm>
            <a:off x="7216416" y="2494120"/>
            <a:ext cx="1927584" cy="3693319"/>
          </a:xfrm>
          <a:prstGeom prst="rect">
            <a:avLst/>
          </a:prstGeo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es-CL" dirty="0" smtClean="0"/>
          </a:p>
          <a:p>
            <a:pPr algn="ctr"/>
            <a:r>
              <a:rPr lang="es-CL" b="1" dirty="0" smtClean="0"/>
              <a:t>Diámetro cefálico OF a SOB. </a:t>
            </a:r>
          </a:p>
          <a:p>
            <a:pPr algn="ctr"/>
            <a:endParaRPr lang="es-CL" dirty="0" smtClean="0"/>
          </a:p>
          <a:p>
            <a:pPr algn="ctr"/>
            <a:r>
              <a:rPr lang="es-CL" dirty="0" smtClean="0"/>
              <a:t>Sutura sagital en contacto con el diámetro oblicuo materno. </a:t>
            </a:r>
          </a:p>
          <a:p>
            <a:pPr algn="ctr"/>
            <a:endParaRPr lang="es-CL" dirty="0" smtClean="0"/>
          </a:p>
          <a:p>
            <a:pPr algn="ctr"/>
            <a:r>
              <a:rPr lang="es-CL" dirty="0" smtClean="0"/>
              <a:t>Por su parte lambda queda en contacto con la línea innominada. </a:t>
            </a:r>
            <a:endParaRPr lang="es-CL" dirty="0"/>
          </a:p>
        </p:txBody>
      </p:sp>
      <p:cxnSp>
        <p:nvCxnSpPr>
          <p:cNvPr id="10" name="Conector recto de flecha 9"/>
          <p:cNvCxnSpPr/>
          <p:nvPr/>
        </p:nvCxnSpPr>
        <p:spPr>
          <a:xfrm flipV="1">
            <a:off x="5446059" y="4713192"/>
            <a:ext cx="470647" cy="14791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5842747" y="4476547"/>
            <a:ext cx="1304365" cy="338554"/>
          </a:xfrm>
          <a:prstGeom prst="rect">
            <a:avLst/>
          </a:prstGeom>
          <a:noFill/>
        </p:spPr>
        <p:txBody>
          <a:bodyPr wrap="square" rtlCol="0">
            <a:spAutoFit/>
          </a:bodyPr>
          <a:lstStyle/>
          <a:p>
            <a:r>
              <a:rPr lang="es-CL" sz="1600" dirty="0" smtClean="0"/>
              <a:t>SOF</a:t>
            </a:r>
            <a:endParaRPr lang="es-CL" sz="1600" dirty="0"/>
          </a:p>
        </p:txBody>
      </p:sp>
      <p:cxnSp>
        <p:nvCxnSpPr>
          <p:cNvPr id="12" name="Conector recto de flecha 11"/>
          <p:cNvCxnSpPr/>
          <p:nvPr/>
        </p:nvCxnSpPr>
        <p:spPr>
          <a:xfrm flipH="1" flipV="1">
            <a:off x="4007224" y="5338484"/>
            <a:ext cx="403411" cy="12102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3684494" y="5137833"/>
            <a:ext cx="1304365" cy="338554"/>
          </a:xfrm>
          <a:prstGeom prst="rect">
            <a:avLst/>
          </a:prstGeom>
          <a:noFill/>
        </p:spPr>
        <p:txBody>
          <a:bodyPr wrap="square" rtlCol="0">
            <a:spAutoFit/>
          </a:bodyPr>
          <a:lstStyle/>
          <a:p>
            <a:r>
              <a:rPr lang="es-CL" sz="1600" dirty="0" smtClean="0"/>
              <a:t>OF</a:t>
            </a:r>
            <a:endParaRPr lang="es-CL" sz="1600" dirty="0"/>
          </a:p>
        </p:txBody>
      </p:sp>
      <p:cxnSp>
        <p:nvCxnSpPr>
          <p:cNvPr id="15" name="Conector recto 14"/>
          <p:cNvCxnSpPr/>
          <p:nvPr/>
        </p:nvCxnSpPr>
        <p:spPr>
          <a:xfrm flipH="1" flipV="1">
            <a:off x="3684494" y="2595282"/>
            <a:ext cx="1980080" cy="248547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2944905" y="3811052"/>
            <a:ext cx="1304365" cy="338554"/>
          </a:xfrm>
          <a:prstGeom prst="rect">
            <a:avLst/>
          </a:prstGeom>
          <a:noFill/>
        </p:spPr>
        <p:txBody>
          <a:bodyPr wrap="square" rtlCol="0">
            <a:spAutoFit/>
          </a:bodyPr>
          <a:lstStyle/>
          <a:p>
            <a:r>
              <a:rPr lang="es-CL" sz="1600" dirty="0" smtClean="0"/>
              <a:t>SOB</a:t>
            </a:r>
            <a:endParaRPr lang="es-CL" sz="1600" dirty="0"/>
          </a:p>
        </p:txBody>
      </p:sp>
      <p:cxnSp>
        <p:nvCxnSpPr>
          <p:cNvPr id="20" name="Conector recto de flecha 19"/>
          <p:cNvCxnSpPr/>
          <p:nvPr/>
        </p:nvCxnSpPr>
        <p:spPr>
          <a:xfrm flipH="1">
            <a:off x="3405468" y="3906369"/>
            <a:ext cx="352984" cy="86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7651868"/>
      </p:ext>
    </p:extLst>
  </p:cSld>
  <p:clrMapOvr>
    <a:masterClrMapping/>
  </p:clrMapOvr>
  <mc:AlternateContent xmlns:mc="http://schemas.openxmlformats.org/markup-compatibility/2006" xmlns:p14="http://schemas.microsoft.com/office/powerpoint/2010/main">
    <mc:Choice Requires="p14">
      <p:transition spd="slow" p14:dur="2000" advTm="58630"/>
    </mc:Choice>
    <mc:Fallback xmlns="">
      <p:transition spd="slow" advTm="5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srcRect l="27677" t="8455" r="17238" b="1287"/>
          <a:stretch/>
        </p:blipFill>
        <p:spPr>
          <a:xfrm>
            <a:off x="410650" y="1257159"/>
            <a:ext cx="5451233" cy="5021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 name="Conector recto de flecha 7"/>
          <p:cNvCxnSpPr/>
          <p:nvPr/>
        </p:nvCxnSpPr>
        <p:spPr>
          <a:xfrm>
            <a:off x="1018677" y="4303808"/>
            <a:ext cx="1746180"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3455894" y="4303808"/>
            <a:ext cx="1426950" cy="235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6120219" y="2992488"/>
            <a:ext cx="2808885" cy="1754326"/>
          </a:xfrm>
          <a:prstGeom prst="rect">
            <a:avLst/>
          </a:prstGeo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CL" b="1" dirty="0" smtClean="0"/>
              <a:t>Se reducen: </a:t>
            </a:r>
          </a:p>
          <a:p>
            <a:r>
              <a:rPr lang="es-CL" dirty="0" smtClean="0"/>
              <a:t>OF (12 cm) a SOF (10.5 cm)</a:t>
            </a:r>
          </a:p>
          <a:p>
            <a:r>
              <a:rPr lang="es-CL" dirty="0" err="1" smtClean="0"/>
              <a:t>Biparietal</a:t>
            </a:r>
            <a:r>
              <a:rPr lang="es-CL" dirty="0" smtClean="0"/>
              <a:t> (9.5cm) a </a:t>
            </a:r>
            <a:r>
              <a:rPr lang="es-CL" dirty="0" err="1" smtClean="0"/>
              <a:t>Bitemporal</a:t>
            </a:r>
            <a:r>
              <a:rPr lang="es-CL" dirty="0" smtClean="0"/>
              <a:t> (8 cm). </a:t>
            </a:r>
          </a:p>
          <a:p>
            <a:r>
              <a:rPr lang="es-CL" dirty="0" smtClean="0"/>
              <a:t>SOF a SOB. </a:t>
            </a:r>
          </a:p>
          <a:p>
            <a:r>
              <a:rPr lang="es-CL" dirty="0" smtClean="0"/>
              <a:t>Circunferencia: 34 a 33 cm. </a:t>
            </a:r>
            <a:endParaRPr lang="es-CL"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6732806"/>
      </p:ext>
    </p:extLst>
  </p:cSld>
  <p:clrMapOvr>
    <a:masterClrMapping/>
  </p:clrMapOvr>
  <mc:AlternateContent xmlns:mc="http://schemas.openxmlformats.org/markup-compatibility/2006" xmlns:p14="http://schemas.microsoft.com/office/powerpoint/2010/main">
    <mc:Choice Requires="p14">
      <p:transition spd="slow" p14:dur="2000" advTm="41222"/>
    </mc:Choice>
    <mc:Fallback xmlns="">
      <p:transition spd="slow" advTm="4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0" y="-1"/>
            <a:ext cx="9144000" cy="1102659"/>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CL" sz="2000" b="1" dirty="0"/>
              <a:t>2</a:t>
            </a:r>
            <a:r>
              <a:rPr lang="es-CL" sz="2000" b="1" dirty="0" smtClean="0"/>
              <a:t>° TIEMPO:  encaje y descenso de la presentación.</a:t>
            </a:r>
          </a:p>
          <a:p>
            <a:pPr marL="0" indent="0" algn="ctr">
              <a:buFont typeface="Arial" panose="020B0604020202020204" pitchFamily="34" charset="0"/>
              <a:buNone/>
            </a:pPr>
            <a:r>
              <a:rPr lang="es-CL" sz="2000" dirty="0" smtClean="0"/>
              <a:t>Eventos: asinclitismo o </a:t>
            </a:r>
            <a:r>
              <a:rPr lang="es-CL" sz="2000" dirty="0" err="1" smtClean="0"/>
              <a:t>sinclitismo</a:t>
            </a:r>
            <a:r>
              <a:rPr lang="es-CL" sz="2000" dirty="0" smtClean="0"/>
              <a:t> de la presentación. </a:t>
            </a:r>
          </a:p>
          <a:p>
            <a:endParaRPr lang="es-CL" sz="2000" dirty="0"/>
          </a:p>
        </p:txBody>
      </p:sp>
      <p:pic>
        <p:nvPicPr>
          <p:cNvPr id="6" name="Imagen 5"/>
          <p:cNvPicPr>
            <a:picLocks noChangeAspect="1"/>
          </p:cNvPicPr>
          <p:nvPr/>
        </p:nvPicPr>
        <p:blipFill rotWithShape="1">
          <a:blip r:embed="rId4"/>
          <a:srcRect l="13620" t="7537" r="12897" b="9375"/>
          <a:stretch/>
        </p:blipFill>
        <p:spPr>
          <a:xfrm>
            <a:off x="1489355" y="1680881"/>
            <a:ext cx="6358720" cy="4042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Estrella de 5 puntas 7"/>
          <p:cNvSpPr/>
          <p:nvPr/>
        </p:nvSpPr>
        <p:spPr>
          <a:xfrm>
            <a:off x="6078071" y="2259106"/>
            <a:ext cx="457200" cy="349624"/>
          </a:xfrm>
          <a:prstGeom prst="star5">
            <a:avLst>
              <a:gd name="adj" fmla="val 10201"/>
              <a:gd name="hf" fmla="val 105146"/>
              <a:gd name="vf" fmla="val 110557"/>
            </a:avLst>
          </a:prstGeom>
          <a:solidFill>
            <a:srgbClr val="FFFF00"/>
          </a:solidFill>
          <a:ln>
            <a:solidFill>
              <a:srgbClr val="FFFF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p:cNvSpPr txBox="1"/>
          <p:nvPr/>
        </p:nvSpPr>
        <p:spPr>
          <a:xfrm>
            <a:off x="492369" y="5908431"/>
            <a:ext cx="8352693" cy="646331"/>
          </a:xfrm>
          <a:prstGeom prst="rect">
            <a:avLst/>
          </a:prstGeom>
          <a:noFill/>
        </p:spPr>
        <p:txBody>
          <a:bodyPr wrap="square" rtlCol="0">
            <a:spAutoFit/>
          </a:bodyPr>
          <a:lstStyle/>
          <a:p>
            <a:pPr algn="ctr"/>
            <a:r>
              <a:rPr lang="es-CL" dirty="0" smtClean="0"/>
              <a:t>Clínicamente, la tercera y cuarta maniobra de </a:t>
            </a:r>
            <a:r>
              <a:rPr lang="es-CL" dirty="0" err="1"/>
              <a:t>L</a:t>
            </a:r>
            <a:r>
              <a:rPr lang="es-CL" dirty="0" err="1" smtClean="0"/>
              <a:t>eopold</a:t>
            </a:r>
            <a:r>
              <a:rPr lang="es-CL" dirty="0" smtClean="0"/>
              <a:t> permite estimar encaje y descenso de la presentación. </a:t>
            </a:r>
            <a:endParaRPr lang="es-CL"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1915765"/>
      </p:ext>
    </p:extLst>
  </p:cSld>
  <p:clrMapOvr>
    <a:masterClrMapping/>
  </p:clrMapOvr>
  <mc:AlternateContent xmlns:mc="http://schemas.openxmlformats.org/markup-compatibility/2006" xmlns:p14="http://schemas.microsoft.com/office/powerpoint/2010/main">
    <mc:Choice Requires="p14">
      <p:transition spd="slow" p14:dur="2000" advTm="92866"/>
    </mc:Choice>
    <mc:Fallback xmlns="">
      <p:transition spd="slow" advTm="9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4"/>
          <a:stretch>
            <a:fillRect/>
          </a:stretch>
        </p:blipFill>
        <p:spPr>
          <a:xfrm>
            <a:off x="5957887" y="3274483"/>
            <a:ext cx="2714625" cy="3495675"/>
          </a:xfrm>
          <a:prstGeom prst="rect">
            <a:avLst/>
          </a:prstGeom>
        </p:spPr>
      </p:pic>
      <p:pic>
        <p:nvPicPr>
          <p:cNvPr id="614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53" y="484093"/>
            <a:ext cx="3631291" cy="306303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022768" y="1159629"/>
            <a:ext cx="2917427" cy="1200329"/>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CL" dirty="0" smtClean="0"/>
              <a:t>Al final del segundo tiempo, el vértice del polo cefálico fetal se encuentra en el tercer plano de </a:t>
            </a:r>
            <a:r>
              <a:rPr lang="es-CL" dirty="0" err="1" smtClean="0"/>
              <a:t>Hodge</a:t>
            </a:r>
            <a:r>
              <a:rPr lang="es-CL" dirty="0" smtClean="0"/>
              <a:t>. </a:t>
            </a:r>
            <a:endParaRPr lang="es-CL" dirty="0"/>
          </a:p>
        </p:txBody>
      </p:sp>
      <p:sp>
        <p:nvSpPr>
          <p:cNvPr id="7" name="CuadroTexto 6"/>
          <p:cNvSpPr txBox="1"/>
          <p:nvPr/>
        </p:nvSpPr>
        <p:spPr>
          <a:xfrm>
            <a:off x="133884" y="4427880"/>
            <a:ext cx="6347597"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CL" dirty="0" smtClean="0"/>
              <a:t>Plano </a:t>
            </a:r>
            <a:r>
              <a:rPr lang="es-CL" dirty="0" err="1" smtClean="0"/>
              <a:t>Promonto</a:t>
            </a:r>
            <a:r>
              <a:rPr lang="es-CL" dirty="0" smtClean="0"/>
              <a:t> Pubiano Mínimo ha sido superado, lo cual desde el punto de vista de los factores pronósticos</a:t>
            </a:r>
            <a:endParaRPr lang="es-CL" b="1" dirty="0"/>
          </a:p>
        </p:txBody>
      </p:sp>
      <p:cxnSp>
        <p:nvCxnSpPr>
          <p:cNvPr id="10" name="Conector recto 9"/>
          <p:cNvCxnSpPr/>
          <p:nvPr/>
        </p:nvCxnSpPr>
        <p:spPr>
          <a:xfrm flipH="1">
            <a:off x="6306671" y="4094475"/>
            <a:ext cx="578223" cy="2232212"/>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Conector recto 11"/>
          <p:cNvCxnSpPr/>
          <p:nvPr/>
        </p:nvCxnSpPr>
        <p:spPr>
          <a:xfrm flipH="1">
            <a:off x="6481482" y="4121369"/>
            <a:ext cx="430306" cy="2366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1869141" y="1896035"/>
            <a:ext cx="1519518" cy="927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5" descr="C:\Users\Rodrigo Neira\Documents\MSP\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295" y="211801"/>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2" name="1 Flecha abajo"/>
          <p:cNvSpPr/>
          <p:nvPr/>
        </p:nvSpPr>
        <p:spPr>
          <a:xfrm>
            <a:off x="2863872" y="5164111"/>
            <a:ext cx="524787" cy="601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3 Elipse"/>
          <p:cNvSpPr/>
          <p:nvPr/>
        </p:nvSpPr>
        <p:spPr>
          <a:xfrm>
            <a:off x="1989228" y="5779296"/>
            <a:ext cx="2274073" cy="925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t>Elementos tranquilizador</a:t>
            </a:r>
            <a:endParaRPr lang="es-ES_tradnl" dirty="0"/>
          </a:p>
        </p:txBody>
      </p:sp>
    </p:spTree>
    <p:extLst>
      <p:ext uri="{BB962C8B-B14F-4D97-AF65-F5344CB8AC3E}">
        <p14:creationId xmlns:p14="http://schemas.microsoft.com/office/powerpoint/2010/main" val="1446619685"/>
      </p:ext>
    </p:extLst>
  </p:cSld>
  <p:clrMapOvr>
    <a:masterClrMapping/>
  </p:clrMapOvr>
  <mc:AlternateContent xmlns:mc="http://schemas.openxmlformats.org/markup-compatibility/2006" xmlns:p14="http://schemas.microsoft.com/office/powerpoint/2010/main">
    <mc:Choice Requires="p14">
      <p:transition spd="slow" p14:dur="2000" advTm="77439"/>
    </mc:Choice>
    <mc:Fallback xmlns="">
      <p:transition spd="slow" advTm="7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0" y="-1"/>
            <a:ext cx="9144000" cy="125057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CL" sz="2000" b="1" dirty="0" smtClean="0"/>
              <a:t>3° TIEMPO: acomodación de la presentación al estrecho inferior y de los hombros al estrecho superior.</a:t>
            </a:r>
          </a:p>
          <a:p>
            <a:pPr marL="0" indent="0" algn="ctr">
              <a:buFont typeface="Arial" panose="020B0604020202020204" pitchFamily="34" charset="0"/>
              <a:buNone/>
            </a:pPr>
            <a:r>
              <a:rPr lang="es-CL" sz="2000" dirty="0" smtClean="0"/>
              <a:t>Eventos: rotación interna. </a:t>
            </a:r>
          </a:p>
          <a:p>
            <a:endParaRPr lang="es-CL" sz="2000" dirty="0"/>
          </a:p>
        </p:txBody>
      </p:sp>
      <p:pic>
        <p:nvPicPr>
          <p:cNvPr id="5" name="Imagen 4"/>
          <p:cNvPicPr>
            <a:picLocks noChangeAspect="1"/>
          </p:cNvPicPr>
          <p:nvPr/>
        </p:nvPicPr>
        <p:blipFill rotWithShape="1">
          <a:blip r:embed="rId4"/>
          <a:srcRect l="82" t="12980" r="8246" b="9559"/>
          <a:stretch/>
        </p:blipFill>
        <p:spPr>
          <a:xfrm>
            <a:off x="544240" y="1796210"/>
            <a:ext cx="5150655" cy="2462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rotWithShape="1">
          <a:blip r:embed="rId5"/>
          <a:srcRect l="12587" t="8455" r="34499" b="19853"/>
          <a:stretch/>
        </p:blipFill>
        <p:spPr>
          <a:xfrm>
            <a:off x="511167" y="4481033"/>
            <a:ext cx="2279361" cy="1736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Elipse 6"/>
          <p:cNvSpPr/>
          <p:nvPr/>
        </p:nvSpPr>
        <p:spPr>
          <a:xfrm>
            <a:off x="3119567" y="1796210"/>
            <a:ext cx="1546413" cy="13448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42" name="Picture 2" descr="rotacion 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2073" y="4497076"/>
            <a:ext cx="2209749" cy="1736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029608" y="3150427"/>
            <a:ext cx="28084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L"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 rotación interna se explica por la Ley de </a:t>
            </a:r>
            <a:r>
              <a:rPr kumimoji="0" lang="es-ES" altLang="es-CL"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Sellheim</a:t>
            </a:r>
            <a:r>
              <a:rPr kumimoji="0" lang="es-ES" altLang="es-CL"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que se basa en el </a:t>
            </a:r>
            <a:r>
              <a:rPr kumimoji="0" lang="es-ES" altLang="es-CL"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Principio del Mínimo Esfuerzo de la Ley de Gauss</a:t>
            </a:r>
            <a:r>
              <a:rPr lang="es-ES" altLang="es-CL" sz="1600" dirty="0" smtClean="0">
                <a:latin typeface="Arial" panose="020B0604020202020204" pitchFamily="34" charset="0"/>
                <a:ea typeface="Times New Roman" panose="02020603050405020304" pitchFamily="18" charset="0"/>
                <a:cs typeface="Arial" panose="020B0604020202020204" pitchFamily="34" charset="0"/>
              </a:rPr>
              <a:t>. </a:t>
            </a:r>
            <a:endParaRPr kumimoji="0" lang="es-ES" altLang="es-CL" sz="2800" b="0" i="0" u="none" strike="noStrike" cap="none" normalizeH="0" baseline="0" dirty="0" smtClean="0">
              <a:ln>
                <a:noFill/>
              </a:ln>
              <a:solidFill>
                <a:schemeClr val="tx1"/>
              </a:solidFill>
              <a:effectLst/>
              <a:latin typeface="Arial" panose="020B0604020202020204"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9257408"/>
      </p:ext>
    </p:extLst>
  </p:cSld>
  <p:clrMapOvr>
    <a:masterClrMapping/>
  </p:clrMapOvr>
  <mc:AlternateContent xmlns:mc="http://schemas.openxmlformats.org/markup-compatibility/2006" xmlns:p14="http://schemas.microsoft.com/office/powerpoint/2010/main">
    <mc:Choice Requires="p14">
      <p:transition spd="slow" p14:dur="2000" advTm="88102"/>
    </mc:Choice>
    <mc:Fallback xmlns="">
      <p:transition spd="slow" advTm="8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otacion 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899" y="3294091"/>
            <a:ext cx="3442636" cy="2704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5"/>
          <p:cNvCxnSpPr/>
          <p:nvPr/>
        </p:nvCxnSpPr>
        <p:spPr>
          <a:xfrm>
            <a:off x="4761226" y="5430982"/>
            <a:ext cx="27710" cy="313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889689" y="1152882"/>
            <a:ext cx="8091056" cy="1323439"/>
          </a:xfrm>
          <a:prstGeom prst="rect">
            <a:avLst/>
          </a:prstGeom>
          <a:noFill/>
        </p:spPr>
        <p:txBody>
          <a:bodyPr wrap="square" rtlCol="0">
            <a:spAutoFit/>
          </a:bodyPr>
          <a:lstStyle/>
          <a:p>
            <a:r>
              <a:rPr lang="es-CL" sz="1600" dirty="0" smtClean="0"/>
              <a:t>Alineamiento sutura sagital con diámetro anteroposterior de la pelvis. </a:t>
            </a:r>
          </a:p>
          <a:p>
            <a:endParaRPr lang="es-CL" sz="1600" dirty="0"/>
          </a:p>
          <a:p>
            <a:r>
              <a:rPr lang="es-CL" sz="1600" dirty="0" smtClean="0"/>
              <a:t>Fontanela posterior (</a:t>
            </a:r>
            <a:r>
              <a:rPr lang="es-CL" sz="1600" dirty="0" err="1" smtClean="0"/>
              <a:t>lamda</a:t>
            </a:r>
            <a:r>
              <a:rPr lang="es-CL" sz="1600" dirty="0" smtClean="0"/>
              <a:t>) en relación directa con el pubis. </a:t>
            </a:r>
          </a:p>
          <a:p>
            <a:endParaRPr lang="es-CL" sz="1600" dirty="0" smtClean="0"/>
          </a:p>
          <a:p>
            <a:r>
              <a:rPr lang="es-CL" sz="1600" dirty="0" smtClean="0"/>
              <a:t>Orientación en el diámetro oblicuo opuesto. </a:t>
            </a:r>
          </a:p>
        </p:txBody>
      </p:sp>
      <p:sp>
        <p:nvSpPr>
          <p:cNvPr id="8" name="Rectángulo redondeado 7"/>
          <p:cNvSpPr/>
          <p:nvPr/>
        </p:nvSpPr>
        <p:spPr>
          <a:xfrm>
            <a:off x="4705809" y="4905921"/>
            <a:ext cx="166254" cy="290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0" name="Conector recto 9"/>
          <p:cNvCxnSpPr/>
          <p:nvPr/>
        </p:nvCxnSpPr>
        <p:spPr>
          <a:xfrm flipV="1">
            <a:off x="4186263" y="4026777"/>
            <a:ext cx="1371600" cy="619777"/>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446344" y="1074637"/>
            <a:ext cx="235528" cy="29366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12"/>
          <p:cNvSpPr/>
          <p:nvPr/>
        </p:nvSpPr>
        <p:spPr>
          <a:xfrm>
            <a:off x="446344" y="1601109"/>
            <a:ext cx="235528" cy="293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p:cNvSpPr/>
          <p:nvPr/>
        </p:nvSpPr>
        <p:spPr>
          <a:xfrm>
            <a:off x="446344" y="2127581"/>
            <a:ext cx="235528" cy="29366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6"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4587797"/>
      </p:ext>
    </p:extLst>
  </p:cSld>
  <p:clrMapOvr>
    <a:masterClrMapping/>
  </p:clrMapOvr>
  <mc:AlternateContent xmlns:mc="http://schemas.openxmlformats.org/markup-compatibility/2006" xmlns:p14="http://schemas.microsoft.com/office/powerpoint/2010/main">
    <mc:Choice Requires="p14">
      <p:transition spd="slow" p14:dur="2000" advTm="44810"/>
    </mc:Choice>
    <mc:Fallback xmlns="">
      <p:transition spd="slow" advTm="4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0" y="-1"/>
            <a:ext cx="9144000" cy="1250577"/>
          </a:xfrm>
          <a:prstGeom prst="rect">
            <a:avLst/>
          </a:prstGeom>
          <a:solidFill>
            <a:srgbClr val="F1C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L" sz="2000" b="1" dirty="0" smtClean="0"/>
          </a:p>
          <a:p>
            <a:pPr marL="0" indent="0" algn="ctr">
              <a:buFont typeface="Arial" panose="020B0604020202020204" pitchFamily="34" charset="0"/>
              <a:buNone/>
            </a:pPr>
            <a:r>
              <a:rPr lang="es-CL" sz="2000" b="1" dirty="0" smtClean="0"/>
              <a:t>4° TIEMPO: Desprendimiento de la cabeza, encaje y descenso de los hombros. </a:t>
            </a:r>
          </a:p>
          <a:p>
            <a:endParaRPr lang="es-CL" sz="2000" dirty="0"/>
          </a:p>
        </p:txBody>
      </p:sp>
      <p:pic>
        <p:nvPicPr>
          <p:cNvPr id="5" name="Imagen 4"/>
          <p:cNvPicPr>
            <a:picLocks noChangeAspect="1"/>
          </p:cNvPicPr>
          <p:nvPr/>
        </p:nvPicPr>
        <p:blipFill rotWithShape="1">
          <a:blip r:embed="rId4"/>
          <a:srcRect l="186" t="12132" r="-22" b="8824"/>
          <a:stretch/>
        </p:blipFill>
        <p:spPr>
          <a:xfrm>
            <a:off x="94129" y="2329723"/>
            <a:ext cx="8928847" cy="401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p:cNvSpPr txBox="1"/>
          <p:nvPr/>
        </p:nvSpPr>
        <p:spPr>
          <a:xfrm>
            <a:off x="336176" y="1451660"/>
            <a:ext cx="8807824" cy="830997"/>
          </a:xfrm>
          <a:prstGeom prst="rect">
            <a:avLst/>
          </a:prstGeom>
          <a:noFill/>
        </p:spPr>
        <p:txBody>
          <a:bodyPr wrap="square" rtlCol="0">
            <a:spAutoFit/>
          </a:bodyPr>
          <a:lstStyle/>
          <a:p>
            <a:pPr marL="285750" indent="-285750">
              <a:buFont typeface="Wingdings" panose="05000000000000000000" pitchFamily="2" charset="2"/>
              <a:buChar char="ü"/>
            </a:pPr>
            <a:r>
              <a:rPr lang="es-CL" sz="1600" dirty="0" smtClean="0"/>
              <a:t>Ampliación de planos musculares del canal blando.</a:t>
            </a:r>
          </a:p>
          <a:p>
            <a:pPr marL="285750" indent="-285750">
              <a:buFont typeface="Wingdings" panose="05000000000000000000" pitchFamily="2" charset="2"/>
              <a:buChar char="ü"/>
            </a:pPr>
            <a:r>
              <a:rPr lang="es-CL" sz="1600" dirty="0" smtClean="0"/>
              <a:t>Actitud de deflexión para el desprendimiento.  </a:t>
            </a:r>
          </a:p>
          <a:p>
            <a:pPr marL="285750" indent="-285750">
              <a:buFont typeface="Wingdings" panose="05000000000000000000" pitchFamily="2" charset="2"/>
              <a:buChar char="ü"/>
            </a:pPr>
            <a:r>
              <a:rPr lang="es-CL" sz="1600" dirty="0" smtClean="0"/>
              <a:t>Alineación de diámetro </a:t>
            </a:r>
            <a:r>
              <a:rPr lang="es-CL" sz="1600" dirty="0" err="1" smtClean="0"/>
              <a:t>bi</a:t>
            </a:r>
            <a:r>
              <a:rPr lang="es-CL" sz="1600" dirty="0" smtClean="0"/>
              <a:t>-acromial respecto del diámetro transverso de la pelvis. </a:t>
            </a:r>
            <a:endParaRPr lang="es-CL" sz="1600" dirty="0"/>
          </a:p>
        </p:txBody>
      </p:sp>
      <p:cxnSp>
        <p:nvCxnSpPr>
          <p:cNvPr id="8" name="Conector recto 7"/>
          <p:cNvCxnSpPr/>
          <p:nvPr/>
        </p:nvCxnSpPr>
        <p:spPr>
          <a:xfrm>
            <a:off x="4114800" y="4034118"/>
            <a:ext cx="510988" cy="1223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5499847" y="4034118"/>
            <a:ext cx="2151530" cy="16270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7637930" y="4672853"/>
            <a:ext cx="551329" cy="9728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8090321"/>
      </p:ext>
    </p:extLst>
  </p:cSld>
  <p:clrMapOvr>
    <a:masterClrMapping/>
  </p:clrMapOvr>
  <mc:AlternateContent xmlns:mc="http://schemas.openxmlformats.org/markup-compatibility/2006" xmlns:p14="http://schemas.microsoft.com/office/powerpoint/2010/main">
    <mc:Choice Requires="p14">
      <p:transition spd="slow" p14:dur="2000" advTm="104292"/>
    </mc:Choice>
    <mc:Fallback xmlns="">
      <p:transition spd="slow" advTm="10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0" y="-1"/>
            <a:ext cx="9144000" cy="1250577"/>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L" sz="2000" b="1" dirty="0" smtClean="0"/>
          </a:p>
          <a:p>
            <a:pPr marL="0" indent="0" algn="ctr">
              <a:buFont typeface="Arial" panose="020B0604020202020204" pitchFamily="34" charset="0"/>
              <a:buNone/>
            </a:pPr>
            <a:r>
              <a:rPr lang="es-CL" sz="2000" b="1" dirty="0"/>
              <a:t>5</a:t>
            </a:r>
            <a:r>
              <a:rPr lang="es-CL" sz="2000" b="1" dirty="0" smtClean="0"/>
              <a:t>° TIEMPO: rotación externa de la cabeza e interna de los hombros </a:t>
            </a:r>
          </a:p>
          <a:p>
            <a:endParaRPr lang="es-CL" sz="2000" dirty="0"/>
          </a:p>
        </p:txBody>
      </p:sp>
      <p:pic>
        <p:nvPicPr>
          <p:cNvPr id="5" name="Imagen 4"/>
          <p:cNvPicPr>
            <a:picLocks noChangeAspect="1"/>
          </p:cNvPicPr>
          <p:nvPr/>
        </p:nvPicPr>
        <p:blipFill rotWithShape="1">
          <a:blip r:embed="rId4"/>
          <a:srcRect l="185" t="12868" r="3171" b="8456"/>
          <a:stretch/>
        </p:blipFill>
        <p:spPr>
          <a:xfrm>
            <a:off x="13447" y="2405439"/>
            <a:ext cx="9130553" cy="4179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6" name="Conector recto 5"/>
          <p:cNvCxnSpPr/>
          <p:nvPr/>
        </p:nvCxnSpPr>
        <p:spPr>
          <a:xfrm flipH="1">
            <a:off x="5002713" y="3770880"/>
            <a:ext cx="26894" cy="2550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Flecha curvada hacia la izquierda 8"/>
          <p:cNvSpPr/>
          <p:nvPr/>
        </p:nvSpPr>
        <p:spPr>
          <a:xfrm>
            <a:off x="6181980" y="3970707"/>
            <a:ext cx="497541" cy="2550368"/>
          </a:xfrm>
          <a:prstGeom prst="curvedLef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 name="CuadroTexto 1"/>
          <p:cNvSpPr txBox="1"/>
          <p:nvPr/>
        </p:nvSpPr>
        <p:spPr>
          <a:xfrm>
            <a:off x="632011" y="1482109"/>
            <a:ext cx="7893423" cy="923330"/>
          </a:xfrm>
          <a:prstGeom prst="rect">
            <a:avLst/>
          </a:prstGeom>
          <a:noFill/>
        </p:spPr>
        <p:txBody>
          <a:bodyPr wrap="square" rtlCol="0">
            <a:spAutoFit/>
          </a:bodyPr>
          <a:lstStyle/>
          <a:p>
            <a:pPr algn="ctr"/>
            <a:r>
              <a:rPr lang="es-CL" dirty="0" smtClean="0"/>
              <a:t>La restitución de la cabeza se </a:t>
            </a:r>
            <a:r>
              <a:rPr lang="es-CL" dirty="0"/>
              <a:t>realiza hacia el mismo lado en que ocurrió su descenso por el canal de parto, diagnosticado por el tacto </a:t>
            </a:r>
            <a:r>
              <a:rPr lang="es-CL" dirty="0" smtClean="0"/>
              <a:t>vaginal, en 90</a:t>
            </a:r>
            <a:r>
              <a:rPr lang="es-CL" dirty="0"/>
              <a:t>°.</a:t>
            </a:r>
          </a:p>
          <a:p>
            <a:pPr algn="ctr"/>
            <a:endParaRPr lang="es-CL"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7992193"/>
      </p:ext>
    </p:extLst>
  </p:cSld>
  <p:clrMapOvr>
    <a:masterClrMapping/>
  </p:clrMapOvr>
  <mc:AlternateContent xmlns:mc="http://schemas.openxmlformats.org/markup-compatibility/2006" xmlns:p14="http://schemas.microsoft.com/office/powerpoint/2010/main">
    <mc:Choice Requires="p14">
      <p:transition spd="slow" p14:dur="2000" advTm="56495"/>
    </mc:Choice>
    <mc:Fallback xmlns="">
      <p:transition spd="slow" advTm="5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702" t="13235" r="7627" b="9743"/>
          <a:stretch/>
        </p:blipFill>
        <p:spPr>
          <a:xfrm>
            <a:off x="194970" y="2069502"/>
            <a:ext cx="8734134" cy="4125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p:cNvSpPr txBox="1"/>
          <p:nvPr/>
        </p:nvSpPr>
        <p:spPr>
          <a:xfrm>
            <a:off x="1087732" y="1525252"/>
            <a:ext cx="6899563" cy="369332"/>
          </a:xfrm>
          <a:prstGeom prst="rect">
            <a:avLst/>
          </a:prstGeom>
          <a:noFill/>
        </p:spPr>
        <p:txBody>
          <a:bodyPr wrap="square" rtlCol="0">
            <a:spAutoFit/>
          </a:bodyPr>
          <a:lstStyle/>
          <a:p>
            <a:pPr algn="ctr"/>
            <a:r>
              <a:rPr lang="es-CL" dirty="0" smtClean="0"/>
              <a:t>Movimiento de restitución</a:t>
            </a:r>
            <a:endParaRPr lang="es-CL" dirty="0"/>
          </a:p>
        </p:txBody>
      </p:sp>
      <p:cxnSp>
        <p:nvCxnSpPr>
          <p:cNvPr id="7" name="Conector recto 6"/>
          <p:cNvCxnSpPr/>
          <p:nvPr/>
        </p:nvCxnSpPr>
        <p:spPr>
          <a:xfrm>
            <a:off x="4988643" y="3703904"/>
            <a:ext cx="0" cy="27847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4171225" y="6488668"/>
            <a:ext cx="2078181" cy="369332"/>
          </a:xfrm>
          <a:prstGeom prst="rect">
            <a:avLst/>
          </a:prstGeom>
          <a:noFill/>
        </p:spPr>
        <p:txBody>
          <a:bodyPr wrap="square" rtlCol="0">
            <a:spAutoFit/>
          </a:bodyPr>
          <a:lstStyle/>
          <a:p>
            <a:r>
              <a:rPr lang="es-CL" b="1" dirty="0" smtClean="0"/>
              <a:t>Diámetro A-P</a:t>
            </a:r>
            <a:r>
              <a:rPr lang="es-CL" dirty="0" smtClean="0"/>
              <a:t>.</a:t>
            </a:r>
            <a:endParaRPr lang="es-CL" dirty="0"/>
          </a:p>
        </p:txBody>
      </p:sp>
      <p:pic>
        <p:nvPicPr>
          <p:cNvPr id="9"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9888238"/>
      </p:ext>
    </p:extLst>
  </p:cSld>
  <p:clrMapOvr>
    <a:masterClrMapping/>
  </p:clrMapOvr>
  <mc:AlternateContent xmlns:mc="http://schemas.openxmlformats.org/markup-compatibility/2006" xmlns:p14="http://schemas.microsoft.com/office/powerpoint/2010/main">
    <mc:Choice Requires="p14">
      <p:transition spd="slow" p14:dur="2000" advTm="23860"/>
    </mc:Choice>
    <mc:Fallback xmlns="">
      <p:transition spd="slow" advTm="2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0" y="-1"/>
            <a:ext cx="9144000" cy="1250577"/>
          </a:xfrm>
          <a:prstGeom prst="rect">
            <a:avLst/>
          </a:prstGeom>
          <a:solidFill>
            <a:srgbClr val="CC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L" sz="2000" b="1" dirty="0" smtClean="0"/>
          </a:p>
          <a:p>
            <a:pPr marL="0" indent="0" algn="ctr">
              <a:buFont typeface="Arial" panose="020B0604020202020204" pitchFamily="34" charset="0"/>
              <a:buNone/>
            </a:pPr>
            <a:r>
              <a:rPr lang="es-CL" sz="2000" b="1" dirty="0" smtClean="0"/>
              <a:t>6° TIEMPO: desprendimiento de los hombros y del resto del cuerpo. </a:t>
            </a:r>
          </a:p>
          <a:p>
            <a:endParaRPr lang="es-CL" sz="2000" dirty="0"/>
          </a:p>
        </p:txBody>
      </p:sp>
      <p:pic>
        <p:nvPicPr>
          <p:cNvPr id="5" name="Imagen 4"/>
          <p:cNvPicPr>
            <a:picLocks noChangeAspect="1"/>
          </p:cNvPicPr>
          <p:nvPr/>
        </p:nvPicPr>
        <p:blipFill rotWithShape="1">
          <a:blip r:embed="rId4"/>
          <a:srcRect l="702" t="12500" r="9797" b="13971"/>
          <a:stretch/>
        </p:blipFill>
        <p:spPr>
          <a:xfrm>
            <a:off x="0" y="2168277"/>
            <a:ext cx="9144000" cy="4223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Elipse 5"/>
          <p:cNvSpPr/>
          <p:nvPr/>
        </p:nvSpPr>
        <p:spPr>
          <a:xfrm>
            <a:off x="107576" y="4087905"/>
            <a:ext cx="2124635" cy="19767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p:cNvSpPr/>
          <p:nvPr/>
        </p:nvSpPr>
        <p:spPr>
          <a:xfrm>
            <a:off x="4737847" y="4415117"/>
            <a:ext cx="2124635" cy="19767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p:cNvSpPr txBox="1"/>
          <p:nvPr/>
        </p:nvSpPr>
        <p:spPr>
          <a:xfrm>
            <a:off x="564776" y="1656399"/>
            <a:ext cx="7826188" cy="369332"/>
          </a:xfrm>
          <a:prstGeom prst="rect">
            <a:avLst/>
          </a:prstGeom>
          <a:noFill/>
        </p:spPr>
        <p:txBody>
          <a:bodyPr wrap="square" rtlCol="0">
            <a:spAutoFit/>
          </a:bodyPr>
          <a:lstStyle/>
          <a:p>
            <a:pPr algn="ctr"/>
            <a:r>
              <a:rPr lang="es-CL" dirty="0" smtClean="0"/>
              <a:t>Parto del hombro posterior</a:t>
            </a:r>
            <a:endParaRPr lang="es-CL"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1426443"/>
      </p:ext>
    </p:extLst>
  </p:cSld>
  <p:clrMapOvr>
    <a:masterClrMapping/>
  </p:clrMapOvr>
  <mc:AlternateContent xmlns:mc="http://schemas.openxmlformats.org/markup-compatibility/2006" xmlns:p14="http://schemas.microsoft.com/office/powerpoint/2010/main">
    <mc:Choice Requires="p14">
      <p:transition spd="slow" p14:dur="2000" advTm="36284"/>
    </mc:Choice>
    <mc:Fallback xmlns="">
      <p:transition spd="slow" advTm="3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50504" y="2173582"/>
            <a:ext cx="7585545" cy="150005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1430873" y="545798"/>
            <a:ext cx="7886700" cy="1325563"/>
          </a:xfrm>
        </p:spPr>
        <p:txBody>
          <a:bodyPr/>
          <a:lstStyle/>
          <a:p>
            <a:r>
              <a:rPr lang="es-CL" cap="small" dirty="0" smtClean="0"/>
              <a:t>Premisas generales: </a:t>
            </a:r>
            <a:endParaRPr lang="es-CL" cap="small" dirty="0"/>
          </a:p>
        </p:txBody>
      </p:sp>
      <p:pic>
        <p:nvPicPr>
          <p:cNvPr id="5"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021305" y="2173583"/>
            <a:ext cx="6705836" cy="4247317"/>
          </a:xfrm>
          <a:prstGeom prst="rect">
            <a:avLst/>
          </a:prstGeom>
        </p:spPr>
        <p:txBody>
          <a:bodyPr wrap="square">
            <a:spAutoFit/>
          </a:bodyPr>
          <a:lstStyle/>
          <a:p>
            <a:pPr algn="just"/>
            <a:r>
              <a:rPr lang="es-CL" dirty="0"/>
              <a:t>El feto debe ofrecer sus </a:t>
            </a:r>
            <a:r>
              <a:rPr lang="es-CL" b="1" dirty="0"/>
              <a:t>menores diámetros </a:t>
            </a:r>
            <a:r>
              <a:rPr lang="es-CL" dirty="0"/>
              <a:t>a los diámetros mayores de la pelvis materna. </a:t>
            </a:r>
          </a:p>
          <a:p>
            <a:pPr algn="just"/>
            <a:r>
              <a:rPr lang="es-CL" dirty="0"/>
              <a:t>Dado que la pelvis es un continente irregular en diámetros, el feto debe </a:t>
            </a:r>
            <a:r>
              <a:rPr lang="es-CL" b="1" dirty="0"/>
              <a:t>adaptarse a éstos acogiendo distintas posiciones</a:t>
            </a:r>
            <a:r>
              <a:rPr lang="es-CL" dirty="0"/>
              <a:t> conforme avanza el trabajo de parto. </a:t>
            </a:r>
            <a:endParaRPr lang="es-CL" dirty="0" smtClean="0"/>
          </a:p>
          <a:p>
            <a:pPr algn="just"/>
            <a:endParaRPr lang="es-CL" dirty="0"/>
          </a:p>
          <a:p>
            <a:pPr algn="just"/>
            <a:r>
              <a:rPr lang="es-CL" dirty="0" smtClean="0"/>
              <a:t>Movimientos </a:t>
            </a:r>
            <a:r>
              <a:rPr lang="es-CL" dirty="0"/>
              <a:t>cardinales del trabajo de </a:t>
            </a:r>
            <a:r>
              <a:rPr lang="es-CL" dirty="0" smtClean="0"/>
              <a:t>parto son posibles </a:t>
            </a:r>
            <a:r>
              <a:rPr lang="es-CL" dirty="0"/>
              <a:t>gracias </a:t>
            </a:r>
            <a:r>
              <a:rPr lang="es-CL" dirty="0" smtClean="0"/>
              <a:t>a la acción coordinada de: </a:t>
            </a:r>
          </a:p>
          <a:p>
            <a:pPr marL="342900" indent="-342900" algn="just">
              <a:buFont typeface="+mj-lt"/>
              <a:buAutoNum type="arabicPeriod"/>
            </a:pPr>
            <a:r>
              <a:rPr lang="es-CL" b="1" dirty="0" smtClean="0"/>
              <a:t>motor</a:t>
            </a:r>
            <a:r>
              <a:rPr lang="es-CL" b="1" dirty="0"/>
              <a:t>, </a:t>
            </a:r>
            <a:endParaRPr lang="es-CL" b="1" dirty="0" smtClean="0"/>
          </a:p>
          <a:p>
            <a:pPr marL="342900" indent="-342900" algn="just">
              <a:buFont typeface="+mj-lt"/>
              <a:buAutoNum type="arabicPeriod"/>
            </a:pPr>
            <a:r>
              <a:rPr lang="es-CL" b="1" dirty="0" smtClean="0"/>
              <a:t>canal </a:t>
            </a:r>
            <a:r>
              <a:rPr lang="es-CL" b="1" dirty="0"/>
              <a:t>y </a:t>
            </a:r>
            <a:endParaRPr lang="es-CL" b="1" dirty="0" smtClean="0"/>
          </a:p>
          <a:p>
            <a:pPr marL="342900" indent="-342900" algn="just">
              <a:buFont typeface="+mj-lt"/>
              <a:buAutoNum type="arabicPeriod"/>
            </a:pPr>
            <a:r>
              <a:rPr lang="es-CL" b="1" dirty="0" smtClean="0"/>
              <a:t>móvil, </a:t>
            </a:r>
          </a:p>
          <a:p>
            <a:pPr algn="just"/>
            <a:endParaRPr lang="es-CL" b="1" dirty="0"/>
          </a:p>
          <a:p>
            <a:pPr algn="just"/>
            <a:r>
              <a:rPr lang="es-CL" b="1" dirty="0" smtClean="0"/>
              <a:t>Móvil: </a:t>
            </a:r>
            <a:r>
              <a:rPr lang="es-CL" dirty="0" smtClean="0"/>
              <a:t>actúa </a:t>
            </a:r>
            <a:r>
              <a:rPr lang="es-CL" dirty="0"/>
              <a:t>como un verdadero </a:t>
            </a:r>
            <a:r>
              <a:rPr lang="es-CL" b="1" dirty="0"/>
              <a:t>acúmulo de energía potencial con la capacidad de transformarla en cinética. </a:t>
            </a:r>
          </a:p>
          <a:p>
            <a:pPr algn="just"/>
            <a:endParaRPr lang="es-CL" dirty="0"/>
          </a:p>
        </p:txBody>
      </p:sp>
      <p:pic>
        <p:nvPicPr>
          <p:cNvPr id="8" name="Picture 2" descr="http://www.calmababy.com/wp-content/uploads/2012/06/childbirth-preperation-fade-2.jpg"/>
          <p:cNvPicPr>
            <a:picLocks noChangeAspect="1" noChangeArrowheads="1"/>
          </p:cNvPicPr>
          <p:nvPr/>
        </p:nvPicPr>
        <p:blipFill rotWithShape="1">
          <a:blip r:embed="rId5">
            <a:extLst>
              <a:ext uri="{28A0092B-C50C-407E-A947-70E740481C1C}">
                <a14:useLocalDpi xmlns:a14="http://schemas.microsoft.com/office/drawing/2010/main" val="0"/>
              </a:ext>
            </a:extLst>
          </a:blip>
          <a:srcRect l="32205" r="33585"/>
          <a:stretch/>
        </p:blipFill>
        <p:spPr bwMode="auto">
          <a:xfrm>
            <a:off x="16278" y="2991053"/>
            <a:ext cx="1235242" cy="1918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almababy.com/wp-content/uploads/2012/06/childbirth-preperation-fade-2.jpg"/>
          <p:cNvPicPr>
            <a:picLocks noChangeAspect="1" noChangeArrowheads="1"/>
          </p:cNvPicPr>
          <p:nvPr/>
        </p:nvPicPr>
        <p:blipFill rotWithShape="1">
          <a:blip r:embed="rId5">
            <a:extLst>
              <a:ext uri="{28A0092B-C50C-407E-A947-70E740481C1C}">
                <a14:useLocalDpi xmlns:a14="http://schemas.microsoft.com/office/drawing/2010/main" val="0"/>
              </a:ext>
            </a:extLst>
          </a:blip>
          <a:srcRect r="68033"/>
          <a:stretch/>
        </p:blipFill>
        <p:spPr bwMode="auto">
          <a:xfrm>
            <a:off x="16278" y="934978"/>
            <a:ext cx="1235242" cy="2052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almababy.com/wp-content/uploads/2012/06/childbirth-preperation-fade-2.jpg"/>
          <p:cNvPicPr>
            <a:picLocks noChangeAspect="1" noChangeArrowheads="1"/>
          </p:cNvPicPr>
          <p:nvPr/>
        </p:nvPicPr>
        <p:blipFill rotWithShape="1">
          <a:blip r:embed="rId5">
            <a:extLst>
              <a:ext uri="{28A0092B-C50C-407E-A947-70E740481C1C}">
                <a14:useLocalDpi xmlns:a14="http://schemas.microsoft.com/office/drawing/2010/main" val="0"/>
              </a:ext>
            </a:extLst>
          </a:blip>
          <a:srcRect l="66941"/>
          <a:stretch/>
        </p:blipFill>
        <p:spPr bwMode="auto">
          <a:xfrm>
            <a:off x="16278" y="4863209"/>
            <a:ext cx="1237423" cy="198853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6869556"/>
      </p:ext>
    </p:extLst>
  </p:cSld>
  <p:clrMapOvr>
    <a:masterClrMapping/>
  </p:clrMapOvr>
  <mc:AlternateContent xmlns:mc="http://schemas.openxmlformats.org/markup-compatibility/2006" xmlns:p14="http://schemas.microsoft.com/office/powerpoint/2010/main">
    <mc:Choice Requires="p14">
      <p:transition spd="slow" p14:dur="2000" advTm="92744"/>
    </mc:Choice>
    <mc:Fallback xmlns="">
      <p:transition spd="slow" advTm="9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rotWithShape="1">
          <a:blip r:embed="rId4"/>
          <a:srcRect l="13829" t="13051" r="-22" b="9007"/>
          <a:stretch/>
        </p:blipFill>
        <p:spPr>
          <a:xfrm>
            <a:off x="0" y="1537854"/>
            <a:ext cx="9144000" cy="514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4445" y="171273"/>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3346880"/>
      </p:ext>
    </p:extLst>
  </p:cSld>
  <p:clrMapOvr>
    <a:masterClrMapping/>
  </p:clrMapOvr>
  <mc:AlternateContent xmlns:mc="http://schemas.openxmlformats.org/markup-compatibility/2006" xmlns:p14="http://schemas.microsoft.com/office/powerpoint/2010/main">
    <mc:Choice Requires="p14">
      <p:transition spd="slow" p14:dur="2000" advTm="6551"/>
    </mc:Choice>
    <mc:Fallback xmlns="">
      <p:transition spd="slow" advTm="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95825"/>
            <a:ext cx="7886700" cy="1325563"/>
          </a:xfrm>
        </p:spPr>
        <p:txBody>
          <a:bodyPr/>
          <a:lstStyle/>
          <a:p>
            <a:r>
              <a:rPr lang="es-CL" cap="small" dirty="0" smtClean="0"/>
              <a:t>Parto vertical </a:t>
            </a:r>
            <a:endParaRPr lang="es-CL" cap="small" dirty="0"/>
          </a:p>
        </p:txBody>
      </p:sp>
      <p:sp>
        <p:nvSpPr>
          <p:cNvPr id="5" name="Marcador de contenido 4"/>
          <p:cNvSpPr>
            <a:spLocks noGrp="1"/>
          </p:cNvSpPr>
          <p:nvPr>
            <p:ph idx="1"/>
          </p:nvPr>
        </p:nvSpPr>
        <p:spPr>
          <a:xfrm>
            <a:off x="628650" y="1547337"/>
            <a:ext cx="8172450" cy="4881712"/>
          </a:xfrm>
        </p:spPr>
        <p:txBody>
          <a:bodyPr>
            <a:normAutofit fontScale="70000" lnSpcReduction="20000"/>
          </a:bodyPr>
          <a:lstStyle/>
          <a:p>
            <a:pPr marL="0" indent="0">
              <a:lnSpc>
                <a:spcPct val="120000"/>
              </a:lnSpc>
              <a:buNone/>
            </a:pPr>
            <a:r>
              <a:rPr lang="es-CL" sz="2300" b="1" dirty="0" smtClean="0"/>
              <a:t>Según la Norma Técnica para la Atención del Parto vertical con adecuación intercultural, UNFPA-MINSA.</a:t>
            </a:r>
          </a:p>
          <a:p>
            <a:r>
              <a:rPr lang="es-CL" sz="2300" dirty="0" smtClean="0"/>
              <a:t>Existe un mejor </a:t>
            </a:r>
            <a:r>
              <a:rPr lang="es-CL" sz="2300" dirty="0" smtClean="0">
                <a:solidFill>
                  <a:schemeClr val="accent5">
                    <a:lumMod val="75000"/>
                  </a:schemeClr>
                </a:solidFill>
              </a:rPr>
              <a:t>equilibrio acido base fetal </a:t>
            </a:r>
            <a:r>
              <a:rPr lang="es-CL" sz="2300" dirty="0" smtClean="0"/>
              <a:t>durante el periodo de dilatación y en el expulsivo. </a:t>
            </a:r>
          </a:p>
          <a:p>
            <a:r>
              <a:rPr lang="es-CL" sz="2300" dirty="0" smtClean="0"/>
              <a:t>Hay </a:t>
            </a:r>
            <a:r>
              <a:rPr lang="es-CL" sz="2300" dirty="0" smtClean="0">
                <a:solidFill>
                  <a:schemeClr val="accent5">
                    <a:lumMod val="75000"/>
                  </a:schemeClr>
                </a:solidFill>
              </a:rPr>
              <a:t>aumento de los diámetros del canal del parto: 2 cm A-P y 1 cm transverso. </a:t>
            </a:r>
          </a:p>
          <a:p>
            <a:r>
              <a:rPr lang="es-CL" sz="2300" dirty="0" smtClean="0"/>
              <a:t>La posición vertical </a:t>
            </a:r>
            <a:r>
              <a:rPr lang="es-CL" sz="2300" dirty="0" smtClean="0">
                <a:solidFill>
                  <a:schemeClr val="accent5">
                    <a:lumMod val="75000"/>
                  </a:schemeClr>
                </a:solidFill>
              </a:rPr>
              <a:t>abre el ángulo de encaje</a:t>
            </a:r>
            <a:r>
              <a:rPr lang="es-CL" sz="2300" dirty="0" smtClean="0"/>
              <a:t>, favoreciendo éste y la progresión del feto. </a:t>
            </a:r>
          </a:p>
          <a:p>
            <a:r>
              <a:rPr lang="es-CL" sz="2300" dirty="0" smtClean="0"/>
              <a:t>La presión intrauterina aumenta (30 a 40 </a:t>
            </a:r>
            <a:r>
              <a:rPr lang="es-CL" sz="2300" dirty="0" err="1" smtClean="0"/>
              <a:t>mmhg</a:t>
            </a:r>
            <a:r>
              <a:rPr lang="es-CL" sz="2300" dirty="0" smtClean="0"/>
              <a:t>), es decir, el </a:t>
            </a:r>
            <a:r>
              <a:rPr lang="es-CL" sz="2300" dirty="0" smtClean="0">
                <a:solidFill>
                  <a:schemeClr val="accent5">
                    <a:lumMod val="75000"/>
                  </a:schemeClr>
                </a:solidFill>
              </a:rPr>
              <a:t>motor se hace más eficiente.  </a:t>
            </a:r>
          </a:p>
          <a:p>
            <a:r>
              <a:rPr lang="es-CL" sz="2300" dirty="0" smtClean="0"/>
              <a:t>El tiempo de trabajo de parto se acorta.</a:t>
            </a:r>
          </a:p>
          <a:p>
            <a:endParaRPr lang="es-CL" sz="2300" dirty="0"/>
          </a:p>
          <a:p>
            <a:pPr marL="0" indent="0">
              <a:buNone/>
            </a:pPr>
            <a:r>
              <a:rPr lang="es-CL" sz="2300" b="1" dirty="0" smtClean="0"/>
              <a:t>Según Lavender, T., y </a:t>
            </a:r>
            <a:r>
              <a:rPr lang="es-CL" sz="2300" b="1" dirty="0" err="1" smtClean="0"/>
              <a:t>Mlay</a:t>
            </a:r>
            <a:r>
              <a:rPr lang="es-CL" sz="2300" b="1" dirty="0" smtClean="0"/>
              <a:t>, R., OMS, 2006: </a:t>
            </a:r>
          </a:p>
          <a:p>
            <a:pPr>
              <a:lnSpc>
                <a:spcPct val="120000"/>
              </a:lnSpc>
            </a:pPr>
            <a:r>
              <a:rPr lang="es-CL" sz="2300" dirty="0"/>
              <a:t>El parto en posición vertical parece estar asociado con varios beneficios, entre ellos, la </a:t>
            </a:r>
            <a:r>
              <a:rPr lang="es-CL" sz="2300" dirty="0">
                <a:solidFill>
                  <a:schemeClr val="accent5">
                    <a:lumMod val="75000"/>
                  </a:schemeClr>
                </a:solidFill>
              </a:rPr>
              <a:t>reducción en la duración del período expulsivo </a:t>
            </a:r>
            <a:r>
              <a:rPr lang="es-CL" sz="2300" dirty="0"/>
              <a:t>del trabajo de parto. </a:t>
            </a:r>
          </a:p>
          <a:p>
            <a:pPr>
              <a:lnSpc>
                <a:spcPct val="120000"/>
              </a:lnSpc>
            </a:pPr>
            <a:r>
              <a:rPr lang="es-CL" sz="2300" dirty="0" smtClean="0"/>
              <a:t>El </a:t>
            </a:r>
            <a:r>
              <a:rPr lang="es-CL" sz="2300" dirty="0"/>
              <a:t>parto en posición vertical o lateral se asoció con una reducción en la duración del período expulsivo, una pequeña reducción en los partos asistidos, una </a:t>
            </a:r>
            <a:r>
              <a:rPr lang="es-CL" sz="2300" dirty="0">
                <a:solidFill>
                  <a:schemeClr val="accent5">
                    <a:lumMod val="75000"/>
                  </a:schemeClr>
                </a:solidFill>
              </a:rPr>
              <a:t>reducción en las episiotomías</a:t>
            </a:r>
            <a:r>
              <a:rPr lang="es-CL" sz="2300" dirty="0"/>
              <a:t>, un aumento en los desgarros perineales de segundo grado, un aumento de la pérdida de sangre estimada superior a 500 ml, </a:t>
            </a:r>
            <a:r>
              <a:rPr lang="es-CL" sz="2300" dirty="0">
                <a:solidFill>
                  <a:schemeClr val="accent5">
                    <a:lumMod val="75000"/>
                  </a:schemeClr>
                </a:solidFill>
              </a:rPr>
              <a:t>una disminución de la manifestación de dolor intenso </a:t>
            </a:r>
            <a:r>
              <a:rPr lang="es-CL" sz="2300" dirty="0"/>
              <a:t>durante el período expulsivo del trabajo de parto y </a:t>
            </a:r>
            <a:r>
              <a:rPr lang="es-CL" sz="2300" dirty="0">
                <a:solidFill>
                  <a:schemeClr val="accent5">
                    <a:lumMod val="75000"/>
                  </a:schemeClr>
                </a:solidFill>
              </a:rPr>
              <a:t>menos patrones anormales en la frecuencia cardiaca </a:t>
            </a:r>
            <a:r>
              <a:rPr lang="es-CL" sz="2300" dirty="0" smtClean="0">
                <a:solidFill>
                  <a:schemeClr val="accent5">
                    <a:lumMod val="75000"/>
                  </a:schemeClr>
                </a:solidFill>
              </a:rPr>
              <a:t>fetal</a:t>
            </a:r>
            <a:r>
              <a:rPr lang="es-CL" sz="2300" dirty="0">
                <a:solidFill>
                  <a:schemeClr val="accent5">
                    <a:lumMod val="75000"/>
                  </a:schemeClr>
                </a:solidFill>
              </a:rPr>
              <a:t>.</a:t>
            </a:r>
          </a:p>
        </p:txBody>
      </p:sp>
      <p:pic>
        <p:nvPicPr>
          <p:cNvPr id="6"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4445" y="171273"/>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0848045"/>
      </p:ext>
    </p:extLst>
  </p:cSld>
  <p:clrMapOvr>
    <a:masterClrMapping/>
  </p:clrMapOvr>
  <mc:AlternateContent xmlns:mc="http://schemas.openxmlformats.org/markup-compatibility/2006" xmlns:p14="http://schemas.microsoft.com/office/powerpoint/2010/main">
    <mc:Choice Requires="p14">
      <p:transition spd="slow" p14:dur="2000" advTm="98031"/>
    </mc:Choice>
    <mc:Fallback xmlns="">
      <p:transition spd="slow" advTm="9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26156" t="-892" r="17371" b="8035"/>
          <a:stretch/>
        </p:blipFill>
        <p:spPr>
          <a:xfrm>
            <a:off x="122880" y="683722"/>
            <a:ext cx="2776717" cy="2566920"/>
          </a:xfrm>
          <a:prstGeom prst="rect">
            <a:avLst/>
          </a:prstGeom>
        </p:spPr>
      </p:pic>
      <p:pic>
        <p:nvPicPr>
          <p:cNvPr id="6" name="Imagen 5"/>
          <p:cNvPicPr>
            <a:picLocks noChangeAspect="1"/>
          </p:cNvPicPr>
          <p:nvPr/>
        </p:nvPicPr>
        <p:blipFill rotWithShape="1">
          <a:blip r:embed="rId5"/>
          <a:srcRect l="26407" t="-446" r="17622" b="8929"/>
          <a:stretch/>
        </p:blipFill>
        <p:spPr>
          <a:xfrm>
            <a:off x="3157416" y="683723"/>
            <a:ext cx="2774139" cy="2550218"/>
          </a:xfrm>
          <a:prstGeom prst="rect">
            <a:avLst/>
          </a:prstGeom>
        </p:spPr>
      </p:pic>
      <p:pic>
        <p:nvPicPr>
          <p:cNvPr id="7" name="Imagen 6"/>
          <p:cNvPicPr>
            <a:picLocks noChangeAspect="1"/>
          </p:cNvPicPr>
          <p:nvPr/>
        </p:nvPicPr>
        <p:blipFill rotWithShape="1">
          <a:blip r:embed="rId6"/>
          <a:srcRect l="26407" t="1786" r="16367" b="7589"/>
          <a:stretch/>
        </p:blipFill>
        <p:spPr>
          <a:xfrm>
            <a:off x="6189374" y="683722"/>
            <a:ext cx="2864285" cy="2550219"/>
          </a:xfrm>
          <a:prstGeom prst="rect">
            <a:avLst/>
          </a:prstGeom>
        </p:spPr>
      </p:pic>
      <p:pic>
        <p:nvPicPr>
          <p:cNvPr id="8" name="Imagen 7"/>
          <p:cNvPicPr>
            <a:picLocks noChangeAspect="1"/>
          </p:cNvPicPr>
          <p:nvPr/>
        </p:nvPicPr>
        <p:blipFill rotWithShape="1">
          <a:blip r:embed="rId7"/>
          <a:srcRect l="26657" t="2233" r="18124" b="7143"/>
          <a:stretch/>
        </p:blipFill>
        <p:spPr>
          <a:xfrm>
            <a:off x="122880" y="3583334"/>
            <a:ext cx="2776717" cy="2562152"/>
          </a:xfrm>
          <a:prstGeom prst="rect">
            <a:avLst/>
          </a:prstGeom>
        </p:spPr>
      </p:pic>
      <p:pic>
        <p:nvPicPr>
          <p:cNvPr id="9" name="Imagen 8"/>
          <p:cNvPicPr>
            <a:picLocks noChangeAspect="1"/>
          </p:cNvPicPr>
          <p:nvPr/>
        </p:nvPicPr>
        <p:blipFill rotWithShape="1">
          <a:blip r:embed="rId8"/>
          <a:srcRect l="26657" t="446" r="18877" b="6697"/>
          <a:stretch/>
        </p:blipFill>
        <p:spPr>
          <a:xfrm>
            <a:off x="3157416" y="3595267"/>
            <a:ext cx="2774139" cy="2550219"/>
          </a:xfrm>
          <a:prstGeom prst="rect">
            <a:avLst/>
          </a:prstGeom>
        </p:spPr>
      </p:pic>
      <p:pic>
        <p:nvPicPr>
          <p:cNvPr id="10" name="Picture 2" descr="http://y1.ifengimg.com/a/2015_27/2589156b4606310_size93_w880_h587.jpg"/>
          <p:cNvPicPr>
            <a:picLocks noChangeAspect="1" noChangeArrowheads="1"/>
          </p:cNvPicPr>
          <p:nvPr/>
        </p:nvPicPr>
        <p:blipFill rotWithShape="1">
          <a:blip r:embed="rId9">
            <a:extLst>
              <a:ext uri="{28A0092B-C50C-407E-A947-70E740481C1C}">
                <a14:useLocalDpi xmlns:a14="http://schemas.microsoft.com/office/drawing/2010/main" val="0"/>
              </a:ext>
            </a:extLst>
          </a:blip>
          <a:srcRect l="22615" r="1898"/>
          <a:stretch/>
        </p:blipFill>
        <p:spPr bwMode="auto">
          <a:xfrm>
            <a:off x="6189374" y="3595267"/>
            <a:ext cx="2834310" cy="250454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179431"/>
      </p:ext>
    </p:extLst>
  </p:cSld>
  <p:clrMapOvr>
    <a:masterClrMapping/>
  </p:clrMapOvr>
  <mc:AlternateContent xmlns:mc="http://schemas.openxmlformats.org/markup-compatibility/2006" xmlns:p14="http://schemas.microsoft.com/office/powerpoint/2010/main">
    <mc:Choice Requires="p14">
      <p:transition spd="slow" p14:dur="2000" advTm="80547"/>
    </mc:Choice>
    <mc:Fallback xmlns="">
      <p:transition spd="slow" advTm="8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4451" y="268783"/>
            <a:ext cx="7886700" cy="1325563"/>
          </a:xfrm>
        </p:spPr>
        <p:txBody>
          <a:bodyPr/>
          <a:lstStyle/>
          <a:p>
            <a:r>
              <a:rPr lang="es-CL" cap="small" dirty="0" smtClean="0"/>
              <a:t>Conclusiones: </a:t>
            </a:r>
            <a:endParaRPr lang="es-CL" cap="small" dirty="0"/>
          </a:p>
        </p:txBody>
      </p:sp>
      <p:pic>
        <p:nvPicPr>
          <p:cNvPr id="4" name="Imagen 3"/>
          <p:cNvPicPr>
            <a:picLocks noChangeAspect="1"/>
          </p:cNvPicPr>
          <p:nvPr/>
        </p:nvPicPr>
        <p:blipFill rotWithShape="1">
          <a:blip r:embed="rId4"/>
          <a:srcRect l="14664" t="23510" r="10064" b="12346"/>
          <a:stretch/>
        </p:blipFill>
        <p:spPr>
          <a:xfrm>
            <a:off x="173413" y="2556960"/>
            <a:ext cx="8688776" cy="4162927"/>
          </a:xfrm>
          <a:prstGeom prst="rect">
            <a:avLst/>
          </a:prstGeom>
        </p:spPr>
      </p:pic>
      <p:sp>
        <p:nvSpPr>
          <p:cNvPr id="5" name="Rectángulo 4"/>
          <p:cNvSpPr/>
          <p:nvPr/>
        </p:nvSpPr>
        <p:spPr>
          <a:xfrm>
            <a:off x="6392780" y="4211302"/>
            <a:ext cx="1167064" cy="818902"/>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ángulo 5"/>
          <p:cNvSpPr/>
          <p:nvPr/>
        </p:nvSpPr>
        <p:spPr>
          <a:xfrm>
            <a:off x="3537285" y="5574303"/>
            <a:ext cx="2121568" cy="783384"/>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ángulo 6"/>
          <p:cNvSpPr/>
          <p:nvPr/>
        </p:nvSpPr>
        <p:spPr>
          <a:xfrm>
            <a:off x="3775449" y="4348474"/>
            <a:ext cx="1545382" cy="34116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4445" y="171273"/>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322548" y="1358258"/>
            <a:ext cx="8324148" cy="1200329"/>
          </a:xfrm>
          <a:prstGeom prst="rect">
            <a:avLst/>
          </a:prstGeom>
          <a:noFill/>
        </p:spPr>
        <p:txBody>
          <a:bodyPr wrap="square" rtlCol="0">
            <a:spAutoFit/>
          </a:bodyPr>
          <a:lstStyle/>
          <a:p>
            <a:pPr marL="285750" indent="-285750">
              <a:buFont typeface="Arial" panose="020B0604020202020204" pitchFamily="34" charset="0"/>
              <a:buChar char="•"/>
            </a:pPr>
            <a:r>
              <a:rPr lang="es-CL" dirty="0" smtClean="0"/>
              <a:t>Diversos son los factores que pueden afectar </a:t>
            </a:r>
            <a:r>
              <a:rPr lang="es-CL" b="1" dirty="0" smtClean="0"/>
              <a:t>el pronóstico y desenlace del parto</a:t>
            </a:r>
            <a:r>
              <a:rPr lang="es-CL" dirty="0" smtClean="0"/>
              <a:t>, incluso en mujeres con embarazos totalmente fisiológicos. </a:t>
            </a:r>
          </a:p>
          <a:p>
            <a:pPr marL="285750" indent="-285750">
              <a:buFont typeface="Arial" panose="020B0604020202020204" pitchFamily="34" charset="0"/>
              <a:buChar char="•"/>
            </a:pPr>
            <a:r>
              <a:rPr lang="es-CL" dirty="0" smtClean="0"/>
              <a:t>Entre los factores claves destacan: </a:t>
            </a:r>
            <a:r>
              <a:rPr lang="es-CL" b="1" dirty="0" smtClean="0"/>
              <a:t>cuidados </a:t>
            </a:r>
            <a:r>
              <a:rPr lang="es-CL" b="1" dirty="0" err="1" smtClean="0"/>
              <a:t>intraparto</a:t>
            </a:r>
            <a:r>
              <a:rPr lang="es-CL" b="1" dirty="0" smtClean="0"/>
              <a:t> e intervenciones, evaluación y decisiones por parte del equipo de salud</a:t>
            </a:r>
            <a:r>
              <a:rPr lang="es-CL" dirty="0" smtClean="0"/>
              <a:t>.  </a:t>
            </a:r>
            <a:endParaRPr lang="es-CL"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346743"/>
      </p:ext>
    </p:extLst>
  </p:cSld>
  <p:clrMapOvr>
    <a:masterClrMapping/>
  </p:clrMapOvr>
  <mc:AlternateContent xmlns:mc="http://schemas.openxmlformats.org/markup-compatibility/2006" xmlns:p14="http://schemas.microsoft.com/office/powerpoint/2010/main">
    <mc:Choice Requires="p14">
      <p:transition spd="slow" p14:dur="2000" advTm="58059"/>
    </mc:Choice>
    <mc:Fallback xmlns="">
      <p:transition spd="slow" advTm="5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 y="3673641"/>
            <a:ext cx="8742947" cy="10106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628649" y="589715"/>
            <a:ext cx="7886700" cy="1325563"/>
          </a:xfrm>
        </p:spPr>
        <p:txBody>
          <a:bodyPr/>
          <a:lstStyle/>
          <a:p>
            <a:r>
              <a:rPr lang="es-CL" cap="small" dirty="0" smtClean="0"/>
              <a:t>Conclusiones, II:</a:t>
            </a:r>
            <a:endParaRPr lang="es-CL" cap="small" dirty="0"/>
          </a:p>
        </p:txBody>
      </p:sp>
      <p:sp>
        <p:nvSpPr>
          <p:cNvPr id="3" name="Marcador de contenido 2"/>
          <p:cNvSpPr>
            <a:spLocks noGrp="1"/>
          </p:cNvSpPr>
          <p:nvPr>
            <p:ph idx="1"/>
          </p:nvPr>
        </p:nvSpPr>
        <p:spPr>
          <a:xfrm>
            <a:off x="628649" y="2130425"/>
            <a:ext cx="7886700" cy="4351338"/>
          </a:xfrm>
        </p:spPr>
        <p:txBody>
          <a:bodyPr>
            <a:normAutofit/>
          </a:bodyPr>
          <a:lstStyle/>
          <a:p>
            <a:r>
              <a:rPr lang="es-CL" sz="2000" dirty="0" smtClean="0"/>
              <a:t>El mensaje final es </a:t>
            </a:r>
            <a:r>
              <a:rPr lang="es-CL" sz="2000" dirty="0" err="1" smtClean="0"/>
              <a:t>co</a:t>
            </a:r>
            <a:r>
              <a:rPr lang="es-CL" sz="2000" dirty="0" smtClean="0"/>
              <a:t>-relacionar clínicamente el progreso del trabajo de parto con los tiempos esperados. </a:t>
            </a:r>
          </a:p>
          <a:p>
            <a:r>
              <a:rPr lang="es-CL" sz="2000" dirty="0" smtClean="0"/>
              <a:t>Estar en conocimiento de estos tiempos y mecanismos, permite al profesional matrona-</a:t>
            </a:r>
            <a:r>
              <a:rPr lang="es-CL" sz="2000" dirty="0" err="1" smtClean="0"/>
              <a:t>ón</a:t>
            </a:r>
            <a:r>
              <a:rPr lang="es-CL" sz="2000" dirty="0" smtClean="0"/>
              <a:t> contribuir a un desenlace favorable para el feto y su madre. </a:t>
            </a:r>
          </a:p>
          <a:p>
            <a:r>
              <a:rPr lang="es-CL" sz="2000" dirty="0"/>
              <a:t>La </a:t>
            </a:r>
            <a:r>
              <a:rPr lang="es-CL" sz="2000" b="1" dirty="0"/>
              <a:t>falla en el progreso del trabajo de parto es una de las indicaciones más frecuentes de cesárea </a:t>
            </a:r>
            <a:r>
              <a:rPr lang="es-CL" sz="2000" dirty="0"/>
              <a:t>y representa el </a:t>
            </a:r>
            <a:r>
              <a:rPr lang="es-CL" sz="2000" b="1" dirty="0"/>
              <a:t>25% </a:t>
            </a:r>
            <a:r>
              <a:rPr lang="es-CL" sz="2000" dirty="0"/>
              <a:t>de todas las cesáreas en </a:t>
            </a:r>
            <a:r>
              <a:rPr lang="es-CL" sz="2000" dirty="0" err="1"/>
              <a:t>primigestas</a:t>
            </a:r>
            <a:r>
              <a:rPr lang="es-CL" sz="2000" dirty="0"/>
              <a:t> (</a:t>
            </a:r>
            <a:r>
              <a:rPr lang="es-CL" sz="2000" i="1" dirty="0" err="1"/>
              <a:t>Danforth</a:t>
            </a:r>
            <a:r>
              <a:rPr lang="es-CL" sz="2000" i="1" dirty="0"/>
              <a:t> &amp; </a:t>
            </a:r>
            <a:r>
              <a:rPr lang="es-CL" sz="2000" i="1" dirty="0" err="1"/>
              <a:t>Gibbs</a:t>
            </a:r>
            <a:r>
              <a:rPr lang="es-CL" sz="2000" i="1" dirty="0"/>
              <a:t>, 2008., </a:t>
            </a:r>
            <a:r>
              <a:rPr lang="es-CL" sz="2000" i="1" dirty="0" err="1"/>
              <a:t>Kumani</a:t>
            </a:r>
            <a:r>
              <a:rPr lang="es-CL" sz="2000" i="1" dirty="0"/>
              <a:t> &amp; Thomas, 2012</a:t>
            </a:r>
            <a:r>
              <a:rPr lang="es-CL" sz="2000" dirty="0"/>
              <a:t>). </a:t>
            </a:r>
          </a:p>
          <a:p>
            <a:r>
              <a:rPr lang="es-CL" sz="2000" dirty="0" smtClean="0"/>
              <a:t>El no considerar los tiempos adecuados/esperables del trabajo de parto puede llevar a toma de decisiones inadecuadas por parte del equipo de salud. </a:t>
            </a:r>
            <a:endParaRPr lang="es-CL" sz="2000" dirty="0"/>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4445" y="171273"/>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3654394"/>
      </p:ext>
    </p:extLst>
  </p:cSld>
  <p:clrMapOvr>
    <a:masterClrMapping/>
  </p:clrMapOvr>
  <mc:AlternateContent xmlns:mc="http://schemas.openxmlformats.org/markup-compatibility/2006" xmlns:p14="http://schemas.microsoft.com/office/powerpoint/2010/main">
    <mc:Choice Requires="p14">
      <p:transition spd="slow" p14:dur="2000" advTm="52390"/>
    </mc:Choice>
    <mc:Fallback xmlns="">
      <p:transition spd="slow" advTm="5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1243694"/>
            <a:ext cx="8791074" cy="146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371977" y="172538"/>
            <a:ext cx="7886700" cy="1325563"/>
          </a:xfrm>
        </p:spPr>
        <p:txBody>
          <a:bodyPr/>
          <a:lstStyle/>
          <a:p>
            <a:r>
              <a:rPr lang="es-CL" cap="small" dirty="0" smtClean="0"/>
              <a:t>Conclusiones III:</a:t>
            </a:r>
            <a:endParaRPr lang="es-CL" cap="small" dirty="0"/>
          </a:p>
        </p:txBody>
      </p:sp>
      <p:sp>
        <p:nvSpPr>
          <p:cNvPr id="3" name="Marcador de contenido 2"/>
          <p:cNvSpPr>
            <a:spLocks noGrp="1"/>
          </p:cNvSpPr>
          <p:nvPr>
            <p:ph idx="1"/>
          </p:nvPr>
        </p:nvSpPr>
        <p:spPr>
          <a:xfrm>
            <a:off x="290717" y="1388874"/>
            <a:ext cx="8359526" cy="4351338"/>
          </a:xfrm>
        </p:spPr>
        <p:txBody>
          <a:bodyPr>
            <a:normAutofit/>
          </a:bodyPr>
          <a:lstStyle/>
          <a:p>
            <a:r>
              <a:rPr lang="es-CL" sz="1600" dirty="0" smtClean="0"/>
              <a:t>Asumir que </a:t>
            </a:r>
            <a:r>
              <a:rPr lang="es-CL" sz="1600" b="1" dirty="0" smtClean="0"/>
              <a:t>la pelvis es un hueso móvil y dinámico</a:t>
            </a:r>
            <a:r>
              <a:rPr lang="es-CL" sz="1600" dirty="0" smtClean="0"/>
              <a:t>, es clave en la promoción y facilitación de los mecanismos del parto. </a:t>
            </a:r>
          </a:p>
          <a:p>
            <a:r>
              <a:rPr lang="es-CL" sz="1600" dirty="0" smtClean="0"/>
              <a:t>El favorecer </a:t>
            </a:r>
            <a:r>
              <a:rPr lang="es-CL" sz="1600" b="1" dirty="0" smtClean="0"/>
              <a:t>la libertad de posición, evitar interrumpir la fisiología del trabajo de parto, cambios de posición, y ayudar a la gestante a realizar movimientos que permitan sincronizar el encajamiento, descenso y rotación del feto es fundamental.</a:t>
            </a:r>
            <a:r>
              <a:rPr lang="es-CL" sz="1600" dirty="0" smtClean="0"/>
              <a:t> </a:t>
            </a:r>
          </a:p>
          <a:p>
            <a:r>
              <a:rPr lang="es-CL" sz="1600" dirty="0" smtClean="0"/>
              <a:t>Cada una de </a:t>
            </a:r>
            <a:r>
              <a:rPr lang="es-CL" sz="1600" b="1" dirty="0" smtClean="0"/>
              <a:t>estas posiciones tiene una utilidad </a:t>
            </a:r>
            <a:r>
              <a:rPr lang="es-CL" sz="1600" dirty="0" smtClean="0"/>
              <a:t>para cada tiempo del mecanismo del parto. </a:t>
            </a:r>
          </a:p>
          <a:p>
            <a:endParaRPr lang="es-CL" sz="1800" dirty="0"/>
          </a:p>
        </p:txBody>
      </p:sp>
      <p:pic>
        <p:nvPicPr>
          <p:cNvPr id="4" name="Imagen 3"/>
          <p:cNvPicPr>
            <a:picLocks noChangeAspect="1"/>
          </p:cNvPicPr>
          <p:nvPr/>
        </p:nvPicPr>
        <p:blipFill rotWithShape="1">
          <a:blip r:embed="rId4"/>
          <a:srcRect l="41441" t="29686" r="35620" b="39129"/>
          <a:stretch/>
        </p:blipFill>
        <p:spPr>
          <a:xfrm>
            <a:off x="1004643" y="3368841"/>
            <a:ext cx="2137592" cy="1449365"/>
          </a:xfrm>
          <a:prstGeom prst="rect">
            <a:avLst/>
          </a:prstGeom>
        </p:spPr>
      </p:pic>
      <p:pic>
        <p:nvPicPr>
          <p:cNvPr id="5" name="Imagen 4"/>
          <p:cNvPicPr>
            <a:picLocks noChangeAspect="1"/>
          </p:cNvPicPr>
          <p:nvPr/>
        </p:nvPicPr>
        <p:blipFill rotWithShape="1">
          <a:blip r:embed="rId5"/>
          <a:srcRect l="41665" t="29835" r="37102" b="41600"/>
          <a:stretch/>
        </p:blipFill>
        <p:spPr>
          <a:xfrm>
            <a:off x="3399410" y="3368841"/>
            <a:ext cx="2142141" cy="1428983"/>
          </a:xfrm>
          <a:prstGeom prst="rect">
            <a:avLst/>
          </a:prstGeom>
        </p:spPr>
      </p:pic>
      <p:pic>
        <p:nvPicPr>
          <p:cNvPr id="6" name="Imagen 5"/>
          <p:cNvPicPr>
            <a:picLocks noChangeAspect="1"/>
          </p:cNvPicPr>
          <p:nvPr/>
        </p:nvPicPr>
        <p:blipFill rotWithShape="1">
          <a:blip r:embed="rId6"/>
          <a:srcRect l="43052" t="29036" r="38693" b="46174"/>
          <a:stretch/>
        </p:blipFill>
        <p:spPr>
          <a:xfrm>
            <a:off x="5798727" y="3368840"/>
            <a:ext cx="2101014" cy="1428983"/>
          </a:xfrm>
          <a:prstGeom prst="rect">
            <a:avLst/>
          </a:prstGeom>
        </p:spPr>
      </p:pic>
      <p:pic>
        <p:nvPicPr>
          <p:cNvPr id="8" name="Imagen 7"/>
          <p:cNvPicPr>
            <a:picLocks noChangeAspect="1"/>
          </p:cNvPicPr>
          <p:nvPr/>
        </p:nvPicPr>
        <p:blipFill rotWithShape="1">
          <a:blip r:embed="rId7"/>
          <a:srcRect l="40983" t="33607" r="40229" b="43010"/>
          <a:stretch/>
        </p:blipFill>
        <p:spPr>
          <a:xfrm>
            <a:off x="1004643" y="5062559"/>
            <a:ext cx="2088117" cy="1461208"/>
          </a:xfrm>
          <a:prstGeom prst="rect">
            <a:avLst/>
          </a:prstGeom>
        </p:spPr>
      </p:pic>
      <p:pic>
        <p:nvPicPr>
          <p:cNvPr id="9" name="Imagen 8"/>
          <p:cNvPicPr>
            <a:picLocks noChangeAspect="1"/>
          </p:cNvPicPr>
          <p:nvPr/>
        </p:nvPicPr>
        <p:blipFill rotWithShape="1">
          <a:blip r:embed="rId8"/>
          <a:srcRect l="43801" t="25176" r="38287" b="47752"/>
          <a:stretch/>
        </p:blipFill>
        <p:spPr>
          <a:xfrm>
            <a:off x="5798727" y="5030650"/>
            <a:ext cx="2101014" cy="1493117"/>
          </a:xfrm>
          <a:prstGeom prst="rect">
            <a:avLst/>
          </a:prstGeom>
        </p:spPr>
      </p:pic>
      <p:pic>
        <p:nvPicPr>
          <p:cNvPr id="10" name="Imagen 9"/>
          <p:cNvPicPr>
            <a:picLocks noChangeAspect="1"/>
          </p:cNvPicPr>
          <p:nvPr/>
        </p:nvPicPr>
        <p:blipFill rotWithShape="1">
          <a:blip r:embed="rId9"/>
          <a:srcRect l="44390" t="19901" r="36129" b="55763"/>
          <a:stretch/>
        </p:blipFill>
        <p:spPr>
          <a:xfrm>
            <a:off x="3453434" y="5057189"/>
            <a:ext cx="2088117" cy="1466578"/>
          </a:xfrm>
          <a:prstGeom prst="rect">
            <a:avLst/>
          </a:prstGeom>
        </p:spPr>
      </p:pic>
      <p:sp>
        <p:nvSpPr>
          <p:cNvPr id="11" name="CuadroTexto 10"/>
          <p:cNvSpPr txBox="1"/>
          <p:nvPr/>
        </p:nvSpPr>
        <p:spPr>
          <a:xfrm>
            <a:off x="3872620" y="6532847"/>
            <a:ext cx="5271380" cy="276999"/>
          </a:xfrm>
          <a:prstGeom prst="rect">
            <a:avLst/>
          </a:prstGeom>
          <a:noFill/>
        </p:spPr>
        <p:txBody>
          <a:bodyPr wrap="square" rtlCol="0">
            <a:spAutoFit/>
          </a:bodyPr>
          <a:lstStyle/>
          <a:p>
            <a:pPr algn="r"/>
            <a:r>
              <a:rPr lang="es-CL" sz="1200" dirty="0" smtClean="0"/>
              <a:t>Imágenes: video pelvis en movimiento. Vives, N. </a:t>
            </a:r>
            <a:endParaRPr lang="es-CL" sz="1200" dirty="0"/>
          </a:p>
        </p:txBody>
      </p:sp>
      <p:pic>
        <p:nvPicPr>
          <p:cNvPr id="12" name="Picture 5" descr="C:\Users\Rodrigo Neira\Documents\MSP\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4445" y="171273"/>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2652953"/>
      </p:ext>
    </p:extLst>
  </p:cSld>
  <p:clrMapOvr>
    <a:masterClrMapping/>
  </p:clrMapOvr>
  <mc:AlternateContent xmlns:mc="http://schemas.openxmlformats.org/markup-compatibility/2006" xmlns:p14="http://schemas.microsoft.com/office/powerpoint/2010/main">
    <mc:Choice Requires="p14">
      <p:transition spd="slow" p14:dur="2000" advTm="77824"/>
    </mc:Choice>
    <mc:Fallback xmlns="">
      <p:transition spd="slow" advTm="7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153584"/>
            <a:ext cx="9144000" cy="1325563"/>
          </a:xfr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r>
              <a:rPr lang="es-CL" dirty="0" smtClean="0"/>
              <a:t>Caso clínico breve:</a:t>
            </a:r>
            <a:endParaRPr lang="es-CL" dirty="0"/>
          </a:p>
        </p:txBody>
      </p:sp>
      <p:pic>
        <p:nvPicPr>
          <p:cNvPr id="4" name="Picture 6" descr="C:\Users\daniela\Desktop\IMAGENES\Imagen7.jpg"/>
          <p:cNvPicPr>
            <a:picLocks noChangeAspect="1" noChangeArrowheads="1"/>
          </p:cNvPicPr>
          <p:nvPr/>
        </p:nvPicPr>
        <p:blipFill>
          <a:blip r:embed="rId4" cstate="print">
            <a:lum bright="10000"/>
          </a:blip>
          <a:srcRect l="13333" b="3987"/>
          <a:stretch>
            <a:fillRect/>
          </a:stretch>
        </p:blipFill>
        <p:spPr bwMode="auto">
          <a:xfrm flipH="1">
            <a:off x="3978824" y="4303132"/>
            <a:ext cx="1440340" cy="2393504"/>
          </a:xfrm>
          <a:prstGeom prst="rect">
            <a:avLst/>
          </a:prstGeom>
          <a:noFill/>
        </p:spPr>
      </p:pic>
      <p:pic>
        <p:nvPicPr>
          <p:cNvPr id="5"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3419509"/>
      </p:ext>
    </p:extLst>
  </p:cSld>
  <p:clrMapOvr>
    <a:masterClrMapping/>
  </p:clrMapOvr>
  <mc:AlternateContent xmlns:mc="http://schemas.openxmlformats.org/markup-compatibility/2006" xmlns:p14="http://schemas.microsoft.com/office/powerpoint/2010/main">
    <mc:Choice Requires="p14">
      <p:transition spd="slow" p14:dur="2000" advTm="11089"/>
    </mc:Choice>
    <mc:Fallback xmlns="">
      <p:transition spd="slow" advTm="1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025" y="674409"/>
            <a:ext cx="8703609" cy="1325563"/>
          </a:xfrm>
        </p:spPr>
        <p:txBody>
          <a:bodyPr>
            <a:noAutofit/>
          </a:bodyPr>
          <a:lstStyle/>
          <a:p>
            <a:r>
              <a:rPr lang="es-CL" sz="1800" dirty="0" smtClean="0"/>
              <a:t>1. Usted es matrona/</a:t>
            </a:r>
            <a:r>
              <a:rPr lang="es-CL" sz="1800" dirty="0" err="1" smtClean="0"/>
              <a:t>ón</a:t>
            </a:r>
            <a:r>
              <a:rPr lang="es-CL" sz="1800" dirty="0" smtClean="0"/>
              <a:t> en una unidad de partos. Dado que la usuaria refiere dolor y pérdida de líquido, usted decide realizar un tacto vaginal, encontrando lo siguiente: </a:t>
            </a:r>
            <a:br>
              <a:rPr lang="es-CL" sz="1800" dirty="0" smtClean="0"/>
            </a:br>
            <a:r>
              <a:rPr lang="es-CL" sz="1800" dirty="0"/>
              <a:t/>
            </a:r>
            <a:br>
              <a:rPr lang="es-CL" sz="1800" dirty="0"/>
            </a:br>
            <a:r>
              <a:rPr lang="es-CL" sz="1800" dirty="0"/>
              <a:t>P</a:t>
            </a:r>
            <a:r>
              <a:rPr lang="es-CL" sz="1800" dirty="0" smtClean="0"/>
              <a:t>ercibe con sus dedos </a:t>
            </a:r>
            <a:r>
              <a:rPr lang="es-CL" sz="1800" b="1" dirty="0" smtClean="0"/>
              <a:t>occipucio fetal a nivel de espinas ciáticas </a:t>
            </a:r>
            <a:r>
              <a:rPr lang="es-CL" sz="1800" dirty="0" smtClean="0"/>
              <a:t>y percibe fontanela </a:t>
            </a:r>
            <a:r>
              <a:rPr lang="es-CL" sz="1800" b="1" dirty="0" smtClean="0"/>
              <a:t>lambda hacia la eminencia ileopectinea derecha</a:t>
            </a:r>
            <a:r>
              <a:rPr lang="es-CL" sz="1800" dirty="0" smtClean="0"/>
              <a:t>. </a:t>
            </a:r>
            <a:br>
              <a:rPr lang="es-CL" sz="1800" dirty="0" smtClean="0"/>
            </a:br>
            <a:r>
              <a:rPr lang="es-CL" sz="1800" dirty="0"/>
              <a:t/>
            </a:r>
            <a:br>
              <a:rPr lang="es-CL" sz="1800" dirty="0"/>
            </a:br>
            <a:r>
              <a:rPr lang="es-CL" sz="1800" dirty="0" smtClean="0"/>
              <a:t> </a:t>
            </a:r>
            <a:endParaRPr lang="es-CL" sz="1800" dirty="0"/>
          </a:p>
        </p:txBody>
      </p:sp>
      <p:pic>
        <p:nvPicPr>
          <p:cNvPr id="4" name="Imagen 3"/>
          <p:cNvPicPr>
            <a:picLocks noChangeAspect="1"/>
          </p:cNvPicPr>
          <p:nvPr/>
        </p:nvPicPr>
        <p:blipFill rotWithShape="1">
          <a:blip r:embed="rId4"/>
          <a:srcRect l="17445" t="24633" r="15584" b="13235"/>
          <a:stretch/>
        </p:blipFill>
        <p:spPr>
          <a:xfrm>
            <a:off x="4264864" y="1607675"/>
            <a:ext cx="4717770" cy="2460812"/>
          </a:xfrm>
          <a:prstGeom prst="rect">
            <a:avLst/>
          </a:prstGeom>
        </p:spPr>
      </p:pic>
      <p:sp>
        <p:nvSpPr>
          <p:cNvPr id="5" name="CuadroTexto 4"/>
          <p:cNvSpPr txBox="1"/>
          <p:nvPr/>
        </p:nvSpPr>
        <p:spPr>
          <a:xfrm>
            <a:off x="5347163" y="4068487"/>
            <a:ext cx="3741644" cy="307777"/>
          </a:xfrm>
          <a:prstGeom prst="rect">
            <a:avLst/>
          </a:prstGeom>
          <a:noFill/>
        </p:spPr>
        <p:txBody>
          <a:bodyPr wrap="square" rtlCol="0">
            <a:spAutoFit/>
          </a:bodyPr>
          <a:lstStyle/>
          <a:p>
            <a:pPr algn="r"/>
            <a:r>
              <a:rPr lang="es-CL" sz="1400" dirty="0" smtClean="0"/>
              <a:t>Tomado desde: Vega, E. 2011. </a:t>
            </a:r>
            <a:endParaRPr lang="es-CL" sz="1400" dirty="0"/>
          </a:p>
        </p:txBody>
      </p:sp>
      <p:sp>
        <p:nvSpPr>
          <p:cNvPr id="7" name="CuadroTexto 6"/>
          <p:cNvSpPr txBox="1"/>
          <p:nvPr/>
        </p:nvSpPr>
        <p:spPr>
          <a:xfrm>
            <a:off x="418397" y="3205426"/>
            <a:ext cx="3486151" cy="2585323"/>
          </a:xfrm>
          <a:prstGeom prst="rect">
            <a:avLst/>
          </a:prstGeom>
          <a:solidFill>
            <a:srgbClr val="FFE1E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s-CL" b="1" dirty="0" smtClean="0"/>
              <a:t>Identifique: </a:t>
            </a:r>
          </a:p>
          <a:p>
            <a:endParaRPr lang="es-CL" b="1" dirty="0" smtClean="0"/>
          </a:p>
          <a:p>
            <a:r>
              <a:rPr lang="es-CL" dirty="0" smtClean="0"/>
              <a:t>Actitud: flexión moderada. </a:t>
            </a:r>
          </a:p>
          <a:p>
            <a:r>
              <a:rPr lang="es-CL" dirty="0" smtClean="0"/>
              <a:t>Situación: longitudinal. </a:t>
            </a:r>
          </a:p>
          <a:p>
            <a:r>
              <a:rPr lang="es-CL" dirty="0" smtClean="0"/>
              <a:t>Presentación: cefálica. </a:t>
            </a:r>
          </a:p>
          <a:p>
            <a:r>
              <a:rPr lang="es-CL" dirty="0" smtClean="0"/>
              <a:t>Posición: derecha. </a:t>
            </a:r>
          </a:p>
          <a:p>
            <a:r>
              <a:rPr lang="es-CL" dirty="0" smtClean="0"/>
              <a:t>Variedad de Posición: OIDA. </a:t>
            </a:r>
          </a:p>
          <a:p>
            <a:r>
              <a:rPr lang="es-CL" dirty="0" smtClean="0"/>
              <a:t>Plano de </a:t>
            </a:r>
            <a:r>
              <a:rPr lang="es-CL" dirty="0" err="1" smtClean="0"/>
              <a:t>Hodge</a:t>
            </a:r>
            <a:r>
              <a:rPr lang="es-CL" dirty="0" smtClean="0"/>
              <a:t>: II.</a:t>
            </a:r>
          </a:p>
          <a:p>
            <a:r>
              <a:rPr lang="es-CL" dirty="0" smtClean="0"/>
              <a:t>Tiempo </a:t>
            </a:r>
            <a:r>
              <a:rPr lang="es-CL" dirty="0" err="1" smtClean="0"/>
              <a:t>Mec</a:t>
            </a:r>
            <a:r>
              <a:rPr lang="es-CL" dirty="0" smtClean="0"/>
              <a:t>. De parto: 2°.</a:t>
            </a:r>
            <a:endParaRPr lang="es-CL" dirty="0"/>
          </a:p>
        </p:txBody>
      </p:sp>
      <p:pic>
        <p:nvPicPr>
          <p:cNvPr id="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306" y="4498088"/>
            <a:ext cx="2423328" cy="204410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6000775"/>
      </p:ext>
    </p:extLst>
  </p:cSld>
  <p:clrMapOvr>
    <a:masterClrMapping/>
  </p:clrMapOvr>
  <mc:AlternateContent xmlns:mc="http://schemas.openxmlformats.org/markup-compatibility/2006" xmlns:p14="http://schemas.microsoft.com/office/powerpoint/2010/main">
    <mc:Choice Requires="p14">
      <p:transition spd="slow" p14:dur="2000" advTm="120780"/>
    </mc:Choice>
    <mc:Fallback xmlns="">
      <p:transition spd="slow" advTm="12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56603" y="2188466"/>
            <a:ext cx="8787397" cy="118762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625287" y="284847"/>
            <a:ext cx="7886700" cy="1325563"/>
          </a:xfrm>
        </p:spPr>
        <p:txBody>
          <a:bodyPr/>
          <a:lstStyle/>
          <a:p>
            <a:r>
              <a:rPr lang="es-CL" cap="small" dirty="0"/>
              <a:t>Premisas generales: </a:t>
            </a:r>
          </a:p>
        </p:txBody>
      </p:sp>
      <p:pic>
        <p:nvPicPr>
          <p:cNvPr id="6"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56603" y="1571309"/>
            <a:ext cx="8572501" cy="1831271"/>
          </a:xfrm>
          <a:prstGeom prst="rect">
            <a:avLst/>
          </a:prstGeom>
        </p:spPr>
        <p:txBody>
          <a:bodyPr wrap="square">
            <a:spAutoFit/>
          </a:bodyPr>
          <a:lstStyle/>
          <a:p>
            <a:pPr marL="285750" indent="-285750">
              <a:buFont typeface="Arial" panose="020B0604020202020204" pitchFamily="34" charset="0"/>
              <a:buChar char="•"/>
            </a:pPr>
            <a:r>
              <a:rPr lang="es-CL" dirty="0"/>
              <a:t>Los diámetros pélvicos comúnmente estudiados corresponden a </a:t>
            </a:r>
            <a:r>
              <a:rPr lang="es-CL" b="1" dirty="0"/>
              <a:t>pelvis </a:t>
            </a:r>
            <a:r>
              <a:rPr lang="es-CL" b="1" dirty="0" err="1"/>
              <a:t>ginecoides</a:t>
            </a:r>
            <a:r>
              <a:rPr lang="es-CL" dirty="0"/>
              <a:t>, por ser este tipo el más frecuente. </a:t>
            </a:r>
          </a:p>
          <a:p>
            <a:pPr marL="285750" indent="-285750">
              <a:buFont typeface="Arial" panose="020B0604020202020204" pitchFamily="34" charset="0"/>
              <a:buChar char="•"/>
            </a:pPr>
            <a:endParaRPr lang="es-CL" sz="500" dirty="0"/>
          </a:p>
          <a:p>
            <a:pPr marL="285750" indent="-285750">
              <a:buFont typeface="Arial" panose="020B0604020202020204" pitchFamily="34" charset="0"/>
              <a:buChar char="•"/>
            </a:pPr>
            <a:r>
              <a:rPr lang="es-CL" dirty="0"/>
              <a:t>Es importante tener en cuenta desde ya que </a:t>
            </a:r>
            <a:r>
              <a:rPr lang="es-CL" b="1" dirty="0"/>
              <a:t>existirán casos en que los tiempos del parto no sucederán acorde a lo esperado</a:t>
            </a:r>
            <a:r>
              <a:rPr lang="es-CL" dirty="0"/>
              <a:t>, por ejemplo por </a:t>
            </a:r>
            <a:r>
              <a:rPr lang="es-CL" b="1" dirty="0"/>
              <a:t>distocias en algunos de los elementos críticos del mecanismo: </a:t>
            </a:r>
          </a:p>
          <a:p>
            <a:pPr marL="268288" indent="-268288"/>
            <a:r>
              <a:rPr lang="es-CL" dirty="0"/>
              <a:t>      Ej. Distocias pélvicas que no permitan el encajamiento o descenso de la </a:t>
            </a:r>
            <a:r>
              <a:rPr lang="es-CL" dirty="0" smtClean="0"/>
              <a:t>presentación</a:t>
            </a:r>
            <a:r>
              <a:rPr lang="es-CL" dirty="0"/>
              <a:t>. </a:t>
            </a:r>
          </a:p>
        </p:txBody>
      </p:sp>
      <p:graphicFrame>
        <p:nvGraphicFramePr>
          <p:cNvPr id="9" name="Tabla 8"/>
          <p:cNvGraphicFramePr>
            <a:graphicFrameLocks noGrp="1"/>
          </p:cNvGraphicFramePr>
          <p:nvPr>
            <p:extLst>
              <p:ext uri="{D42A27DB-BD31-4B8C-83A1-F6EECF244321}">
                <p14:modId xmlns:p14="http://schemas.microsoft.com/office/powerpoint/2010/main" val="2585548822"/>
              </p:ext>
            </p:extLst>
          </p:nvPr>
        </p:nvGraphicFramePr>
        <p:xfrm>
          <a:off x="339791" y="4037693"/>
          <a:ext cx="4175058" cy="2255520"/>
        </p:xfrm>
        <a:graphic>
          <a:graphicData uri="http://schemas.openxmlformats.org/drawingml/2006/table">
            <a:tbl>
              <a:tblPr firstRow="1" bandRow="1">
                <a:tableStyleId>{3B4B98B0-60AC-42C2-AFA5-B58CD77FA1E5}</a:tableStyleId>
              </a:tblPr>
              <a:tblGrid>
                <a:gridCol w="2574858"/>
                <a:gridCol w="1600200"/>
              </a:tblGrid>
              <a:tr h="318316">
                <a:tc gridSpan="2">
                  <a:txBody>
                    <a:bodyPr/>
                    <a:lstStyle/>
                    <a:p>
                      <a:pPr algn="ctr"/>
                      <a:r>
                        <a:rPr lang="es-CL" sz="1600" dirty="0" smtClean="0"/>
                        <a:t>Atributos pelvis </a:t>
                      </a:r>
                      <a:r>
                        <a:rPr lang="es-CL" sz="1600" dirty="0" err="1" smtClean="0"/>
                        <a:t>ginecoide</a:t>
                      </a:r>
                      <a:r>
                        <a:rPr lang="es-CL" sz="1600" dirty="0" smtClean="0"/>
                        <a:t>,</a:t>
                      </a:r>
                      <a:r>
                        <a:rPr lang="es-CL" sz="1600" baseline="0" dirty="0" smtClean="0"/>
                        <a:t> </a:t>
                      </a:r>
                      <a:r>
                        <a:rPr lang="es-CL" sz="1600" dirty="0" err="1" smtClean="0"/>
                        <a:t>Asnizam</a:t>
                      </a:r>
                      <a:r>
                        <a:rPr lang="es-CL" sz="1600" dirty="0" smtClean="0"/>
                        <a:t>, M. </a:t>
                      </a:r>
                      <a:endParaRPr lang="es-CL" sz="1600" dirty="0"/>
                    </a:p>
                  </a:txBody>
                  <a:tcPr>
                    <a:lnB w="12700" cap="flat" cmpd="sng" algn="ctr">
                      <a:solidFill>
                        <a:schemeClr val="tx1"/>
                      </a:solidFill>
                      <a:prstDash val="solid"/>
                      <a:round/>
                      <a:headEnd type="none" w="med" len="med"/>
                      <a:tailEnd type="none" w="med" len="med"/>
                    </a:lnB>
                  </a:tcPr>
                </a:tc>
                <a:tc hMerge="1">
                  <a:txBody>
                    <a:bodyPr/>
                    <a:lstStyle/>
                    <a:p>
                      <a:endParaRPr lang="es-CL" dirty="0"/>
                    </a:p>
                  </a:txBody>
                  <a:tcPr/>
                </a:tc>
              </a:tr>
              <a:tr h="318316">
                <a:tc>
                  <a:txBody>
                    <a:bodyPr/>
                    <a:lstStyle/>
                    <a:p>
                      <a:r>
                        <a:rPr lang="es-CL" sz="1600" dirty="0" smtClean="0"/>
                        <a:t>Forma de excavación superior</a:t>
                      </a:r>
                      <a:endParaRPr lang="es-CL"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L" sz="1600" dirty="0" smtClean="0"/>
                        <a:t>Redonda </a:t>
                      </a:r>
                      <a:endParaRPr lang="es-CL"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8316">
                <a:tc>
                  <a:txBody>
                    <a:bodyPr/>
                    <a:lstStyle/>
                    <a:p>
                      <a:r>
                        <a:rPr lang="es-CL" sz="1600" dirty="0" smtClean="0"/>
                        <a:t>Tuberosidad</a:t>
                      </a:r>
                      <a:r>
                        <a:rPr lang="es-CL" sz="1600" baseline="0" dirty="0" smtClean="0"/>
                        <a:t> </a:t>
                      </a:r>
                      <a:r>
                        <a:rPr lang="es-CL" sz="1600" dirty="0" err="1" smtClean="0"/>
                        <a:t>sacroisquiática</a:t>
                      </a:r>
                      <a:r>
                        <a:rPr lang="es-CL" sz="1600" dirty="0" smtClean="0"/>
                        <a:t>  </a:t>
                      </a:r>
                      <a:endParaRPr lang="es-CL"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L" sz="1600" dirty="0" smtClean="0"/>
                        <a:t>Ancha </a:t>
                      </a:r>
                      <a:endParaRPr lang="es-CL"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8316">
                <a:tc>
                  <a:txBody>
                    <a:bodyPr/>
                    <a:lstStyle/>
                    <a:p>
                      <a:r>
                        <a:rPr lang="es-CL" sz="1600" dirty="0" smtClean="0"/>
                        <a:t>Paredes laterales </a:t>
                      </a:r>
                      <a:endParaRPr lang="es-CL"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L" sz="1600" dirty="0" smtClean="0"/>
                        <a:t>Rectas </a:t>
                      </a:r>
                      <a:endParaRPr lang="es-CL"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8316">
                <a:tc>
                  <a:txBody>
                    <a:bodyPr/>
                    <a:lstStyle/>
                    <a:p>
                      <a:r>
                        <a:rPr lang="es-CL" sz="1600" dirty="0" smtClean="0"/>
                        <a:t>Espinas</a:t>
                      </a:r>
                      <a:r>
                        <a:rPr lang="es-CL" sz="1600" baseline="0" dirty="0" smtClean="0"/>
                        <a:t> isquiáticas </a:t>
                      </a:r>
                      <a:endParaRPr lang="es-CL"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L" sz="1600" dirty="0" smtClean="0"/>
                        <a:t>No</a:t>
                      </a:r>
                      <a:r>
                        <a:rPr lang="es-CL" sz="1600" baseline="0" dirty="0" smtClean="0"/>
                        <a:t> prominentes </a:t>
                      </a:r>
                      <a:endParaRPr lang="es-CL"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8316">
                <a:tc>
                  <a:txBody>
                    <a:bodyPr/>
                    <a:lstStyle/>
                    <a:p>
                      <a:r>
                        <a:rPr lang="es-CL" sz="1600" dirty="0" smtClean="0"/>
                        <a:t>Angulo sub-púbico </a:t>
                      </a:r>
                      <a:endParaRPr lang="es-CL"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L" sz="1600" dirty="0" smtClean="0"/>
                        <a:t>Amplio</a:t>
                      </a:r>
                      <a:r>
                        <a:rPr lang="es-CL" sz="1600" baseline="0" dirty="0" smtClean="0"/>
                        <a:t> </a:t>
                      </a:r>
                      <a:endParaRPr lang="es-CL"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146" name="Picture 2" descr="Resultado de imagen para pelvis ginecoide"/>
          <p:cNvPicPr>
            <a:picLocks noChangeAspect="1" noChangeArrowheads="1"/>
          </p:cNvPicPr>
          <p:nvPr/>
        </p:nvPicPr>
        <p:blipFill rotWithShape="1">
          <a:blip r:embed="rId5">
            <a:extLst>
              <a:ext uri="{28A0092B-C50C-407E-A947-70E740481C1C}">
                <a14:useLocalDpi xmlns:a14="http://schemas.microsoft.com/office/drawing/2010/main" val="0"/>
              </a:ext>
            </a:extLst>
          </a:blip>
          <a:srcRect r="51062"/>
          <a:stretch/>
        </p:blipFill>
        <p:spPr bwMode="auto">
          <a:xfrm>
            <a:off x="5267312" y="3778381"/>
            <a:ext cx="3334228" cy="14307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pelvis ginecoide"/>
          <p:cNvPicPr>
            <a:picLocks noChangeAspect="1" noChangeArrowheads="1"/>
          </p:cNvPicPr>
          <p:nvPr/>
        </p:nvPicPr>
        <p:blipFill rotWithShape="1">
          <a:blip r:embed="rId5">
            <a:extLst>
              <a:ext uri="{28A0092B-C50C-407E-A947-70E740481C1C}">
                <a14:useLocalDpi xmlns:a14="http://schemas.microsoft.com/office/drawing/2010/main" val="0"/>
              </a:ext>
            </a:extLst>
          </a:blip>
          <a:srcRect l="48958"/>
          <a:stretch/>
        </p:blipFill>
        <p:spPr bwMode="auto">
          <a:xfrm>
            <a:off x="5253607" y="5333093"/>
            <a:ext cx="3477568" cy="143077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4234663"/>
      </p:ext>
    </p:extLst>
  </p:cSld>
  <p:clrMapOvr>
    <a:masterClrMapping/>
  </p:clrMapOvr>
  <mc:AlternateContent xmlns:mc="http://schemas.openxmlformats.org/markup-compatibility/2006" xmlns:p14="http://schemas.microsoft.com/office/powerpoint/2010/main">
    <mc:Choice Requires="p14">
      <p:transition spd="slow" p14:dur="2000" advTm="124738"/>
    </mc:Choice>
    <mc:Fallback xmlns="">
      <p:transition spd="slow" advTm="12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3600" cap="small" dirty="0" err="1" smtClean="0"/>
              <a:t>Osteoastrología</a:t>
            </a:r>
            <a:r>
              <a:rPr lang="es-CL" sz="3600" cap="small" dirty="0" smtClean="0"/>
              <a:t> pélvica aplicada a los  mecanismos del parto: </a:t>
            </a:r>
            <a:r>
              <a:rPr lang="es-CL" sz="2400" cap="small" dirty="0" smtClean="0"/>
              <a:t>repaso. </a:t>
            </a:r>
            <a:endParaRPr lang="es-CL" sz="3600" cap="small" dirty="0"/>
          </a:p>
        </p:txBody>
      </p:sp>
      <p:pic>
        <p:nvPicPr>
          <p:cNvPr id="4"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2"/>
          <p:cNvGraphicFramePr>
            <a:graphicFrameLocks noChangeAspect="1"/>
          </p:cNvGraphicFramePr>
          <p:nvPr>
            <p:extLst>
              <p:ext uri="{D42A27DB-BD31-4B8C-83A1-F6EECF244321}">
                <p14:modId xmlns:p14="http://schemas.microsoft.com/office/powerpoint/2010/main" val="572580149"/>
              </p:ext>
            </p:extLst>
          </p:nvPr>
        </p:nvGraphicFramePr>
        <p:xfrm>
          <a:off x="557320" y="2304162"/>
          <a:ext cx="5309246" cy="3407768"/>
        </p:xfrm>
        <a:graphic>
          <a:graphicData uri="http://schemas.openxmlformats.org/presentationml/2006/ole">
            <mc:AlternateContent xmlns:mc="http://schemas.openxmlformats.org/markup-compatibility/2006">
              <mc:Choice xmlns:v="urn:schemas-microsoft-com:vml" Requires="v">
                <p:oleObj spid="_x0000_s1069" name="Imagen de mapa de bits" r:id="rId6" imgW="2495238" imgH="3877216" progId="Paint.Picture">
                  <p:embed/>
                </p:oleObj>
              </mc:Choice>
              <mc:Fallback>
                <p:oleObj name="Imagen de mapa de bits" r:id="rId6" imgW="2495238" imgH="387721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46666" b="4195"/>
                      <a:stretch>
                        <a:fillRect/>
                      </a:stretch>
                    </p:blipFill>
                    <p:spPr bwMode="auto">
                      <a:xfrm>
                        <a:off x="557320" y="2304162"/>
                        <a:ext cx="5309246" cy="3407768"/>
                      </a:xfrm>
                      <a:prstGeom prst="rect">
                        <a:avLst/>
                      </a:prstGeom>
                      <a:noFill/>
                      <a:ln>
                        <a:noFill/>
                      </a:ln>
                      <a:effectLst/>
                    </p:spPr>
                  </p:pic>
                </p:oleObj>
              </mc:Fallback>
            </mc:AlternateContent>
          </a:graphicData>
        </a:graphic>
      </p:graphicFrame>
      <p:sp>
        <p:nvSpPr>
          <p:cNvPr id="6" name="CuadroTexto 5"/>
          <p:cNvSpPr txBox="1"/>
          <p:nvPr/>
        </p:nvSpPr>
        <p:spPr>
          <a:xfrm>
            <a:off x="487705" y="3113207"/>
            <a:ext cx="1120878" cy="646331"/>
          </a:xfrm>
          <a:prstGeom prst="rect">
            <a:avLst/>
          </a:prstGeom>
          <a:noFill/>
        </p:spPr>
        <p:txBody>
          <a:bodyPr wrap="square" rtlCol="0">
            <a:spAutoFit/>
          </a:bodyPr>
          <a:lstStyle/>
          <a:p>
            <a:pPr algn="ctr"/>
            <a:r>
              <a:rPr lang="es-CL" dirty="0" smtClean="0"/>
              <a:t>Hueso coxal </a:t>
            </a:r>
            <a:endParaRPr lang="es-CL" dirty="0"/>
          </a:p>
        </p:txBody>
      </p:sp>
      <p:sp>
        <p:nvSpPr>
          <p:cNvPr id="7" name="CuadroTexto 6"/>
          <p:cNvSpPr txBox="1"/>
          <p:nvPr/>
        </p:nvSpPr>
        <p:spPr>
          <a:xfrm>
            <a:off x="4164970" y="3098457"/>
            <a:ext cx="1120878" cy="646331"/>
          </a:xfrm>
          <a:prstGeom prst="rect">
            <a:avLst/>
          </a:prstGeom>
          <a:noFill/>
        </p:spPr>
        <p:txBody>
          <a:bodyPr wrap="square" rtlCol="0">
            <a:spAutoFit/>
          </a:bodyPr>
          <a:lstStyle/>
          <a:p>
            <a:pPr algn="ctr"/>
            <a:r>
              <a:rPr lang="es-CL" dirty="0" smtClean="0"/>
              <a:t>Hueso coxal </a:t>
            </a:r>
            <a:endParaRPr lang="es-CL" dirty="0"/>
          </a:p>
        </p:txBody>
      </p:sp>
      <p:sp>
        <p:nvSpPr>
          <p:cNvPr id="8" name="CuadroTexto 7"/>
          <p:cNvSpPr txBox="1"/>
          <p:nvPr/>
        </p:nvSpPr>
        <p:spPr>
          <a:xfrm>
            <a:off x="2261593" y="3546381"/>
            <a:ext cx="1337187" cy="923330"/>
          </a:xfrm>
          <a:prstGeom prst="rect">
            <a:avLst/>
          </a:prstGeom>
          <a:noFill/>
        </p:spPr>
        <p:txBody>
          <a:bodyPr wrap="square" rtlCol="0">
            <a:spAutoFit/>
          </a:bodyPr>
          <a:lstStyle/>
          <a:p>
            <a:pPr algn="ctr"/>
            <a:r>
              <a:rPr lang="es-CL" dirty="0" smtClean="0"/>
              <a:t>Sacro</a:t>
            </a:r>
          </a:p>
          <a:p>
            <a:pPr algn="ctr"/>
            <a:endParaRPr lang="es-CL" dirty="0"/>
          </a:p>
          <a:p>
            <a:pPr algn="ctr"/>
            <a:r>
              <a:rPr lang="es-CL" dirty="0" smtClean="0"/>
              <a:t>Coxis  </a:t>
            </a:r>
            <a:endParaRPr lang="es-CL" dirty="0"/>
          </a:p>
        </p:txBody>
      </p:sp>
      <p:pic>
        <p:nvPicPr>
          <p:cNvPr id="9" name="Picture 3" descr="coxal vista int"/>
          <p:cNvPicPr>
            <a:picLocks noGrp="1" noChangeAspect="1" noChangeArrowheads="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5720105" y="1857869"/>
            <a:ext cx="3243008" cy="4247535"/>
          </a:xfrm>
          <a:prstGeom prst="rect">
            <a:avLst/>
          </a:prstGeom>
          <a:noFill/>
        </p:spPr>
      </p:pic>
      <p:sp>
        <p:nvSpPr>
          <p:cNvPr id="10" name="CuadroTexto 9"/>
          <p:cNvSpPr txBox="1"/>
          <p:nvPr/>
        </p:nvSpPr>
        <p:spPr>
          <a:xfrm>
            <a:off x="6866417" y="6035586"/>
            <a:ext cx="1120878" cy="646331"/>
          </a:xfrm>
          <a:prstGeom prst="rect">
            <a:avLst/>
          </a:prstGeom>
          <a:noFill/>
        </p:spPr>
        <p:txBody>
          <a:bodyPr wrap="square" rtlCol="0">
            <a:spAutoFit/>
          </a:bodyPr>
          <a:lstStyle/>
          <a:p>
            <a:pPr algn="ctr"/>
            <a:r>
              <a:rPr lang="es-CL" dirty="0" smtClean="0"/>
              <a:t>Hueso coxal </a:t>
            </a:r>
            <a:endParaRPr lang="es-CL" dirty="0"/>
          </a:p>
        </p:txBody>
      </p:sp>
      <p:sp>
        <p:nvSpPr>
          <p:cNvPr id="11" name="CuadroTexto 10"/>
          <p:cNvSpPr txBox="1"/>
          <p:nvPr/>
        </p:nvSpPr>
        <p:spPr>
          <a:xfrm>
            <a:off x="6815841" y="2373846"/>
            <a:ext cx="1120878" cy="369332"/>
          </a:xfrm>
          <a:prstGeom prst="rect">
            <a:avLst/>
          </a:prstGeom>
          <a:noFill/>
        </p:spPr>
        <p:txBody>
          <a:bodyPr wrap="square" rtlCol="0">
            <a:spAutoFit/>
          </a:bodyPr>
          <a:lstStyle/>
          <a:p>
            <a:pPr algn="ctr"/>
            <a:r>
              <a:rPr lang="es-CL" dirty="0" smtClean="0"/>
              <a:t>Ilion </a:t>
            </a:r>
            <a:endParaRPr lang="es-CL" dirty="0"/>
          </a:p>
        </p:txBody>
      </p:sp>
      <p:sp>
        <p:nvSpPr>
          <p:cNvPr id="12" name="CuadroTexto 11"/>
          <p:cNvSpPr txBox="1"/>
          <p:nvPr/>
        </p:nvSpPr>
        <p:spPr>
          <a:xfrm>
            <a:off x="7491938" y="4668118"/>
            <a:ext cx="1120878" cy="369332"/>
          </a:xfrm>
          <a:prstGeom prst="rect">
            <a:avLst/>
          </a:prstGeom>
          <a:noFill/>
        </p:spPr>
        <p:txBody>
          <a:bodyPr wrap="square" rtlCol="0">
            <a:spAutoFit/>
          </a:bodyPr>
          <a:lstStyle/>
          <a:p>
            <a:pPr algn="ctr"/>
            <a:r>
              <a:rPr lang="es-CL" dirty="0" smtClean="0"/>
              <a:t>Isquion </a:t>
            </a:r>
            <a:endParaRPr lang="es-CL" dirty="0"/>
          </a:p>
        </p:txBody>
      </p:sp>
      <p:sp>
        <p:nvSpPr>
          <p:cNvPr id="13" name="CuadroTexto 12"/>
          <p:cNvSpPr txBox="1"/>
          <p:nvPr/>
        </p:nvSpPr>
        <p:spPr>
          <a:xfrm>
            <a:off x="5745539" y="4886913"/>
            <a:ext cx="1120878" cy="369332"/>
          </a:xfrm>
          <a:prstGeom prst="rect">
            <a:avLst/>
          </a:prstGeom>
          <a:noFill/>
        </p:spPr>
        <p:txBody>
          <a:bodyPr wrap="square" rtlCol="0">
            <a:spAutoFit/>
          </a:bodyPr>
          <a:lstStyle/>
          <a:p>
            <a:pPr algn="ctr"/>
            <a:r>
              <a:rPr lang="es-CL" dirty="0" smtClean="0"/>
              <a:t>Pubis  </a:t>
            </a:r>
            <a:endParaRPr lang="es-CL"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
        <p:nvSpPr>
          <p:cNvPr id="14" name="CuadroTexto 12"/>
          <p:cNvSpPr txBox="1"/>
          <p:nvPr/>
        </p:nvSpPr>
        <p:spPr>
          <a:xfrm>
            <a:off x="2781028" y="5071579"/>
            <a:ext cx="1120878" cy="369332"/>
          </a:xfrm>
          <a:prstGeom prst="rect">
            <a:avLst/>
          </a:prstGeom>
          <a:noFill/>
        </p:spPr>
        <p:txBody>
          <a:bodyPr wrap="square" rtlCol="0">
            <a:spAutoFit/>
          </a:bodyPr>
          <a:lstStyle/>
          <a:p>
            <a:pPr algn="ctr"/>
            <a:r>
              <a:rPr lang="es-CL" dirty="0" smtClean="0"/>
              <a:t>Pubis  </a:t>
            </a:r>
            <a:endParaRPr lang="es-CL" dirty="0"/>
          </a:p>
        </p:txBody>
      </p:sp>
    </p:spTree>
    <p:extLst>
      <p:ext uri="{BB962C8B-B14F-4D97-AF65-F5344CB8AC3E}">
        <p14:creationId xmlns:p14="http://schemas.microsoft.com/office/powerpoint/2010/main" val="1456353557"/>
      </p:ext>
    </p:extLst>
  </p:cSld>
  <p:clrMapOvr>
    <a:masterClrMapping/>
  </p:clrMapOvr>
  <mc:AlternateContent xmlns:mc="http://schemas.openxmlformats.org/markup-compatibility/2006" xmlns:p14="http://schemas.microsoft.com/office/powerpoint/2010/main">
    <mc:Choice Requires="p14">
      <p:transition spd="slow" p14:dur="2000" advTm="68202"/>
    </mc:Choice>
    <mc:Fallback xmlns="">
      <p:transition spd="slow" advTm="6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69" y="681803"/>
            <a:ext cx="43688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132056" y="797691"/>
            <a:ext cx="1655763"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dirty="0">
                <a:solidFill>
                  <a:srgbClr val="FF0000"/>
                </a:solidFill>
              </a:rPr>
              <a:t>Espina Iliaca </a:t>
            </a:r>
          </a:p>
          <a:p>
            <a:pPr eaLnBrk="1" hangingPunct="1">
              <a:lnSpc>
                <a:spcPct val="80000"/>
              </a:lnSpc>
              <a:spcBef>
                <a:spcPct val="50000"/>
              </a:spcBef>
            </a:pPr>
            <a:r>
              <a:rPr lang="es-MX" altLang="es-CL" sz="1600" dirty="0">
                <a:solidFill>
                  <a:srgbClr val="FF0000"/>
                </a:solidFill>
              </a:rPr>
              <a:t>Antero Superior</a:t>
            </a:r>
            <a:endParaRPr lang="es-ES" altLang="es-CL" sz="1600" dirty="0">
              <a:solidFill>
                <a:srgbClr val="FF0000"/>
              </a:solidFill>
            </a:endParaRPr>
          </a:p>
        </p:txBody>
      </p:sp>
      <p:sp>
        <p:nvSpPr>
          <p:cNvPr id="7" name="Text Box 4"/>
          <p:cNvSpPr txBox="1">
            <a:spLocks noChangeArrowheads="1"/>
          </p:cNvSpPr>
          <p:nvPr/>
        </p:nvSpPr>
        <p:spPr bwMode="auto">
          <a:xfrm>
            <a:off x="4868906" y="365891"/>
            <a:ext cx="165576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dirty="0">
                <a:solidFill>
                  <a:srgbClr val="FF0000"/>
                </a:solidFill>
              </a:rPr>
              <a:t>Cresta Iliaca </a:t>
            </a:r>
          </a:p>
        </p:txBody>
      </p:sp>
      <p:sp>
        <p:nvSpPr>
          <p:cNvPr id="8" name="Text Box 5"/>
          <p:cNvSpPr txBox="1">
            <a:spLocks noChangeArrowheads="1"/>
          </p:cNvSpPr>
          <p:nvPr/>
        </p:nvSpPr>
        <p:spPr bwMode="auto">
          <a:xfrm>
            <a:off x="2353276" y="2826467"/>
            <a:ext cx="1655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Espina Iliaca </a:t>
            </a:r>
          </a:p>
          <a:p>
            <a:pPr eaLnBrk="1" hangingPunct="1">
              <a:lnSpc>
                <a:spcPct val="80000"/>
              </a:lnSpc>
              <a:spcBef>
                <a:spcPct val="50000"/>
              </a:spcBef>
            </a:pPr>
            <a:r>
              <a:rPr lang="es-MX" altLang="es-CL" sz="1600"/>
              <a:t>Antero Inferior</a:t>
            </a:r>
            <a:endParaRPr lang="es-ES" altLang="es-CL" sz="1600"/>
          </a:p>
        </p:txBody>
      </p:sp>
      <p:sp>
        <p:nvSpPr>
          <p:cNvPr id="9" name="Text Box 6"/>
          <p:cNvSpPr txBox="1">
            <a:spLocks noChangeArrowheads="1"/>
          </p:cNvSpPr>
          <p:nvPr/>
        </p:nvSpPr>
        <p:spPr bwMode="auto">
          <a:xfrm>
            <a:off x="2276519" y="5306191"/>
            <a:ext cx="1655762"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Tubérculo </a:t>
            </a:r>
          </a:p>
          <a:p>
            <a:pPr eaLnBrk="1" hangingPunct="1">
              <a:lnSpc>
                <a:spcPct val="80000"/>
              </a:lnSpc>
              <a:spcBef>
                <a:spcPct val="50000"/>
              </a:spcBef>
            </a:pPr>
            <a:r>
              <a:rPr lang="es-MX" altLang="es-CL" sz="1600"/>
              <a:t>Púbico</a:t>
            </a:r>
          </a:p>
        </p:txBody>
      </p:sp>
      <p:sp>
        <p:nvSpPr>
          <p:cNvPr id="10" name="Text Box 7"/>
          <p:cNvSpPr txBox="1">
            <a:spLocks noChangeArrowheads="1"/>
          </p:cNvSpPr>
          <p:nvPr/>
        </p:nvSpPr>
        <p:spPr bwMode="auto">
          <a:xfrm>
            <a:off x="3213144" y="5982466"/>
            <a:ext cx="1655762"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solidFill>
                  <a:srgbClr val="FF0000"/>
                </a:solidFill>
              </a:rPr>
              <a:t>Sínfisis Púbica</a:t>
            </a:r>
            <a:endParaRPr lang="es-ES" altLang="es-CL" sz="1600">
              <a:solidFill>
                <a:srgbClr val="FF0000"/>
              </a:solidFill>
            </a:endParaRPr>
          </a:p>
        </p:txBody>
      </p:sp>
      <p:sp>
        <p:nvSpPr>
          <p:cNvPr id="11" name="Text Box 8"/>
          <p:cNvSpPr txBox="1">
            <a:spLocks noChangeArrowheads="1"/>
          </p:cNvSpPr>
          <p:nvPr/>
        </p:nvSpPr>
        <p:spPr bwMode="auto">
          <a:xfrm>
            <a:off x="4372794" y="6455492"/>
            <a:ext cx="194468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Agujero Obturado</a:t>
            </a:r>
            <a:endParaRPr lang="es-ES" altLang="es-CL" sz="1600"/>
          </a:p>
        </p:txBody>
      </p:sp>
      <p:sp>
        <p:nvSpPr>
          <p:cNvPr id="12" name="Text Box 9"/>
          <p:cNvSpPr txBox="1">
            <a:spLocks noChangeArrowheads="1"/>
          </p:cNvSpPr>
          <p:nvPr/>
        </p:nvSpPr>
        <p:spPr bwMode="auto">
          <a:xfrm>
            <a:off x="2281839" y="3647205"/>
            <a:ext cx="1655762"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solidFill>
                  <a:srgbClr val="FF0000"/>
                </a:solidFill>
              </a:rPr>
              <a:t>Línea Arqueada</a:t>
            </a:r>
            <a:endParaRPr lang="es-ES" altLang="es-CL" sz="1600">
              <a:solidFill>
                <a:srgbClr val="FF0000"/>
              </a:solidFill>
            </a:endParaRPr>
          </a:p>
        </p:txBody>
      </p:sp>
      <p:sp>
        <p:nvSpPr>
          <p:cNvPr id="13" name="Text Box 10"/>
          <p:cNvSpPr txBox="1">
            <a:spLocks noChangeArrowheads="1"/>
          </p:cNvSpPr>
          <p:nvPr/>
        </p:nvSpPr>
        <p:spPr bwMode="auto">
          <a:xfrm>
            <a:off x="6597694" y="5550666"/>
            <a:ext cx="23780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Tuberosidad Isquiática</a:t>
            </a:r>
            <a:endParaRPr lang="es-ES" altLang="es-CL" sz="1600"/>
          </a:p>
        </p:txBody>
      </p:sp>
      <p:sp>
        <p:nvSpPr>
          <p:cNvPr id="14" name="Text Box 11"/>
          <p:cNvSpPr txBox="1">
            <a:spLocks noChangeArrowheads="1"/>
          </p:cNvSpPr>
          <p:nvPr/>
        </p:nvSpPr>
        <p:spPr bwMode="auto">
          <a:xfrm>
            <a:off x="6669131" y="4614041"/>
            <a:ext cx="1944688"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Incisura Isquiática</a:t>
            </a:r>
          </a:p>
          <a:p>
            <a:pPr eaLnBrk="1" hangingPunct="1">
              <a:lnSpc>
                <a:spcPct val="80000"/>
              </a:lnSpc>
              <a:spcBef>
                <a:spcPct val="50000"/>
              </a:spcBef>
            </a:pPr>
            <a:r>
              <a:rPr lang="es-MX" altLang="es-CL" sz="1600"/>
              <a:t>Menor</a:t>
            </a:r>
            <a:endParaRPr lang="es-ES" altLang="es-CL" sz="1600"/>
          </a:p>
        </p:txBody>
      </p:sp>
      <p:sp>
        <p:nvSpPr>
          <p:cNvPr id="15" name="Text Box 12"/>
          <p:cNvSpPr txBox="1">
            <a:spLocks noChangeArrowheads="1"/>
          </p:cNvSpPr>
          <p:nvPr/>
        </p:nvSpPr>
        <p:spPr bwMode="auto">
          <a:xfrm>
            <a:off x="6380206" y="3463103"/>
            <a:ext cx="1944688"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Incisura Isquiática</a:t>
            </a:r>
          </a:p>
          <a:p>
            <a:pPr eaLnBrk="1" hangingPunct="1">
              <a:lnSpc>
                <a:spcPct val="80000"/>
              </a:lnSpc>
              <a:spcBef>
                <a:spcPct val="50000"/>
              </a:spcBef>
            </a:pPr>
            <a:r>
              <a:rPr lang="es-MX" altLang="es-CL" sz="1600"/>
              <a:t>Mayor</a:t>
            </a:r>
            <a:endParaRPr lang="es-ES" altLang="es-CL" sz="1600"/>
          </a:p>
        </p:txBody>
      </p:sp>
      <p:sp>
        <p:nvSpPr>
          <p:cNvPr id="16" name="Line 13"/>
          <p:cNvSpPr>
            <a:spLocks noChangeShapeType="1"/>
          </p:cNvSpPr>
          <p:nvPr/>
        </p:nvSpPr>
        <p:spPr bwMode="auto">
          <a:xfrm flipV="1">
            <a:off x="6310356" y="4253678"/>
            <a:ext cx="3603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p>
        </p:txBody>
      </p:sp>
      <p:sp>
        <p:nvSpPr>
          <p:cNvPr id="17" name="Text Box 14"/>
          <p:cNvSpPr txBox="1">
            <a:spLocks noChangeArrowheads="1"/>
          </p:cNvSpPr>
          <p:nvPr/>
        </p:nvSpPr>
        <p:spPr bwMode="auto">
          <a:xfrm>
            <a:off x="6669131" y="4110803"/>
            <a:ext cx="194468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solidFill>
                  <a:srgbClr val="FF0000"/>
                </a:solidFill>
              </a:rPr>
              <a:t>Espina Isquiática</a:t>
            </a:r>
            <a:endParaRPr lang="es-ES" altLang="es-CL" sz="1600">
              <a:solidFill>
                <a:srgbClr val="FF0000"/>
              </a:solidFill>
            </a:endParaRPr>
          </a:p>
        </p:txBody>
      </p:sp>
      <p:sp>
        <p:nvSpPr>
          <p:cNvPr id="18" name="Line 15"/>
          <p:cNvSpPr>
            <a:spLocks noChangeShapeType="1"/>
          </p:cNvSpPr>
          <p:nvPr/>
        </p:nvSpPr>
        <p:spPr bwMode="auto">
          <a:xfrm flipV="1">
            <a:off x="5589631" y="653228"/>
            <a:ext cx="0"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p>
        </p:txBody>
      </p:sp>
      <p:sp>
        <p:nvSpPr>
          <p:cNvPr id="19" name="AutoShape 16"/>
          <p:cNvSpPr>
            <a:spLocks/>
          </p:cNvSpPr>
          <p:nvPr/>
        </p:nvSpPr>
        <p:spPr bwMode="auto">
          <a:xfrm>
            <a:off x="7173956" y="1302516"/>
            <a:ext cx="215900" cy="2016125"/>
          </a:xfrm>
          <a:prstGeom prst="rightBrace">
            <a:avLst>
              <a:gd name="adj1" fmla="val 7781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CR" altLang="es-CL"/>
          </a:p>
        </p:txBody>
      </p:sp>
      <p:sp>
        <p:nvSpPr>
          <p:cNvPr id="20" name="Text Box 17"/>
          <p:cNvSpPr txBox="1">
            <a:spLocks noChangeArrowheads="1"/>
          </p:cNvSpPr>
          <p:nvPr/>
        </p:nvSpPr>
        <p:spPr bwMode="auto">
          <a:xfrm>
            <a:off x="7534319" y="2021653"/>
            <a:ext cx="1944687"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Carilla Articular</a:t>
            </a:r>
          </a:p>
          <a:p>
            <a:pPr eaLnBrk="1" hangingPunct="1">
              <a:lnSpc>
                <a:spcPct val="80000"/>
              </a:lnSpc>
              <a:spcBef>
                <a:spcPct val="50000"/>
              </a:spcBef>
            </a:pPr>
            <a:r>
              <a:rPr lang="es-MX" altLang="es-CL" sz="1600"/>
              <a:t>Sacro - Iliaca</a:t>
            </a:r>
            <a:endParaRPr lang="es-ES" altLang="es-CL" sz="1600"/>
          </a:p>
        </p:txBody>
      </p:sp>
      <p:sp>
        <p:nvSpPr>
          <p:cNvPr id="21" name="Text Box 18"/>
          <p:cNvSpPr txBox="1">
            <a:spLocks noChangeArrowheads="1"/>
          </p:cNvSpPr>
          <p:nvPr/>
        </p:nvSpPr>
        <p:spPr bwMode="auto">
          <a:xfrm>
            <a:off x="4294231" y="1877191"/>
            <a:ext cx="1223963"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pPr>
            <a:r>
              <a:rPr lang="es-MX" altLang="es-CL" sz="1600"/>
              <a:t>Fosa Iliaca</a:t>
            </a:r>
          </a:p>
          <a:p>
            <a:pPr eaLnBrk="1" hangingPunct="1">
              <a:lnSpc>
                <a:spcPct val="80000"/>
              </a:lnSpc>
              <a:spcBef>
                <a:spcPct val="50000"/>
              </a:spcBef>
            </a:pPr>
            <a:r>
              <a:rPr lang="es-MX" altLang="es-CL" sz="1600"/>
              <a:t>Interna</a:t>
            </a:r>
            <a:endParaRPr lang="es-ES" altLang="es-CL" sz="1600"/>
          </a:p>
        </p:txBody>
      </p:sp>
      <p:pic>
        <p:nvPicPr>
          <p:cNvPr id="23" name="Picture 5" descr="C:\Users\Rodrigo Neira\Documents\MSP\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p:cNvSpPr txBox="1"/>
          <p:nvPr/>
        </p:nvSpPr>
        <p:spPr>
          <a:xfrm>
            <a:off x="171602" y="2809075"/>
            <a:ext cx="1960454" cy="1384995"/>
          </a:xfrm>
          <a:prstGeom prst="rect">
            <a:avLst/>
          </a:prstGeom>
          <a:noFill/>
        </p:spPr>
        <p:txBody>
          <a:bodyPr wrap="square" rtlCol="0">
            <a:spAutoFit/>
          </a:bodyPr>
          <a:lstStyle/>
          <a:p>
            <a:r>
              <a:rPr lang="es-CL" sz="2800" b="1" dirty="0" smtClean="0"/>
              <a:t>Cara interna del hueso coxal</a:t>
            </a:r>
            <a:endParaRPr lang="es-CL" sz="2800" b="1" dirty="0"/>
          </a:p>
        </p:txBody>
      </p:sp>
      <p:sp>
        <p:nvSpPr>
          <p:cNvPr id="25" name="Rectángulo 24"/>
          <p:cNvSpPr/>
          <p:nvPr/>
        </p:nvSpPr>
        <p:spPr>
          <a:xfrm>
            <a:off x="0" y="6530232"/>
            <a:ext cx="7059564" cy="276999"/>
          </a:xfrm>
          <a:prstGeom prst="rect">
            <a:avLst/>
          </a:prstGeom>
        </p:spPr>
        <p:txBody>
          <a:bodyPr wrap="square">
            <a:spAutoFit/>
          </a:bodyPr>
          <a:lstStyle/>
          <a:p>
            <a:r>
              <a:rPr lang="es-CL" sz="1200" dirty="0" smtClean="0"/>
              <a:t>Imagen: Programa </a:t>
            </a:r>
            <a:r>
              <a:rPr lang="es-CL" sz="1200" dirty="0"/>
              <a:t>Anatomía y Biología del Desarrollo. U. de Chile.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34141619"/>
      </p:ext>
    </p:extLst>
  </p:cSld>
  <p:clrMapOvr>
    <a:masterClrMapping/>
  </p:clrMapOvr>
  <mc:AlternateContent xmlns:mc="http://schemas.openxmlformats.org/markup-compatibility/2006" xmlns:p14="http://schemas.microsoft.com/office/powerpoint/2010/main">
    <mc:Choice Requires="p14">
      <p:transition spd="slow" p14:dur="2000" advTm="62799"/>
    </mc:Choice>
    <mc:Fallback xmlns="">
      <p:transition spd="slow" advTm="6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20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2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20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P spid="11" grpId="0"/>
      <p:bldP spid="13" grpId="0"/>
      <p:bldP spid="14" grpId="0"/>
      <p:bldP spid="15" grpId="0"/>
      <p:bldP spid="17"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Rodrigo Neira\Documents\MS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2"/>
          <p:cNvGraphicFramePr>
            <a:graphicFrameLocks noChangeAspect="1"/>
          </p:cNvGraphicFramePr>
          <p:nvPr>
            <p:extLst>
              <p:ext uri="{D42A27DB-BD31-4B8C-83A1-F6EECF244321}">
                <p14:modId xmlns:p14="http://schemas.microsoft.com/office/powerpoint/2010/main" val="4053208150"/>
              </p:ext>
            </p:extLst>
          </p:nvPr>
        </p:nvGraphicFramePr>
        <p:xfrm>
          <a:off x="699715" y="2223507"/>
          <a:ext cx="4741923" cy="3791505"/>
        </p:xfrm>
        <a:graphic>
          <a:graphicData uri="http://schemas.openxmlformats.org/presentationml/2006/ole">
            <mc:AlternateContent xmlns:mc="http://schemas.openxmlformats.org/markup-compatibility/2006">
              <mc:Choice xmlns:v="urn:schemas-microsoft-com:vml" Requires="v">
                <p:oleObj spid="_x0000_s2093" name="Imagen de mapa de bits" r:id="rId6" imgW="2495238" imgH="3877216" progId="Paint.Picture">
                  <p:embed/>
                </p:oleObj>
              </mc:Choice>
              <mc:Fallback>
                <p:oleObj name="Imagen de mapa de bits" r:id="rId6" imgW="2495238" imgH="387721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46666" b="4195"/>
                      <a:stretch>
                        <a:fillRect/>
                      </a:stretch>
                    </p:blipFill>
                    <p:spPr bwMode="auto">
                      <a:xfrm>
                        <a:off x="699715" y="2223507"/>
                        <a:ext cx="4741923" cy="3791505"/>
                      </a:xfrm>
                      <a:prstGeom prst="rect">
                        <a:avLst/>
                      </a:prstGeom>
                      <a:noFill/>
                      <a:ln>
                        <a:noFill/>
                      </a:ln>
                      <a:effectLst/>
                    </p:spPr>
                  </p:pic>
                </p:oleObj>
              </mc:Fallback>
            </mc:AlternateContent>
          </a:graphicData>
        </a:graphic>
      </p:graphicFrame>
      <p:cxnSp>
        <p:nvCxnSpPr>
          <p:cNvPr id="7" name="Conector recto de flecha 6"/>
          <p:cNvCxnSpPr/>
          <p:nvPr/>
        </p:nvCxnSpPr>
        <p:spPr>
          <a:xfrm flipV="1">
            <a:off x="3148768" y="2223507"/>
            <a:ext cx="1540701" cy="1033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flipV="1">
            <a:off x="3669878" y="2519643"/>
            <a:ext cx="1377494" cy="8603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3837026" y="3498165"/>
            <a:ext cx="1731456" cy="5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3965713" y="4287870"/>
            <a:ext cx="1622559" cy="72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3819079" y="4783231"/>
            <a:ext cx="1731456" cy="5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963870" y="3780044"/>
            <a:ext cx="1579056" cy="126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3270696" y="5142108"/>
            <a:ext cx="22977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4684807" y="1790573"/>
            <a:ext cx="1650151" cy="369332"/>
          </a:xfrm>
          <a:prstGeom prst="rect">
            <a:avLst/>
          </a:prstGeom>
          <a:noFill/>
        </p:spPr>
        <p:txBody>
          <a:bodyPr wrap="square" rtlCol="0">
            <a:spAutoFit/>
          </a:bodyPr>
          <a:lstStyle/>
          <a:p>
            <a:r>
              <a:rPr lang="es-CL" dirty="0" smtClean="0"/>
              <a:t>Promontorio </a:t>
            </a:r>
            <a:endParaRPr lang="es-CL" dirty="0"/>
          </a:p>
        </p:txBody>
      </p:sp>
      <p:sp>
        <p:nvSpPr>
          <p:cNvPr id="21" name="CuadroTexto 20"/>
          <p:cNvSpPr txBox="1"/>
          <p:nvPr/>
        </p:nvSpPr>
        <p:spPr>
          <a:xfrm>
            <a:off x="4992647" y="2238347"/>
            <a:ext cx="1650151" cy="646331"/>
          </a:xfrm>
          <a:prstGeom prst="rect">
            <a:avLst/>
          </a:prstGeom>
          <a:noFill/>
        </p:spPr>
        <p:txBody>
          <a:bodyPr wrap="square" rtlCol="0">
            <a:spAutoFit/>
          </a:bodyPr>
          <a:lstStyle/>
          <a:p>
            <a:r>
              <a:rPr lang="es-CL" dirty="0" smtClean="0"/>
              <a:t>Cara anterior ala del sacro</a:t>
            </a:r>
            <a:endParaRPr lang="es-CL" dirty="0"/>
          </a:p>
        </p:txBody>
      </p:sp>
      <p:sp>
        <p:nvSpPr>
          <p:cNvPr id="22" name="CuadroTexto 21"/>
          <p:cNvSpPr txBox="1"/>
          <p:nvPr/>
        </p:nvSpPr>
        <p:spPr>
          <a:xfrm>
            <a:off x="5590370" y="3257063"/>
            <a:ext cx="2687136" cy="369332"/>
          </a:xfrm>
          <a:prstGeom prst="rect">
            <a:avLst/>
          </a:prstGeom>
          <a:noFill/>
        </p:spPr>
        <p:txBody>
          <a:bodyPr wrap="square" rtlCol="0">
            <a:spAutoFit/>
          </a:bodyPr>
          <a:lstStyle/>
          <a:p>
            <a:r>
              <a:rPr lang="es-CL" dirty="0" smtClean="0"/>
              <a:t>Articulación sacro-iliaca </a:t>
            </a:r>
            <a:endParaRPr lang="es-CL" dirty="0"/>
          </a:p>
        </p:txBody>
      </p:sp>
      <p:sp>
        <p:nvSpPr>
          <p:cNvPr id="23" name="CuadroTexto 22"/>
          <p:cNvSpPr txBox="1"/>
          <p:nvPr/>
        </p:nvSpPr>
        <p:spPr>
          <a:xfrm>
            <a:off x="5588272" y="3563889"/>
            <a:ext cx="3356873" cy="369332"/>
          </a:xfrm>
          <a:prstGeom prst="rect">
            <a:avLst/>
          </a:prstGeom>
          <a:noFill/>
        </p:spPr>
        <p:txBody>
          <a:bodyPr wrap="square" rtlCol="0">
            <a:spAutoFit/>
          </a:bodyPr>
          <a:lstStyle/>
          <a:p>
            <a:r>
              <a:rPr lang="es-CL" dirty="0" smtClean="0"/>
              <a:t>Línea arqueada o innominada </a:t>
            </a:r>
            <a:endParaRPr lang="es-CL" dirty="0"/>
          </a:p>
        </p:txBody>
      </p:sp>
      <p:sp>
        <p:nvSpPr>
          <p:cNvPr id="24" name="CuadroTexto 23"/>
          <p:cNvSpPr txBox="1"/>
          <p:nvPr/>
        </p:nvSpPr>
        <p:spPr>
          <a:xfrm>
            <a:off x="5590370" y="4055381"/>
            <a:ext cx="2687136" cy="369332"/>
          </a:xfrm>
          <a:prstGeom prst="rect">
            <a:avLst/>
          </a:prstGeom>
          <a:noFill/>
        </p:spPr>
        <p:txBody>
          <a:bodyPr wrap="square" rtlCol="0">
            <a:spAutoFit/>
          </a:bodyPr>
          <a:lstStyle/>
          <a:p>
            <a:r>
              <a:rPr lang="es-CL" dirty="0" smtClean="0"/>
              <a:t>Eminencia </a:t>
            </a:r>
            <a:r>
              <a:rPr lang="es-CL" dirty="0" err="1" smtClean="0"/>
              <a:t>ilio</a:t>
            </a:r>
            <a:r>
              <a:rPr lang="es-CL" dirty="0" smtClean="0"/>
              <a:t>-púbica </a:t>
            </a:r>
            <a:endParaRPr lang="es-CL" dirty="0"/>
          </a:p>
        </p:txBody>
      </p:sp>
      <p:sp>
        <p:nvSpPr>
          <p:cNvPr id="25" name="CuadroTexto 24"/>
          <p:cNvSpPr txBox="1"/>
          <p:nvPr/>
        </p:nvSpPr>
        <p:spPr>
          <a:xfrm>
            <a:off x="5600201" y="4537790"/>
            <a:ext cx="2687136" cy="369332"/>
          </a:xfrm>
          <a:prstGeom prst="rect">
            <a:avLst/>
          </a:prstGeom>
          <a:noFill/>
        </p:spPr>
        <p:txBody>
          <a:bodyPr wrap="square" rtlCol="0">
            <a:spAutoFit/>
          </a:bodyPr>
          <a:lstStyle/>
          <a:p>
            <a:r>
              <a:rPr lang="es-CL" dirty="0" smtClean="0"/>
              <a:t>Cresta pectínea </a:t>
            </a:r>
            <a:endParaRPr lang="es-CL" dirty="0"/>
          </a:p>
        </p:txBody>
      </p:sp>
      <p:sp>
        <p:nvSpPr>
          <p:cNvPr id="26" name="CuadroTexto 25"/>
          <p:cNvSpPr txBox="1"/>
          <p:nvPr/>
        </p:nvSpPr>
        <p:spPr>
          <a:xfrm>
            <a:off x="5584524" y="4930704"/>
            <a:ext cx="2687136" cy="369332"/>
          </a:xfrm>
          <a:prstGeom prst="rect">
            <a:avLst/>
          </a:prstGeom>
          <a:noFill/>
        </p:spPr>
        <p:txBody>
          <a:bodyPr wrap="square" rtlCol="0">
            <a:spAutoFit/>
          </a:bodyPr>
          <a:lstStyle/>
          <a:p>
            <a:r>
              <a:rPr lang="es-CL" dirty="0" smtClean="0"/>
              <a:t>Sínfisis púbica </a:t>
            </a:r>
            <a:endParaRPr lang="es-CL" dirty="0"/>
          </a:p>
        </p:txBody>
      </p:sp>
      <p:sp>
        <p:nvSpPr>
          <p:cNvPr id="27" name="Elipse 26"/>
          <p:cNvSpPr/>
          <p:nvPr/>
        </p:nvSpPr>
        <p:spPr>
          <a:xfrm>
            <a:off x="2326106" y="3281362"/>
            <a:ext cx="1581184" cy="1737843"/>
          </a:xfrm>
          <a:prstGeom prst="ellipse">
            <a:avLst/>
          </a:prstGeom>
          <a:solidFill>
            <a:srgbClr val="00B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Título 27"/>
          <p:cNvSpPr>
            <a:spLocks noGrp="1"/>
          </p:cNvSpPr>
          <p:nvPr>
            <p:ph type="title"/>
          </p:nvPr>
        </p:nvSpPr>
        <p:spPr>
          <a:xfrm>
            <a:off x="368918" y="381123"/>
            <a:ext cx="7886700" cy="1325563"/>
          </a:xfrm>
        </p:spPr>
        <p:txBody>
          <a:bodyPr/>
          <a:lstStyle/>
          <a:p>
            <a:r>
              <a:rPr lang="es-CL" cap="small" dirty="0" smtClean="0"/>
              <a:t>Excavación pélvica superior </a:t>
            </a:r>
            <a:endParaRPr lang="es-CL" cap="small" dirty="0"/>
          </a:p>
        </p:txBody>
      </p:sp>
      <p:sp>
        <p:nvSpPr>
          <p:cNvPr id="29" name="Rectángulo 28"/>
          <p:cNvSpPr/>
          <p:nvPr/>
        </p:nvSpPr>
        <p:spPr>
          <a:xfrm>
            <a:off x="0" y="6530232"/>
            <a:ext cx="7059564" cy="276999"/>
          </a:xfrm>
          <a:prstGeom prst="rect">
            <a:avLst/>
          </a:prstGeom>
        </p:spPr>
        <p:txBody>
          <a:bodyPr wrap="square">
            <a:spAutoFit/>
          </a:bodyPr>
          <a:lstStyle/>
          <a:p>
            <a:r>
              <a:rPr lang="es-CL" sz="1200" dirty="0" smtClean="0"/>
              <a:t>Imagen: Programa </a:t>
            </a:r>
            <a:r>
              <a:rPr lang="es-CL" sz="1200" dirty="0"/>
              <a:t>Anatomía y Biología del Desarrollo. U. de Chile. </a:t>
            </a:r>
          </a:p>
        </p:txBody>
      </p:sp>
      <p:sp>
        <p:nvSpPr>
          <p:cNvPr id="2" name="1 Triángulo isósceles"/>
          <p:cNvSpPr/>
          <p:nvPr/>
        </p:nvSpPr>
        <p:spPr>
          <a:xfrm>
            <a:off x="2626806" y="5142108"/>
            <a:ext cx="1292312" cy="1018792"/>
          </a:xfrm>
          <a:prstGeom prst="triangl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6" name="5 Conector curvado"/>
          <p:cNvCxnSpPr/>
          <p:nvPr/>
        </p:nvCxnSpPr>
        <p:spPr>
          <a:xfrm>
            <a:off x="3116698" y="5667555"/>
            <a:ext cx="1800359" cy="707366"/>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4859828" y="6160900"/>
            <a:ext cx="2199736" cy="369332"/>
          </a:xfrm>
          <a:prstGeom prst="rect">
            <a:avLst/>
          </a:prstGeom>
          <a:noFill/>
        </p:spPr>
        <p:txBody>
          <a:bodyPr wrap="square" rtlCol="0">
            <a:spAutoFit/>
          </a:bodyPr>
          <a:lstStyle/>
          <a:p>
            <a:r>
              <a:rPr lang="es-ES_tradnl" b="1" dirty="0" smtClean="0"/>
              <a:t>Arcada púbica </a:t>
            </a:r>
            <a:endParaRPr lang="es-ES_tradnl" b="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7407163"/>
      </p:ext>
    </p:extLst>
  </p:cSld>
  <p:clrMapOvr>
    <a:masterClrMapping/>
  </p:clrMapOvr>
  <mc:AlternateContent xmlns:mc="http://schemas.openxmlformats.org/markup-compatibility/2006" xmlns:p14="http://schemas.microsoft.com/office/powerpoint/2010/main">
    <mc:Choice Requires="p14">
      <p:transition spd="slow" p14:dur="2000" advTm="104401"/>
    </mc:Choice>
    <mc:Fallback xmlns="">
      <p:transition spd="slow" advTm="10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17" y="197946"/>
            <a:ext cx="7886700" cy="1325563"/>
          </a:xfrm>
        </p:spPr>
        <p:txBody>
          <a:bodyPr/>
          <a:lstStyle/>
          <a:p>
            <a:r>
              <a:rPr lang="es-CL" cap="small" dirty="0" smtClean="0"/>
              <a:t>Excavación pélvica inferior </a:t>
            </a:r>
            <a:endParaRPr lang="es-CL" cap="small" dirty="0"/>
          </a:p>
        </p:txBody>
      </p:sp>
      <p:pic>
        <p:nvPicPr>
          <p:cNvPr id="4" name="Picture 5" descr="C:\Users\Rodrigo Neira\Documents\MSP\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295" y="197946"/>
            <a:ext cx="941809" cy="1255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pelvic out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97" y="2290802"/>
            <a:ext cx="5562298" cy="362853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7575" y="6519446"/>
            <a:ext cx="7503459" cy="276999"/>
          </a:xfrm>
          <a:prstGeom prst="rect">
            <a:avLst/>
          </a:prstGeom>
        </p:spPr>
        <p:txBody>
          <a:bodyPr wrap="square">
            <a:spAutoFit/>
          </a:bodyPr>
          <a:lstStyle/>
          <a:p>
            <a:r>
              <a:rPr lang="en-US" sz="1200" i="1" dirty="0" err="1" smtClean="0">
                <a:latin typeface="arial" panose="020B0604020202020204" pitchFamily="34" charset="0"/>
              </a:rPr>
              <a:t>Imagen</a:t>
            </a:r>
            <a:r>
              <a:rPr lang="en-US" sz="1200" i="1" dirty="0" smtClean="0">
                <a:latin typeface="arial" panose="020B0604020202020204" pitchFamily="34" charset="0"/>
              </a:rPr>
              <a:t>: Educational </a:t>
            </a:r>
            <a:r>
              <a:rPr lang="en-US" sz="1200" i="1" dirty="0">
                <a:latin typeface="arial" panose="020B0604020202020204" pitchFamily="34" charset="0"/>
              </a:rPr>
              <a:t>Technology Clearinghouse - University of South Florida</a:t>
            </a:r>
            <a:endParaRPr lang="es-CL" sz="1200" i="1" dirty="0"/>
          </a:p>
        </p:txBody>
      </p:sp>
      <p:cxnSp>
        <p:nvCxnSpPr>
          <p:cNvPr id="7" name="Conector recto de flecha 6"/>
          <p:cNvCxnSpPr/>
          <p:nvPr/>
        </p:nvCxnSpPr>
        <p:spPr>
          <a:xfrm flipV="1">
            <a:off x="3676917" y="1754290"/>
            <a:ext cx="1540701" cy="1033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5217618" y="1506899"/>
            <a:ext cx="1650151" cy="369332"/>
          </a:xfrm>
          <a:prstGeom prst="rect">
            <a:avLst/>
          </a:prstGeom>
          <a:noFill/>
        </p:spPr>
        <p:txBody>
          <a:bodyPr wrap="square" rtlCol="0">
            <a:spAutoFit/>
          </a:bodyPr>
          <a:lstStyle/>
          <a:p>
            <a:r>
              <a:rPr lang="es-CL" dirty="0" smtClean="0"/>
              <a:t>Sínfisis púbica  </a:t>
            </a:r>
            <a:endParaRPr lang="es-CL" dirty="0"/>
          </a:p>
        </p:txBody>
      </p:sp>
      <p:cxnSp>
        <p:nvCxnSpPr>
          <p:cNvPr id="9" name="Conector recto de flecha 8"/>
          <p:cNvCxnSpPr/>
          <p:nvPr/>
        </p:nvCxnSpPr>
        <p:spPr>
          <a:xfrm flipV="1">
            <a:off x="4447267" y="2354403"/>
            <a:ext cx="1540701" cy="1033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6538838" y="3841705"/>
            <a:ext cx="2605162" cy="369332"/>
          </a:xfrm>
          <a:prstGeom prst="rect">
            <a:avLst/>
          </a:prstGeom>
          <a:noFill/>
        </p:spPr>
        <p:txBody>
          <a:bodyPr wrap="square" rtlCol="0">
            <a:spAutoFit/>
          </a:bodyPr>
          <a:lstStyle/>
          <a:p>
            <a:r>
              <a:rPr lang="es-CL" dirty="0" smtClean="0"/>
              <a:t>Tuberosidad isquiática </a:t>
            </a:r>
            <a:endParaRPr lang="es-CL" dirty="0"/>
          </a:p>
        </p:txBody>
      </p:sp>
      <p:cxnSp>
        <p:nvCxnSpPr>
          <p:cNvPr id="12" name="Conector recto de flecha 11"/>
          <p:cNvCxnSpPr/>
          <p:nvPr/>
        </p:nvCxnSpPr>
        <p:spPr>
          <a:xfrm flipV="1">
            <a:off x="4914094" y="4027765"/>
            <a:ext cx="1663173" cy="257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5987968" y="2165016"/>
            <a:ext cx="2631312" cy="369332"/>
          </a:xfrm>
          <a:prstGeom prst="rect">
            <a:avLst/>
          </a:prstGeom>
          <a:noFill/>
        </p:spPr>
        <p:txBody>
          <a:bodyPr wrap="square" rtlCol="0">
            <a:spAutoFit/>
          </a:bodyPr>
          <a:lstStyle/>
          <a:p>
            <a:r>
              <a:rPr lang="es-CL" dirty="0" smtClean="0"/>
              <a:t>Rama </a:t>
            </a:r>
            <a:r>
              <a:rPr lang="es-CL" dirty="0" err="1" smtClean="0"/>
              <a:t>isquio</a:t>
            </a:r>
            <a:r>
              <a:rPr lang="es-CL" dirty="0" smtClean="0"/>
              <a:t>-púbica  </a:t>
            </a:r>
            <a:endParaRPr lang="es-CL" dirty="0"/>
          </a:p>
        </p:txBody>
      </p:sp>
      <p:cxnSp>
        <p:nvCxnSpPr>
          <p:cNvPr id="16" name="Conector recto de flecha 15"/>
          <p:cNvCxnSpPr/>
          <p:nvPr/>
        </p:nvCxnSpPr>
        <p:spPr>
          <a:xfrm>
            <a:off x="3673646" y="5259103"/>
            <a:ext cx="2679015" cy="452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6380599" y="5054696"/>
            <a:ext cx="2238681" cy="369332"/>
          </a:xfrm>
          <a:prstGeom prst="rect">
            <a:avLst/>
          </a:prstGeom>
          <a:noFill/>
        </p:spPr>
        <p:txBody>
          <a:bodyPr wrap="square" rtlCol="0">
            <a:spAutoFit/>
          </a:bodyPr>
          <a:lstStyle/>
          <a:p>
            <a:r>
              <a:rPr lang="es-CL" dirty="0" smtClean="0"/>
              <a:t>Vértice del coxis </a:t>
            </a:r>
            <a:endParaRPr lang="es-CL"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4758059"/>
      </p:ext>
    </p:extLst>
  </p:cSld>
  <p:clrMapOvr>
    <a:masterClrMapping/>
  </p:clrMapOvr>
  <mc:AlternateContent xmlns:mc="http://schemas.openxmlformats.org/markup-compatibility/2006" xmlns:p14="http://schemas.microsoft.com/office/powerpoint/2010/main">
    <mc:Choice Requires="p14">
      <p:transition spd="slow" p14:dur="2000" advTm="20086"/>
    </mc:Choice>
    <mc:Fallback xmlns="">
      <p:transition spd="slow" advTm="2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3|10.7|1.7|3.6|5.3|2.5|2|2|2.1|1.8|3.9|1.7"/>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1034</TotalTime>
  <Words>2109</Words>
  <Application>Microsoft Office PowerPoint</Application>
  <PresentationFormat>Presentación en pantalla (4:3)</PresentationFormat>
  <Paragraphs>290</Paragraphs>
  <Slides>47</Slides>
  <Notes>0</Notes>
  <HiddenSlides>0</HiddenSlides>
  <MMClips>47</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49" baseType="lpstr">
      <vt:lpstr>Tema de Office</vt:lpstr>
      <vt:lpstr>Imagen de mapa de bits</vt:lpstr>
      <vt:lpstr> Mecanismos del parto </vt:lpstr>
      <vt:lpstr>Introducción:</vt:lpstr>
      <vt:lpstr>Introducción, Cont. </vt:lpstr>
      <vt:lpstr>Premisas generales: </vt:lpstr>
      <vt:lpstr>Premisas generales: </vt:lpstr>
      <vt:lpstr>Osteoastrología pélvica aplicada a los  mecanismos del parto: repaso. </vt:lpstr>
      <vt:lpstr>Presentación de PowerPoint</vt:lpstr>
      <vt:lpstr>Excavación pélvica superior </vt:lpstr>
      <vt:lpstr>Excavación pélvica inferior </vt:lpstr>
      <vt:lpstr>PELVIMETRÍA </vt:lpstr>
      <vt:lpstr>Diámetros anteroposteriores: </vt:lpstr>
      <vt:lpstr>Tacto vaginal para diagnóstico de conjugada diagonal </vt:lpstr>
      <vt:lpstr>Mensaje importante:</vt:lpstr>
      <vt:lpstr>Algunos de los movimientos más estudiados: </vt:lpstr>
      <vt:lpstr>Presentación de PowerPoint</vt:lpstr>
      <vt:lpstr>Presentación de PowerPoint</vt:lpstr>
      <vt:lpstr>Elementos presentes  en el mecanismo: </vt:lpstr>
      <vt:lpstr>Rol de cada elemento:  </vt:lpstr>
      <vt:lpstr>Procesos fundamentales del mecanismo del parto: </vt:lpstr>
      <vt:lpstr>Rotación de la cabeza fetal</vt:lpstr>
      <vt:lpstr>CRANEO FETAL</vt:lpstr>
      <vt:lpstr>Suturas como puntos de referencia:</vt:lpstr>
      <vt:lpstr>Diámetros del cráneo fetal</vt:lpstr>
      <vt:lpstr>Planos de hodge y de lee:  Nomenclaturas para determinar la altura del descenso de la presentación. </vt:lpstr>
      <vt:lpstr>Tiempos del parto en presentación cefálica de vértice: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Parto vertical </vt:lpstr>
      <vt:lpstr>Presentación de PowerPoint</vt:lpstr>
      <vt:lpstr>Conclusiones: </vt:lpstr>
      <vt:lpstr>Conclusiones, II:</vt:lpstr>
      <vt:lpstr>Conclusiones III:</vt:lpstr>
      <vt:lpstr>Caso clínico breve:</vt:lpstr>
      <vt:lpstr>1. Usted es matrona/ón en una unidad de partos. Dado que la usuaria refiere dolor y pérdida de líquido, usted decide realizar un tacto vaginal, encontrando lo siguiente:   Percibe con sus dedos occipucio fetal a nivel de espinas ciáticas y percibe fontanela lambda hacia la eminencia ileopectinea derecha.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Taller Mecanismo del parto en presentación cefálica de vértice</dc:title>
  <dc:creator>daniela</dc:creator>
  <cp:lastModifiedBy>Usuario</cp:lastModifiedBy>
  <cp:revision>124</cp:revision>
  <dcterms:created xsi:type="dcterms:W3CDTF">2015-10-12T02:25:47Z</dcterms:created>
  <dcterms:modified xsi:type="dcterms:W3CDTF">2018-04-16T16:26:51Z</dcterms:modified>
</cp:coreProperties>
</file>