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70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23/10/2015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pubmed/?term=Fruzzetti%20F%5bAuthor%5d&amp;cauthor=true&amp;cauthor_uid=2376901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002060"/>
                </a:solidFill>
              </a:rPr>
              <a:t>Atención Profesional y    </a:t>
            </a:r>
            <a:br>
              <a:rPr lang="es-CL" sz="3600" dirty="0" smtClean="0">
                <a:solidFill>
                  <a:srgbClr val="002060"/>
                </a:solidFill>
              </a:rPr>
            </a:br>
            <a:r>
              <a:rPr lang="es-CL" sz="3600" dirty="0" smtClean="0">
                <a:solidFill>
                  <a:srgbClr val="002060"/>
                </a:solidFill>
              </a:rPr>
              <a:t>                 SOP</a:t>
            </a:r>
            <a:endParaRPr lang="es-CL" sz="3600" dirty="0">
              <a:solidFill>
                <a:srgbClr val="00206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2800" dirty="0" smtClean="0">
                <a:solidFill>
                  <a:srgbClr val="002060"/>
                </a:solidFill>
              </a:rPr>
              <a:t>Prof. Marcela </a:t>
            </a:r>
            <a:r>
              <a:rPr lang="es-CL" sz="2800" dirty="0" err="1" smtClean="0">
                <a:solidFill>
                  <a:srgbClr val="002060"/>
                </a:solidFill>
              </a:rPr>
              <a:t>Gurovich</a:t>
            </a:r>
            <a:endParaRPr lang="es-CL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                   </a:t>
            </a:r>
            <a:r>
              <a:rPr lang="es-CL" dirty="0" smtClean="0">
                <a:solidFill>
                  <a:srgbClr val="002060"/>
                </a:solidFill>
              </a:rPr>
              <a:t>NO OLVIDAR EN APS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 </a:t>
            </a:r>
            <a:r>
              <a:rPr lang="es-CL" sz="2000" dirty="0" smtClean="0">
                <a:solidFill>
                  <a:srgbClr val="002060"/>
                </a:solidFill>
              </a:rPr>
              <a:t>EL USO DE ANTIANDROGENO OBLIGA A USAR ACO ( TERATOGÉNICO)</a:t>
            </a:r>
          </a:p>
          <a:p>
            <a:r>
              <a:rPr lang="es-CL" sz="2000" dirty="0" smtClean="0">
                <a:solidFill>
                  <a:srgbClr val="002060"/>
                </a:solidFill>
              </a:rPr>
              <a:t>INDICACIONES DE MEDICAMENTOS SOLO POR MEDICO ESPECIALISTA</a:t>
            </a:r>
          </a:p>
          <a:p>
            <a:r>
              <a:rPr lang="es-CL" sz="2000" dirty="0" smtClean="0">
                <a:solidFill>
                  <a:srgbClr val="002060"/>
                </a:solidFill>
              </a:rPr>
              <a:t>I TRIMESTRE EMBARAZO NO SUSPENDER METFORMINA </a:t>
            </a:r>
          </a:p>
          <a:p>
            <a:r>
              <a:rPr lang="es-CL" sz="2000" dirty="0" smtClean="0">
                <a:solidFill>
                  <a:srgbClr val="002060"/>
                </a:solidFill>
              </a:rPr>
              <a:t>MADRES SOP DEBEN CONTROLAR EDAD DE INICIO PUBERTAD DE HIJAS E HIJOS POR RIESGO A PUBERTAD PRECOZ  </a:t>
            </a:r>
            <a:endParaRPr lang="es-CL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                    </a:t>
            </a:r>
            <a:r>
              <a:rPr lang="es-CL" dirty="0" smtClean="0">
                <a:solidFill>
                  <a:srgbClr val="002060"/>
                </a:solidFill>
              </a:rPr>
              <a:t>Recordar que 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755576" y="1916832"/>
            <a:ext cx="7169224" cy="4557120"/>
          </a:xfrm>
        </p:spPr>
        <p:txBody>
          <a:bodyPr/>
          <a:lstStyle/>
          <a:p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Existe un circulo vicioso entre </a:t>
            </a:r>
            <a:r>
              <a:rPr lang="es-CL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insulino</a:t>
            </a:r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resistencia y exceso de andrógenos, que puede perpetuar anormalidades metabólicas, reproductivas y endocrinas de estas pacientes.</a:t>
            </a:r>
          </a:p>
          <a:p>
            <a:endParaRPr lang="es-CL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Se ha relacionado el bajo peso de nacimiento con riesgo elevado de patologías: HTA, infarto miocardio, accidentes cerebro-vasculares, </a:t>
            </a:r>
            <a:r>
              <a:rPr lang="es-CL" dirty="0" err="1" smtClean="0">
                <a:solidFill>
                  <a:srgbClr val="002060"/>
                </a:solidFill>
              </a:rPr>
              <a:t>dislipidemia</a:t>
            </a:r>
            <a:r>
              <a:rPr lang="es-CL" dirty="0" smtClean="0">
                <a:solidFill>
                  <a:srgbClr val="002060"/>
                </a:solidFill>
              </a:rPr>
              <a:t>, diabetes 2 e </a:t>
            </a:r>
            <a:r>
              <a:rPr lang="es-CL" dirty="0" err="1" smtClean="0">
                <a:solidFill>
                  <a:srgbClr val="002060"/>
                </a:solidFill>
              </a:rPr>
              <a:t>hiperandrogenismo</a:t>
            </a:r>
            <a:r>
              <a:rPr lang="es-CL" dirty="0" smtClean="0">
                <a:solidFill>
                  <a:srgbClr val="002060"/>
                </a:solidFill>
              </a:rPr>
              <a:t> ovárico</a:t>
            </a:r>
            <a:endParaRPr lang="es-CL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es-ES" sz="2800" i="1" dirty="0" smtClean="0">
                <a:solidFill>
                  <a:srgbClr val="002060"/>
                </a:solidFill>
                <a:cs typeface="Arial" pitchFamily="34" charset="0"/>
              </a:rPr>
              <a:t>Consideraciones generales en la primera                 </a:t>
            </a:r>
            <a:br>
              <a:rPr lang="es-ES" sz="2800" i="1" dirty="0" smtClean="0">
                <a:solidFill>
                  <a:srgbClr val="002060"/>
                </a:solidFill>
                <a:cs typeface="Arial" pitchFamily="34" charset="0"/>
              </a:rPr>
            </a:br>
            <a:r>
              <a:rPr lang="es-ES" sz="2800" i="1" dirty="0" smtClean="0">
                <a:solidFill>
                  <a:srgbClr val="002060"/>
                </a:solidFill>
                <a:cs typeface="Arial" pitchFamily="34" charset="0"/>
              </a:rPr>
              <a:t>                           consulta </a:t>
            </a:r>
            <a:endParaRPr lang="es-CL" sz="2800" i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/>
            <a:r>
              <a:rPr lang="es-E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Informarse de ficha general : antecedentes familiares y personales, diagnóstico(s), e indicaciones, ¿trae exámenes?</a:t>
            </a:r>
          </a:p>
          <a:p>
            <a:pPr marL="285750" indent="-285750"/>
            <a:r>
              <a:rPr lang="es-E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Peso Nacimiento </a:t>
            </a:r>
          </a:p>
          <a:p>
            <a:pPr marL="285750" indent="-285750"/>
            <a:r>
              <a:rPr lang="es-ES" sz="2800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Menarca</a:t>
            </a:r>
            <a:r>
              <a:rPr lang="es-E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, Características Ciclos, FUR, ACO y tipo</a:t>
            </a:r>
          </a:p>
          <a:p>
            <a:pPr marL="285750" indent="-285750"/>
            <a:r>
              <a:rPr lang="es-E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Eco Ginecológica, derivaciones a otros servicios?</a:t>
            </a:r>
          </a:p>
          <a:p>
            <a:pPr marL="285750" indent="-285750"/>
            <a:r>
              <a:rPr lang="es-ES" sz="28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Antecedentes Obstétricos  e hijos</a:t>
            </a:r>
            <a:endParaRPr lang="es-CL" sz="2800" dirty="0">
              <a:solidFill>
                <a:srgbClr val="00206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5" name="4 Imagen" descr="C:\Users\Usuario\Documents\LOGOS\4. Logotipo Facult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86409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274638"/>
            <a:ext cx="6665168" cy="634082"/>
          </a:xfrm>
        </p:spPr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          Primera Consulta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>
            <a:normAutofit fontScale="25000" lnSpcReduction="20000"/>
          </a:bodyPr>
          <a:lstStyle/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EXAMEN CLÍNICO COMPLETO: </a:t>
            </a:r>
          </a:p>
          <a:p>
            <a:pPr marL="285750" indent="-285750">
              <a:buNone/>
            </a:pPr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    P/A, IMC, ICC, ACANTOSIS  EN PAC. OBESAS O HI, ACROCORDONES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EXAMEN GINECOLÓGICO Indagar por amenorrea, y/o metrorragia disfuncional 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DETERMINAR HIPÓTESIS DIAGNÓSTICA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IC : GINECOLOGÍA INFANTIL, ENDOCRINOLOGÍA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DERIVAR A NUTRICIONISTA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SOLICITAR ECO GINECOLOGICA   </a:t>
            </a:r>
            <a:r>
              <a:rPr lang="es-ES" sz="96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Riesgo &gt; Ca Endometrio x Anovulación Crónica</a:t>
            </a:r>
          </a:p>
          <a:p>
            <a:pPr marL="285750" indent="-285750"/>
            <a:endParaRPr lang="es-ES" sz="8000" dirty="0" smtClean="0">
              <a:solidFill>
                <a:srgbClr val="002060"/>
              </a:solidFill>
              <a:latin typeface="+mj-lt"/>
              <a:cs typeface="Arial" pitchFamily="34" charset="0"/>
            </a:endParaRPr>
          </a:p>
          <a:p>
            <a:pPr marL="285750" indent="-285750"/>
            <a:r>
              <a:rPr lang="es-ES" sz="8000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INDICAR ACO SOLO CON EXAMENES TOMADOS  </a:t>
            </a:r>
          </a:p>
          <a:p>
            <a:pPr marL="285750" indent="-285750"/>
            <a:endParaRPr lang="es-ES" sz="8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/>
            <a:endParaRPr lang="es-ES" sz="2800" dirty="0" smtClean="0">
              <a:solidFill>
                <a:srgbClr val="002060"/>
              </a:solidFill>
            </a:endParaRPr>
          </a:p>
          <a:p>
            <a:pPr marL="285750" indent="-285750"/>
            <a:endParaRPr lang="es-ES" dirty="0" smtClean="0">
              <a:solidFill>
                <a:srgbClr val="002060"/>
              </a:solidFill>
            </a:endParaRPr>
          </a:p>
          <a:p>
            <a:pPr marL="285750" indent="-285750">
              <a:buNone/>
            </a:pPr>
            <a:r>
              <a:rPr lang="es-ES" dirty="0" smtClean="0">
                <a:solidFill>
                  <a:srgbClr val="002060"/>
                </a:solidFill>
              </a:rPr>
              <a:t>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47664" y="274638"/>
            <a:ext cx="6377136" cy="922114"/>
          </a:xfrm>
        </p:spPr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EDUCACION  Y CONSEJERIA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EDUCAR SOBRE PATOLOGÍA</a:t>
            </a:r>
          </a:p>
          <a:p>
            <a:pPr marL="285750" indent="-285750"/>
            <a:endParaRPr lang="es-ES" sz="2000" dirty="0" smtClean="0">
              <a:solidFill>
                <a:srgbClr val="002060"/>
              </a:solidFill>
            </a:endParaRPr>
          </a:p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CONSEJERÍA ALIMENTACIÓN SALUDABLE</a:t>
            </a:r>
          </a:p>
          <a:p>
            <a:pPr marL="285750" indent="-285750"/>
            <a:endParaRPr lang="es-ES" sz="2000" dirty="0" smtClean="0">
              <a:solidFill>
                <a:srgbClr val="002060"/>
              </a:solidFill>
            </a:endParaRPr>
          </a:p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CONSEJERÍA EJERCICIOS DIARIAMENTE</a:t>
            </a:r>
          </a:p>
          <a:p>
            <a:pPr marL="285750" indent="-285750"/>
            <a:endParaRPr lang="es-ES" sz="2000" dirty="0" smtClean="0">
              <a:solidFill>
                <a:srgbClr val="002060"/>
              </a:solidFill>
            </a:endParaRPr>
          </a:p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USO SENSIBILIZADOR INSULINA Y ACO</a:t>
            </a:r>
          </a:p>
          <a:p>
            <a:pPr marL="285750" indent="-285750"/>
            <a:endParaRPr lang="es-ES" sz="2000" dirty="0" smtClean="0">
              <a:solidFill>
                <a:srgbClr val="002060"/>
              </a:solidFill>
            </a:endParaRPr>
          </a:p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SOLICITAR CALENDARIO DE CICLOS</a:t>
            </a:r>
          </a:p>
          <a:p>
            <a:pPr marL="285750" indent="-285750"/>
            <a:endParaRPr lang="es-ES" sz="2000" dirty="0" smtClean="0">
              <a:solidFill>
                <a:srgbClr val="002060"/>
              </a:solidFill>
            </a:endParaRPr>
          </a:p>
          <a:p>
            <a:pPr marL="285750" indent="-285750"/>
            <a:r>
              <a:rPr lang="es-ES" sz="2000" dirty="0" smtClean="0">
                <a:solidFill>
                  <a:srgbClr val="002060"/>
                </a:solidFill>
              </a:rPr>
              <a:t>CONSEJERÍA HIRSUTISMO Y ACNÉ</a:t>
            </a:r>
            <a:endParaRPr lang="es-CL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                  </a:t>
            </a:r>
            <a:r>
              <a:rPr lang="es-CL" dirty="0" smtClean="0">
                <a:solidFill>
                  <a:srgbClr val="002060"/>
                </a:solidFill>
              </a:rPr>
              <a:t>CONTROLES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 smtClean="0">
                <a:solidFill>
                  <a:srgbClr val="002060"/>
                </a:solidFill>
              </a:rPr>
              <a:t>DEBEN SER REALIZADOS POR EL EQUIPO PROFESIONAL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smtClean="0">
                <a:solidFill>
                  <a:srgbClr val="002060"/>
                </a:solidFill>
              </a:rPr>
              <a:t>CONTROL DE PESO</a:t>
            </a:r>
          </a:p>
          <a:p>
            <a:endParaRPr lang="es-CL" dirty="0" smtClean="0">
              <a:solidFill>
                <a:srgbClr val="002060"/>
              </a:solidFill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CONTROL GLICEMIAS E INSULINEMIAS </a:t>
            </a:r>
          </a:p>
          <a:p>
            <a:endParaRPr lang="es-CL" dirty="0" smtClean="0">
              <a:solidFill>
                <a:srgbClr val="002060"/>
              </a:solidFill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CONTROL DE USO SENSIBILIZADORES DE INSULINA </a:t>
            </a:r>
          </a:p>
          <a:p>
            <a:endParaRPr lang="es-CL" dirty="0" smtClean="0">
              <a:solidFill>
                <a:srgbClr val="002060"/>
              </a:solidFill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CONTROL DE CICLOS Y USO ACO</a:t>
            </a:r>
          </a:p>
          <a:p>
            <a:endParaRPr lang="es-CL" dirty="0" smtClean="0">
              <a:solidFill>
                <a:srgbClr val="002060"/>
              </a:solidFill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HIRSUTISMO</a:t>
            </a:r>
            <a:endParaRPr lang="es-CL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274638"/>
            <a:ext cx="6336704" cy="778098"/>
          </a:xfrm>
        </p:spPr>
        <p:txBody>
          <a:bodyPr>
            <a:normAutofit/>
          </a:bodyPr>
          <a:lstStyle/>
          <a:p>
            <a:r>
              <a:rPr lang="es-CL" dirty="0" smtClean="0">
                <a:solidFill>
                  <a:srgbClr val="002060"/>
                </a:solidFill>
              </a:rPr>
              <a:t>        </a:t>
            </a:r>
            <a:r>
              <a:rPr lang="es-CL" sz="2800" dirty="0" smtClean="0">
                <a:solidFill>
                  <a:srgbClr val="002060"/>
                </a:solidFill>
              </a:rPr>
              <a:t>Anticoncepción En SOP</a:t>
            </a:r>
            <a:endParaRPr lang="es-CL" sz="2800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lnSpcReduction="10000"/>
          </a:bodyPr>
          <a:lstStyle/>
          <a:p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Anticonceptivos Orales </a:t>
            </a:r>
            <a:r>
              <a:rPr lang="es-CL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no son el </a:t>
            </a:r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tratamiento</a:t>
            </a:r>
          </a:p>
          <a:p>
            <a:r>
              <a:rPr lang="es-CL" b="1" dirty="0" smtClean="0">
                <a:solidFill>
                  <a:srgbClr val="002060"/>
                </a:solidFill>
              </a:rPr>
              <a:t>Ventajas:</a:t>
            </a:r>
          </a:p>
          <a:p>
            <a:pPr>
              <a:buNone/>
            </a:pPr>
            <a:r>
              <a:rPr lang="es-CL" dirty="0" smtClean="0">
                <a:solidFill>
                  <a:srgbClr val="002060"/>
                </a:solidFill>
              </a:rPr>
              <a:t>    Rol en el manejo de la anovulación crónica y sus posibles complicaciones (trastornos del ciclo, hiperplasia endometrial, carcinoma endometrio) y en las consecuencias clínicas del </a:t>
            </a:r>
            <a:r>
              <a:rPr lang="es-CL" dirty="0" err="1" smtClean="0">
                <a:solidFill>
                  <a:srgbClr val="002060"/>
                </a:solidFill>
              </a:rPr>
              <a:t>hiperandrogenismo</a:t>
            </a:r>
            <a:r>
              <a:rPr lang="es-CL" dirty="0" smtClean="0">
                <a:solidFill>
                  <a:srgbClr val="002060"/>
                </a:solidFill>
              </a:rPr>
              <a:t> (hirsutismo, acné, seborrea y alopecia)</a:t>
            </a:r>
          </a:p>
          <a:p>
            <a:r>
              <a:rPr lang="es-CL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Desventajas</a:t>
            </a:r>
          </a:p>
          <a:p>
            <a:pPr>
              <a:buNone/>
            </a:pPr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  puede enmascarar problema de fondo que persistirá hasta que se trate su verdadero origen</a:t>
            </a:r>
          </a:p>
          <a:p>
            <a:r>
              <a:rPr lang="es-CL" b="1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Indicar ACO </a:t>
            </a:r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en mujeres que: Solicitan por  lo anterior y/o riesgo de embarazo</a:t>
            </a:r>
          </a:p>
          <a:p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ACO: </a:t>
            </a:r>
            <a:r>
              <a:rPr lang="es-CL" dirty="0" err="1" smtClean="0">
                <a:solidFill>
                  <a:srgbClr val="002060"/>
                </a:solidFill>
                <a:latin typeface="+mj-lt"/>
                <a:cs typeface="Arial" pitchFamily="34" charset="0"/>
              </a:rPr>
              <a:t>progestinas</a:t>
            </a:r>
            <a:r>
              <a:rPr lang="es-CL" dirty="0" smtClean="0">
                <a:solidFill>
                  <a:srgbClr val="002060"/>
                </a:solidFill>
                <a:latin typeface="+mj-lt"/>
                <a:cs typeface="Arial" pitchFamily="34" charset="0"/>
              </a:rPr>
              <a:t> solas o combinados EE 0,20</a:t>
            </a:r>
          </a:p>
          <a:p>
            <a:endParaRPr lang="es-CL" dirty="0">
              <a:latin typeface="+mj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274638"/>
            <a:ext cx="6881192" cy="778098"/>
          </a:xfrm>
        </p:spPr>
        <p:txBody>
          <a:bodyPr/>
          <a:lstStyle/>
          <a:p>
            <a:r>
              <a:rPr lang="es-CL" dirty="0" smtClean="0"/>
              <a:t>         </a:t>
            </a:r>
            <a:r>
              <a:rPr lang="es-CL" sz="2800" dirty="0" smtClean="0">
                <a:solidFill>
                  <a:srgbClr val="002060"/>
                </a:solidFill>
              </a:rPr>
              <a:t>Mecanismo Acción ACO</a:t>
            </a:r>
            <a:endParaRPr lang="es-CL" sz="2800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1560" y="1600200"/>
            <a:ext cx="7313240" cy="4873752"/>
          </a:xfrm>
        </p:spPr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Actúan de 2 formas en el control del HA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Su componente </a:t>
            </a:r>
            <a:r>
              <a:rPr lang="es-CL" dirty="0" err="1" smtClean="0">
                <a:solidFill>
                  <a:srgbClr val="002060"/>
                </a:solidFill>
              </a:rPr>
              <a:t>estrogénico</a:t>
            </a:r>
            <a:r>
              <a:rPr lang="es-CL" dirty="0" smtClean="0">
                <a:solidFill>
                  <a:srgbClr val="002060"/>
                </a:solidFill>
              </a:rPr>
              <a:t> estimula la producción hepática de globulina transportadora de esteroides sexuales (SHBG) traduciéndose en disminución de testosterona libre</a:t>
            </a:r>
          </a:p>
          <a:p>
            <a:r>
              <a:rPr lang="es-CL" dirty="0" err="1" smtClean="0">
                <a:solidFill>
                  <a:srgbClr val="002060"/>
                </a:solidFill>
              </a:rPr>
              <a:t>Progestinas</a:t>
            </a:r>
            <a:r>
              <a:rPr lang="es-CL" dirty="0" smtClean="0">
                <a:solidFill>
                  <a:srgbClr val="002060"/>
                </a:solidFill>
              </a:rPr>
              <a:t> disminuyen la liberación</a:t>
            </a:r>
            <a:r>
              <a:rPr lang="es-CL" b="1" dirty="0" smtClean="0">
                <a:solidFill>
                  <a:srgbClr val="002060"/>
                </a:solidFill>
              </a:rPr>
              <a:t> </a:t>
            </a:r>
            <a:r>
              <a:rPr lang="es-CL" dirty="0" smtClean="0">
                <a:solidFill>
                  <a:srgbClr val="002060"/>
                </a:solidFill>
              </a:rPr>
              <a:t>hipotalámica de (</a:t>
            </a:r>
            <a:r>
              <a:rPr lang="es-CL" dirty="0" err="1" smtClean="0">
                <a:solidFill>
                  <a:srgbClr val="002060"/>
                </a:solidFill>
              </a:rPr>
              <a:t>GnRH</a:t>
            </a:r>
            <a:r>
              <a:rPr lang="es-CL" dirty="0" smtClean="0">
                <a:solidFill>
                  <a:srgbClr val="002060"/>
                </a:solidFill>
              </a:rPr>
              <a:t>) y por tanto la secreción </a:t>
            </a:r>
            <a:r>
              <a:rPr lang="es-CL" dirty="0" err="1" smtClean="0">
                <a:solidFill>
                  <a:srgbClr val="002060"/>
                </a:solidFill>
              </a:rPr>
              <a:t>hiper</a:t>
            </a:r>
            <a:r>
              <a:rPr lang="es-CL" dirty="0" smtClean="0">
                <a:solidFill>
                  <a:srgbClr val="002060"/>
                </a:solidFill>
              </a:rPr>
              <a:t> reactiva de LH,  disminuyendo síntesis ovárica de andrógenos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Permiten una descamación regular del endometrio con lo que se evita el riesgo de hiperplasia 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                        Cuales? 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CL" dirty="0" smtClean="0">
                <a:solidFill>
                  <a:srgbClr val="002060"/>
                </a:solidFill>
              </a:rPr>
              <a:t>   Combinados Con </a:t>
            </a:r>
            <a:r>
              <a:rPr lang="es-CL" dirty="0" err="1" smtClean="0">
                <a:solidFill>
                  <a:srgbClr val="002060"/>
                </a:solidFill>
              </a:rPr>
              <a:t>Progestinas</a:t>
            </a:r>
            <a:r>
              <a:rPr lang="es-CL" dirty="0" smtClean="0">
                <a:solidFill>
                  <a:srgbClr val="002060"/>
                </a:solidFill>
              </a:rPr>
              <a:t> no </a:t>
            </a:r>
            <a:r>
              <a:rPr lang="es-CL" dirty="0" err="1" smtClean="0">
                <a:solidFill>
                  <a:srgbClr val="002060"/>
                </a:solidFill>
              </a:rPr>
              <a:t>Androgenicas</a:t>
            </a:r>
            <a:endParaRPr lang="es-CL" dirty="0" smtClean="0">
              <a:solidFill>
                <a:srgbClr val="002060"/>
              </a:solidFill>
            </a:endParaRPr>
          </a:p>
          <a:p>
            <a:r>
              <a:rPr lang="es-CL" dirty="0" smtClean="0">
                <a:solidFill>
                  <a:srgbClr val="002060"/>
                </a:solidFill>
              </a:rPr>
              <a:t>acetato de </a:t>
            </a:r>
            <a:r>
              <a:rPr lang="es-CL" dirty="0" err="1" smtClean="0">
                <a:solidFill>
                  <a:srgbClr val="002060"/>
                </a:solidFill>
              </a:rPr>
              <a:t>ciproterona</a:t>
            </a:r>
            <a:r>
              <a:rPr lang="es-CL" dirty="0" smtClean="0">
                <a:solidFill>
                  <a:srgbClr val="002060"/>
                </a:solidFill>
              </a:rPr>
              <a:t> (ACP), </a:t>
            </a:r>
          </a:p>
          <a:p>
            <a:r>
              <a:rPr lang="es-CL" dirty="0" err="1" smtClean="0">
                <a:solidFill>
                  <a:srgbClr val="002060"/>
                </a:solidFill>
              </a:rPr>
              <a:t>dienogest</a:t>
            </a:r>
            <a:r>
              <a:rPr lang="es-CL" dirty="0" smtClean="0">
                <a:solidFill>
                  <a:srgbClr val="002060"/>
                </a:solidFill>
              </a:rPr>
              <a:t> (DNG), </a:t>
            </a:r>
          </a:p>
          <a:p>
            <a:r>
              <a:rPr lang="es-CL" dirty="0" err="1" smtClean="0">
                <a:solidFill>
                  <a:srgbClr val="002060"/>
                </a:solidFill>
              </a:rPr>
              <a:t>drospirenona</a:t>
            </a:r>
            <a:r>
              <a:rPr lang="es-CL" dirty="0" smtClean="0">
                <a:solidFill>
                  <a:srgbClr val="002060"/>
                </a:solidFill>
              </a:rPr>
              <a:t> (DRSP) y 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acetato de </a:t>
            </a:r>
            <a:r>
              <a:rPr lang="es-CL" dirty="0" err="1" smtClean="0">
                <a:solidFill>
                  <a:srgbClr val="002060"/>
                </a:solidFill>
              </a:rPr>
              <a:t>clormadinona</a:t>
            </a:r>
            <a:r>
              <a:rPr lang="es-CL" dirty="0" smtClean="0">
                <a:solidFill>
                  <a:srgbClr val="002060"/>
                </a:solidFill>
              </a:rPr>
              <a:t> (ACM)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sz="1400" dirty="0" smtClean="0">
                <a:solidFill>
                  <a:srgbClr val="002060"/>
                </a:solidFill>
              </a:rPr>
              <a:t>De Leo V, </a:t>
            </a:r>
            <a:r>
              <a:rPr lang="es-CL" sz="1400" dirty="0" err="1" smtClean="0">
                <a:solidFill>
                  <a:srgbClr val="002060"/>
                </a:solidFill>
              </a:rPr>
              <a:t>Fruzetti</a:t>
            </a:r>
            <a:r>
              <a:rPr lang="es-CL" sz="1400" dirty="0" smtClean="0">
                <a:solidFill>
                  <a:srgbClr val="002060"/>
                </a:solidFill>
              </a:rPr>
              <a:t> F </a:t>
            </a:r>
            <a:r>
              <a:rPr lang="es-CL" sz="1400" dirty="0" err="1" smtClean="0">
                <a:solidFill>
                  <a:srgbClr val="002060"/>
                </a:solidFill>
              </a:rPr>
              <a:t>Effect</a:t>
            </a:r>
            <a:r>
              <a:rPr lang="es-CL" sz="1400" dirty="0" smtClean="0">
                <a:solidFill>
                  <a:srgbClr val="002060"/>
                </a:solidFill>
              </a:rPr>
              <a:t> of a new oral </a:t>
            </a:r>
            <a:r>
              <a:rPr lang="es-CL" sz="1400" dirty="0" err="1" smtClean="0">
                <a:solidFill>
                  <a:srgbClr val="002060"/>
                </a:solidFill>
              </a:rPr>
              <a:t>contraceptive</a:t>
            </a:r>
            <a:r>
              <a:rPr lang="es-CL" sz="1400" dirty="0" smtClean="0">
                <a:solidFill>
                  <a:srgbClr val="002060"/>
                </a:solidFill>
              </a:rPr>
              <a:t> </a:t>
            </a:r>
            <a:r>
              <a:rPr lang="es-CL" sz="1400" dirty="0" err="1" smtClean="0">
                <a:solidFill>
                  <a:srgbClr val="002060"/>
                </a:solidFill>
              </a:rPr>
              <a:t>with</a:t>
            </a:r>
            <a:r>
              <a:rPr lang="es-CL" sz="1400" dirty="0" smtClean="0">
                <a:solidFill>
                  <a:srgbClr val="002060"/>
                </a:solidFill>
              </a:rPr>
              <a:t> estradiol </a:t>
            </a:r>
            <a:r>
              <a:rPr lang="es-CL" sz="1400" dirty="0" err="1" smtClean="0">
                <a:solidFill>
                  <a:srgbClr val="002060"/>
                </a:solidFill>
              </a:rPr>
              <a:t>valerate</a:t>
            </a:r>
            <a:r>
              <a:rPr lang="es-CL" sz="1400" dirty="0" smtClean="0">
                <a:solidFill>
                  <a:srgbClr val="002060"/>
                </a:solidFill>
              </a:rPr>
              <a:t>/</a:t>
            </a:r>
            <a:r>
              <a:rPr lang="es-CL" sz="1400" dirty="0" err="1" smtClean="0">
                <a:solidFill>
                  <a:srgbClr val="002060"/>
                </a:solidFill>
              </a:rPr>
              <a:t>dienogest</a:t>
            </a:r>
            <a:r>
              <a:rPr lang="es-CL" sz="1400" dirty="0" smtClean="0">
                <a:solidFill>
                  <a:srgbClr val="002060"/>
                </a:solidFill>
              </a:rPr>
              <a:t> </a:t>
            </a:r>
            <a:r>
              <a:rPr lang="es-CL" sz="1400" dirty="0" err="1" smtClean="0">
                <a:solidFill>
                  <a:srgbClr val="002060"/>
                </a:solidFill>
              </a:rPr>
              <a:t>on</a:t>
            </a:r>
            <a:r>
              <a:rPr lang="es-CL" sz="1400" dirty="0" smtClean="0">
                <a:solidFill>
                  <a:srgbClr val="002060"/>
                </a:solidFill>
              </a:rPr>
              <a:t> </a:t>
            </a:r>
            <a:r>
              <a:rPr lang="es-CL" sz="1400" dirty="0" err="1" smtClean="0">
                <a:solidFill>
                  <a:srgbClr val="002060"/>
                </a:solidFill>
              </a:rPr>
              <a:t>carbohydrate</a:t>
            </a:r>
            <a:r>
              <a:rPr lang="es-CL" sz="1400" dirty="0" smtClean="0">
                <a:solidFill>
                  <a:srgbClr val="002060"/>
                </a:solidFill>
              </a:rPr>
              <a:t> </a:t>
            </a:r>
            <a:r>
              <a:rPr lang="es-CL" sz="1400" dirty="0" err="1" smtClean="0">
                <a:solidFill>
                  <a:srgbClr val="002060"/>
                </a:solidFill>
              </a:rPr>
              <a:t>metabolism</a:t>
            </a:r>
            <a:r>
              <a:rPr lang="es-CL" sz="1400" dirty="0" smtClean="0">
                <a:solidFill>
                  <a:srgbClr val="002060"/>
                </a:solidFill>
              </a:rPr>
              <a:t>. </a:t>
            </a:r>
            <a:r>
              <a:rPr lang="es-CL" sz="1400" dirty="0" smtClean="0">
                <a:solidFill>
                  <a:srgbClr val="002060"/>
                </a:solidFill>
                <a:hlinkClick r:id="rId2" action="ppaction://hlinkfile"/>
              </a:rPr>
              <a:t> </a:t>
            </a:r>
            <a:r>
              <a:rPr lang="es-CL" sz="1400" dirty="0" err="1" smtClean="0">
                <a:solidFill>
                  <a:srgbClr val="002060"/>
                </a:solidFill>
              </a:rPr>
              <a:t>Contraception</a:t>
            </a:r>
            <a:r>
              <a:rPr lang="es-CL" sz="1400" dirty="0" smtClean="0">
                <a:solidFill>
                  <a:srgbClr val="002060"/>
                </a:solidFill>
              </a:rPr>
              <a:t> 2013 Sep;88(3):364-8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T. Sir, M. </a:t>
            </a:r>
            <a:r>
              <a:rPr lang="en-US" sz="1400" dirty="0" err="1" smtClean="0">
                <a:solidFill>
                  <a:srgbClr val="002060"/>
                </a:solidFill>
              </a:rPr>
              <a:t>Maliqueo</a:t>
            </a:r>
            <a:r>
              <a:rPr lang="en-US" sz="1400" dirty="0" smtClean="0">
                <a:solidFill>
                  <a:srgbClr val="002060"/>
                </a:solidFill>
              </a:rPr>
              <a:t> </a:t>
            </a:r>
            <a:r>
              <a:rPr lang="en-US" sz="1400" i="1" dirty="0" smtClean="0">
                <a:solidFill>
                  <a:srgbClr val="002060"/>
                </a:solidFill>
              </a:rPr>
              <a:t>Polycystic ovary syndrome: The </a:t>
            </a:r>
            <a:br>
              <a:rPr lang="en-US" sz="1400" i="1" dirty="0" smtClean="0">
                <a:solidFill>
                  <a:srgbClr val="002060"/>
                </a:solidFill>
              </a:rPr>
            </a:br>
            <a:r>
              <a:rPr lang="en-US" sz="1400" i="1" dirty="0" smtClean="0">
                <a:solidFill>
                  <a:srgbClr val="002060"/>
                </a:solidFill>
              </a:rPr>
              <a:t>importance of establishing diagnosis </a:t>
            </a:r>
            <a:r>
              <a:rPr lang="en-US" sz="1400" dirty="0" smtClean="0">
                <a:solidFill>
                  <a:srgbClr val="002060"/>
                </a:solidFill>
              </a:rPr>
              <a:t>Rev. </a:t>
            </a:r>
            <a:r>
              <a:rPr lang="en-US" sz="1400" dirty="0" err="1" smtClean="0">
                <a:solidFill>
                  <a:srgbClr val="002060"/>
                </a:solidFill>
              </a:rPr>
              <a:t>méd</a:t>
            </a:r>
            <a:r>
              <a:rPr lang="en-US" sz="1400" dirty="0" smtClean="0">
                <a:solidFill>
                  <a:srgbClr val="002060"/>
                </a:solidFill>
              </a:rPr>
              <a:t>. Chile v.129 n.7 Santiago </a:t>
            </a:r>
            <a:r>
              <a:rPr lang="en-US" sz="1400" dirty="0" err="1" smtClean="0">
                <a:solidFill>
                  <a:srgbClr val="002060"/>
                </a:solidFill>
              </a:rPr>
              <a:t>jul</a:t>
            </a:r>
            <a:r>
              <a:rPr lang="en-US" sz="1400" dirty="0" smtClean="0">
                <a:solidFill>
                  <a:srgbClr val="002060"/>
                </a:solidFill>
              </a:rPr>
              <a:t>. 2001</a:t>
            </a:r>
            <a:endParaRPr lang="es-CL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152</TotalTime>
  <Words>471</Words>
  <Application>Microsoft Office PowerPoint</Application>
  <PresentationFormat>Presentación en pantalla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Mirador</vt:lpstr>
      <vt:lpstr>Atención Profesional y                      SOP</vt:lpstr>
      <vt:lpstr>                    Recordar que </vt:lpstr>
      <vt:lpstr>Consideraciones generales en la primera                                             consulta </vt:lpstr>
      <vt:lpstr>          Primera Consulta</vt:lpstr>
      <vt:lpstr>EDUCACION  Y CONSEJERIA</vt:lpstr>
      <vt:lpstr>                  CONTROLES</vt:lpstr>
      <vt:lpstr>        Anticoncepción En SOP</vt:lpstr>
      <vt:lpstr>         Mecanismo Acción ACO</vt:lpstr>
      <vt:lpstr>                        Cuales? </vt:lpstr>
      <vt:lpstr>                   NO OLVIDAR EN APS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Atención Profesional y                      SOP</dc:title>
  <dc:creator>Marcela</dc:creator>
  <cp:lastModifiedBy>Marcela</cp:lastModifiedBy>
  <cp:revision>20</cp:revision>
  <dcterms:created xsi:type="dcterms:W3CDTF">2015-10-21T15:25:42Z</dcterms:created>
  <dcterms:modified xsi:type="dcterms:W3CDTF">2015-10-23T19:04:58Z</dcterms:modified>
</cp:coreProperties>
</file>