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57" r:id="rId8"/>
    <p:sldId id="258" r:id="rId9"/>
    <p:sldId id="259" r:id="rId10"/>
    <p:sldId id="260" r:id="rId11"/>
    <p:sldId id="261" r:id="rId12"/>
    <p:sldId id="262" r:id="rId13"/>
    <p:sldId id="274" r:id="rId14"/>
    <p:sldId id="275" r:id="rId15"/>
    <p:sldId id="276" r:id="rId16"/>
    <p:sldId id="277" r:id="rId17"/>
    <p:sldId id="263" r:id="rId18"/>
    <p:sldId id="264" r:id="rId19"/>
    <p:sldId id="266" r:id="rId20"/>
    <p:sldId id="265" r:id="rId21"/>
    <p:sldId id="267" r:id="rId22"/>
    <p:sldId id="268" r:id="rId2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683D827-A95D-4764-A766-D0D58CE1B7F1}" type="slidenum">
              <a:rPr lang="es-CL" smtClean="0"/>
              <a:t>‹Nº›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041322D-AA35-46DE-B312-1998B2F64B5D}" type="datetimeFigureOut">
              <a:rPr lang="es-CL" smtClean="0"/>
              <a:t>03-11-2015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Derechos Humanos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Ciencias </a:t>
            </a:r>
            <a:r>
              <a:rPr lang="es-CL" dirty="0" smtClean="0"/>
              <a:t>Sociales y </a:t>
            </a:r>
            <a:r>
              <a:rPr lang="es-CL" dirty="0" smtClean="0"/>
              <a:t>Salud</a:t>
            </a:r>
            <a:endParaRPr lang="es-CL" dirty="0" smtClean="0"/>
          </a:p>
          <a:p>
            <a:r>
              <a:rPr lang="es-CL" dirty="0" smtClean="0"/>
              <a:t>Carrera de Nutrición, Universidad de Chile</a:t>
            </a:r>
          </a:p>
          <a:p>
            <a:r>
              <a:rPr lang="es-CL" dirty="0" smtClean="0"/>
              <a:t>2015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166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dirty="0" smtClean="0"/>
              <a:t>Características en sus orígenes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Estado debe respetarlos siempre. Su limitación </a:t>
            </a:r>
            <a:r>
              <a:rPr lang="es-CL" dirty="0" smtClean="0"/>
              <a:t>bajo condiciones </a:t>
            </a:r>
            <a:r>
              <a:rPr lang="es-CL" dirty="0" smtClean="0"/>
              <a:t>previstas por la constitución</a:t>
            </a:r>
          </a:p>
          <a:p>
            <a:endParaRPr lang="es-CL" dirty="0" smtClean="0"/>
          </a:p>
          <a:p>
            <a:r>
              <a:rPr lang="es-CL" dirty="0" smtClean="0"/>
              <a:t>Derechos Civiles: Todo ser humano</a:t>
            </a:r>
          </a:p>
          <a:p>
            <a:endParaRPr lang="es-CL" dirty="0" smtClean="0"/>
          </a:p>
          <a:p>
            <a:r>
              <a:rPr lang="es-CL" dirty="0" smtClean="0"/>
              <a:t>Derechos Políticos: Todo ciudadano</a:t>
            </a:r>
          </a:p>
          <a:p>
            <a:endParaRPr lang="es-CL" dirty="0" smtClean="0"/>
          </a:p>
          <a:p>
            <a:r>
              <a:rPr lang="es-CL" dirty="0" smtClean="0"/>
              <a:t>Su reclamo corresponde al individuo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8277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 smtClean="0"/>
              <a:t>Derechos Humanos </a:t>
            </a:r>
            <a:br>
              <a:rPr lang="es-CL" dirty="0" smtClean="0"/>
            </a:br>
            <a:r>
              <a:rPr lang="es-CL" dirty="0" smtClean="0"/>
              <a:t>durante el siglo XX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1966. Pacto Internacional de Derechos Económicos, Sociales y Culturales</a:t>
            </a:r>
          </a:p>
          <a:p>
            <a:endParaRPr lang="es-CL" dirty="0" smtClean="0"/>
          </a:p>
          <a:p>
            <a:r>
              <a:rPr lang="es-CL" dirty="0" smtClean="0"/>
              <a:t>Derechos sociales, económicos y culturales</a:t>
            </a:r>
          </a:p>
          <a:p>
            <a:endParaRPr lang="es-CL" dirty="0" smtClean="0"/>
          </a:p>
          <a:p>
            <a:r>
              <a:rPr lang="es-CL" dirty="0" smtClean="0"/>
              <a:t>Obligación de Estado: más acción progresiva</a:t>
            </a:r>
          </a:p>
          <a:p>
            <a:endParaRPr lang="es-CL" dirty="0" smtClean="0"/>
          </a:p>
          <a:p>
            <a:r>
              <a:rPr lang="es-CL" dirty="0" smtClean="0"/>
              <a:t>Derechos colectivos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5299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>
                <a:solidFill>
                  <a:prstClr val="black"/>
                </a:solidFill>
              </a:rPr>
              <a:t>Derechos Humanos </a:t>
            </a:r>
            <a:r>
              <a:rPr lang="es-CL" dirty="0" smtClean="0">
                <a:solidFill>
                  <a:prstClr val="black"/>
                </a:solidFill>
              </a:rPr>
              <a:t/>
            </a:r>
            <a:br>
              <a:rPr lang="es-CL" dirty="0" smtClean="0">
                <a:solidFill>
                  <a:prstClr val="black"/>
                </a:solidFill>
              </a:rPr>
            </a:br>
            <a:r>
              <a:rPr lang="es-CL" dirty="0" smtClean="0">
                <a:solidFill>
                  <a:prstClr val="black"/>
                </a:solidFill>
              </a:rPr>
              <a:t>durante </a:t>
            </a:r>
            <a:r>
              <a:rPr lang="es-CL" dirty="0">
                <a:solidFill>
                  <a:prstClr val="black"/>
                </a:solidFill>
              </a:rPr>
              <a:t>el </a:t>
            </a:r>
            <a:r>
              <a:rPr lang="es-CL" dirty="0" smtClean="0">
                <a:solidFill>
                  <a:prstClr val="black"/>
                </a:solidFill>
              </a:rPr>
              <a:t>siglo XX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Se amplía </a:t>
            </a:r>
            <a:r>
              <a:rPr lang="es-CL" dirty="0" smtClean="0"/>
              <a:t>responsabilidad del Estado:</a:t>
            </a:r>
          </a:p>
          <a:p>
            <a:pPr marL="114300" indent="0">
              <a:buNone/>
            </a:pPr>
            <a:r>
              <a:rPr lang="es-CL" dirty="0" smtClean="0"/>
              <a:t>- Satisfacción necesidades</a:t>
            </a:r>
          </a:p>
          <a:p>
            <a:pPr marL="114300" indent="0">
              <a:buNone/>
            </a:pPr>
            <a:r>
              <a:rPr lang="es-CL" dirty="0" smtClean="0"/>
              <a:t>- Prestación de servicios</a:t>
            </a:r>
          </a:p>
          <a:p>
            <a:endParaRPr lang="es-CL" dirty="0" smtClean="0"/>
          </a:p>
          <a:p>
            <a:r>
              <a:rPr lang="es-CL" dirty="0" smtClean="0"/>
              <a:t>Titular: Individuo en comunidad, se asocia para su defensa.</a:t>
            </a:r>
          </a:p>
          <a:p>
            <a:endParaRPr lang="es-CL" dirty="0" smtClean="0"/>
          </a:p>
          <a:p>
            <a:r>
              <a:rPr lang="es-CL" dirty="0" smtClean="0"/>
              <a:t>Reclamo está condicionado por las condiciones económicas del país</a:t>
            </a:r>
          </a:p>
          <a:p>
            <a:endParaRPr lang="es-CL" dirty="0" smtClean="0"/>
          </a:p>
          <a:p>
            <a:r>
              <a:rPr lang="es-CL" dirty="0" smtClean="0"/>
              <a:t>Legítimas aspiraciones de la sociedad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7409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Derechos en la alimentación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Informe del Relator Especial sobre el derecho a la alimentación, Olivier De </a:t>
            </a:r>
            <a:r>
              <a:rPr lang="es-ES" dirty="0" err="1" smtClean="0"/>
              <a:t>Schutter</a:t>
            </a:r>
            <a:r>
              <a:rPr lang="es-ES" dirty="0" smtClean="0"/>
              <a:t>:</a:t>
            </a:r>
          </a:p>
          <a:p>
            <a:pPr marL="114300" indent="0">
              <a:buNone/>
            </a:pPr>
            <a:endParaRPr lang="es-ES" dirty="0" smtClean="0"/>
          </a:p>
          <a:p>
            <a:pPr marL="114300" indent="0">
              <a:buNone/>
            </a:pPr>
            <a:r>
              <a:rPr lang="es-ES" dirty="0" smtClean="0"/>
              <a:t>- No </a:t>
            </a:r>
            <a:r>
              <a:rPr lang="es-ES" dirty="0"/>
              <a:t>se limita al derecho a no pasar hambre. </a:t>
            </a:r>
          </a:p>
          <a:p>
            <a:pPr>
              <a:buFontTx/>
              <a:buChar char="-"/>
            </a:pPr>
            <a:r>
              <a:rPr lang="es-ES" dirty="0" smtClean="0"/>
              <a:t>Incluye </a:t>
            </a:r>
            <a:r>
              <a:rPr lang="es-ES" dirty="0"/>
              <a:t>derecho a una dieta adecuada que proporcione todos los elementos nutritivos que una persona necesita para llevar una vida sana y </a:t>
            </a:r>
            <a:r>
              <a:rPr lang="es-ES" dirty="0" smtClean="0"/>
              <a:t>activa, </a:t>
            </a:r>
            <a:r>
              <a:rPr lang="es-ES" dirty="0"/>
              <a:t>y los medios para tener acceso a ellos</a:t>
            </a:r>
            <a:r>
              <a:rPr lang="es-ES" dirty="0" smtClean="0"/>
              <a:t>.</a:t>
            </a:r>
          </a:p>
          <a:p>
            <a:pPr marL="11430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8751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Derechos en la alimentación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Estados tienen el deber de proteger el derecho a una dieta adecuada, en particular regulando el sistema alimentario, y de hacer efectivo el derecho a una alimentación adecuada reforzando proactivamente el acceso de su población a los recursos necesarios para poder tener dietas adecuadas.</a:t>
            </a:r>
          </a:p>
          <a:p>
            <a:pPr marL="114300" indent="0">
              <a:buNone/>
            </a:pPr>
            <a:endParaRPr lang="es-ES" dirty="0" smtClean="0"/>
          </a:p>
          <a:p>
            <a:r>
              <a:rPr lang="es-ES" dirty="0" smtClean="0"/>
              <a:t>Se </a:t>
            </a:r>
            <a:r>
              <a:rPr lang="es-ES" dirty="0"/>
              <a:t>recomienda a los Estados velar por que los cambios en la disponibilidad de alimentos y en el acceso a ellos no afecten negativamente a la composición de la dieta y la ingesta dietética, así como apoyar la diversidad de la </a:t>
            </a:r>
            <a:r>
              <a:rPr lang="es-ES" dirty="0" smtClean="0"/>
              <a:t>alimentación </a:t>
            </a:r>
            <a:r>
              <a:rPr lang="es-ES" dirty="0"/>
              <a:t>y hábitos sanos de consumo de alimentos, en particular la lactancia materna</a:t>
            </a:r>
          </a:p>
        </p:txBody>
      </p:sp>
    </p:spTree>
    <p:extLst>
      <p:ext uri="{BB962C8B-B14F-4D97-AF65-F5344CB8AC3E}">
        <p14:creationId xmlns:p14="http://schemas.microsoft.com/office/powerpoint/2010/main" val="2229652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Derechos en la alimentación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Las empresas del sector agroalimentario también tienen el deber de respetar el derecho a una alimentación adecuada, </a:t>
            </a:r>
            <a:r>
              <a:rPr lang="es-ES" dirty="0" smtClean="0"/>
              <a:t>evitando </a:t>
            </a:r>
            <a:r>
              <a:rPr lang="es-ES" dirty="0"/>
              <a:t>vulnerar este derecho y tratando de impedir cualquier repercusión negativa de sus actividades en el disfrute de dicho </a:t>
            </a:r>
            <a:r>
              <a:rPr lang="es-ES" dirty="0" smtClean="0"/>
              <a:t>derecho.</a:t>
            </a:r>
            <a:endParaRPr lang="es-ES" dirty="0"/>
          </a:p>
          <a:p>
            <a:r>
              <a:rPr lang="es-ES" dirty="0"/>
              <a:t>El sistema de las Naciones Unidas debe velar por que la nutrición se tenga en cuenta en todas las áreas de política pertinentes. </a:t>
            </a:r>
          </a:p>
        </p:txBody>
      </p:sp>
    </p:spTree>
    <p:extLst>
      <p:ext uri="{BB962C8B-B14F-4D97-AF65-F5344CB8AC3E}">
        <p14:creationId xmlns:p14="http://schemas.microsoft.com/office/powerpoint/2010/main" val="2701445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Derechos de la alimentación y otros DD.HH.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El </a:t>
            </a:r>
            <a:r>
              <a:rPr lang="es-ES" dirty="0"/>
              <a:t>derecho a la salud. </a:t>
            </a:r>
          </a:p>
          <a:p>
            <a:r>
              <a:rPr lang="es-ES" dirty="0" smtClean="0"/>
              <a:t>El </a:t>
            </a:r>
            <a:r>
              <a:rPr lang="es-ES" dirty="0"/>
              <a:t>derecho a la vida. </a:t>
            </a:r>
          </a:p>
          <a:p>
            <a:r>
              <a:rPr lang="es-ES" dirty="0" smtClean="0"/>
              <a:t>El </a:t>
            </a:r>
            <a:r>
              <a:rPr lang="es-ES" dirty="0"/>
              <a:t>derecho al agua. </a:t>
            </a:r>
          </a:p>
          <a:p>
            <a:r>
              <a:rPr lang="es-ES" dirty="0" smtClean="0"/>
              <a:t>El </a:t>
            </a:r>
            <a:r>
              <a:rPr lang="es-ES" dirty="0"/>
              <a:t>derecho a la vivienda adecuada.</a:t>
            </a:r>
          </a:p>
          <a:p>
            <a:r>
              <a:rPr lang="es-ES" dirty="0" smtClean="0"/>
              <a:t>El </a:t>
            </a:r>
            <a:r>
              <a:rPr lang="es-ES" dirty="0"/>
              <a:t>derecho a la educación</a:t>
            </a:r>
            <a:r>
              <a:rPr lang="es-ES" dirty="0" smtClean="0"/>
              <a:t>.</a:t>
            </a:r>
          </a:p>
          <a:p>
            <a:r>
              <a:rPr lang="es-ES" dirty="0"/>
              <a:t>El derecho al trabajo y a la seguridad social.</a:t>
            </a:r>
          </a:p>
          <a:p>
            <a:r>
              <a:rPr lang="es-ES" dirty="0"/>
              <a:t>La libertad de asociación y el derecho a participar en los asuntos públicos de manera de proteger su derecho a la alimentación.</a:t>
            </a:r>
          </a:p>
          <a:p>
            <a:r>
              <a:rPr lang="es-ES" dirty="0"/>
              <a:t>El derecho a la información. </a:t>
            </a:r>
          </a:p>
          <a:p>
            <a:r>
              <a:rPr lang="es-ES" dirty="0"/>
              <a:t>Libertad de las peores formas de trabajo infantil. </a:t>
            </a:r>
          </a:p>
          <a:p>
            <a:r>
              <a:rPr lang="es-ES" dirty="0"/>
              <a:t>Libertad de la tortura y de los tratos crueles, inhumanos </a:t>
            </a:r>
            <a:r>
              <a:rPr lang="es-ES" dirty="0" smtClean="0"/>
              <a:t>o </a:t>
            </a:r>
            <a:r>
              <a:rPr lang="es-ES" dirty="0"/>
              <a:t>degradantes. </a:t>
            </a:r>
          </a:p>
        </p:txBody>
      </p:sp>
    </p:spTree>
    <p:extLst>
      <p:ext uri="{BB962C8B-B14F-4D97-AF65-F5344CB8AC3E}">
        <p14:creationId xmlns:p14="http://schemas.microsoft.com/office/powerpoint/2010/main" val="860040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 smtClean="0"/>
              <a:t>Enfoques Económicos, Sociales y Culturales en DD.HH.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Derecho al trabajo y a la libre elección de empleo</a:t>
            </a:r>
          </a:p>
          <a:p>
            <a:r>
              <a:rPr lang="es-CL" dirty="0" smtClean="0"/>
              <a:t>Derecho a condiciones de trabajo equitativas y satisfactorias</a:t>
            </a:r>
          </a:p>
          <a:p>
            <a:r>
              <a:rPr lang="es-CL" dirty="0" smtClean="0"/>
              <a:t>Libertad sindical y derecho de huelga</a:t>
            </a:r>
          </a:p>
          <a:p>
            <a:r>
              <a:rPr lang="es-CL" dirty="0" smtClean="0"/>
              <a:t>Derecho a la seguridad social</a:t>
            </a:r>
          </a:p>
          <a:p>
            <a:r>
              <a:rPr lang="es-CL" dirty="0" smtClean="0"/>
              <a:t>Protección de la familia y los menores</a:t>
            </a:r>
          </a:p>
          <a:p>
            <a:r>
              <a:rPr lang="es-CL" dirty="0" smtClean="0"/>
              <a:t>Derecho a un nivel de vida adecuado y a la mejora continua de las condiciones de existencia</a:t>
            </a:r>
          </a:p>
          <a:p>
            <a:r>
              <a:rPr lang="es-CL" dirty="0" smtClean="0"/>
              <a:t>Derecho a la salud</a:t>
            </a:r>
          </a:p>
          <a:p>
            <a:r>
              <a:rPr lang="es-CL" dirty="0" smtClean="0"/>
              <a:t>Derecho a la alimentación</a:t>
            </a:r>
          </a:p>
          <a:p>
            <a:r>
              <a:rPr lang="es-CL" dirty="0" smtClean="0"/>
              <a:t>Derecho a la educación</a:t>
            </a:r>
          </a:p>
          <a:p>
            <a:r>
              <a:rPr lang="es-CL" dirty="0" smtClean="0"/>
              <a:t>Derecho a participar en la vida cultural. Protección, desarrollo y difusión de la ciencia y la cultura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5723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 smtClean="0"/>
              <a:t>Derechos Humanos </a:t>
            </a:r>
            <a:br>
              <a:rPr lang="es-CL" dirty="0" smtClean="0"/>
            </a:br>
            <a:r>
              <a:rPr lang="es-CL" dirty="0" smtClean="0"/>
              <a:t>Ad portas del siglo XXI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Tercera generación surge </a:t>
            </a:r>
            <a:r>
              <a:rPr lang="es-CL" dirty="0"/>
              <a:t>en los años 80</a:t>
            </a:r>
          </a:p>
          <a:p>
            <a:r>
              <a:rPr lang="es-CL" dirty="0"/>
              <a:t>Derecho de los Pueblos o de Solidaridad</a:t>
            </a:r>
          </a:p>
          <a:p>
            <a:r>
              <a:rPr lang="es-CL" dirty="0"/>
              <a:t>Necesidad de cooperación entre naciones</a:t>
            </a:r>
          </a:p>
          <a:p>
            <a:r>
              <a:rPr lang="es-CL" dirty="0"/>
              <a:t>Incluyen 3 tipos de bienes:</a:t>
            </a:r>
          </a:p>
          <a:p>
            <a:pPr>
              <a:buFontTx/>
              <a:buChar char="-"/>
            </a:pPr>
            <a:r>
              <a:rPr lang="es-CL" dirty="0" smtClean="0"/>
              <a:t>Paz: </a:t>
            </a:r>
            <a:r>
              <a:rPr lang="es-CL" dirty="0"/>
              <a:t>Civiles y </a:t>
            </a:r>
            <a:r>
              <a:rPr lang="es-CL" dirty="0" smtClean="0"/>
              <a:t>Políticos</a:t>
            </a:r>
          </a:p>
          <a:p>
            <a:pPr>
              <a:buFontTx/>
              <a:buChar char="-"/>
            </a:pPr>
            <a:r>
              <a:rPr lang="es-CL" dirty="0" smtClean="0"/>
              <a:t>Desarrollo: </a:t>
            </a:r>
            <a:r>
              <a:rPr lang="es-CL" dirty="0"/>
              <a:t>Económicos, Sociales y </a:t>
            </a:r>
            <a:r>
              <a:rPr lang="es-CL" dirty="0" smtClean="0"/>
              <a:t>Culturales</a:t>
            </a:r>
          </a:p>
          <a:p>
            <a:pPr>
              <a:buFontTx/>
              <a:buChar char="-"/>
            </a:pPr>
            <a:r>
              <a:rPr lang="es-CL" dirty="0" smtClean="0"/>
              <a:t>Medio Ambiente: </a:t>
            </a:r>
            <a:r>
              <a:rPr lang="es-CL" dirty="0"/>
              <a:t>De cooperación</a:t>
            </a:r>
          </a:p>
          <a:p>
            <a:pPr marL="0" indent="0">
              <a:buNone/>
            </a:pPr>
            <a:r>
              <a:rPr lang="es-CL" dirty="0" smtClean="0"/>
              <a:t>        – </a:t>
            </a:r>
            <a:r>
              <a:rPr lang="es-CL" dirty="0"/>
              <a:t>De los distintos grupos que forman el </a:t>
            </a:r>
            <a:r>
              <a:rPr lang="es-CL" dirty="0" smtClean="0"/>
              <a:t>Estado</a:t>
            </a:r>
            <a:endParaRPr lang="es-CL" dirty="0"/>
          </a:p>
          <a:p>
            <a:pPr marL="0" indent="0">
              <a:buNone/>
            </a:pPr>
            <a:r>
              <a:rPr lang="es-CL" dirty="0" smtClean="0"/>
              <a:t>        – </a:t>
            </a:r>
            <a:r>
              <a:rPr lang="es-CL" dirty="0"/>
              <a:t>De una nación</a:t>
            </a:r>
          </a:p>
          <a:p>
            <a:pPr marL="0" indent="0">
              <a:buNone/>
            </a:pPr>
            <a:r>
              <a:rPr lang="es-CL" dirty="0" smtClean="0"/>
              <a:t>        – </a:t>
            </a:r>
            <a:r>
              <a:rPr lang="es-CL" dirty="0"/>
              <a:t>De las naciones </a:t>
            </a:r>
            <a:r>
              <a:rPr lang="es-CL" dirty="0" smtClean="0"/>
              <a:t>entre </a:t>
            </a:r>
            <a:r>
              <a:rPr lang="es-CL" dirty="0"/>
              <a:t>sí</a:t>
            </a:r>
          </a:p>
        </p:txBody>
      </p:sp>
    </p:spTree>
    <p:extLst>
      <p:ext uri="{BB962C8B-B14F-4D97-AF65-F5344CB8AC3E}">
        <p14:creationId xmlns:p14="http://schemas.microsoft.com/office/powerpoint/2010/main" val="316795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000" dirty="0">
                <a:solidFill>
                  <a:prstClr val="black"/>
                </a:solidFill>
              </a:rPr>
              <a:t>Derechos Humanos </a:t>
            </a:r>
            <a:r>
              <a:rPr lang="es-CL" sz="4000" dirty="0" smtClean="0">
                <a:solidFill>
                  <a:prstClr val="black"/>
                </a:solidFill>
              </a:rPr>
              <a:t/>
            </a:r>
            <a:br>
              <a:rPr lang="es-CL" sz="4000" dirty="0" smtClean="0">
                <a:solidFill>
                  <a:prstClr val="black"/>
                </a:solidFill>
              </a:rPr>
            </a:br>
            <a:r>
              <a:rPr lang="es-CL" sz="4000" dirty="0" smtClean="0">
                <a:solidFill>
                  <a:prstClr val="black"/>
                </a:solidFill>
              </a:rPr>
              <a:t>ad </a:t>
            </a:r>
            <a:r>
              <a:rPr lang="es-CL" sz="4000" dirty="0">
                <a:solidFill>
                  <a:prstClr val="black"/>
                </a:solidFill>
              </a:rPr>
              <a:t>portas del </a:t>
            </a:r>
            <a:r>
              <a:rPr lang="es-CL" sz="4000" dirty="0" smtClean="0">
                <a:solidFill>
                  <a:prstClr val="black"/>
                </a:solidFill>
              </a:rPr>
              <a:t>siglo </a:t>
            </a:r>
            <a:r>
              <a:rPr lang="es-CL" sz="4000" dirty="0">
                <a:solidFill>
                  <a:prstClr val="black"/>
                </a:solidFill>
              </a:rPr>
              <a:t>XXI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Pertenecen </a:t>
            </a:r>
            <a:r>
              <a:rPr lang="es-CL" dirty="0"/>
              <a:t>a grupos imprecisos de personas que tienen un interés común</a:t>
            </a:r>
          </a:p>
          <a:p>
            <a:r>
              <a:rPr lang="es-CL" dirty="0" smtClean="0"/>
              <a:t>Requieren de prestaciones</a:t>
            </a:r>
            <a:r>
              <a:rPr lang="es-CL" dirty="0"/>
              <a:t>: positivas (hacer dar) y negativas (no hacer)</a:t>
            </a:r>
          </a:p>
          <a:p>
            <a:r>
              <a:rPr lang="es-CL" dirty="0" smtClean="0"/>
              <a:t>Titular</a:t>
            </a:r>
            <a:r>
              <a:rPr lang="es-CL" dirty="0"/>
              <a:t>: Estado</a:t>
            </a:r>
          </a:p>
          <a:p>
            <a:pPr marL="0" indent="0">
              <a:buNone/>
            </a:pPr>
            <a:r>
              <a:rPr lang="es-CL" dirty="0"/>
              <a:t>– Pueden ser reclamados ante el Estado (grupos)</a:t>
            </a:r>
          </a:p>
          <a:p>
            <a:pPr marL="0" indent="0">
              <a:buNone/>
            </a:pPr>
            <a:r>
              <a:rPr lang="es-CL" dirty="0"/>
              <a:t>– Ante otro Estado</a:t>
            </a:r>
          </a:p>
        </p:txBody>
      </p:sp>
    </p:spTree>
    <p:extLst>
      <p:ext uri="{BB962C8B-B14F-4D97-AF65-F5344CB8AC3E}">
        <p14:creationId xmlns:p14="http://schemas.microsoft.com/office/powerpoint/2010/main" val="292880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Definición Derechos Humanos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 derechos  humanos  son  derechos  inherentes  </a:t>
            </a:r>
            <a:r>
              <a:rPr lang="es-ES" dirty="0" smtClean="0"/>
              <a:t>a todos  </a:t>
            </a:r>
            <a:r>
              <a:rPr lang="es-ES" dirty="0"/>
              <a:t>los  seres  humanos,  sin  distinción  alguna  </a:t>
            </a:r>
            <a:r>
              <a:rPr lang="es-ES" dirty="0" smtClean="0"/>
              <a:t>de nacionalidad</a:t>
            </a:r>
            <a:r>
              <a:rPr lang="es-ES" dirty="0"/>
              <a:t>,  lugar  de  residencia,  sexo,  </a:t>
            </a:r>
            <a:r>
              <a:rPr lang="es-ES" dirty="0" smtClean="0"/>
              <a:t>origen nacional  </a:t>
            </a:r>
            <a:r>
              <a:rPr lang="es-ES" dirty="0"/>
              <a:t>o  étnico,  color,  religión,  lengua,  o  </a:t>
            </a:r>
            <a:r>
              <a:rPr lang="es-ES" dirty="0" smtClean="0"/>
              <a:t>cualquier otra  </a:t>
            </a:r>
            <a:r>
              <a:rPr lang="es-ES" dirty="0"/>
              <a:t>condición.  Todos  tenemos  los  mismos  </a:t>
            </a:r>
            <a:r>
              <a:rPr lang="es-ES" dirty="0" smtClean="0"/>
              <a:t>derechos humanos</a:t>
            </a:r>
            <a:r>
              <a:rPr lang="es-ES" dirty="0"/>
              <a:t>,  sin  discriminación  alguna.  Estos  </a:t>
            </a:r>
            <a:r>
              <a:rPr lang="es-ES" dirty="0" smtClean="0"/>
              <a:t>derechos son  </a:t>
            </a:r>
            <a:r>
              <a:rPr lang="es-ES" dirty="0"/>
              <a:t>interrelacionados,  interdependientes  </a:t>
            </a:r>
            <a:r>
              <a:rPr lang="es-ES" dirty="0" smtClean="0"/>
              <a:t>e indivisibles.</a:t>
            </a:r>
          </a:p>
          <a:p>
            <a:r>
              <a:rPr lang="es-ES" dirty="0"/>
              <a:t>Están  a  menudo contemplados  en  la  ley  y garantizados  por  ella,  a  </a:t>
            </a:r>
            <a:r>
              <a:rPr lang="es-ES" dirty="0" smtClean="0"/>
              <a:t>través de  </a:t>
            </a:r>
            <a:r>
              <a:rPr lang="es-ES" dirty="0"/>
              <a:t>los  tratados,  el  derecho internacional  consuetudinario</a:t>
            </a:r>
            <a:r>
              <a:rPr lang="es-ES" dirty="0" smtClean="0"/>
              <a:t>, los  </a:t>
            </a:r>
            <a:r>
              <a:rPr lang="es-ES" dirty="0"/>
              <a:t>principios  generales  y  otras fuentes  del  </a:t>
            </a:r>
            <a:r>
              <a:rPr lang="es-ES" dirty="0" smtClean="0"/>
              <a:t>derecho internacional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0056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000" dirty="0">
                <a:solidFill>
                  <a:prstClr val="black"/>
                </a:solidFill>
              </a:rPr>
              <a:t>Derechos Humanos </a:t>
            </a:r>
            <a:r>
              <a:rPr lang="es-CL" sz="4000" dirty="0" smtClean="0">
                <a:solidFill>
                  <a:prstClr val="black"/>
                </a:solidFill>
              </a:rPr>
              <a:t/>
            </a:r>
            <a:br>
              <a:rPr lang="es-CL" sz="4000" dirty="0" smtClean="0">
                <a:solidFill>
                  <a:prstClr val="black"/>
                </a:solidFill>
              </a:rPr>
            </a:br>
            <a:r>
              <a:rPr lang="es-CL" sz="4000" dirty="0">
                <a:solidFill>
                  <a:prstClr val="black"/>
                </a:solidFill>
              </a:rPr>
              <a:t>A</a:t>
            </a:r>
            <a:r>
              <a:rPr lang="es-CL" sz="4000" dirty="0" smtClean="0">
                <a:solidFill>
                  <a:prstClr val="black"/>
                </a:solidFill>
              </a:rPr>
              <a:t>d </a:t>
            </a:r>
            <a:r>
              <a:rPr lang="es-CL" sz="4000" dirty="0">
                <a:solidFill>
                  <a:prstClr val="black"/>
                </a:solidFill>
              </a:rPr>
              <a:t>portas del </a:t>
            </a:r>
            <a:r>
              <a:rPr lang="es-CL" sz="4000" dirty="0" smtClean="0">
                <a:solidFill>
                  <a:prstClr val="black"/>
                </a:solidFill>
              </a:rPr>
              <a:t>siglo XXI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Derecho a la autodeterminación</a:t>
            </a:r>
          </a:p>
          <a:p>
            <a:r>
              <a:rPr lang="es-CL" dirty="0"/>
              <a:t>Derecho a la independencia económica y política</a:t>
            </a:r>
          </a:p>
          <a:p>
            <a:r>
              <a:rPr lang="es-CL" dirty="0"/>
              <a:t>Derecho a la identidad nacional y cultural</a:t>
            </a:r>
          </a:p>
          <a:p>
            <a:r>
              <a:rPr lang="es-CL" dirty="0"/>
              <a:t>Derecho a la paz</a:t>
            </a:r>
          </a:p>
          <a:p>
            <a:r>
              <a:rPr lang="es-CL" dirty="0"/>
              <a:t>Derecho a la coexistencia pacífica</a:t>
            </a:r>
          </a:p>
          <a:p>
            <a:r>
              <a:rPr lang="es-CL" dirty="0"/>
              <a:t>Derecho al entendimiento y confianza</a:t>
            </a:r>
          </a:p>
          <a:p>
            <a:r>
              <a:rPr lang="es-CL" dirty="0"/>
              <a:t>La cooperación internacional y regional</a:t>
            </a:r>
          </a:p>
          <a:p>
            <a:r>
              <a:rPr lang="es-CL" dirty="0"/>
              <a:t>La justicia internacional</a:t>
            </a:r>
          </a:p>
          <a:p>
            <a:r>
              <a:rPr lang="es-CL" dirty="0"/>
              <a:t>El uso de los avances de las ciencias y la tecnología</a:t>
            </a:r>
          </a:p>
          <a:p>
            <a:r>
              <a:rPr lang="es-CL" dirty="0"/>
              <a:t>La solución de los problemas alimenticios, demográficos, educativos, ecológicos y de desarrollo sostenible</a:t>
            </a:r>
          </a:p>
          <a:p>
            <a:r>
              <a:rPr lang="es-CL" dirty="0"/>
              <a:t>Derecho a un medio ambiente sano</a:t>
            </a:r>
          </a:p>
          <a:p>
            <a:r>
              <a:rPr lang="es-CL" dirty="0"/>
              <a:t>El patrimonio común de la humanidad.</a:t>
            </a:r>
          </a:p>
        </p:txBody>
      </p:sp>
    </p:spTree>
    <p:extLst>
      <p:ext uri="{BB962C8B-B14F-4D97-AF65-F5344CB8AC3E}">
        <p14:creationId xmlns:p14="http://schemas.microsoft.com/office/powerpoint/2010/main" val="372394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Desafíos actuales para los Derechos Humanos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Protección contra la manipulación genética</a:t>
            </a:r>
          </a:p>
          <a:p>
            <a:r>
              <a:rPr lang="es-CL" dirty="0"/>
              <a:t>Derecho a visitar lugares patrimonio de la humanidad</a:t>
            </a:r>
          </a:p>
          <a:p>
            <a:r>
              <a:rPr lang="es-CL" dirty="0"/>
              <a:t>Nuevos actores y movimientos sociales</a:t>
            </a:r>
          </a:p>
          <a:p>
            <a:r>
              <a:rPr lang="es-CL" dirty="0"/>
              <a:t>Ciudadanía digital</a:t>
            </a:r>
          </a:p>
          <a:p>
            <a:r>
              <a:rPr lang="es-CL" dirty="0"/>
              <a:t>Derecho a la libertad de información en internet</a:t>
            </a:r>
          </a:p>
        </p:txBody>
      </p:sp>
    </p:spTree>
    <p:extLst>
      <p:ext uri="{BB962C8B-B14F-4D97-AF65-F5344CB8AC3E}">
        <p14:creationId xmlns:p14="http://schemas.microsoft.com/office/powerpoint/2010/main" val="417898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Desafíos actuales para los Derechos Humanos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Robert </a:t>
            </a:r>
            <a:r>
              <a:rPr lang="es-CL" dirty="0" err="1"/>
              <a:t>Gelman</a:t>
            </a:r>
            <a:r>
              <a:rPr lang="es-CL" dirty="0"/>
              <a:t> en 1997, propone borrador de la “Declaración de los Derechos Humanos del Ciberespacio” en la que destacan algunos puntos:</a:t>
            </a:r>
          </a:p>
          <a:p>
            <a:r>
              <a:rPr lang="es-CL" dirty="0" smtClean="0"/>
              <a:t>La </a:t>
            </a:r>
            <a:r>
              <a:rPr lang="es-CL" dirty="0"/>
              <a:t>importancia de Internet en la sociedad global</a:t>
            </a:r>
          </a:p>
          <a:p>
            <a:r>
              <a:rPr lang="es-CL" dirty="0" smtClean="0"/>
              <a:t>La </a:t>
            </a:r>
            <a:r>
              <a:rPr lang="es-CL" dirty="0"/>
              <a:t>transición de la sociedad de la propiedad física a la de la información compartida, una información que se </a:t>
            </a:r>
          </a:p>
          <a:p>
            <a:r>
              <a:rPr lang="es-CL" dirty="0"/>
              <a:t>comparte y multiplica</a:t>
            </a:r>
          </a:p>
          <a:p>
            <a:r>
              <a:rPr lang="es-CL" dirty="0" smtClean="0"/>
              <a:t>El </a:t>
            </a:r>
            <a:r>
              <a:rPr lang="es-CL" dirty="0"/>
              <a:t>poder para transmitir valores en el ciberespacio de las organizaciones políticas y no gubernamentales</a:t>
            </a:r>
          </a:p>
          <a:p>
            <a:r>
              <a:rPr lang="es-CL" dirty="0" smtClean="0"/>
              <a:t>Cada </a:t>
            </a:r>
            <a:r>
              <a:rPr lang="es-CL" dirty="0"/>
              <a:t>vez están más ligados el derecho a la educación y la conectividad.</a:t>
            </a:r>
          </a:p>
        </p:txBody>
      </p:sp>
    </p:spTree>
    <p:extLst>
      <p:ext uri="{BB962C8B-B14F-4D97-AF65-F5344CB8AC3E}">
        <p14:creationId xmlns:p14="http://schemas.microsoft.com/office/powerpoint/2010/main" val="264814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DD.HH. </a:t>
            </a:r>
            <a:br>
              <a:rPr lang="es-ES" dirty="0" smtClean="0"/>
            </a:br>
            <a:r>
              <a:rPr lang="es-ES" dirty="0" smtClean="0"/>
              <a:t>Universales e Inalienables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 principio  de  la  universalidad  de  los  derechos humanos  es  la  piedra  angular  del  derecho internacional de los derechos humanos.</a:t>
            </a:r>
          </a:p>
          <a:p>
            <a:r>
              <a:rPr lang="es-ES" dirty="0"/>
              <a:t>En  la  Conferencia  Mundial  de  Derechos  Humanos Viena  1993,  todos  los  Estados  tenían  el  deber, </a:t>
            </a:r>
            <a:r>
              <a:rPr lang="es-ES" dirty="0" smtClean="0"/>
              <a:t> independientemente  </a:t>
            </a:r>
            <a:r>
              <a:rPr lang="es-ES" dirty="0"/>
              <a:t>de  sus  sistemas  políticos, económicos  y  culturales,  de  promover  y  </a:t>
            </a:r>
            <a:r>
              <a:rPr lang="es-ES" dirty="0" smtClean="0"/>
              <a:t>proteger todos  </a:t>
            </a:r>
            <a:r>
              <a:rPr lang="es-ES" dirty="0"/>
              <a:t>los  derechos  humanos  y  las  </a:t>
            </a:r>
            <a:r>
              <a:rPr lang="es-ES" dirty="0" smtClean="0"/>
              <a:t>libertades fundamentales.</a:t>
            </a:r>
          </a:p>
          <a:p>
            <a:r>
              <a:rPr lang="es-ES" dirty="0"/>
              <a:t>Los  derechos  humanos  son inalienables.  No  </a:t>
            </a:r>
            <a:r>
              <a:rPr lang="es-ES" dirty="0" smtClean="0"/>
              <a:t>deben suprimirse</a:t>
            </a:r>
            <a:r>
              <a:rPr lang="es-ES" dirty="0"/>
              <a:t>,  salvo  en determinadas situaciones y según las debidas garantías procesales. </a:t>
            </a:r>
          </a:p>
        </p:txBody>
      </p:sp>
    </p:spTree>
    <p:extLst>
      <p:ext uri="{BB962C8B-B14F-4D97-AF65-F5344CB8AC3E}">
        <p14:creationId xmlns:p14="http://schemas.microsoft.com/office/powerpoint/2010/main" val="840403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DD.HH.</a:t>
            </a:r>
            <a:br>
              <a:rPr lang="es-ES" dirty="0" smtClean="0"/>
            </a:br>
            <a:r>
              <a:rPr lang="es-ES" sz="4400" dirty="0" smtClean="0"/>
              <a:t>Interdependientes e Indivisibles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Sean </a:t>
            </a:r>
            <a:r>
              <a:rPr lang="es-ES" dirty="0"/>
              <a:t>éstos los derechos civiles y políticos, como el derecho a la vida, la igualdad ante la ley y la libertad de expresión; los derechos económicos, sociales y culturales, como el derecho al trabajo, la seguridad social y la educación; o los derechos colectivos, como los derechos al desarrollo y la libre determinación.</a:t>
            </a:r>
          </a:p>
        </p:txBody>
      </p:sp>
    </p:spTree>
    <p:extLst>
      <p:ext uri="{BB962C8B-B14F-4D97-AF65-F5344CB8AC3E}">
        <p14:creationId xmlns:p14="http://schemas.microsoft.com/office/powerpoint/2010/main" val="996697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DD.HH.</a:t>
            </a:r>
            <a:br>
              <a:rPr lang="es-ES" dirty="0" smtClean="0"/>
            </a:br>
            <a:r>
              <a:rPr lang="es-ES" dirty="0" smtClean="0"/>
              <a:t>Iguales y no discriminatorios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La no discriminación es un principio transversal en el </a:t>
            </a:r>
            <a:r>
              <a:rPr lang="es-ES" dirty="0" smtClean="0"/>
              <a:t> derecho </a:t>
            </a:r>
            <a:r>
              <a:rPr lang="es-ES" dirty="0"/>
              <a:t>internacional de derechos humanos. Está presente en todos los principales tratados de derechos humanos y constituye el tema central de algunas convenciones internacionales como la Convención Internacional sobre la Eliminación de todas las Formas de Discriminación Racial y la Convención sobre la Eliminación de todas las Formas </a:t>
            </a:r>
            <a:r>
              <a:rPr lang="es-ES" dirty="0" smtClean="0"/>
              <a:t> de </a:t>
            </a:r>
            <a:r>
              <a:rPr lang="es-ES" dirty="0"/>
              <a:t>Discriminación contra la Mujer. 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647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DD.HH.</a:t>
            </a:r>
            <a:br>
              <a:rPr lang="es-ES" dirty="0"/>
            </a:br>
            <a:r>
              <a:rPr lang="es-ES" dirty="0"/>
              <a:t>Iguales y no discriminatorios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principio se aplica a toda persona en relación con todos los derechos humanos y las libertades, y prohíbe la discriminación sobre la base de una lista no exhaustiva de categorías tales como sexo, raza, color, y así sucesivamente. El principio de la no discriminación se complementa con el principio de igualdad, como lo estipula el artículo 1 de la Declaración Universal de Derechos Humanos: “Todos los seres humanos nacen libres e iguales en dignidad y derechos”.</a:t>
            </a:r>
          </a:p>
        </p:txBody>
      </p:sp>
    </p:spTree>
    <p:extLst>
      <p:ext uri="{BB962C8B-B14F-4D97-AF65-F5344CB8AC3E}">
        <p14:creationId xmlns:p14="http://schemas.microsoft.com/office/powerpoint/2010/main" val="167027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Orígenes Históricos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Revolución Francesa. Rebelión frente al absolutismo</a:t>
            </a:r>
          </a:p>
          <a:p>
            <a:endParaRPr lang="es-CL" dirty="0" smtClean="0"/>
          </a:p>
          <a:p>
            <a:r>
              <a:rPr lang="es-CL" dirty="0" smtClean="0"/>
              <a:t>Declaración de Derechos del Hombre y del Ciudadano</a:t>
            </a:r>
          </a:p>
          <a:p>
            <a:endParaRPr lang="es-CL" dirty="0"/>
          </a:p>
          <a:p>
            <a:r>
              <a:rPr lang="es-CL" dirty="0" smtClean="0"/>
              <a:t>Derechos </a:t>
            </a:r>
            <a:r>
              <a:rPr lang="es-CL" dirty="0"/>
              <a:t>civiles y políticos que deben ser respetados por el Estado</a:t>
            </a:r>
          </a:p>
          <a:p>
            <a:endParaRPr lang="es-CL" dirty="0"/>
          </a:p>
          <a:p>
            <a:r>
              <a:rPr lang="es-CL" dirty="0" smtClean="0"/>
              <a:t>Se </a:t>
            </a:r>
            <a:r>
              <a:rPr lang="es-CL" dirty="0"/>
              <a:t>ejercen individualmente</a:t>
            </a:r>
            <a:endParaRPr lang="es-CL" dirty="0" smtClean="0"/>
          </a:p>
          <a:p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5518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 smtClean="0"/>
              <a:t>Declaración de Derechos Humanos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dirty="0" smtClean="0"/>
              <a:t>Art. 1</a:t>
            </a:r>
          </a:p>
          <a:p>
            <a:pPr marL="114300" indent="0" algn="just">
              <a:buNone/>
            </a:pPr>
            <a:r>
              <a:rPr lang="es-CL" dirty="0" smtClean="0"/>
              <a:t>Todos los seres humanos nacen libres e iguales en dignidad y derechos y, dotados como están de razón y conciencia, deben comportarse fraternalmente los unos con los otros.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Art. 2</a:t>
            </a:r>
          </a:p>
          <a:p>
            <a:pPr marL="114300" indent="0" algn="just">
              <a:buNone/>
            </a:pPr>
            <a:r>
              <a:rPr lang="es-CL" dirty="0" smtClean="0"/>
              <a:t>Toda persona tiene todos los derechos y libertades proclamados en esta Declaración, sin distinción alguna de raza, color, sexo, idioma, religión, opinión política o de cualquier otra índole, origen nacional o social, posición económica, nacimiento o cualquier otra condición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169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 smtClean="0"/>
              <a:t>Declaración de Derechos Humanos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 smtClean="0"/>
              <a:t>Todo individuo tiene derecho a la vida, a la libertad y a la seguridad de su persona.</a:t>
            </a:r>
          </a:p>
          <a:p>
            <a:r>
              <a:rPr lang="es-CL" dirty="0" smtClean="0"/>
              <a:t>Nadie estará sometido a esclavitud ni a servidumbre, la esclavitud y la trata de esclavos están prohibidas en todas sus formas.</a:t>
            </a:r>
          </a:p>
          <a:p>
            <a:r>
              <a:rPr lang="es-CL" dirty="0" smtClean="0"/>
              <a:t>Nadie será sometido a torturas ni a penas o tratos crueles, inhumanos o degradantes.</a:t>
            </a:r>
          </a:p>
          <a:p>
            <a:r>
              <a:rPr lang="es-CL" dirty="0" smtClean="0"/>
              <a:t>Todo ser humano tiene derecho, en todas partes, al reconocimiento de su personalidad jurídica.</a:t>
            </a:r>
          </a:p>
          <a:p>
            <a:r>
              <a:rPr lang="es-CL" dirty="0" smtClean="0"/>
              <a:t>Todos son iguales ante la ley y tienen, sin distinción, derecho a igual protección de la ley. Todos tienen derecho a igual protección contra toda discriminación que infrinja esta Declaración y contra toda provocación a tal discriminación.</a:t>
            </a:r>
          </a:p>
          <a:p>
            <a:r>
              <a:rPr lang="es-CL" dirty="0" smtClean="0"/>
              <a:t>Toda persona tiene derecho a un recurso efectivo ante los tribunales nacionales competentes, que la ampare contra actos que violen sus derechos fundamentales reconocidos por la constitución o por la ley.</a:t>
            </a:r>
          </a:p>
          <a:p>
            <a:r>
              <a:rPr lang="es-CL" dirty="0" smtClean="0"/>
              <a:t>Nadie podrá ser arbitrariamente detenido, preso ni desterrado.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220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484</TotalTime>
  <Words>1545</Words>
  <Application>Microsoft Office PowerPoint</Application>
  <PresentationFormat>Presentación en pantalla (4:3)</PresentationFormat>
  <Paragraphs>143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</vt:lpstr>
      <vt:lpstr>Adyacencia</vt:lpstr>
      <vt:lpstr>Derechos Humanos</vt:lpstr>
      <vt:lpstr>Definición Derechos Humanos</vt:lpstr>
      <vt:lpstr>DD.HH.  Universales e Inalienables</vt:lpstr>
      <vt:lpstr>DD.HH. Interdependientes e Indivisibles</vt:lpstr>
      <vt:lpstr>DD.HH. Iguales y no discriminatorios</vt:lpstr>
      <vt:lpstr>DD.HH. Iguales y no discriminatorios</vt:lpstr>
      <vt:lpstr>Orígenes Históricos</vt:lpstr>
      <vt:lpstr>Declaración de Derechos Humanos</vt:lpstr>
      <vt:lpstr>Declaración de Derechos Humanos</vt:lpstr>
      <vt:lpstr>Características en sus orígenes</vt:lpstr>
      <vt:lpstr>Derechos Humanos  durante el siglo XX</vt:lpstr>
      <vt:lpstr>Derechos Humanos  durante el siglo XX</vt:lpstr>
      <vt:lpstr>Derechos en la alimentación</vt:lpstr>
      <vt:lpstr>Derechos en la alimentación</vt:lpstr>
      <vt:lpstr>Derechos en la alimentación</vt:lpstr>
      <vt:lpstr>Derechos de la alimentación y otros DD.HH.</vt:lpstr>
      <vt:lpstr>Enfoques Económicos, Sociales y Culturales en DD.HH.</vt:lpstr>
      <vt:lpstr>Derechos Humanos  Ad portas del siglo XXI</vt:lpstr>
      <vt:lpstr>Derechos Humanos  ad portas del siglo XXI</vt:lpstr>
      <vt:lpstr>Derechos Humanos  Ad portas del siglo XXI</vt:lpstr>
      <vt:lpstr>Desafíos actuales para los Derechos Humanos</vt:lpstr>
      <vt:lpstr>Desafíos actuales para los Derechos Humanos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Derechos Humanos</dc:title>
  <dc:creator>Usuario</dc:creator>
  <cp:lastModifiedBy>Felipe Andres Ulloa Pincheira (fulloap)</cp:lastModifiedBy>
  <cp:revision>28</cp:revision>
  <dcterms:created xsi:type="dcterms:W3CDTF">2015-10-06T15:49:15Z</dcterms:created>
  <dcterms:modified xsi:type="dcterms:W3CDTF">2015-11-03T11:47:14Z</dcterms:modified>
</cp:coreProperties>
</file>