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73" r:id="rId2"/>
    <p:sldId id="284" r:id="rId3"/>
    <p:sldId id="279" r:id="rId4"/>
    <p:sldId id="277" r:id="rId5"/>
    <p:sldId id="270" r:id="rId6"/>
    <p:sldId id="281" r:id="rId7"/>
    <p:sldId id="282" r:id="rId8"/>
    <p:sldId id="283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301" r:id="rId17"/>
    <p:sldId id="303" r:id="rId18"/>
    <p:sldId id="305" r:id="rId19"/>
    <p:sldId id="307" r:id="rId20"/>
    <p:sldId id="309" r:id="rId21"/>
    <p:sldId id="311" r:id="rId22"/>
    <p:sldId id="313" r:id="rId23"/>
    <p:sldId id="315" r:id="rId24"/>
    <p:sldId id="317" r:id="rId25"/>
    <p:sldId id="319" r:id="rId26"/>
    <p:sldId id="321" r:id="rId27"/>
    <p:sldId id="323" r:id="rId28"/>
    <p:sldId id="293" r:id="rId29"/>
    <p:sldId id="294" r:id="rId30"/>
    <p:sldId id="296" r:id="rId31"/>
    <p:sldId id="298" r:id="rId32"/>
    <p:sldId id="292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64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3FD94-FC23-48BC-A9FE-FEBB4DDA8F07}" type="datetimeFigureOut">
              <a:rPr lang="es-CL" smtClean="0"/>
              <a:pPr/>
              <a:t>18-03-2014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3E82-6223-44AA-A835-351CB6F50D2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9E491-0B35-40DE-A249-ED60E03FC8A6}" type="slidenum">
              <a:rPr lang="en-GB"/>
              <a:pPr/>
              <a:t>4</a:t>
            </a:fld>
            <a:endParaRPr lang="en-GB"/>
          </a:p>
        </p:txBody>
      </p:sp>
      <p:sp>
        <p:nvSpPr>
          <p:cNvPr id="80898" name="Rectangle 7"/>
          <p:cNvSpPr txBox="1">
            <a:spLocks noGrp="1" noChangeArrowheads="1"/>
          </p:cNvSpPr>
          <p:nvPr/>
        </p:nvSpPr>
        <p:spPr bwMode="auto">
          <a:xfrm>
            <a:off x="3884463" y="8684460"/>
            <a:ext cx="2972004" cy="45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5" tIns="45704" rIns="91405" bIns="45704" anchor="b"/>
          <a:lstStyle>
            <a:lvl1pPr defTabSz="9906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60413" indent="-293688" defTabSz="9906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71575" indent="-234950" defTabSz="990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38300" indent="-233363" defTabSz="990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08200" indent="-233363" defTabSz="990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65400" indent="-233363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22600" indent="-233363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79800" indent="-233363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37000" indent="-233363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/>
            <a:fld id="{02FF667B-3B9D-4DE2-A616-88DCB35732D4}" type="slidenum">
              <a:rPr lang="es-ES" sz="1200">
                <a:latin typeface="Tahoma" pitchFamily="34" charset="0"/>
                <a:cs typeface="Arial" pitchFamily="34" charset="0"/>
              </a:rPr>
              <a:pPr algn="r"/>
              <a:t>4</a:t>
            </a:fld>
            <a:endParaRPr lang="es-ES" sz="1200">
              <a:latin typeface="Tahoma" pitchFamily="34" charset="0"/>
              <a:cs typeface="Arial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344358"/>
            <a:ext cx="5483946" cy="4114587"/>
          </a:xfrm>
        </p:spPr>
        <p:txBody>
          <a:bodyPr lIns="91405" tIns="45704" rIns="91405" bIns="45704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5D3E82-6223-44AA-A835-351CB6F50D25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ES_tradnl" smtClean="0"/>
              <a:t>NO SE EVIDENCIA UN PLAN DE ATENCION REFERIDO POR ENCARGADOS DE SERVICIO</a:t>
            </a:r>
          </a:p>
          <a:p>
            <a:pPr eaLnBrk="1" hangingPunct="1">
              <a:spcBef>
                <a:spcPct val="0"/>
              </a:spcBef>
            </a:pPr>
            <a:endParaRPr lang="es-ES_tradnl" smtClean="0"/>
          </a:p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1054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D7BD39-05B4-4BE2-9DB2-99EFF63905A8}" type="slidenum">
              <a:rPr lang="es-C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s-C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18/03/2014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s-CL" b="1" dirty="0" smtClean="0">
                <a:solidFill>
                  <a:schemeClr val="tx2"/>
                </a:solidFill>
              </a:rPr>
              <a:t/>
            </a:r>
            <a:br>
              <a:rPr lang="es-CL" b="1" dirty="0" smtClean="0">
                <a:solidFill>
                  <a:schemeClr val="tx2"/>
                </a:solidFill>
              </a:rPr>
            </a:br>
            <a:r>
              <a:rPr lang="es-CL" b="1" dirty="0" smtClean="0">
                <a:solidFill>
                  <a:schemeClr val="tx2"/>
                </a:solidFill>
              </a:rPr>
              <a:t/>
            </a:r>
            <a:br>
              <a:rPr lang="es-CL" b="1" dirty="0" smtClean="0">
                <a:solidFill>
                  <a:schemeClr val="tx2"/>
                </a:solidFill>
              </a:rPr>
            </a:br>
            <a:r>
              <a:rPr lang="es-CL" b="1" dirty="0" smtClean="0">
                <a:solidFill>
                  <a:schemeClr val="tx2"/>
                </a:solidFill>
              </a:rPr>
              <a:t/>
            </a:r>
            <a:br>
              <a:rPr lang="es-CL" b="1" dirty="0" smtClean="0">
                <a:solidFill>
                  <a:schemeClr val="tx2"/>
                </a:solidFill>
              </a:rPr>
            </a:br>
            <a:r>
              <a:rPr lang="es-CL" b="1" dirty="0" smtClean="0">
                <a:solidFill>
                  <a:schemeClr val="tx2"/>
                </a:solidFill>
              </a:rPr>
              <a:t/>
            </a:r>
            <a:br>
              <a:rPr lang="es-CL" b="1" dirty="0" smtClean="0">
                <a:solidFill>
                  <a:schemeClr val="tx2"/>
                </a:solidFill>
              </a:rPr>
            </a:br>
            <a:r>
              <a:rPr lang="es-CL" b="1" dirty="0" smtClean="0">
                <a:solidFill>
                  <a:schemeClr val="tx2"/>
                </a:solidFill>
              </a:rPr>
              <a:t>Personas Mayores en la Práctica Profesional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44416"/>
          </a:xfrm>
        </p:spPr>
        <p:txBody>
          <a:bodyPr>
            <a:normAutofit/>
          </a:bodyPr>
          <a:lstStyle/>
          <a:p>
            <a:pPr>
              <a:buNone/>
            </a:pP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sz="2400" b="1" dirty="0" smtClean="0">
                <a:solidFill>
                  <a:schemeClr val="tx2"/>
                </a:solidFill>
              </a:rPr>
              <a:t>                                                       </a:t>
            </a:r>
          </a:p>
          <a:p>
            <a:pPr>
              <a:buNone/>
            </a:pPr>
            <a:r>
              <a:rPr lang="es-CL" sz="2400" b="1" dirty="0" smtClean="0">
                <a:solidFill>
                  <a:schemeClr val="tx2"/>
                </a:solidFill>
              </a:rPr>
              <a:t>                                                                 </a:t>
            </a:r>
          </a:p>
          <a:p>
            <a:pPr>
              <a:buNone/>
            </a:pPr>
            <a:r>
              <a:rPr lang="es-CL" sz="2400" b="1" dirty="0" smtClean="0">
                <a:solidFill>
                  <a:schemeClr val="tx2"/>
                </a:solidFill>
              </a:rPr>
              <a:t>                                                                   </a:t>
            </a:r>
          </a:p>
          <a:p>
            <a:pPr>
              <a:buNone/>
            </a:pPr>
            <a:r>
              <a:rPr lang="es-CL" sz="2400" b="1" i="1" dirty="0" smtClean="0">
                <a:solidFill>
                  <a:schemeClr val="tx2"/>
                </a:solidFill>
              </a:rPr>
              <a:t>                                                                   </a:t>
            </a:r>
            <a:r>
              <a:rPr lang="es-CL" sz="2200" b="1" i="1" dirty="0" err="1" smtClean="0">
                <a:solidFill>
                  <a:schemeClr val="tx2"/>
                </a:solidFill>
              </a:rPr>
              <a:t>Mat.</a:t>
            </a:r>
            <a:r>
              <a:rPr lang="es-CL" sz="2200" b="1" i="1" dirty="0" smtClean="0">
                <a:solidFill>
                  <a:schemeClr val="tx2"/>
                </a:solidFill>
              </a:rPr>
              <a:t> Marcela </a:t>
            </a:r>
            <a:r>
              <a:rPr lang="es-CL" sz="2200" b="1" i="1" dirty="0" err="1" smtClean="0">
                <a:solidFill>
                  <a:schemeClr val="tx2"/>
                </a:solidFill>
              </a:rPr>
              <a:t>Gurovich</a:t>
            </a:r>
            <a:r>
              <a:rPr lang="es-CL" sz="2200" b="1" i="1" dirty="0" smtClean="0">
                <a:solidFill>
                  <a:schemeClr val="tx2"/>
                </a:solidFill>
              </a:rPr>
              <a:t> A.</a:t>
            </a:r>
          </a:p>
          <a:p>
            <a:pPr>
              <a:buNone/>
            </a:pPr>
            <a:r>
              <a:rPr lang="es-CL" sz="2200" b="1" i="1" dirty="0" smtClean="0">
                <a:solidFill>
                  <a:schemeClr val="tx2"/>
                </a:solidFill>
              </a:rPr>
              <a:t>                                                                        Facultad de Medicina </a:t>
            </a:r>
          </a:p>
          <a:p>
            <a:pPr>
              <a:buNone/>
            </a:pPr>
            <a:r>
              <a:rPr lang="es-CL" sz="2200" b="1" i="1" dirty="0" smtClean="0">
                <a:solidFill>
                  <a:schemeClr val="tx2"/>
                </a:solidFill>
              </a:rPr>
              <a:t>                                                                        Escuela Obstetricia</a:t>
            </a:r>
          </a:p>
          <a:p>
            <a:pPr>
              <a:buNone/>
            </a:pPr>
            <a:r>
              <a:rPr lang="es-CL" sz="2200" b="1" i="1" dirty="0" smtClean="0">
                <a:solidFill>
                  <a:schemeClr val="tx2"/>
                </a:solidFill>
              </a:rPr>
              <a:t> </a:t>
            </a:r>
            <a:endParaRPr lang="es-CL" sz="2200" b="1" i="1" dirty="0">
              <a:solidFill>
                <a:schemeClr val="tx2"/>
              </a:solidFill>
            </a:endParaRPr>
          </a:p>
        </p:txBody>
      </p:sp>
      <p:pic>
        <p:nvPicPr>
          <p:cNvPr id="5" name="4 Imagen" descr="logo u de chile-lind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0"/>
            <a:ext cx="2016224" cy="1872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es-CL" i="1" dirty="0" smtClean="0">
                <a:solidFill>
                  <a:schemeClr val="tx2"/>
                </a:solidFill>
              </a:rPr>
              <a:t>PROBLEMA  SOCIAL</a:t>
            </a:r>
            <a:endParaRPr lang="es-CL" i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CL" dirty="0" smtClean="0"/>
              <a:t>   </a:t>
            </a:r>
            <a:r>
              <a:rPr lang="es-CL" b="1" dirty="0" smtClean="0">
                <a:solidFill>
                  <a:schemeClr val="tx2"/>
                </a:solidFill>
              </a:rPr>
              <a:t>Problema social es una carencia o déficit existente en un grupo poblacional </a:t>
            </a:r>
            <a:r>
              <a:rPr lang="es-CL" b="1" dirty="0" smtClean="0">
                <a:solidFill>
                  <a:schemeClr val="tx2"/>
                </a:solidFill>
              </a:rPr>
              <a:t>determinado,</a:t>
            </a:r>
            <a:r>
              <a:rPr lang="es-CL" b="1" dirty="0" smtClean="0">
                <a:solidFill>
                  <a:schemeClr val="tx2"/>
                </a:solidFill>
              </a:rPr>
              <a:t> por lo que se creará un Programa</a:t>
            </a: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  Problema social no es lo mismo que ausencia de cobertura o falta de entrega de un servicio específico. Puede ser causa importante en generación de problema, pero no es </a:t>
            </a:r>
            <a:r>
              <a:rPr lang="es-CL" b="1" dirty="0" smtClean="0">
                <a:solidFill>
                  <a:schemeClr val="tx2"/>
                </a:solidFill>
              </a:rPr>
              <a:t>el problema  </a:t>
            </a: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      </a:t>
            </a:r>
            <a:endParaRPr lang="es-CL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66130"/>
          </a:xfrm>
        </p:spPr>
        <p:txBody>
          <a:bodyPr/>
          <a:lstStyle/>
          <a:p>
            <a:r>
              <a:rPr lang="es-CL" b="1" dirty="0" smtClean="0">
                <a:solidFill>
                  <a:schemeClr val="tx2"/>
                </a:solidFill>
              </a:rPr>
              <a:t>PROBLEMA    SOCIAL</a:t>
            </a:r>
            <a:endParaRPr lang="es-CL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34888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2376264">
                <a:tc>
                  <a:txBody>
                    <a:bodyPr/>
                    <a:lstStyle/>
                    <a:p>
                      <a:endParaRPr lang="es-CL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CL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Baja cobertura de los servicios de atención primaria de salud para la población materno-infantil de X comuna 	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EL PROBLEMA</a:t>
                      </a:r>
                      <a:r>
                        <a:rPr lang="es-CL" baseline="0" dirty="0" smtClean="0"/>
                        <a:t> NO ES LA BAJA COBERTURA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18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CL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Alta incidencia de morbilidad y mortalidad infantil de la población de X comuna 	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r>
                        <a:rPr lang="es-CL" dirty="0" smtClean="0"/>
                        <a:t>EL PROBLEMA ES LA MORBI</a:t>
                      </a:r>
                    </a:p>
                    <a:p>
                      <a:r>
                        <a:rPr lang="es-CL" dirty="0" smtClean="0"/>
                        <a:t>MORTALIDAD</a:t>
                      </a:r>
                      <a:endParaRPr lang="es-CL" dirty="0"/>
                    </a:p>
                  </a:txBody>
                  <a:tcPr/>
                </a:tc>
              </a:tr>
              <a:tr h="702078">
                <a:tc>
                  <a:txBody>
                    <a:bodyPr/>
                    <a:lstStyle/>
                    <a:p>
                      <a:endParaRPr lang="es-CL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CL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Poca cantidad de escuelas en la región norte. </a:t>
                      </a:r>
                      <a:r>
                        <a:rPr lang="es-C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 </a:t>
                      </a:r>
                      <a:r>
                        <a:rPr lang="es-CL" b="1" dirty="0" smtClean="0">
                          <a:solidFill>
                            <a:schemeClr val="tx2"/>
                          </a:solidFill>
                        </a:rPr>
                        <a:t>PROBLEMA NO ES EL</a:t>
                      </a:r>
                      <a:r>
                        <a:rPr lang="es-CL" b="1" baseline="0" dirty="0" smtClean="0">
                          <a:solidFill>
                            <a:schemeClr val="tx2"/>
                          </a:solidFill>
                        </a:rPr>
                        <a:t> N DE ESCUELAS</a:t>
                      </a:r>
                      <a:endParaRPr lang="es-CL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8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Bajo nivel educacional de la población en edad escolar de la región norte. </a:t>
                      </a:r>
                      <a:r>
                        <a:rPr lang="es-CL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2"/>
                          </a:solidFill>
                        </a:rPr>
                        <a:t>El</a:t>
                      </a:r>
                      <a:r>
                        <a:rPr lang="es-CL" b="1" baseline="0" dirty="0" smtClean="0">
                          <a:solidFill>
                            <a:schemeClr val="tx2"/>
                          </a:solidFill>
                        </a:rPr>
                        <a:t> PROBLEMA ES</a:t>
                      </a:r>
                      <a:r>
                        <a:rPr lang="es-CL" b="1" dirty="0" smtClean="0">
                          <a:solidFill>
                            <a:schemeClr val="tx2"/>
                          </a:solidFill>
                        </a:rPr>
                        <a:t> EL</a:t>
                      </a:r>
                      <a:r>
                        <a:rPr lang="es-CL" b="1" baseline="0" dirty="0" smtClean="0">
                          <a:solidFill>
                            <a:schemeClr val="tx2"/>
                          </a:solidFill>
                        </a:rPr>
                        <a:t> BAJO NIVEL EDUCACIONAL</a:t>
                      </a:r>
                      <a:endParaRPr lang="es-CL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93895" y="1484785"/>
          <a:ext cx="4135902" cy="864096"/>
        </p:xfrm>
        <a:graphic>
          <a:graphicData uri="http://schemas.openxmlformats.org/drawingml/2006/table">
            <a:tbl>
              <a:tblPr/>
              <a:tblGrid>
                <a:gridCol w="4135902"/>
              </a:tblGrid>
              <a:tr h="864096">
                <a:tc>
                  <a:txBody>
                    <a:bodyPr/>
                    <a:lstStyle/>
                    <a:p>
                      <a:r>
                        <a:rPr lang="es-CL" sz="2000" b="1" dirty="0" smtClean="0">
                          <a:solidFill>
                            <a:schemeClr val="tx2"/>
                          </a:solidFill>
                        </a:rPr>
                        <a:t>         </a:t>
                      </a:r>
                    </a:p>
                    <a:p>
                      <a:r>
                        <a:rPr lang="es-CL" sz="2000" b="1" dirty="0" smtClean="0">
                          <a:solidFill>
                            <a:schemeClr val="tx2"/>
                          </a:solidFill>
                        </a:rPr>
                        <a:t>         Problema mal</a:t>
                      </a:r>
                      <a:r>
                        <a:rPr lang="es-CL" sz="2000" b="1" baseline="0" dirty="0" smtClean="0">
                          <a:solidFill>
                            <a:schemeClr val="tx2"/>
                          </a:solidFill>
                        </a:rPr>
                        <a:t> formulado</a:t>
                      </a:r>
                      <a:endParaRPr lang="es-CL" sz="20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572000" y="1484785"/>
          <a:ext cx="3967090" cy="864096"/>
        </p:xfrm>
        <a:graphic>
          <a:graphicData uri="http://schemas.openxmlformats.org/drawingml/2006/table">
            <a:tbl>
              <a:tblPr/>
              <a:tblGrid>
                <a:gridCol w="3967090"/>
              </a:tblGrid>
              <a:tr h="864096">
                <a:tc>
                  <a:txBody>
                    <a:bodyPr/>
                    <a:lstStyle/>
                    <a:p>
                      <a:r>
                        <a:rPr lang="es-CL" sz="2000" b="1" dirty="0" smtClean="0">
                          <a:solidFill>
                            <a:schemeClr val="tx2"/>
                          </a:solidFill>
                        </a:rPr>
                        <a:t>   </a:t>
                      </a:r>
                    </a:p>
                    <a:p>
                      <a:r>
                        <a:rPr lang="es-CL" sz="2000" b="1" dirty="0" smtClean="0">
                          <a:solidFill>
                            <a:schemeClr val="tx2"/>
                          </a:solidFill>
                        </a:rPr>
                        <a:t>   Problema social bien formulado</a:t>
                      </a:r>
                      <a:endParaRPr lang="es-CL" sz="20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74638"/>
            <a:ext cx="5184576" cy="850106"/>
          </a:xfrm>
        </p:spPr>
        <p:txBody>
          <a:bodyPr/>
          <a:lstStyle/>
          <a:p>
            <a:r>
              <a:rPr lang="es-CL" dirty="0" smtClean="0">
                <a:solidFill>
                  <a:schemeClr val="tx2"/>
                </a:solidFill>
              </a:rPr>
              <a:t>IMPACTO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CL" dirty="0" smtClean="0"/>
              <a:t>    </a:t>
            </a:r>
            <a:r>
              <a:rPr lang="es-CL" dirty="0" smtClean="0">
                <a:solidFill>
                  <a:schemeClr val="tx2"/>
                </a:solidFill>
              </a:rPr>
              <a:t>Es la magnitud cuantitativa del cambio en el problema de  la población objetivo como resultado de la entrega de productos (bienes o servicios) a la misma. 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    Se mide comparando situación inicial, con una situación posterior (Línea de Comparación), eliminando incidencia de factores externos. 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    El éxito de un programa o proyecto es la medida de su impacto en función de los objetivos perseguidos.  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    Impacto se asocia directamente al problema social que dio origen al proyecto: </a:t>
            </a:r>
            <a:r>
              <a:rPr lang="es-CL" b="1" dirty="0" smtClean="0">
                <a:solidFill>
                  <a:schemeClr val="tx2"/>
                </a:solidFill>
              </a:rPr>
              <a:t>disminución de la morbilidad,</a:t>
            </a:r>
            <a:r>
              <a:rPr lang="es-CL" dirty="0" smtClean="0">
                <a:solidFill>
                  <a:schemeClr val="tx2"/>
                </a:solidFill>
              </a:rPr>
              <a:t> </a:t>
            </a:r>
            <a:r>
              <a:rPr lang="es-CL" b="1" dirty="0" smtClean="0">
                <a:solidFill>
                  <a:schemeClr val="tx2"/>
                </a:solidFill>
              </a:rPr>
              <a:t>mortalidad, malnutrición, analfabetismo</a:t>
            </a:r>
            <a:r>
              <a:rPr lang="es-CL" dirty="0" smtClean="0">
                <a:solidFill>
                  <a:schemeClr val="tx2"/>
                </a:solidFill>
              </a:rPr>
              <a:t>,  </a:t>
            </a:r>
            <a:r>
              <a:rPr lang="es-CL" b="1" dirty="0" smtClean="0">
                <a:solidFill>
                  <a:schemeClr val="tx2"/>
                </a:solidFill>
              </a:rPr>
              <a:t>dependencia</a:t>
            </a:r>
            <a:r>
              <a:rPr lang="es-CL" dirty="0" smtClean="0">
                <a:solidFill>
                  <a:schemeClr val="tx2"/>
                </a:solidFill>
              </a:rPr>
              <a:t>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s-CL" dirty="0" err="1" smtClean="0">
                <a:solidFill>
                  <a:schemeClr val="tx2"/>
                </a:solidFill>
              </a:rPr>
              <a:t>Screening</a:t>
            </a:r>
            <a:r>
              <a:rPr lang="es-CL" dirty="0" smtClean="0">
                <a:solidFill>
                  <a:schemeClr val="tx2"/>
                </a:solidFill>
              </a:rPr>
              <a:t> en APS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CL" dirty="0" smtClean="0"/>
              <a:t>   </a:t>
            </a:r>
            <a:r>
              <a:rPr lang="es-CL" dirty="0" smtClean="0">
                <a:solidFill>
                  <a:schemeClr val="tx2"/>
                </a:solidFill>
              </a:rPr>
              <a:t>Examen de Salud Preventivo Incluye actividades de </a:t>
            </a:r>
            <a:r>
              <a:rPr lang="es-CL" b="1" dirty="0" smtClean="0">
                <a:solidFill>
                  <a:schemeClr val="tx2"/>
                </a:solidFill>
              </a:rPr>
              <a:t>prevención primaria y secundaria: </a:t>
            </a:r>
          </a:p>
          <a:p>
            <a:r>
              <a:rPr lang="es-CL" b="1" i="1" dirty="0" smtClean="0">
                <a:solidFill>
                  <a:schemeClr val="tx2"/>
                </a:solidFill>
              </a:rPr>
              <a:t>Prevención primaria previene la ocurrencia de la enfermedad a través de la inmunización o reduciendo la exposición a factores de riesgo o modificando conductas. </a:t>
            </a:r>
          </a:p>
          <a:p>
            <a:r>
              <a:rPr lang="es-CL" b="1" i="1" dirty="0" smtClean="0">
                <a:solidFill>
                  <a:schemeClr val="tx2"/>
                </a:solidFill>
              </a:rPr>
              <a:t>Prevención secundaria identifica a individuos asintomáticos en una etapa temprana de la enfermedad que asegure una respuesta significativamente mejor que el tratamiento aplicado cuando la persona esté sintomática. </a:t>
            </a:r>
            <a:endParaRPr lang="es-CL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>
                <a:solidFill>
                  <a:schemeClr val="tx2"/>
                </a:solidFill>
              </a:rPr>
              <a:t>Criterios en Adultos y Adultos Mayores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dirty="0" smtClean="0"/>
              <a:t> </a:t>
            </a:r>
            <a:r>
              <a:rPr lang="es-CL" dirty="0" smtClean="0">
                <a:solidFill>
                  <a:schemeClr val="tx2"/>
                </a:solidFill>
              </a:rPr>
              <a:t>• Periodicidad: Cada tres años a partir de los 15 años 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• Cobertura: Se aumenta cobertura de un 15% a un 25%, con el objetivo de llegar a un 75% de cobertura efectiva en 3 años. </a:t>
            </a:r>
            <a:r>
              <a:rPr lang="es-CL" b="1" dirty="0" smtClean="0">
                <a:solidFill>
                  <a:schemeClr val="tx2"/>
                </a:solidFill>
              </a:rPr>
              <a:t>Con excepción del grupo AM, en el cual la vigencia del control es anual. 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• Espacio de Acción: Atención Primaria 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>
                <a:solidFill>
                  <a:schemeClr val="tx2"/>
                </a:solidFill>
              </a:rPr>
              <a:t>Screening</a:t>
            </a:r>
            <a:r>
              <a:rPr lang="es-CL" dirty="0" smtClean="0">
                <a:solidFill>
                  <a:schemeClr val="tx2"/>
                </a:solidFill>
              </a:rPr>
              <a:t> Adultos </a:t>
            </a:r>
            <a:r>
              <a:rPr lang="es-CL" dirty="0" smtClean="0">
                <a:solidFill>
                  <a:schemeClr val="tx2"/>
                </a:solidFill>
              </a:rPr>
              <a:t>y Adultos Mayores </a:t>
            </a:r>
            <a:br>
              <a:rPr lang="es-CL" dirty="0" smtClean="0">
                <a:solidFill>
                  <a:schemeClr val="tx2"/>
                </a:solidFill>
              </a:rPr>
            </a:b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CL" dirty="0" smtClean="0">
                <a:solidFill>
                  <a:srgbClr val="FF0000"/>
                </a:solidFill>
              </a:rPr>
              <a:t>        </a:t>
            </a:r>
            <a:r>
              <a:rPr lang="es-CL" sz="3800" b="1" dirty="0" smtClean="0">
                <a:solidFill>
                  <a:srgbClr val="FF0000"/>
                </a:solidFill>
              </a:rPr>
              <a:t> PERSONAS DE 15 Y MÁS AÑOS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Control por profesional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Bebedor  AUDIT   Tabaquismo Cuestionario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Obesidad IMC (medición peso y talla)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Hipertensión Arterial Medición de PA estandarizada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Diabetes Glicemia en ayunas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Sífilis* VDRL    Tuberculosis** </a:t>
            </a:r>
            <a:r>
              <a:rPr lang="es-CL" b="1" dirty="0" err="1" smtClean="0">
                <a:solidFill>
                  <a:schemeClr val="tx2"/>
                </a:solidFill>
              </a:rPr>
              <a:t>Baciloscopía</a:t>
            </a: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r>
              <a:rPr lang="es-CL" sz="3800" b="1" dirty="0" smtClean="0">
                <a:solidFill>
                  <a:srgbClr val="FF0000"/>
                </a:solidFill>
              </a:rPr>
              <a:t>           MUJERES DESDE 25 A 64 AÑOS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Control por profesional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Cáncer </a:t>
            </a:r>
            <a:r>
              <a:rPr lang="es-CL" b="1" dirty="0" err="1" smtClean="0">
                <a:solidFill>
                  <a:schemeClr val="tx2"/>
                </a:solidFill>
              </a:rPr>
              <a:t>cérvico</a:t>
            </a:r>
            <a:r>
              <a:rPr lang="es-CL" b="1" dirty="0" smtClean="0">
                <a:solidFill>
                  <a:schemeClr val="tx2"/>
                </a:solidFill>
              </a:rPr>
              <a:t>-uterino  (PAP)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r>
              <a:rPr lang="es-CL" sz="3800" b="1" dirty="0" smtClean="0">
                <a:solidFill>
                  <a:srgbClr val="FF0000"/>
                </a:solidFill>
              </a:rPr>
              <a:t>           PERSONAS DE 40 Y MÁS AÑOS </a:t>
            </a:r>
          </a:p>
          <a:p>
            <a:pPr>
              <a:buNone/>
            </a:pPr>
            <a:r>
              <a:rPr lang="es-CL" b="1" dirty="0" err="1" smtClean="0">
                <a:solidFill>
                  <a:schemeClr val="tx2"/>
                </a:solidFill>
              </a:rPr>
              <a:t>Dislipidemias</a:t>
            </a:r>
            <a:r>
              <a:rPr lang="es-CL" b="1" dirty="0" smtClean="0">
                <a:solidFill>
                  <a:schemeClr val="tx2"/>
                </a:solidFill>
              </a:rPr>
              <a:t> Colesterol total </a:t>
            </a:r>
          </a:p>
          <a:p>
            <a:pPr>
              <a:buNone/>
            </a:pP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sz="3800" b="1" dirty="0" smtClean="0">
                <a:solidFill>
                  <a:schemeClr val="tx2"/>
                </a:solidFill>
              </a:rPr>
              <a:t>          </a:t>
            </a:r>
            <a:r>
              <a:rPr lang="es-CL" sz="3800" b="1" dirty="0" smtClean="0">
                <a:solidFill>
                  <a:srgbClr val="FF0000"/>
                </a:solidFill>
              </a:rPr>
              <a:t>MUJERES DE 50 y 69 AÑOS </a:t>
            </a: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Cáncer de mama Mamografía </a:t>
            </a:r>
          </a:p>
          <a:p>
            <a:pPr>
              <a:buNone/>
            </a:pP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rgbClr val="FF0000"/>
                </a:solidFill>
              </a:rPr>
              <a:t>           </a:t>
            </a:r>
            <a:r>
              <a:rPr lang="es-CL" sz="3800" b="1" dirty="0" smtClean="0">
                <a:solidFill>
                  <a:srgbClr val="FF0000"/>
                </a:solidFill>
              </a:rPr>
              <a:t>ADULTOS DE 65 Y MÁS AÑOS </a:t>
            </a:r>
          </a:p>
          <a:p>
            <a:pPr>
              <a:buNone/>
            </a:pPr>
            <a:r>
              <a:rPr lang="es-CL" sz="3400" b="1" dirty="0" smtClean="0">
                <a:solidFill>
                  <a:schemeClr val="tx2"/>
                </a:solidFill>
              </a:rPr>
              <a:t>Evaluación funcional del adulto mayor </a:t>
            </a:r>
            <a:r>
              <a:rPr lang="es-CL" sz="3400" b="1" dirty="0" smtClean="0">
                <a:solidFill>
                  <a:schemeClr val="tx2"/>
                </a:solidFill>
              </a:rPr>
              <a:t>,Control </a:t>
            </a:r>
            <a:r>
              <a:rPr lang="es-CL" sz="3400" b="1" dirty="0" smtClean="0">
                <a:solidFill>
                  <a:schemeClr val="tx2"/>
                </a:solidFill>
              </a:rPr>
              <a:t>por profesional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Orientación  Técnica</a:t>
            </a:r>
            <a:b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E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Objetivo </a:t>
            </a:r>
            <a:r>
              <a:rPr lang="es-ES" dirty="0">
                <a:latin typeface="Verdana" pitchFamily="34" charset="0"/>
                <a:ea typeface="Verdana" pitchFamily="34" charset="0"/>
                <a:cs typeface="Verdana" pitchFamily="34" charset="0"/>
              </a:rPr>
              <a:t>General</a:t>
            </a:r>
            <a:endParaRPr lang="es-CL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>
              <a:defRPr/>
            </a:pPr>
            <a:endParaRPr lang="es-ES" dirty="0" smtClean="0"/>
          </a:p>
          <a:p>
            <a:pPr marL="0" indent="0" algn="just">
              <a:buFont typeface="Arial" pitchFamily="34" charset="0"/>
              <a:buNone/>
              <a:defRPr/>
            </a:pPr>
            <a:r>
              <a:rPr lang="es-ES" dirty="0" smtClean="0"/>
              <a:t>Orientar a los equipos de salud del nivel primario en el proceso de atención de las personas de 65 y mas años, contribuyendo a la detección, diagnostico e intervención oportuna de los factores de riesgo, mediante una  atención integral, integrada y de calidad.</a:t>
            </a:r>
            <a:endParaRPr lang="es-CL" dirty="0"/>
          </a:p>
          <a:p>
            <a:pPr marL="0" indent="0">
              <a:buFont typeface="Arial" pitchFamily="34" charset="0"/>
              <a:buNone/>
              <a:defRPr/>
            </a:pPr>
            <a:endParaRPr lang="es-CL" sz="2000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FF4DA-CE59-4A02-9E4C-158EC9FF4B05}" type="slidenum">
              <a:rPr lang="es-CL" smtClean="0"/>
              <a:pPr>
                <a:defRPr/>
              </a:pPr>
              <a:t>16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5256212"/>
          </a:xfrm>
        </p:spPr>
        <p:txBody>
          <a:bodyPr rtlCol="0">
            <a:normAutofit fontScale="70000" lnSpcReduction="20000"/>
          </a:bodyPr>
          <a:lstStyle/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s-ES" sz="31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proceso de atención de las personas mayores en APS se inicia con el Examen de Medicina Preventiva (EMPAM) a toda la población beneficiaria mayor de 65 años. </a:t>
            </a:r>
          </a:p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s-ES" sz="31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s-ES" sz="31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Los objetivos de este examen son: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s-CL" sz="19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detectar problemas de salud y/o factores de riesgo.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s-CL" sz="19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evaluar la funcionalidad y el riesgo de pérdida de ésta  (mediante el EFAM).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s-CL" sz="19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generar un plan de Intervención, seguimiento y evaluación del mismo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L" sz="19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s-ES" sz="31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Clasifica a </a:t>
            </a:r>
            <a:r>
              <a:rPr lang="es-ES" sz="31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población mayor </a:t>
            </a:r>
            <a:r>
              <a:rPr lang="es-ES" sz="31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según funcionalidad en; Autovalente, Autovalente con riesgo, en Riesgo de dependencia y Dependiente. </a:t>
            </a:r>
          </a:p>
          <a:p>
            <a:pPr marL="0" indent="0" algn="just" eaLnBrk="1" fontAlgn="auto" hangingPunct="1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s-ES" sz="31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 eaLnBrk="1" fontAlgn="auto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s-ES" sz="31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Esta clasificación permite dirigir acciones específicas a cada grupo según su grado de funcionalidad. </a:t>
            </a:r>
            <a:endParaRPr lang="es-CL" sz="31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s-CL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Examen de Medicina Preventiva del Adulto Mayor (EMPAM)</a:t>
            </a:r>
            <a:endParaRPr lang="es-CL" sz="3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8BDE5-C2FC-45CF-BB7B-152FFEE4121F}" type="slidenum">
              <a:rPr lang="es-CL" smtClean="0"/>
              <a:pPr>
                <a:defRPr/>
              </a:pPr>
              <a:t>17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>
          <a:xfrm>
            <a:off x="-20638" y="23813"/>
            <a:ext cx="9164638" cy="7413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PROCESO DE ATENCIÓN</a:t>
            </a:r>
            <a:endParaRPr lang="es-CL" sz="3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971550" y="1700213"/>
            <a:ext cx="6891338" cy="3625850"/>
            <a:chOff x="606" y="2274"/>
            <a:chExt cx="11760" cy="8129"/>
          </a:xfrm>
        </p:grpSpPr>
        <p:sp>
          <p:nvSpPr>
            <p:cNvPr id="5" name="AutoShape 33"/>
            <p:cNvSpPr>
              <a:spLocks noChangeAspect="1" noChangeArrowheads="1" noTextEdit="1"/>
            </p:cNvSpPr>
            <p:nvPr/>
          </p:nvSpPr>
          <p:spPr bwMode="auto">
            <a:xfrm>
              <a:off x="606" y="2274"/>
              <a:ext cx="11760" cy="812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CL" sz="120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69640" name="Text Box 32"/>
            <p:cNvSpPr txBox="1">
              <a:spLocks noChangeArrowheads="1"/>
            </p:cNvSpPr>
            <p:nvPr/>
          </p:nvSpPr>
          <p:spPr bwMode="auto">
            <a:xfrm>
              <a:off x="1343" y="5412"/>
              <a:ext cx="3687" cy="26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_tradnl">
                  <a:solidFill>
                    <a:schemeClr val="bg1"/>
                  </a:solidFill>
                  <a:latin typeface="Verdana" pitchFamily="34" charset="0"/>
                </a:rPr>
                <a:t>Persona Mayor       de 65 años y más</a:t>
              </a:r>
            </a:p>
          </p:txBody>
        </p:sp>
        <p:sp>
          <p:nvSpPr>
            <p:cNvPr id="69641" name="Text Box 30"/>
            <p:cNvSpPr txBox="1">
              <a:spLocks noChangeArrowheads="1"/>
            </p:cNvSpPr>
            <p:nvPr/>
          </p:nvSpPr>
          <p:spPr bwMode="auto">
            <a:xfrm>
              <a:off x="8716" y="5158"/>
              <a:ext cx="3441" cy="2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ES" sz="1600">
                  <a:solidFill>
                    <a:schemeClr val="bg1"/>
                  </a:solidFill>
                  <a:latin typeface="Verdana" pitchFamily="34" charset="0"/>
                </a:rPr>
                <a:t>Examen de Medicina Preventiva del AM (EMP del AM)</a:t>
              </a:r>
            </a:p>
            <a:p>
              <a:pPr algn="ctr"/>
              <a:r>
                <a:rPr lang="es-ES" sz="1600">
                  <a:solidFill>
                    <a:schemeClr val="bg1"/>
                  </a:solidFill>
                  <a:latin typeface="Verdana" pitchFamily="34" charset="0"/>
                </a:rPr>
                <a:t> </a:t>
              </a:r>
              <a:r>
                <a:rPr lang="es-ES" sz="1600" i="1" u="sng">
                  <a:solidFill>
                    <a:schemeClr val="bg1"/>
                  </a:solidFill>
                  <a:latin typeface="Verdana" pitchFamily="34" charset="0"/>
                </a:rPr>
                <a:t>60 min</a:t>
              </a:r>
            </a:p>
          </p:txBody>
        </p:sp>
      </p:grpSp>
      <p:sp>
        <p:nvSpPr>
          <p:cNvPr id="36" name="35 Flecha abajo"/>
          <p:cNvSpPr/>
          <p:nvPr/>
        </p:nvSpPr>
        <p:spPr>
          <a:xfrm rot="16200000">
            <a:off x="4214018" y="2739232"/>
            <a:ext cx="538163" cy="1549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403350" y="1916113"/>
            <a:ext cx="6264275" cy="647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ES_tradnl" sz="3600" dirty="0">
                <a:solidFill>
                  <a:schemeClr val="bg1"/>
                </a:solidFill>
              </a:rPr>
              <a:t>Puerta de entrada a la APS</a:t>
            </a:r>
            <a:endParaRPr lang="es-CL" sz="3600" dirty="0">
              <a:solidFill>
                <a:schemeClr val="bg1"/>
              </a:solidFill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7C35F-74B9-4F7B-BCCD-ADEF357C0997}" type="slidenum">
              <a:rPr lang="es-CL" smtClean="0"/>
              <a:pPr>
                <a:defRPr/>
              </a:pPr>
              <a:t>18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179388" y="1793875"/>
            <a:ext cx="4032250" cy="4616450"/>
          </a:xfrm>
          <a:prstGeom prst="rect">
            <a:avLst/>
          </a:prstGeom>
          <a:solidFill>
            <a:srgbClr val="005FA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EXAMEN MEDICINA PREVENTIVA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Mediciones Antropométricas y signos vitales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Antecedentes: </a:t>
            </a:r>
            <a:r>
              <a:rPr lang="es-ES_tradnl" sz="1200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Realiza actividad física, vacunación ,PACAM, Patologías, Terapia </a:t>
            </a:r>
            <a:r>
              <a:rPr lang="es-ES_tradnl" sz="1200" dirty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Farmacológica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Diagnóstico Funcional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ES_tradnl" sz="1200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EFAM, otras observaciones al aplicar EFAM</a:t>
            </a: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_tradnl" sz="1200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  <a:sym typeface="Wingdings" pitchFamily="2" charset="2"/>
              </a:rPr>
              <a:t>Índice de Barthel para evaluación de dependencia</a:t>
            </a: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_tradnl" sz="1200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  <a:sym typeface="Wingdings" pitchFamily="2" charset="2"/>
              </a:rPr>
              <a:t>Escala de depresión geriátrica Yesavage</a:t>
            </a: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_tradnl" sz="1200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  <a:sym typeface="Wingdings" pitchFamily="2" charset="2"/>
              </a:rPr>
              <a:t>Cuestionario de actividades funcionales Pfeffer (del informante)</a:t>
            </a:r>
          </a:p>
          <a:p>
            <a:pPr marL="0" indent="0" algn="just">
              <a:spcBef>
                <a:spcPct val="2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  <a:sym typeface="Wingdings" pitchFamily="2" charset="2"/>
              </a:rPr>
              <a:t>4.    Riesgo de Caídas</a:t>
            </a:r>
          </a:p>
          <a:p>
            <a:pPr marL="0" indent="0" algn="just">
              <a:spcBef>
                <a:spcPct val="2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  <a:sym typeface="Wingdings" pitchFamily="2" charset="2"/>
              </a:rPr>
              <a:t>5.    Identificación de Redes</a:t>
            </a:r>
          </a:p>
          <a:p>
            <a:pPr marL="0" indent="0" eaLnBrk="1" hangingPunct="1">
              <a:spcBef>
                <a:spcPct val="5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6.   Sospecha de Maltrato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7.   Exámenes Anuales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8.   Adicciones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s-ES_tradnl" sz="1200" b="1" dirty="0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11.   Plan de Atención y </a:t>
            </a:r>
            <a:r>
              <a:rPr lang="es-ES_tradnl" sz="1200" b="1" dirty="0" err="1" smtClean="0">
                <a:solidFill>
                  <a:schemeClr val="bg1"/>
                </a:solidFill>
                <a:latin typeface="Verdana" pitchFamily="34" charset="0"/>
                <a:cs typeface="ヒラギノ角ゴ Pro W3"/>
              </a:rPr>
              <a:t>sequimiento</a:t>
            </a:r>
            <a:endParaRPr lang="es-CL" sz="1200" b="1" dirty="0" smtClean="0">
              <a:solidFill>
                <a:schemeClr val="bg1"/>
              </a:solidFill>
              <a:latin typeface="Verdana" pitchFamily="34" charset="0"/>
              <a:cs typeface="ヒラギノ角ゴ Pro W3"/>
            </a:endParaRPr>
          </a:p>
        </p:txBody>
      </p:sp>
      <p:sp>
        <p:nvSpPr>
          <p:cNvPr id="33795" name="Text Box 8"/>
          <p:cNvSpPr txBox="1">
            <a:spLocks noChangeArrowheads="1"/>
          </p:cNvSpPr>
          <p:nvPr/>
        </p:nvSpPr>
        <p:spPr bwMode="auto">
          <a:xfrm>
            <a:off x="4954588" y="1773238"/>
            <a:ext cx="3527425" cy="1846262"/>
          </a:xfrm>
          <a:prstGeom prst="rect">
            <a:avLst/>
          </a:prstGeom>
          <a:solidFill>
            <a:srgbClr val="005FA1"/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s-ES" sz="1600" b="1" dirty="0" smtClean="0">
                <a:solidFill>
                  <a:srgbClr val="FFFFFF"/>
                </a:solidFill>
                <a:latin typeface="+mj-lt"/>
              </a:rPr>
              <a:t>CLASIFICACIÓN DEL EMPAM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" sz="1400" b="1" dirty="0" smtClean="0">
                <a:solidFill>
                  <a:srgbClr val="FFFFFF"/>
                </a:solidFill>
                <a:latin typeface="+mj-lt"/>
              </a:rPr>
              <a:t>Autovalente sin riesgo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" sz="1400" b="1" dirty="0" smtClean="0">
                <a:solidFill>
                  <a:srgbClr val="FFFFFF"/>
                </a:solidFill>
                <a:latin typeface="+mj-lt"/>
              </a:rPr>
              <a:t>Autovalente con Riesgo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" sz="1400" b="1" dirty="0" smtClean="0">
                <a:solidFill>
                  <a:srgbClr val="FFFFFF"/>
                </a:solidFill>
                <a:latin typeface="+mj-lt"/>
              </a:rPr>
              <a:t>Riesgo de Dependencia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s-ES" sz="1400" b="1" dirty="0" smtClean="0">
                <a:solidFill>
                  <a:srgbClr val="FFFFFF"/>
                </a:solidFill>
                <a:latin typeface="+mj-lt"/>
              </a:rPr>
              <a:t>Dependencia (leve, moderada, grave y Total)</a:t>
            </a:r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4427538" y="4132263"/>
            <a:ext cx="4322762" cy="9223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CL" sz="1800" b="1" dirty="0" smtClean="0">
                <a:solidFill>
                  <a:srgbClr val="1F497D"/>
                </a:solidFill>
                <a:latin typeface="+mj-lt"/>
              </a:rPr>
              <a:t>PLAN DE INTERVENCIÓN</a:t>
            </a:r>
            <a:r>
              <a:rPr lang="es-CL" sz="1800" dirty="0" smtClean="0">
                <a:solidFill>
                  <a:srgbClr val="1F497D"/>
                </a:solidFill>
                <a:latin typeface="+mj-lt"/>
              </a:rPr>
              <a:t> Derivación e Integración a los Programas y/o Prestaciones en APS</a:t>
            </a:r>
            <a:endParaRPr lang="es-ES" sz="1800" dirty="0" smtClean="0">
              <a:solidFill>
                <a:srgbClr val="1F497D"/>
              </a:solidFill>
              <a:latin typeface="+mj-lt"/>
            </a:endParaRPr>
          </a:p>
        </p:txBody>
      </p:sp>
      <p:sp>
        <p:nvSpPr>
          <p:cNvPr id="33798" name="3 CuadroTexto"/>
          <p:cNvSpPr txBox="1">
            <a:spLocks noChangeArrowheads="1"/>
          </p:cNvSpPr>
          <p:nvPr/>
        </p:nvSpPr>
        <p:spPr bwMode="auto">
          <a:xfrm>
            <a:off x="4494213" y="5451475"/>
            <a:ext cx="4256087" cy="64611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sz="1800" b="1" dirty="0" smtClean="0">
                <a:solidFill>
                  <a:srgbClr val="1F497D"/>
                </a:solidFill>
                <a:latin typeface="+mj-lt"/>
              </a:rPr>
              <a:t>SEGUIMIENTO Y EVALUACIÓN DE PLAN DE INTERVENCIÓN</a:t>
            </a:r>
            <a:endParaRPr lang="es-CL" sz="1800" b="1" dirty="0" smtClean="0">
              <a:solidFill>
                <a:srgbClr val="1F497D"/>
              </a:solidFill>
              <a:latin typeface="+mj-lt"/>
            </a:endParaRPr>
          </a:p>
        </p:txBody>
      </p:sp>
      <p:sp>
        <p:nvSpPr>
          <p:cNvPr id="9" name="Rectangle 2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_tradnl" sz="2800" dirty="0" smtClean="0">
                <a:solidFill>
                  <a:sysClr val="window" lastClr="FFFFFF"/>
                </a:solidFill>
                <a:latin typeface="Verdana" pitchFamily="34" charset="0"/>
                <a:cs typeface="ヒラギノ角ゴ Pro W3"/>
              </a:rPr>
              <a:t>Resumen Propuesta Examen de Medicina Preventiva del Adulto Mayor 2013</a:t>
            </a:r>
            <a:endParaRPr lang="es-CL" sz="2800" dirty="0" smtClean="0">
              <a:solidFill>
                <a:sysClr val="window" lastClr="FFFFFF"/>
              </a:solidFill>
              <a:latin typeface="Verdana" pitchFamily="34" charset="0"/>
              <a:cs typeface="ヒラギノ角ゴ Pro W3"/>
            </a:endParaRPr>
          </a:p>
        </p:txBody>
      </p:sp>
      <p:sp>
        <p:nvSpPr>
          <p:cNvPr id="3" name="2 Flecha derecha"/>
          <p:cNvSpPr/>
          <p:nvPr/>
        </p:nvSpPr>
        <p:spPr>
          <a:xfrm>
            <a:off x="4211638" y="2636838"/>
            <a:ext cx="720725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4" name="3 Flecha abajo"/>
          <p:cNvSpPr/>
          <p:nvPr/>
        </p:nvSpPr>
        <p:spPr>
          <a:xfrm>
            <a:off x="6559550" y="5057775"/>
            <a:ext cx="158750" cy="393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71689" name="4 Rectángulo"/>
          <p:cNvSpPr>
            <a:spLocks noChangeArrowheads="1"/>
          </p:cNvSpPr>
          <p:nvPr/>
        </p:nvSpPr>
        <p:spPr bwMode="auto">
          <a:xfrm>
            <a:off x="382588" y="1123950"/>
            <a:ext cx="87614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b="1" dirty="0"/>
              <a:t>Realizado por Equipo de salud  capacitado; Profesional de la Salud (urbano) y  TENS  (rural)   </a:t>
            </a:r>
            <a:r>
              <a:rPr lang="es-CL" b="1" dirty="0" smtClean="0"/>
              <a:t>tiempo:60 </a:t>
            </a:r>
            <a:r>
              <a:rPr lang="es-CL" b="1" dirty="0"/>
              <a:t>minutos</a:t>
            </a:r>
          </a:p>
        </p:txBody>
      </p:sp>
      <p:sp>
        <p:nvSpPr>
          <p:cNvPr id="11" name="10 Flecha abajo"/>
          <p:cNvSpPr/>
          <p:nvPr/>
        </p:nvSpPr>
        <p:spPr>
          <a:xfrm>
            <a:off x="6481763" y="3619500"/>
            <a:ext cx="158750" cy="393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47B7B-DFB1-4B54-B2BE-90F22A9C4F25}" type="slidenum">
              <a:rPr lang="es-CL" smtClean="0"/>
              <a:pPr>
                <a:defRPr/>
              </a:pPr>
              <a:t>19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animBg="1"/>
      <p:bldP spid="33797" grpId="0" animBg="1"/>
      <p:bldP spid="33798" grpId="0" animBg="1"/>
      <p:bldP spid="3" grpId="0" animBg="1"/>
      <p:bldP spid="4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>
                <a:solidFill>
                  <a:schemeClr val="tx2"/>
                </a:solidFill>
              </a:rPr>
              <a:t>CHILE</a:t>
            </a:r>
            <a:endParaRPr lang="es-CL" b="1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/>
                </a:solidFill>
              </a:rPr>
              <a:t>El número absoluto de adultos mayores ha aumentado 5,3 veces entre 1950 en que la población de </a:t>
            </a:r>
            <a:r>
              <a:rPr lang="es-CL" b="1" dirty="0" smtClean="0">
                <a:solidFill>
                  <a:schemeClr val="tx2"/>
                </a:solidFill>
              </a:rPr>
              <a:t>≥60 años</a:t>
            </a:r>
            <a:r>
              <a:rPr lang="es-ES" b="1" dirty="0" smtClean="0">
                <a:solidFill>
                  <a:schemeClr val="tx2"/>
                </a:solidFill>
              </a:rPr>
              <a:t> era </a:t>
            </a:r>
            <a:r>
              <a:rPr lang="es-CL" b="1" dirty="0" smtClean="0">
                <a:solidFill>
                  <a:schemeClr val="tx2"/>
                </a:solidFill>
              </a:rPr>
              <a:t>416.741 personas  a 2.213.436 en 2010</a:t>
            </a:r>
          </a:p>
          <a:p>
            <a:r>
              <a:rPr lang="es-CL" sz="3600" b="1" dirty="0" smtClean="0">
                <a:solidFill>
                  <a:schemeClr val="tx2"/>
                </a:solidFill>
              </a:rPr>
              <a:t>Chile: el mayor crecimiento de AM en la región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2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_tradnl" sz="2800" b="1" dirty="0" smtClean="0">
                <a:solidFill>
                  <a:sysClr val="window" lastClr="FFFFFF"/>
                </a:solidFill>
                <a:latin typeface="Verdana" pitchFamily="34" charset="0"/>
                <a:cs typeface="ヒラギノ角ゴ Pro W3"/>
              </a:rPr>
              <a:t>EXAMEN DE MEDICINA PREVENTIVA DEL ADULTO MAYOR 2013</a:t>
            </a:r>
            <a:endParaRPr lang="es-CL" sz="2800" b="1" dirty="0" smtClean="0">
              <a:solidFill>
                <a:sysClr val="window" lastClr="FFFFFF"/>
              </a:solidFill>
              <a:latin typeface="Verdana" pitchFamily="34" charset="0"/>
              <a:cs typeface="ヒラギノ角ゴ Pro W3"/>
            </a:endParaRPr>
          </a:p>
        </p:txBody>
      </p:sp>
      <p:sp>
        <p:nvSpPr>
          <p:cNvPr id="75779" name="1 CuadroTexto"/>
          <p:cNvSpPr txBox="1">
            <a:spLocks noChangeArrowheads="1"/>
          </p:cNvSpPr>
          <p:nvPr/>
        </p:nvSpPr>
        <p:spPr bwMode="auto">
          <a:xfrm>
            <a:off x="611188" y="1343025"/>
            <a:ext cx="44648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b="1" dirty="0"/>
              <a:t>Vigencia anual</a:t>
            </a:r>
          </a:p>
          <a:p>
            <a:r>
              <a:rPr lang="es-ES_tradnl" b="1" dirty="0" smtClean="0">
                <a:solidFill>
                  <a:srgbClr val="FF0000"/>
                </a:solidFill>
              </a:rPr>
              <a:t>                                                    FLUJOGRAMA</a:t>
            </a:r>
            <a:endParaRPr lang="es-CL" b="1" dirty="0">
              <a:solidFill>
                <a:srgbClr val="FF0000"/>
              </a:solidFill>
            </a:endParaRPr>
          </a:p>
        </p:txBody>
      </p:sp>
      <p:pic>
        <p:nvPicPr>
          <p:cNvPr id="7578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205038"/>
            <a:ext cx="8323263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A7340-AE39-462E-A42D-98B60D86E793}" type="slidenum">
              <a:rPr lang="es-CL" smtClean="0"/>
              <a:pPr>
                <a:defRPr/>
              </a:pPr>
              <a:t>20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150"/>
          </a:xfr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cap="flat" algn="ctr">
            <a:solidFill>
              <a:srgbClr val="4F81BD">
                <a:shade val="95000"/>
                <a:satMod val="105000"/>
              </a:srgb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sz="3600" b="1" dirty="0" smtClean="0">
                <a:solidFill>
                  <a:sysClr val="window" lastClr="FFFFFF"/>
                </a:solidFill>
                <a:latin typeface="Verdana" pitchFamily="34" charset="0"/>
                <a:ea typeface="+mn-ea"/>
                <a:cs typeface="ヒラギノ角ゴ Pro W3"/>
              </a:rPr>
              <a:t>PLAN DE ATENCIÓN</a:t>
            </a:r>
            <a:endParaRPr lang="es-CL" sz="3600" b="1" dirty="0">
              <a:solidFill>
                <a:sysClr val="window" lastClr="FFFFFF"/>
              </a:solidFill>
              <a:latin typeface="Verdana" pitchFamily="34" charset="0"/>
              <a:ea typeface="+mn-ea"/>
              <a:cs typeface="ヒラギノ角ゴ Pro W3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95288" y="908050"/>
            <a:ext cx="8229600" cy="5616575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es-CL" sz="2400" dirty="0" smtClean="0">
                <a:solidFill>
                  <a:schemeClr val="tx2"/>
                </a:solidFill>
              </a:rPr>
              <a:t>    Definición</a:t>
            </a:r>
            <a:r>
              <a:rPr lang="es-CL" sz="2400" dirty="0" smtClean="0">
                <a:solidFill>
                  <a:schemeClr val="tx2"/>
                </a:solidFill>
              </a:rPr>
              <a:t>:  </a:t>
            </a:r>
            <a:r>
              <a:rPr lang="es-CL" sz="2400" dirty="0">
                <a:solidFill>
                  <a:schemeClr val="tx2"/>
                </a:solidFill>
              </a:rPr>
              <a:t>son las acciones a realizar con el adulto mayor en la red de </a:t>
            </a:r>
            <a:r>
              <a:rPr lang="es-CL" sz="2400" dirty="0" smtClean="0">
                <a:solidFill>
                  <a:schemeClr val="tx2"/>
                </a:solidFill>
              </a:rPr>
              <a:t>salud de </a:t>
            </a:r>
            <a:r>
              <a:rPr lang="es-CL" sz="2400" dirty="0">
                <a:solidFill>
                  <a:schemeClr val="tx2"/>
                </a:solidFill>
              </a:rPr>
              <a:t>acuerdo a los factores de riesgo detectados en el EMPAM</a:t>
            </a:r>
            <a:r>
              <a:rPr lang="es-CL" sz="2400" dirty="0" smtClean="0">
                <a:solidFill>
                  <a:schemeClr val="tx2"/>
                </a:solidFill>
              </a:rPr>
              <a:t>.</a:t>
            </a:r>
          </a:p>
          <a:p>
            <a:pPr marL="0" indent="0" algn="just">
              <a:buFont typeface="Arial" pitchFamily="34" charset="0"/>
              <a:buNone/>
              <a:defRPr/>
            </a:pPr>
            <a:endParaRPr lang="es-CL" sz="2400" dirty="0" smtClean="0">
              <a:solidFill>
                <a:schemeClr val="tx2"/>
              </a:solidFill>
            </a:endParaRPr>
          </a:p>
          <a:p>
            <a:pPr algn="just">
              <a:buNone/>
              <a:defRPr/>
            </a:pPr>
            <a:r>
              <a:rPr lang="es-CL" sz="2400" dirty="0" smtClean="0">
                <a:solidFill>
                  <a:schemeClr val="tx2"/>
                </a:solidFill>
              </a:rPr>
              <a:t>    Los </a:t>
            </a:r>
            <a:r>
              <a:rPr lang="es-CL" sz="2400" dirty="0">
                <a:solidFill>
                  <a:schemeClr val="tx2"/>
                </a:solidFill>
              </a:rPr>
              <a:t>resultados del EMPAM determinarán la periodicidad del seguimiento </a:t>
            </a:r>
            <a:r>
              <a:rPr lang="es-CL" sz="2400" dirty="0" smtClean="0">
                <a:solidFill>
                  <a:schemeClr val="tx2"/>
                </a:solidFill>
              </a:rPr>
              <a:t>por </a:t>
            </a:r>
            <a:r>
              <a:rPr lang="es-CL" sz="2400" dirty="0">
                <a:solidFill>
                  <a:schemeClr val="tx2"/>
                </a:solidFill>
              </a:rPr>
              <a:t>parte del equipo de salud, en donde:</a:t>
            </a:r>
          </a:p>
          <a:p>
            <a:pPr lvl="1" algn="just">
              <a:defRPr/>
            </a:pPr>
            <a:r>
              <a:rPr lang="es-CL" sz="2000" dirty="0" smtClean="0">
                <a:solidFill>
                  <a:schemeClr val="tx2"/>
                </a:solidFill>
              </a:rPr>
              <a:t>Todas </a:t>
            </a:r>
            <a:r>
              <a:rPr lang="es-CL" sz="2000" dirty="0">
                <a:solidFill>
                  <a:schemeClr val="tx2"/>
                </a:solidFill>
              </a:rPr>
              <a:t>las personas </a:t>
            </a:r>
            <a:r>
              <a:rPr lang="es-CL" sz="2000" dirty="0" smtClean="0">
                <a:solidFill>
                  <a:schemeClr val="tx2"/>
                </a:solidFill>
              </a:rPr>
              <a:t>de 65 y más años </a:t>
            </a:r>
            <a:r>
              <a:rPr lang="es-CL" sz="2000" dirty="0">
                <a:solidFill>
                  <a:schemeClr val="tx2"/>
                </a:solidFill>
              </a:rPr>
              <a:t>deben realizarse anualmente el EMPAM. </a:t>
            </a:r>
          </a:p>
          <a:p>
            <a:pPr lvl="1" algn="just">
              <a:defRPr/>
            </a:pPr>
            <a:r>
              <a:rPr lang="es-CL" sz="2000" dirty="0">
                <a:solidFill>
                  <a:schemeClr val="tx2"/>
                </a:solidFill>
              </a:rPr>
              <a:t>Las personas </a:t>
            </a:r>
            <a:r>
              <a:rPr lang="es-CL" sz="2000" b="1" dirty="0" err="1" smtClean="0">
                <a:solidFill>
                  <a:schemeClr val="tx2"/>
                </a:solidFill>
              </a:rPr>
              <a:t>Autovalente</a:t>
            </a:r>
            <a:r>
              <a:rPr lang="es-CL" sz="2000" b="1" dirty="0" smtClean="0">
                <a:solidFill>
                  <a:schemeClr val="tx2"/>
                </a:solidFill>
              </a:rPr>
              <a:t> </a:t>
            </a:r>
            <a:r>
              <a:rPr lang="es-CL" sz="2000" b="1" dirty="0">
                <a:solidFill>
                  <a:schemeClr val="tx2"/>
                </a:solidFill>
              </a:rPr>
              <a:t>con riesgo y riesgo de dependencia</a:t>
            </a:r>
            <a:r>
              <a:rPr lang="es-CL" sz="2000" dirty="0">
                <a:solidFill>
                  <a:schemeClr val="tx2"/>
                </a:solidFill>
              </a:rPr>
              <a:t>, serán </a:t>
            </a:r>
            <a:r>
              <a:rPr lang="es-CL" sz="2000" b="1" dirty="0">
                <a:solidFill>
                  <a:schemeClr val="tx2"/>
                </a:solidFill>
              </a:rPr>
              <a:t>evaluadas a los 6 </a:t>
            </a:r>
            <a:r>
              <a:rPr lang="es-CL" sz="2000" b="1" dirty="0" smtClean="0">
                <a:solidFill>
                  <a:schemeClr val="tx2"/>
                </a:solidFill>
              </a:rPr>
              <a:t>meses </a:t>
            </a:r>
            <a:r>
              <a:rPr lang="es-CL" sz="2000" b="1" dirty="0">
                <a:solidFill>
                  <a:schemeClr val="tx2"/>
                </a:solidFill>
              </a:rPr>
              <a:t>conforme el riesgo detectado</a:t>
            </a:r>
            <a:r>
              <a:rPr lang="es-CL" sz="2000" dirty="0" smtClean="0">
                <a:solidFill>
                  <a:schemeClr val="tx2"/>
                </a:solidFill>
              </a:rPr>
              <a:t>.</a:t>
            </a:r>
          </a:p>
          <a:p>
            <a:pPr marL="457200" lvl="1" indent="0" algn="just">
              <a:buFont typeface="Arial" pitchFamily="34" charset="0"/>
              <a:buNone/>
              <a:defRPr/>
            </a:pPr>
            <a:endParaRPr lang="es-CL" sz="2000" dirty="0">
              <a:solidFill>
                <a:schemeClr val="tx2"/>
              </a:solidFill>
            </a:endParaRPr>
          </a:p>
          <a:p>
            <a:pPr>
              <a:buNone/>
              <a:defRPr/>
            </a:pPr>
            <a:r>
              <a:rPr lang="es-ES_tradnl" sz="2400" dirty="0" smtClean="0">
                <a:solidFill>
                  <a:schemeClr val="tx2"/>
                </a:solidFill>
              </a:rPr>
              <a:t>     Plan </a:t>
            </a:r>
            <a:r>
              <a:rPr lang="es-ES_tradnl" sz="2400" dirty="0" smtClean="0">
                <a:solidFill>
                  <a:schemeClr val="tx2"/>
                </a:solidFill>
              </a:rPr>
              <a:t>de atención según:</a:t>
            </a:r>
          </a:p>
          <a:p>
            <a:pPr lvl="1">
              <a:defRPr/>
            </a:pPr>
            <a:r>
              <a:rPr lang="es-ES_tradnl" sz="2000" b="1" dirty="0" smtClean="0">
                <a:solidFill>
                  <a:schemeClr val="tx2"/>
                </a:solidFill>
              </a:rPr>
              <a:t>Condición de funcionalidad</a:t>
            </a:r>
          </a:p>
          <a:p>
            <a:pPr lvl="1">
              <a:defRPr/>
            </a:pPr>
            <a:r>
              <a:rPr lang="es-ES_tradnl" sz="2000" b="1" dirty="0" smtClean="0">
                <a:solidFill>
                  <a:schemeClr val="tx2"/>
                </a:solidFill>
              </a:rPr>
              <a:t>Otras condiciones</a:t>
            </a:r>
            <a:r>
              <a:rPr lang="es-ES_tradnl" sz="2000" b="1" dirty="0" smtClean="0"/>
              <a:t> </a:t>
            </a:r>
            <a:endParaRPr lang="es-CL" sz="2000" b="1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48CFB-91D9-4140-8CC6-21E6D211336F}" type="slidenum">
              <a:rPr lang="es-CL" smtClean="0"/>
              <a:pPr>
                <a:defRPr/>
              </a:pPr>
              <a:t>21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2288"/>
            <a:ext cx="9144000" cy="633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1 Rectángulo"/>
          <p:cNvSpPr>
            <a:spLocks noChangeArrowheads="1"/>
          </p:cNvSpPr>
          <p:nvPr/>
        </p:nvSpPr>
        <p:spPr bwMode="auto">
          <a:xfrm>
            <a:off x="107950" y="6350"/>
            <a:ext cx="7466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/>
            <a:r>
              <a:rPr lang="es-ES_tradnl" sz="3200" b="1"/>
              <a:t>SEGÚN CONDICIÓN DE FUNCIONALIDAD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1B885F-F233-4B36-92E4-F91031DC1514}" type="slidenum">
              <a:rPr lang="es-CL" smtClean="0"/>
              <a:pPr>
                <a:defRPr/>
              </a:pPr>
              <a:t>22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CuadroTexto"/>
          <p:cNvSpPr txBox="1">
            <a:spLocks noChangeArrowheads="1"/>
          </p:cNvSpPr>
          <p:nvPr/>
        </p:nvSpPr>
        <p:spPr bwMode="auto">
          <a:xfrm>
            <a:off x="3419475" y="5805488"/>
            <a:ext cx="3603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100"/>
              <a:t>SI</a:t>
            </a:r>
            <a:endParaRPr lang="es-CL" sz="1100"/>
          </a:p>
        </p:txBody>
      </p:sp>
      <p:pic>
        <p:nvPicPr>
          <p:cNvPr id="8089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3" y="-300038"/>
            <a:ext cx="9153526" cy="745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85A5A-C871-4679-AF7A-D5C9FA2D6E91}" type="slidenum">
              <a:rPr lang="es-CL" smtClean="0"/>
              <a:pPr>
                <a:defRPr/>
              </a:pPr>
              <a:t>23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916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18B68D-6B04-42CD-A87C-EF3578CAC157}" type="slidenum">
              <a:rPr lang="es-CL" smtClean="0"/>
              <a:pPr>
                <a:defRPr/>
              </a:pPr>
              <a:t>24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Título"/>
          <p:cNvSpPr>
            <a:spLocks noGrp="1"/>
          </p:cNvSpPr>
          <p:nvPr>
            <p:ph type="title"/>
          </p:nvPr>
        </p:nvSpPr>
        <p:spPr>
          <a:xfrm>
            <a:off x="611188" y="115888"/>
            <a:ext cx="8353425" cy="1287462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es-ES_tradnl" b="1" smtClean="0"/>
              <a:t/>
            </a:r>
            <a:br>
              <a:rPr lang="es-ES_tradnl" b="1" smtClean="0"/>
            </a:br>
            <a:r>
              <a:rPr lang="es-CL" b="1" smtClean="0"/>
              <a:t/>
            </a:r>
            <a:br>
              <a:rPr lang="es-CL" b="1" smtClean="0"/>
            </a:br>
            <a:endParaRPr lang="es-CL" smtClean="0"/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7775576" cy="5495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7788"/>
                <a:gridCol w="3887788"/>
              </a:tblGrid>
              <a:tr h="2878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Condición pesquisada</a:t>
                      </a:r>
                      <a:endParaRPr lang="es-CL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Plan de atención 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  <a:tr h="472622">
                <a:tc gridSpan="2"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ITEM I MEDICIONES</a:t>
                      </a:r>
                      <a:endParaRPr lang="es-CL" sz="16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69" marR="68569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832910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Presión arterial: Alterada valores = o &gt; 140/90 mmhg</a:t>
                      </a:r>
                      <a:endParaRPr lang="es-CL" sz="1600"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 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Acción a realizar</a:t>
                      </a:r>
                      <a:r>
                        <a:rPr lang="es-ES_tradnl" sz="1600" dirty="0">
                          <a:effectLst/>
                        </a:rPr>
                        <a:t>: Derivar a  sector correspondiente para tomas seriadas de presiones arteriales y según resultados  alterados (más de 20/10 </a:t>
                      </a:r>
                      <a:r>
                        <a:rPr lang="es-ES_tradnl" sz="1600" dirty="0" err="1">
                          <a:effectLst/>
                        </a:rPr>
                        <a:t>mmhg</a:t>
                      </a:r>
                      <a:r>
                        <a:rPr lang="es-ES_tradnl" sz="1600" dirty="0">
                          <a:effectLst/>
                        </a:rPr>
                        <a:t> de diferencia) derivar a médico para confirmación diagnóstica, tratamiento e ingreso al PSCV  (HTA-GES).</a:t>
                      </a:r>
                      <a:endParaRPr lang="es-CL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  <a:tr h="287893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Pulso: Alterado: SI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Acción a realizar: Derivar a médico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  <a:tr h="731520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Talla-Peso-IMC-CC: Alterado: SI</a:t>
                      </a:r>
                      <a:endParaRPr lang="es-CL" sz="1600"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 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Acción a realizar: Derivar a nutricionista para evaluación y seguimiento del estado nutricional. </a:t>
                      </a:r>
                      <a:endParaRPr lang="es-CL" sz="16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  <a:tr h="731520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Pérdida de peso en los últimos seis meses:</a:t>
                      </a:r>
                      <a:endParaRPr lang="es-CL" sz="1600"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 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Acción a realizar: Derivar a médico para  evaluación clínica,  estudio, determinar etiología.</a:t>
                      </a:r>
                      <a:endParaRPr lang="es-CL" sz="16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  <a:tr h="1151568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Actividad física a los menos 30 minutos 3 veces por semana</a:t>
                      </a:r>
                      <a:endParaRPr lang="es-CL" sz="1600" dirty="0"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69" marR="68569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Acción a realizar: si la respuesta es NO -Recomendar actividad física, derivar a  espacios en donde se realice actividad física y/o gimnasio según redes.</a:t>
                      </a:r>
                      <a:endParaRPr lang="es-CL" sz="16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69" marR="68569" marT="0" marB="0"/>
                </a:tc>
              </a:tr>
            </a:tbl>
          </a:graphicData>
        </a:graphic>
      </p:graphicFrame>
      <p:sp>
        <p:nvSpPr>
          <p:cNvPr id="9" name="Rectangle 2"/>
          <p:cNvSpPr txBox="1">
            <a:spLocks/>
          </p:cNvSpPr>
          <p:nvPr/>
        </p:nvSpPr>
        <p:spPr bwMode="auto">
          <a:xfrm>
            <a:off x="0" y="-14288"/>
            <a:ext cx="9144000" cy="8016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x-none" sz="2600" b="1"/>
              <a:t>PLAN DE ATENCI</a:t>
            </a:r>
            <a:r>
              <a:rPr lang="es-ES_tradnl" sz="2600" b="1" dirty="0" err="1"/>
              <a:t>Ó</a:t>
            </a:r>
            <a:r>
              <a:rPr lang="x-none" sz="2600" b="1"/>
              <a:t>N SEG</a:t>
            </a:r>
            <a:r>
              <a:rPr lang="es-ES_tradnl" sz="2600" b="1" dirty="0"/>
              <a:t>Ú</a:t>
            </a:r>
            <a:r>
              <a:rPr lang="x-none" sz="2600" b="1"/>
              <a:t>N OTRAS CONDICI</a:t>
            </a:r>
            <a:r>
              <a:rPr lang="es-ES_tradnl" sz="2600" b="1" dirty="0"/>
              <a:t>ONES </a:t>
            </a:r>
            <a:r>
              <a:rPr lang="x-none" sz="2600" b="1"/>
              <a:t>PESQUIZADA</a:t>
            </a:r>
            <a:r>
              <a:rPr lang="es-ES_tradnl" sz="2600" b="1" dirty="0"/>
              <a:t>S </a:t>
            </a:r>
            <a:endParaRPr lang="es-CL" sz="26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AF7EB-658A-4C49-9C1A-A844DC9FCCF1}" type="slidenum">
              <a:rPr lang="es-CL" smtClean="0"/>
              <a:pPr>
                <a:defRPr/>
              </a:pPr>
              <a:t>25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0" y="836613"/>
          <a:ext cx="9144000" cy="6024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82879">
                <a:tc gridSpan="2"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ITEM II ANTECEDENTES</a:t>
                      </a:r>
                      <a:endParaRPr lang="es-CL" sz="12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06708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Vacunas influenza y </a:t>
                      </a:r>
                      <a:r>
                        <a:rPr lang="es-ES_tradnl" sz="1200" dirty="0" err="1">
                          <a:effectLst/>
                        </a:rPr>
                        <a:t>neumocócica</a:t>
                      </a:r>
                      <a:r>
                        <a:rPr lang="es-ES_tradnl" sz="1200" dirty="0">
                          <a:effectLst/>
                        </a:rPr>
                        <a:t>: No se aplicaron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effectLst/>
                        </a:rPr>
                        <a:t> </a:t>
                      </a:r>
                      <a:r>
                        <a:rPr lang="es-ES_tradnl" sz="1100" dirty="0">
                          <a:effectLst/>
                        </a:rPr>
                        <a:t>Consejería y derivar a </a:t>
                      </a:r>
                      <a:r>
                        <a:rPr lang="es-ES_tradnl" sz="1100" dirty="0" err="1">
                          <a:effectLst/>
                        </a:rPr>
                        <a:t>vacunatorio</a:t>
                      </a:r>
                      <a:r>
                        <a:rPr lang="es-ES_tradnl" sz="1100" dirty="0">
                          <a:effectLst/>
                        </a:rPr>
                        <a:t> según PNI </a:t>
                      </a:r>
                      <a:endParaRPr lang="es-CL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548637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PACAM: Retiran en forma regular los alimentos del PACAM, según corresponda.</a:t>
                      </a:r>
                      <a:endParaRPr lang="es-CL" sz="1200" dirty="0"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Acción </a:t>
                      </a:r>
                      <a:r>
                        <a:rPr lang="es-MX" sz="1100" dirty="0" smtClean="0">
                          <a:effectLst/>
                        </a:rPr>
                        <a:t>: </a:t>
                      </a:r>
                      <a:r>
                        <a:rPr lang="es-MX" sz="1100" dirty="0">
                          <a:effectLst/>
                        </a:rPr>
                        <a:t>Dar consejería y derivar para retiro de PACAM</a:t>
                      </a:r>
                      <a:endParaRPr lang="es-CL" sz="1100" dirty="0">
                        <a:effectLst/>
                      </a:endParaRPr>
                    </a:p>
                    <a:p>
                      <a:pPr marL="29845" algn="just"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En el caso de ser beneficiario verificar si retiró.</a:t>
                      </a:r>
                      <a:endParaRPr lang="es-CL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460062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Incontinencia urinaria: pérdida involuntaria de orina en los últimos 6 meses y que no haya sido evaluada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para  evaluación clínica y  estudio posterior para determinar etiología.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460062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Estreñimiento o algún cambio en la frecuencia o aspecto de sus deposiciones  que  no haya sido  evaluado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para  evaluación clínica y  estudio posterior para determinar  etiología.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365751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Problemas de visión que no hayan sido evaluados en el último año.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Acción: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de APS para referir a especialidad de oftalmología.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502917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Problemas de audición que no hayan sido evaluados en el último año: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Acción: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de APS para referir a especialidad de otorrinolaringología.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460062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Patologías cardiacas: SI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programa de salud cardiovascular para control, ingreso o derivación nivel secundario según corresponda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502908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Patologías del aparato respiratorio: Si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CL" sz="1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sala de Enfermedades Respiratoria del Adulto para  control, ingreso o derivación nivel secundario según corresponda.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460062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Patologías del aparato renal: SI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a realizar: Derivar a programa de salud cardiovascular para control, ingreso o derivación nivel secundario según corresponda.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335278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Patologías del sistema nervioso: SI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de APS para referir a especialidad según corresponda.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460062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Patologías salud mental: SI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para continuidad de controles  y tratamiento en APS o derivar a nivel secundario según diagnóstico.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613416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Patologías </a:t>
                      </a:r>
                      <a:r>
                        <a:rPr lang="es-ES_tradnl" sz="1200" dirty="0" err="1">
                          <a:solidFill>
                            <a:srgbClr val="FFFF00"/>
                          </a:solidFill>
                          <a:effectLst/>
                        </a:rPr>
                        <a:t>osteoarticulares</a:t>
                      </a: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: SI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Acción: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médico en APS o nivel secundario para diagnóstico etiológico y tratamiento  y/o derivación a  kinesiólogo a sala de rehabilitación comunitaria.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  <a:tr h="365758">
                <a:tc>
                  <a:txBody>
                    <a:bodyPr/>
                    <a:lstStyle/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Terapia farmacológica: Polifarmacia: SI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90170" indent="-90170" algn="just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CL" sz="12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Acción </a:t>
                      </a:r>
                      <a:r>
                        <a:rPr lang="es-ES_tradnl" sz="1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_tradnl" sz="1100" dirty="0">
                          <a:solidFill>
                            <a:schemeClr val="tx1"/>
                          </a:solidFill>
                          <a:effectLst/>
                        </a:rPr>
                        <a:t>Derivar a  médico para revaluación de tratamiento farmacológico.</a:t>
                      </a:r>
                      <a:endParaRPr lang="es-CL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5045" marR="55045" marT="0" marB="0"/>
                </a:tc>
              </a:tr>
            </a:tbl>
          </a:graphicData>
        </a:graphic>
      </p:graphicFrame>
      <p:sp>
        <p:nvSpPr>
          <p:cNvPr id="6" name="Rectangle 2"/>
          <p:cNvSpPr txBox="1">
            <a:spLocks/>
          </p:cNvSpPr>
          <p:nvPr/>
        </p:nvSpPr>
        <p:spPr bwMode="auto">
          <a:xfrm>
            <a:off x="0" y="-47625"/>
            <a:ext cx="9144000" cy="6683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x-none" sz="2600" b="1"/>
              <a:t>PLAN DE ATENCI</a:t>
            </a:r>
            <a:r>
              <a:rPr lang="es-ES_tradnl" sz="2600" b="1" dirty="0" err="1"/>
              <a:t>Ó</a:t>
            </a:r>
            <a:r>
              <a:rPr lang="x-none" sz="2600" b="1"/>
              <a:t>N SEG</a:t>
            </a:r>
            <a:r>
              <a:rPr lang="es-ES_tradnl" sz="2600" b="1" dirty="0"/>
              <a:t>Ú</a:t>
            </a:r>
            <a:r>
              <a:rPr lang="x-none" sz="2600" b="1"/>
              <a:t>N OTRAS CONDICI</a:t>
            </a:r>
            <a:r>
              <a:rPr lang="es-ES_tradnl" sz="2600" b="1" dirty="0"/>
              <a:t>ONES </a:t>
            </a:r>
            <a:r>
              <a:rPr lang="x-none" sz="2600" b="1"/>
              <a:t>PESQUIZADA</a:t>
            </a:r>
            <a:r>
              <a:rPr lang="es-ES_tradnl" sz="2600" b="1" dirty="0"/>
              <a:t>S </a:t>
            </a:r>
            <a:endParaRPr lang="es-CL" sz="26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DF57D-242E-43A6-BCED-0F9B19F6AF6E}" type="slidenum">
              <a:rPr lang="es-CL" smtClean="0"/>
              <a:pPr>
                <a:defRPr/>
              </a:pPr>
              <a:t>26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Título"/>
          <p:cNvSpPr>
            <a:spLocks noGrp="1"/>
          </p:cNvSpPr>
          <p:nvPr>
            <p:ph type="title"/>
          </p:nvPr>
        </p:nvSpPr>
        <p:spPr>
          <a:xfrm>
            <a:off x="611188" y="115888"/>
            <a:ext cx="8353425" cy="1287462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es-ES_tradnl" b="1" smtClean="0"/>
              <a:t/>
            </a:r>
            <a:br>
              <a:rPr lang="es-ES_tradnl" b="1" smtClean="0"/>
            </a:br>
            <a:r>
              <a:rPr lang="es-CL" b="1" smtClean="0"/>
              <a:t/>
            </a:r>
            <a:br>
              <a:rPr lang="es-CL" b="1" smtClean="0"/>
            </a:br>
            <a:endParaRPr lang="es-CL" smtClean="0"/>
          </a:p>
        </p:txBody>
      </p:sp>
      <p:sp>
        <p:nvSpPr>
          <p:cNvPr id="9" name="Rectangle 2"/>
          <p:cNvSpPr txBox="1">
            <a:spLocks/>
          </p:cNvSpPr>
          <p:nvPr/>
        </p:nvSpPr>
        <p:spPr bwMode="auto">
          <a:xfrm>
            <a:off x="0" y="34925"/>
            <a:ext cx="9144000" cy="6572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x-none" sz="2600" b="1"/>
              <a:t>PLAN DE ATENCI</a:t>
            </a:r>
            <a:r>
              <a:rPr lang="es-ES_tradnl" sz="2600" b="1" dirty="0" err="1"/>
              <a:t>Ó</a:t>
            </a:r>
            <a:r>
              <a:rPr lang="x-none" sz="2600" b="1"/>
              <a:t>N SEG</a:t>
            </a:r>
            <a:r>
              <a:rPr lang="es-ES_tradnl" sz="2600" b="1" dirty="0"/>
              <a:t>Ú</a:t>
            </a:r>
            <a:r>
              <a:rPr lang="x-none" sz="2600" b="1"/>
              <a:t>N OTRAS CONDICI</a:t>
            </a:r>
            <a:r>
              <a:rPr lang="es-ES_tradnl" sz="2600" b="1" dirty="0"/>
              <a:t>ONES </a:t>
            </a:r>
            <a:r>
              <a:rPr lang="x-none" sz="2600" b="1"/>
              <a:t>PESQUIZADA</a:t>
            </a:r>
            <a:r>
              <a:rPr lang="es-ES_tradnl" sz="2600" b="1" dirty="0"/>
              <a:t>S </a:t>
            </a:r>
            <a:endParaRPr lang="es-CL" sz="26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8135938" cy="5205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7969"/>
                <a:gridCol w="4067969"/>
              </a:tblGrid>
              <a:tr h="269106">
                <a:tc gridSpan="2">
                  <a:txBody>
                    <a:bodyPr/>
                    <a:lstStyle/>
                    <a:p>
                      <a:pPr marL="449580" algn="l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ITEM IV RIESGO DE CAÍDAS</a:t>
                      </a:r>
                      <a:endParaRPr lang="es-CL" sz="16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72" marR="68572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7070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RIESGO DE CAÍDAS: Si el paciente presenta </a:t>
                      </a:r>
                      <a:r>
                        <a:rPr lang="es-MX" sz="1600">
                          <a:effectLst/>
                        </a:rPr>
                        <a:t>dos o más caídas en el último año, inestabilidad o problemas del equilibrio al caminar, </a:t>
                      </a:r>
                      <a:r>
                        <a:rPr lang="es-ES_tradnl" sz="1600">
                          <a:effectLst/>
                        </a:rPr>
                        <a:t>problemas de dolor articular  que afectan su vida diaria y que no estén en control por su médico de APS en el último año.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600" dirty="0">
                          <a:effectLst/>
                        </a:rPr>
                        <a:t>Acción a realizar: Derivar a médico para estudio, confirmación diagnóstica, tratamiento o derivación a nivel secundario según sea el caso.</a:t>
                      </a:r>
                      <a:endParaRPr lang="es-CL" sz="1600" dirty="0">
                        <a:effectLst/>
                      </a:endParaRPr>
                    </a:p>
                    <a:p>
                      <a:pPr algn="l"/>
                      <a:r>
                        <a:rPr lang="es-ES_tradn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</a:endParaRPr>
                    </a:p>
                    <a:p>
                      <a:pPr algn="l"/>
                      <a:r>
                        <a:rPr lang="es-ES_tradnl" sz="1600" dirty="0">
                          <a:effectLst/>
                        </a:rPr>
                        <a:t>Médico derivar a Kinesiólogo a  </a:t>
                      </a:r>
                      <a:r>
                        <a:rPr lang="es-ES_tradnl" sz="1600" dirty="0" smtClean="0">
                          <a:effectLst/>
                        </a:rPr>
                        <a:t>Taller</a:t>
                      </a:r>
                      <a:r>
                        <a:rPr lang="es-ES_tradnl" sz="1600" baseline="0" dirty="0" smtClean="0">
                          <a:effectLst/>
                        </a:rPr>
                        <a:t> de Caídas o </a:t>
                      </a:r>
                      <a:r>
                        <a:rPr lang="es-ES_tradnl" sz="1600" dirty="0" smtClean="0">
                          <a:effectLst/>
                        </a:rPr>
                        <a:t>centro </a:t>
                      </a:r>
                      <a:r>
                        <a:rPr lang="es-ES_tradnl" sz="1600" dirty="0">
                          <a:effectLst/>
                        </a:rPr>
                        <a:t>de rehabilitación física para terapia.</a:t>
                      </a:r>
                      <a:endParaRPr lang="es-CL" sz="1600" dirty="0">
                        <a:effectLst/>
                        <a:latin typeface="Times New Roman"/>
                      </a:endParaRPr>
                    </a:p>
                  </a:txBody>
                  <a:tcPr marL="68572" marR="68572" marT="0" marB="0"/>
                </a:tc>
              </a:tr>
              <a:tr h="26910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ITEM V IDENTIFICACIÓN DE REDES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8073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IDENTIFICACIÓN DE REDES: Si el paciente tiene problemas de salud, </a:t>
                      </a:r>
                      <a:r>
                        <a:rPr lang="es-ES" sz="1600">
                          <a:effectLst/>
                        </a:rPr>
                        <a:t>Red deficiente</a:t>
                      </a:r>
                      <a:r>
                        <a:rPr lang="es-ES_tradnl" sz="1600">
                          <a:effectLst/>
                        </a:rPr>
                        <a:t> o alguna otra dificultad de apoyo. 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Si la respuesta es </a:t>
                      </a:r>
                      <a:r>
                        <a:rPr lang="es-ES" sz="1600">
                          <a:effectLst/>
                        </a:rPr>
                        <a:t>No </a:t>
                      </a:r>
                      <a:r>
                        <a:rPr lang="es-MX" sz="1600">
                          <a:effectLst/>
                          <a:sym typeface="Symbol"/>
                        </a:rPr>
                        <a:t></a:t>
                      </a:r>
                      <a:r>
                        <a:rPr lang="es-MX" sz="1600">
                          <a:effectLst/>
                        </a:rPr>
                        <a:t>Derivar a e</a:t>
                      </a:r>
                      <a:r>
                        <a:rPr lang="es-ES_tradnl" sz="1600">
                          <a:effectLst/>
                        </a:rPr>
                        <a:t>valuación por asistente social.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</a:tr>
              <a:tr h="26910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ITEM VI SOSPECHA DE MALTRATO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8837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_tradnl" sz="1600">
                          <a:effectLst/>
                        </a:rPr>
                        <a:t>SOSPECHA DE MALTRATO: Al realizar la evaluación al  paciente se debe investigar si existe sospecha de maltrato es así como: alguien le ha causado daño físico, psicológico o emocional, económico, negligencia o abandono   en forma reiterada en el último año.</a:t>
                      </a:r>
                      <a:endParaRPr lang="es-CL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Acción a realizar</a:t>
                      </a:r>
                      <a:r>
                        <a:rPr lang="es-ES_tradnl" sz="1600" dirty="0">
                          <a:effectLst/>
                        </a:rPr>
                        <a:t>: Si la respuesta es </a:t>
                      </a:r>
                      <a:r>
                        <a:rPr lang="es-ES" sz="1600" dirty="0">
                          <a:effectLst/>
                        </a:rPr>
                        <a:t>SI</a:t>
                      </a:r>
                      <a:r>
                        <a:rPr lang="es-MX" sz="1600" dirty="0">
                          <a:effectLst/>
                          <a:sym typeface="Symbol"/>
                        </a:rPr>
                        <a:t></a:t>
                      </a:r>
                      <a:r>
                        <a:rPr lang="es-MX" sz="1600" dirty="0">
                          <a:effectLst/>
                        </a:rPr>
                        <a:t>	Derivar a médico,  asistente social, para realizar visita al adulto mayor.</a:t>
                      </a:r>
                      <a:r>
                        <a:rPr lang="es-MX" sz="1600" dirty="0">
                          <a:effectLst/>
                          <a:sym typeface="Symbol"/>
                        </a:rPr>
                        <a:t></a:t>
                      </a:r>
                      <a:r>
                        <a:rPr lang="es-CL" sz="1600" dirty="0">
                          <a:effectLst/>
                        </a:rPr>
                        <a:t> . Si el equipo llega a definir una sospecha de maltrato se debe, además de registrar en el tarjetero o ficha electrónica, contactar en el Municipio, al encargado/a de la Oficina del Adulto Mayor.</a:t>
                      </a:r>
                      <a:endParaRPr lang="es-CL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72" marR="68572" marT="0" marB="0"/>
                </a:tc>
              </a:tr>
            </a:tbl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05935-F3B4-40A8-96DA-070E918E18C3}" type="slidenum">
              <a:rPr lang="es-CL" smtClean="0"/>
              <a:pPr>
                <a:defRPr/>
              </a:pPr>
              <a:t>27</a:t>
            </a:fld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    EVALUACION FUNCIONAL COGNITIVA</a:t>
            </a: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s-CL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chemeClr val="tx2"/>
                </a:solidFill>
              </a:rPr>
              <a:t>Mini </a:t>
            </a:r>
            <a:r>
              <a:rPr lang="es-CL" b="1" dirty="0" err="1" smtClean="0">
                <a:solidFill>
                  <a:schemeClr val="tx2"/>
                </a:solidFill>
              </a:rPr>
              <a:t>MentalStateExamination</a:t>
            </a:r>
            <a:r>
              <a:rPr lang="es-CL" b="1" dirty="0" smtClean="0">
                <a:solidFill>
                  <a:schemeClr val="tx2"/>
                </a:solidFill>
              </a:rPr>
              <a:t>(MMSE) ≤ 21pts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Sensibilidad:93,6% Especificidad:46,1%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Demencia &lt;13 pts.</a:t>
            </a:r>
          </a:p>
          <a:p>
            <a:pPr>
              <a:buNone/>
            </a:pPr>
            <a:r>
              <a:rPr lang="it-IT" b="1" dirty="0" smtClean="0">
                <a:solidFill>
                  <a:schemeClr val="tx2"/>
                </a:solidFill>
              </a:rPr>
              <a:t>Test Pfeffer: Punto de corte </a:t>
            </a:r>
            <a:r>
              <a:rPr lang="es-CL" dirty="0" smtClean="0">
                <a:solidFill>
                  <a:schemeClr val="tx2"/>
                </a:solidFill>
              </a:rPr>
              <a:t>≥ 6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Sensibilidad:89,2% (70,6-99,7)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Especificidad:70,7%(58,9-80,3)</a:t>
            </a:r>
            <a:endParaRPr lang="es-CL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>
                <a:solidFill>
                  <a:schemeClr val="tx2"/>
                </a:solidFill>
              </a:rPr>
              <a:t>Instrumentos de Evaluación Geriátrica</a:t>
            </a:r>
            <a:br>
              <a:rPr lang="es-CL" sz="2800" dirty="0" smtClean="0">
                <a:solidFill>
                  <a:schemeClr val="tx2"/>
                </a:solidFill>
              </a:rPr>
            </a:br>
            <a:r>
              <a:rPr lang="es-CL" sz="2800" dirty="0" smtClean="0">
                <a:solidFill>
                  <a:schemeClr val="tx2"/>
                </a:solidFill>
              </a:rPr>
              <a:t>Esfera cognitiva y Depresión MMSE</a:t>
            </a:r>
            <a:endParaRPr lang="es-CL" sz="2800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None/>
            </a:pPr>
            <a:endParaRPr lang="es-CL" sz="20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95536" y="1435548"/>
          <a:ext cx="8424936" cy="5422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4527193"/>
                <a:gridCol w="1089431"/>
              </a:tblGrid>
              <a:tr h="588016">
                <a:tc>
                  <a:txBody>
                    <a:bodyPr/>
                    <a:lstStyle/>
                    <a:p>
                      <a:r>
                        <a:rPr lang="es-CL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Orientación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Fecha, mes, año, 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613348">
                <a:tc>
                  <a:txBody>
                    <a:bodyPr/>
                    <a:lstStyle/>
                    <a:p>
                      <a:r>
                        <a:rPr lang="es-CL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Registro</a:t>
                      </a:r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Palabras</a:t>
                      </a:r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74816"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Atención y Concentración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Números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761675"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Memoria Reciente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Palabras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689485"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Comprensión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1" dirty="0" smtClean="0"/>
                        <a:t>Instrucción Papel</a:t>
                      </a:r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947030">
                <a:tc>
                  <a:txBody>
                    <a:bodyPr/>
                    <a:lstStyle/>
                    <a:p>
                      <a:r>
                        <a:rPr lang="es-CL" b="1" dirty="0" smtClean="0">
                          <a:solidFill>
                            <a:schemeClr val="tx1"/>
                          </a:solidFill>
                        </a:rPr>
                        <a:t>Habilidad Visual Espacial</a:t>
                      </a:r>
                      <a:endParaRPr lang="es-C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b="1" dirty="0" smtClean="0"/>
                        <a:t>Copiar Círculos</a:t>
                      </a:r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94703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071546"/>
          </a:xfrm>
        </p:spPr>
        <p:txBody>
          <a:bodyPr>
            <a:normAutofit/>
          </a:bodyPr>
          <a:lstStyle/>
          <a:p>
            <a:r>
              <a:rPr lang="es-CL" sz="3600" b="1" dirty="0" smtClean="0">
                <a:solidFill>
                  <a:schemeClr val="tx2">
                    <a:lumMod val="75000"/>
                  </a:schemeClr>
                </a:solidFill>
              </a:rPr>
              <a:t>POR QUE ESTUDIARLO</a:t>
            </a:r>
            <a:endParaRPr lang="es-CL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983179"/>
          </a:xfrm>
        </p:spPr>
        <p:txBody>
          <a:bodyPr>
            <a:normAutofit/>
          </a:bodyPr>
          <a:lstStyle/>
          <a:p>
            <a:r>
              <a:rPr lang="es-CL" b="1" dirty="0" smtClean="0">
                <a:solidFill>
                  <a:schemeClr val="tx2"/>
                </a:solidFill>
              </a:rPr>
              <a:t>Creciente y constante aumento de mayores </a:t>
            </a:r>
          </a:p>
          <a:p>
            <a:r>
              <a:rPr lang="es-CL" b="1" dirty="0" smtClean="0">
                <a:solidFill>
                  <a:schemeClr val="tx2"/>
                </a:solidFill>
              </a:rPr>
              <a:t>Mas mujeres </a:t>
            </a:r>
            <a:r>
              <a:rPr lang="es-CL" b="1" dirty="0" smtClean="0">
                <a:solidFill>
                  <a:schemeClr val="tx2"/>
                </a:solidFill>
              </a:rPr>
              <a:t> </a:t>
            </a:r>
            <a:r>
              <a:rPr lang="es-CL" b="1" dirty="0" smtClean="0">
                <a:solidFill>
                  <a:schemeClr val="tx2"/>
                </a:solidFill>
              </a:rPr>
              <a:t>:por cada 100 mujeres hay 94.67 hombres. </a:t>
            </a:r>
          </a:p>
          <a:p>
            <a:r>
              <a:rPr lang="es-CL" b="1" dirty="0" smtClean="0">
                <a:solidFill>
                  <a:schemeClr val="tx2"/>
                </a:solidFill>
              </a:rPr>
              <a:t>Actualmente 1 de c/10 </a:t>
            </a:r>
            <a:r>
              <a:rPr lang="es-CL" b="1" dirty="0" err="1" smtClean="0">
                <a:solidFill>
                  <a:schemeClr val="tx2"/>
                </a:solidFill>
              </a:rPr>
              <a:t>hab</a:t>
            </a:r>
            <a:r>
              <a:rPr lang="es-CL" b="1" dirty="0" smtClean="0">
                <a:solidFill>
                  <a:schemeClr val="tx2"/>
                </a:solidFill>
              </a:rPr>
              <a:t>.</a:t>
            </a:r>
            <a:r>
              <a:rPr lang="es-CL" b="1" dirty="0" smtClean="0">
                <a:solidFill>
                  <a:schemeClr val="tx2"/>
                </a:solidFill>
              </a:rPr>
              <a:t> </a:t>
            </a:r>
            <a:r>
              <a:rPr lang="es-CL" b="1" dirty="0" smtClean="0">
                <a:solidFill>
                  <a:schemeClr val="tx2"/>
                </a:solidFill>
              </a:rPr>
              <a:t>es persona </a:t>
            </a:r>
            <a:r>
              <a:rPr lang="es-CL" b="1" dirty="0" smtClean="0">
                <a:solidFill>
                  <a:schemeClr val="tx2"/>
                </a:solidFill>
              </a:rPr>
              <a:t>mayor</a:t>
            </a:r>
            <a:r>
              <a:rPr lang="es-CL" b="1" dirty="0" smtClean="0">
                <a:solidFill>
                  <a:schemeClr val="tx2"/>
                </a:solidFill>
              </a:rPr>
              <a:t>.  El 2025  será 1 de c/ 5</a:t>
            </a:r>
          </a:p>
          <a:p>
            <a:r>
              <a:rPr lang="es-CL" b="1" dirty="0" smtClean="0">
                <a:solidFill>
                  <a:schemeClr val="tx2"/>
                </a:solidFill>
              </a:rPr>
              <a:t>Es necesario </a:t>
            </a:r>
            <a:r>
              <a:rPr lang="es-CL" b="1" dirty="0" smtClean="0">
                <a:solidFill>
                  <a:schemeClr val="tx2"/>
                </a:solidFill>
              </a:rPr>
              <a:t>implementar y ejecutar </a:t>
            </a:r>
            <a:r>
              <a:rPr lang="es-CL" b="1" dirty="0" smtClean="0">
                <a:solidFill>
                  <a:schemeClr val="tx2"/>
                </a:solidFill>
              </a:rPr>
              <a:t>los proyectos de salud existentes </a:t>
            </a:r>
            <a:r>
              <a:rPr lang="es-CL" b="1" dirty="0" smtClean="0">
                <a:solidFill>
                  <a:schemeClr val="tx2"/>
                </a:solidFill>
              </a:rPr>
              <a:t> </a:t>
            </a:r>
            <a:endParaRPr lang="es-CL" b="1" dirty="0" smtClean="0">
              <a:solidFill>
                <a:schemeClr val="tx2"/>
              </a:solidFill>
            </a:endParaRPr>
          </a:p>
          <a:p>
            <a:endParaRPr lang="es-CL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C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tx2"/>
                </a:solidFill>
              </a:rPr>
              <a:t>EFAM:</a:t>
            </a:r>
            <a:endParaRPr lang="es-ES" dirty="0" smtClean="0">
              <a:solidFill>
                <a:schemeClr val="tx2"/>
              </a:solidFill>
            </a:endParaRPr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  Es </a:t>
            </a:r>
            <a:r>
              <a:rPr lang="es-CL" dirty="0" smtClean="0">
                <a:solidFill>
                  <a:schemeClr val="tx2"/>
                </a:solidFill>
              </a:rPr>
              <a:t>un instrumento “</a:t>
            </a:r>
            <a:r>
              <a:rPr lang="es-CL" b="1" dirty="0" err="1" smtClean="0">
                <a:solidFill>
                  <a:schemeClr val="tx2"/>
                </a:solidFill>
              </a:rPr>
              <a:t>predictor</a:t>
            </a:r>
            <a:r>
              <a:rPr lang="es-CL" b="1" dirty="0" smtClean="0">
                <a:solidFill>
                  <a:schemeClr val="tx2"/>
                </a:solidFill>
              </a:rPr>
              <a:t> de pérdida de funcionalidad “</a:t>
            </a:r>
            <a:r>
              <a:rPr lang="es-CL" dirty="0" smtClean="0">
                <a:solidFill>
                  <a:schemeClr val="tx2"/>
                </a:solidFill>
              </a:rPr>
              <a:t>de la persona mayor.</a:t>
            </a: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  La </a:t>
            </a:r>
            <a:r>
              <a:rPr lang="es-CL" dirty="0" smtClean="0">
                <a:solidFill>
                  <a:schemeClr val="tx2"/>
                </a:solidFill>
              </a:rPr>
              <a:t>aplicación del EFAM permite detectar en forma integral los factores de riesgo de la persona mayor que vive en la comunidad y que es </a:t>
            </a:r>
            <a:r>
              <a:rPr lang="es-CL" dirty="0" err="1" smtClean="0">
                <a:solidFill>
                  <a:schemeClr val="tx2"/>
                </a:solidFill>
              </a:rPr>
              <a:t>autovalente</a:t>
            </a:r>
            <a:r>
              <a:rPr lang="es-CL" dirty="0" smtClean="0">
                <a:solidFill>
                  <a:schemeClr val="tx2"/>
                </a:solidFill>
              </a:rPr>
              <a:t>.</a:t>
            </a:r>
            <a:endParaRPr lang="es-E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94751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tx2"/>
                </a:solidFill>
              </a:rPr>
              <a:t>EFAM</a:t>
            </a:r>
            <a:endParaRPr lang="es-ES" dirty="0" smtClean="0">
              <a:solidFill>
                <a:schemeClr val="tx2"/>
              </a:solidFill>
            </a:endParaRPr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>
              <a:buNone/>
            </a:pPr>
            <a:r>
              <a:rPr lang="es-CL" dirty="0" smtClean="0"/>
              <a:t>    </a:t>
            </a:r>
            <a:r>
              <a:rPr lang="es-CL" dirty="0" smtClean="0">
                <a:solidFill>
                  <a:schemeClr val="tx2"/>
                </a:solidFill>
              </a:rPr>
              <a:t>Se </a:t>
            </a:r>
            <a:r>
              <a:rPr lang="es-CL" dirty="0" smtClean="0">
                <a:solidFill>
                  <a:schemeClr val="tx2"/>
                </a:solidFill>
              </a:rPr>
              <a:t>califica </a:t>
            </a:r>
            <a:r>
              <a:rPr lang="es-CL" dirty="0" smtClean="0">
                <a:solidFill>
                  <a:schemeClr val="tx2"/>
                </a:solidFill>
              </a:rPr>
              <a:t>a los adultos mayores según grado de funcionalidad. </a:t>
            </a:r>
            <a:endParaRPr lang="es-CL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CL" dirty="0" smtClean="0">
                <a:solidFill>
                  <a:schemeClr val="tx2"/>
                </a:solidFill>
              </a:rPr>
              <a:t> </a:t>
            </a:r>
            <a:r>
              <a:rPr lang="es-CL" dirty="0" smtClean="0">
                <a:solidFill>
                  <a:schemeClr val="tx2"/>
                </a:solidFill>
              </a:rPr>
              <a:t>  </a:t>
            </a:r>
            <a:r>
              <a:rPr lang="es-CL" dirty="0" err="1" smtClean="0">
                <a:solidFill>
                  <a:schemeClr val="tx2"/>
                </a:solidFill>
              </a:rPr>
              <a:t>Clasificandolos</a:t>
            </a:r>
            <a:r>
              <a:rPr lang="es-CL" dirty="0" smtClean="0">
                <a:solidFill>
                  <a:schemeClr val="tx2"/>
                </a:solidFill>
              </a:rPr>
              <a:t> </a:t>
            </a:r>
            <a:r>
              <a:rPr lang="es-CL" dirty="0" smtClean="0">
                <a:solidFill>
                  <a:schemeClr val="tx2"/>
                </a:solidFill>
              </a:rPr>
              <a:t>en: </a:t>
            </a:r>
            <a:r>
              <a:rPr lang="es-CL" dirty="0" err="1" smtClean="0">
                <a:solidFill>
                  <a:schemeClr val="tx2"/>
                </a:solidFill>
              </a:rPr>
              <a:t>autovalente</a:t>
            </a:r>
            <a:r>
              <a:rPr lang="es-CL" dirty="0" smtClean="0">
                <a:solidFill>
                  <a:schemeClr val="tx2"/>
                </a:solidFill>
              </a:rPr>
              <a:t> sin riesgo, </a:t>
            </a:r>
            <a:r>
              <a:rPr lang="es-CL" dirty="0" err="1" smtClean="0">
                <a:solidFill>
                  <a:schemeClr val="tx2"/>
                </a:solidFill>
              </a:rPr>
              <a:t>autovalente</a:t>
            </a:r>
            <a:r>
              <a:rPr lang="es-CL" dirty="0" smtClean="0">
                <a:solidFill>
                  <a:schemeClr val="tx2"/>
                </a:solidFill>
              </a:rPr>
              <a:t> con riesgo y en riesgo de dependencia.</a:t>
            </a:r>
            <a:endParaRPr lang="es-ES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77232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tx2"/>
                </a:solidFill>
              </a:rPr>
              <a:t>REFERENCIAS</a:t>
            </a: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C</a:t>
            </a:r>
            <a:r>
              <a:rPr lang="en-US" sz="2400" dirty="0" err="1" smtClean="0">
                <a:solidFill>
                  <a:schemeClr val="tx2"/>
                </a:solidFill>
              </a:rPr>
              <a:t>onsejo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</a:rPr>
              <a:t>B</a:t>
            </a:r>
            <a:r>
              <a:rPr lang="en-US" sz="2400" dirty="0" err="1" smtClean="0">
                <a:solidFill>
                  <a:schemeClr val="tx2"/>
                </a:solidFill>
              </a:rPr>
              <a:t>reve</a:t>
            </a:r>
            <a:r>
              <a:rPr lang="en-US" sz="2400" dirty="0" smtClean="0">
                <a:solidFill>
                  <a:schemeClr val="tx2"/>
                </a:solidFill>
              </a:rPr>
              <a:t>, </a:t>
            </a:r>
            <a:r>
              <a:rPr lang="en-US" sz="2400" dirty="0" smtClean="0">
                <a:solidFill>
                  <a:schemeClr val="tx2"/>
                </a:solidFill>
              </a:rPr>
              <a:t>T</a:t>
            </a:r>
            <a:r>
              <a:rPr lang="en-US" sz="2400" dirty="0" smtClean="0">
                <a:solidFill>
                  <a:schemeClr val="tx2"/>
                </a:solidFill>
              </a:rPr>
              <a:t>homas </a:t>
            </a:r>
            <a:r>
              <a:rPr lang="en-US" sz="2400" dirty="0" err="1" smtClean="0">
                <a:solidFill>
                  <a:schemeClr val="tx2"/>
                </a:solidFill>
              </a:rPr>
              <a:t>B</a:t>
            </a:r>
            <a:r>
              <a:rPr lang="en-US" sz="2400" dirty="0" err="1" smtClean="0">
                <a:solidFill>
                  <a:schemeClr val="tx2"/>
                </a:solidFill>
              </a:rPr>
              <a:t>abor</a:t>
            </a:r>
            <a:r>
              <a:rPr lang="en-US" sz="2400" dirty="0" smtClean="0">
                <a:solidFill>
                  <a:schemeClr val="tx2"/>
                </a:solidFill>
              </a:rPr>
              <a:t>, John c. </a:t>
            </a:r>
            <a:r>
              <a:rPr lang="en-US" sz="2400" dirty="0" smtClean="0">
                <a:solidFill>
                  <a:schemeClr val="tx2"/>
                </a:solidFill>
              </a:rPr>
              <a:t>H</a:t>
            </a:r>
            <a:r>
              <a:rPr lang="en-US" sz="2400" dirty="0" smtClean="0">
                <a:solidFill>
                  <a:schemeClr val="tx2"/>
                </a:solidFill>
              </a:rPr>
              <a:t>iggins-</a:t>
            </a:r>
            <a:r>
              <a:rPr lang="en-US" sz="2400" dirty="0" err="1" smtClean="0">
                <a:solidFill>
                  <a:schemeClr val="tx2"/>
                </a:solidFill>
              </a:rPr>
              <a:t>biddle</a:t>
            </a:r>
            <a:r>
              <a:rPr lang="en-US" sz="2400" dirty="0" smtClean="0">
                <a:solidFill>
                  <a:schemeClr val="tx2"/>
                </a:solidFill>
              </a:rPr>
              <a:t> who/</a:t>
            </a:r>
            <a:r>
              <a:rPr lang="en-US" sz="2400" dirty="0" err="1" smtClean="0">
                <a:solidFill>
                  <a:schemeClr val="tx2"/>
                </a:solidFill>
              </a:rPr>
              <a:t>msd</a:t>
            </a:r>
            <a:r>
              <a:rPr lang="en-US" sz="2400" dirty="0" smtClean="0">
                <a:solidFill>
                  <a:schemeClr val="tx2"/>
                </a:solidFill>
              </a:rPr>
              <a:t>/</a:t>
            </a:r>
            <a:r>
              <a:rPr lang="en-US" sz="2400" dirty="0" err="1" smtClean="0">
                <a:solidFill>
                  <a:schemeClr val="tx2"/>
                </a:solidFill>
              </a:rPr>
              <a:t>msb</a:t>
            </a:r>
            <a:r>
              <a:rPr lang="en-US" sz="2400" dirty="0" smtClean="0">
                <a:solidFill>
                  <a:schemeClr val="tx2"/>
                </a:solidFill>
              </a:rPr>
              <a:t>/01.6b </a:t>
            </a:r>
          </a:p>
          <a:p>
            <a:r>
              <a:rPr lang="es-CL" sz="2400" dirty="0" smtClean="0">
                <a:solidFill>
                  <a:schemeClr val="tx2"/>
                </a:solidFill>
              </a:rPr>
              <a:t> Guía clínica del examen de medicina preventiva, MINSAL 2010</a:t>
            </a:r>
          </a:p>
          <a:p>
            <a:r>
              <a:rPr lang="es-ES_tradnl" sz="2400" dirty="0" smtClean="0">
                <a:solidFill>
                  <a:schemeClr val="tx2"/>
                </a:solidFill>
                <a:cs typeface="Arial" pitchFamily="34" charset="0"/>
              </a:rPr>
              <a:t> Proceso de atención   del Adulto </a:t>
            </a:r>
            <a:r>
              <a:rPr lang="es-ES_tradnl" sz="2400" dirty="0" smtClean="0">
                <a:solidFill>
                  <a:schemeClr val="tx2"/>
                </a:solidFill>
                <a:cs typeface="Arial" pitchFamily="34" charset="0"/>
              </a:rPr>
              <a:t>M</a:t>
            </a:r>
            <a:r>
              <a:rPr lang="es-ES_tradnl" sz="2400" dirty="0" smtClean="0">
                <a:solidFill>
                  <a:schemeClr val="tx2"/>
                </a:solidFill>
                <a:cs typeface="Arial" pitchFamily="34" charset="0"/>
              </a:rPr>
              <a:t>ayor en Atención Primaria, MINSAL 2012</a:t>
            </a:r>
            <a:endParaRPr lang="es-CL" sz="24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5175"/>
            <a:ext cx="8507413" cy="1368425"/>
          </a:xfrm>
        </p:spPr>
        <p:txBody>
          <a:bodyPr/>
          <a:lstStyle/>
          <a:p>
            <a:pPr marL="92075" indent="-20638" algn="ctr">
              <a:buFont typeface="Wingdings" pitchFamily="2" charset="2"/>
              <a:buNone/>
            </a:pPr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El envejecimiento se acompaña de deterioro gradual de la salud física y mental : Enfermedades Crónicas y degenerativas, Cambios de la composición corporal, Alteración de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función</a:t>
            </a:r>
            <a:r>
              <a:rPr lang="es-ES" sz="2000" dirty="0" smtClean="0">
                <a:solidFill>
                  <a:srgbClr val="000066"/>
                </a:solidFill>
                <a:latin typeface="Verdana" pitchFamily="34" charset="0"/>
              </a:rPr>
              <a:t> </a:t>
            </a:r>
            <a:r>
              <a:rPr lang="es-ES" sz="2000" dirty="0">
                <a:solidFill>
                  <a:srgbClr val="000066"/>
                </a:solidFill>
                <a:latin typeface="Verdana" pitchFamily="34" charset="0"/>
              </a:rPr>
              <a:t>inmune, Declinación </a:t>
            </a:r>
            <a:r>
              <a:rPr lang="es-ES" sz="2000" dirty="0" smtClean="0">
                <a:solidFill>
                  <a:srgbClr val="000066"/>
                </a:solidFill>
                <a:latin typeface="Verdana" pitchFamily="34" charset="0"/>
              </a:rPr>
              <a:t>función </a:t>
            </a:r>
            <a:r>
              <a:rPr lang="es-ES" sz="2000" dirty="0">
                <a:solidFill>
                  <a:srgbClr val="000066"/>
                </a:solidFill>
                <a:latin typeface="Verdana" pitchFamily="34" charset="0"/>
              </a:rPr>
              <a:t>cognitiva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2168525" y="260350"/>
            <a:ext cx="4892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sz="2800" b="1" i="1" dirty="0" err="1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Envejecimiento</a:t>
            </a:r>
            <a:r>
              <a:rPr lang="en-GB" sz="2800" b="1" i="1" dirty="0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 y </a:t>
            </a:r>
            <a:r>
              <a:rPr lang="en-GB" sz="2800" b="1" i="1" dirty="0" err="1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S</a:t>
            </a:r>
            <a:r>
              <a:rPr lang="en-GB" sz="2800" b="1" i="1" dirty="0" err="1" smtClean="0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alud</a:t>
            </a:r>
            <a:endParaRPr lang="en-GB" sz="2800" b="1" i="1" dirty="0">
              <a:solidFill>
                <a:schemeClr val="accent2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250825" y="2420889"/>
            <a:ext cx="86423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s-ES_tradnl" sz="2800" b="1" i="1" dirty="0">
                <a:solidFill>
                  <a:schemeClr val="accent2"/>
                </a:solidFill>
                <a:latin typeface="Verdana" pitchFamily="34" charset="0"/>
              </a:rPr>
              <a:t>Limitaciones funcionales</a:t>
            </a:r>
          </a:p>
          <a:p>
            <a:r>
              <a:rPr lang="es-ES_tradnl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La movilidad y la función mental son los elementos que mejor definen la </a:t>
            </a:r>
            <a:r>
              <a:rPr lang="es-ES_tradnl" sz="2000" b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autonomía,</a:t>
            </a:r>
            <a:r>
              <a:rPr lang="es-ES_tradnl" sz="20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independencia y contacto social </a:t>
            </a:r>
            <a:endParaRPr lang="es-ES_tradnl" sz="2000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  <a:p>
            <a:r>
              <a:rPr lang="es-ES_tradnl" sz="2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Al perder alguna </a:t>
            </a:r>
            <a:r>
              <a:rPr lang="es-ES_tradnl" sz="2000" dirty="0" err="1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funcion</a:t>
            </a:r>
            <a:r>
              <a:rPr lang="es-ES_tradnl" sz="20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: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4383088" y="3573017"/>
            <a:ext cx="377825" cy="432048"/>
          </a:xfrm>
          <a:prstGeom prst="down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3131840" y="3861048"/>
            <a:ext cx="28162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2800" b="1" i="1" dirty="0" err="1">
                <a:solidFill>
                  <a:schemeClr val="accent2"/>
                </a:solidFill>
                <a:latin typeface="Verdana" pitchFamily="34" charset="0"/>
              </a:rPr>
              <a:t>Discapacidad</a:t>
            </a:r>
            <a:endParaRPr lang="en-GB" sz="2800" b="1" i="1" dirty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4383088" y="4437113"/>
            <a:ext cx="377825" cy="288031"/>
          </a:xfrm>
          <a:prstGeom prst="downArrow">
            <a:avLst>
              <a:gd name="adj1" fmla="val 50000"/>
              <a:gd name="adj2" fmla="val 334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>
            <a:off x="4383088" y="2060575"/>
            <a:ext cx="377825" cy="431800"/>
          </a:xfrm>
          <a:prstGeom prst="down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14313" y="4941169"/>
            <a:ext cx="8713787" cy="1852815"/>
          </a:xfrm>
          <a:prstGeom prst="rect">
            <a:avLst/>
          </a:prstGeom>
          <a:solidFill>
            <a:srgbClr val="EAEAEA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2800" b="1" i="1" dirty="0" err="1">
                <a:solidFill>
                  <a:srgbClr val="FF0000"/>
                </a:solidFill>
                <a:latin typeface="Verdana" pitchFamily="34" charset="0"/>
              </a:rPr>
              <a:t>Dependencia</a:t>
            </a:r>
            <a:endParaRPr lang="en-GB" sz="2800" b="1" i="1" dirty="0">
              <a:solidFill>
                <a:srgbClr val="FF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Al 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sym typeface="Wingdings" pitchFamily="2" charset="2"/>
              </a:rPr>
              <a:t>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expectativa 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de vida saludable resultante, </a:t>
            </a:r>
          </a:p>
          <a:p>
            <a:pPr algn="ctr">
              <a:spcBef>
                <a:spcPct val="20000"/>
              </a:spcBef>
            </a:pP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determinará 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un 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sym typeface="Wingdings" pitchFamily="2" charset="2"/>
              </a:rPr>
              <a:t></a:t>
            </a:r>
            <a:r>
              <a:rPr lang="es-ES" b="1" i="1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de la demanda de atención y servicios </a:t>
            </a:r>
            <a:endParaRPr lang="es-ES" b="1" i="1" dirty="0" smtClean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 </a:t>
            </a:r>
          </a:p>
          <a:p>
            <a:pPr algn="ctr">
              <a:spcBef>
                <a:spcPct val="20000"/>
              </a:spcBef>
            </a:pP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                                                          </a:t>
            </a:r>
            <a:r>
              <a:rPr lang="es-ES" b="1" i="1" dirty="0" err="1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Dra.C.Albala</a:t>
            </a:r>
            <a:r>
              <a:rPr lang="es-ES" b="1" i="1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 2013</a:t>
            </a:r>
            <a:endParaRPr lang="es-ES" b="1" i="1" dirty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061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Envejecer bien (</a:t>
            </a:r>
            <a:r>
              <a:rPr lang="es-CL" b="1" i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successful</a:t>
            </a:r>
            <a:r>
              <a:rPr lang="es-CL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b="1" i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aging</a:t>
            </a:r>
            <a:r>
              <a:rPr lang="es-CL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CL" b="1" dirty="0" smtClean="0">
                <a:solidFill>
                  <a:schemeClr val="tx2">
                    <a:lumMod val="75000"/>
                  </a:schemeClr>
                </a:solidFill>
              </a:rPr>
              <a:t>    Se representa con calificaciones como envejecimiento activo, positivo, exitoso, saludable.</a:t>
            </a:r>
          </a:p>
          <a:p>
            <a:pPr>
              <a:buNone/>
            </a:pPr>
            <a:r>
              <a:rPr lang="es-CL" b="1" dirty="0" smtClean="0">
                <a:solidFill>
                  <a:schemeClr val="tx2">
                    <a:lumMod val="75000"/>
                  </a:schemeClr>
                </a:solidFill>
              </a:rPr>
              <a:t>    La definición de </a:t>
            </a:r>
            <a:r>
              <a:rPr lang="es-CL" b="1" dirty="0" err="1" smtClean="0">
                <a:solidFill>
                  <a:schemeClr val="tx2">
                    <a:lumMod val="75000"/>
                  </a:schemeClr>
                </a:solidFill>
              </a:rPr>
              <a:t>Rowe</a:t>
            </a:r>
            <a:r>
              <a:rPr lang="es-CL" b="1" dirty="0" smtClean="0">
                <a:solidFill>
                  <a:schemeClr val="tx2">
                    <a:lumMod val="75000"/>
                  </a:schemeClr>
                </a:solidFill>
              </a:rPr>
              <a:t> y </a:t>
            </a:r>
            <a:r>
              <a:rPr lang="es-CL" b="1" dirty="0" err="1" smtClean="0">
                <a:solidFill>
                  <a:schemeClr val="tx2">
                    <a:lumMod val="75000"/>
                  </a:schemeClr>
                </a:solidFill>
              </a:rPr>
              <a:t>Kahn</a:t>
            </a:r>
            <a:r>
              <a:rPr lang="es-CL" b="1" dirty="0" smtClean="0">
                <a:solidFill>
                  <a:schemeClr val="tx2">
                    <a:lumMod val="75000"/>
                  </a:schemeClr>
                </a:solidFill>
              </a:rPr>
              <a:t> tiene</a:t>
            </a:r>
            <a:r>
              <a:rPr lang="es-CL" b="1" i="1" dirty="0" smtClean="0">
                <a:solidFill>
                  <a:schemeClr val="tx2">
                    <a:lumMod val="75000"/>
                  </a:schemeClr>
                </a:solidFill>
              </a:rPr>
              <a:t> tres componentes</a:t>
            </a:r>
          </a:p>
          <a:p>
            <a:pPr>
              <a:buAutoNum type="arabicPeriod"/>
            </a:pPr>
            <a:r>
              <a:rPr lang="es-CL" b="1" dirty="0" smtClean="0">
                <a:solidFill>
                  <a:srgbClr val="C00000"/>
                </a:solidFill>
              </a:rPr>
              <a:t>Bajo riesgo de enfermedad y discapacidad</a:t>
            </a:r>
          </a:p>
          <a:p>
            <a:pPr>
              <a:buAutoNum type="arabicPeriod"/>
            </a:pPr>
            <a:r>
              <a:rPr lang="es-CL" b="1" dirty="0" smtClean="0">
                <a:solidFill>
                  <a:srgbClr val="C00000"/>
                </a:solidFill>
              </a:rPr>
              <a:t>Buena funcionalidad física y mental</a:t>
            </a:r>
          </a:p>
          <a:p>
            <a:pPr>
              <a:buAutoNum type="arabicPeriod"/>
            </a:pPr>
            <a:r>
              <a:rPr lang="es-CL" b="1" dirty="0" smtClean="0">
                <a:solidFill>
                  <a:srgbClr val="C00000"/>
                </a:solidFill>
              </a:rPr>
              <a:t>Compromiso activo con la vida </a:t>
            </a:r>
          </a:p>
          <a:p>
            <a:pPr>
              <a:buNone/>
            </a:pPr>
            <a:r>
              <a:rPr lang="es-CL" sz="2600" b="1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pPr>
              <a:buNone/>
            </a:pPr>
            <a:r>
              <a:rPr lang="es-CL" sz="2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600" dirty="0" smtClean="0">
                <a:solidFill>
                  <a:schemeClr val="tx2">
                    <a:lumMod val="75000"/>
                  </a:schemeClr>
                </a:solidFill>
              </a:rPr>
              <a:t>C.Albala2013</a:t>
            </a:r>
          </a:p>
          <a:p>
            <a:pPr>
              <a:buNone/>
            </a:pPr>
            <a:r>
              <a:rPr lang="es-CL" sz="2400" b="1" dirty="0" smtClean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Rowe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 JW. 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Kjahn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Rl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 1998 “ 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Successful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aging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”. </a:t>
            </a:r>
            <a:r>
              <a:rPr lang="es-CL" sz="2400" b="1" i="1" dirty="0" err="1" smtClean="0">
                <a:solidFill>
                  <a:schemeClr val="tx2">
                    <a:lumMod val="75000"/>
                  </a:schemeClr>
                </a:solidFill>
              </a:rPr>
              <a:t>NewYork</a:t>
            </a:r>
            <a:r>
              <a:rPr lang="es-CL" sz="2400" b="1" i="1" dirty="0" smtClean="0">
                <a:solidFill>
                  <a:schemeClr val="tx2">
                    <a:lumMod val="75000"/>
                  </a:schemeClr>
                </a:solidFill>
              </a:rPr>
              <a:t> 1998</a:t>
            </a:r>
            <a:endParaRPr lang="es-CL" sz="2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s-CL" sz="3200" b="1" dirty="0" smtClean="0">
                <a:solidFill>
                  <a:schemeClr val="accent1">
                    <a:lumMod val="75000"/>
                  </a:schemeClr>
                </a:solidFill>
              </a:rPr>
              <a:t>Y la </a:t>
            </a:r>
            <a:r>
              <a:rPr lang="es-CL" sz="3200" b="1" dirty="0" smtClean="0">
                <a:solidFill>
                  <a:schemeClr val="accent1">
                    <a:lumMod val="75000"/>
                  </a:schemeClr>
                </a:solidFill>
              </a:rPr>
              <a:t>Matrona </a:t>
            </a:r>
            <a:r>
              <a:rPr lang="es-CL" sz="3200" b="1" dirty="0" smtClean="0">
                <a:solidFill>
                  <a:schemeClr val="accent1">
                    <a:lumMod val="75000"/>
                  </a:schemeClr>
                </a:solidFill>
              </a:rPr>
              <a:t>porqué?</a:t>
            </a:r>
            <a:endParaRPr lang="es-CL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Autofit/>
          </a:bodyPr>
          <a:lstStyle/>
          <a:p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as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mujeres viven más que los hombres,  sus necesidades  en salud son más complejas :  </a:t>
            </a:r>
          </a:p>
          <a:p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La morbilidad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mujeres es 31,6 % frente al 23,3% en hombr</a:t>
            </a:r>
            <a:r>
              <a:rPr lang="es-CL" sz="2400" b="1" dirty="0" smtClean="0">
                <a:solidFill>
                  <a:schemeClr val="tx2"/>
                </a:solidFill>
              </a:rPr>
              <a:t>es</a:t>
            </a:r>
            <a:r>
              <a:rPr lang="es-CL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CL" sz="1800" dirty="0" smtClean="0">
                <a:solidFill>
                  <a:srgbClr val="C00000"/>
                </a:solidFill>
              </a:rPr>
              <a:t>(Estudio de Calidad de Vida y Salud, 2006).</a:t>
            </a:r>
            <a:r>
              <a:rPr lang="es-CL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Ejemplo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:  la RM  tiene la mayor prevalencia de consumo tabáquico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del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país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que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concuerda con la tendencia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al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alza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de cáncer pulmonar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y bronquios en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mujeres.</a:t>
            </a:r>
          </a:p>
          <a:p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umentó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el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número </a:t>
            </a:r>
            <a:r>
              <a:rPr lang="es-CL" sz="2400" b="1" dirty="0" smtClean="0">
                <a:solidFill>
                  <a:schemeClr val="accent1">
                    <a:lumMod val="75000"/>
                  </a:schemeClr>
                </a:solidFill>
              </a:rPr>
              <a:t>de muertes por c/ 100.000 mujeres en una década ( 1998-2007)  </a:t>
            </a:r>
            <a:endParaRPr lang="es-CL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CL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  <a:r>
              <a:rPr lang="es-CL" sz="1800" dirty="0" smtClean="0">
                <a:solidFill>
                  <a:srgbClr val="C00000"/>
                </a:solidFill>
              </a:rPr>
              <a:t>2010</a:t>
            </a:r>
            <a:r>
              <a:rPr lang="es-CL" sz="2400" dirty="0" smtClean="0">
                <a:solidFill>
                  <a:srgbClr val="C00000"/>
                </a:solidFill>
              </a:rPr>
              <a:t> </a:t>
            </a:r>
            <a:r>
              <a:rPr lang="es-CL" sz="1800" dirty="0" smtClean="0">
                <a:solidFill>
                  <a:srgbClr val="C00000"/>
                </a:solidFill>
              </a:rPr>
              <a:t>Diagnósticos Regionales con Enfoque MINSAL</a:t>
            </a:r>
            <a:r>
              <a:rPr lang="es-CL" sz="1800" baseline="30000" dirty="0" smtClean="0">
                <a:solidFill>
                  <a:srgbClr val="C00000"/>
                </a:solidFill>
              </a:rPr>
              <a:t>   </a:t>
            </a:r>
            <a:endParaRPr lang="es-CL" sz="1800" dirty="0" smtClean="0">
              <a:solidFill>
                <a:srgbClr val="C00000"/>
              </a:solidFill>
            </a:endParaRPr>
          </a:p>
          <a:p>
            <a:endParaRPr lang="es-CL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Entonces que debemos hacer?</a:t>
            </a:r>
            <a:endParaRPr lang="es-C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                         Tenemos que:</a:t>
            </a:r>
          </a:p>
          <a:p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Proyectar nuestro quehacer profesional hacia las verdaderas necesidades </a:t>
            </a:r>
          </a:p>
          <a:p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Comprender la nueva realidad demográfica y epidemiológica chilena</a:t>
            </a:r>
          </a:p>
          <a:p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Prevención primaria de morbilidad en los adultos mas jóvenes para evitar </a:t>
            </a:r>
            <a:r>
              <a:rPr lang="es-CL" dirty="0" err="1" smtClean="0">
                <a:solidFill>
                  <a:schemeClr val="accent1">
                    <a:lumMod val="75000"/>
                  </a:schemeClr>
                </a:solidFill>
              </a:rPr>
              <a:t>multimorbilidad</a:t>
            </a:r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 en mayores   </a:t>
            </a:r>
          </a:p>
          <a:p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Por tanto     la dependencia</a:t>
            </a:r>
            <a:endParaRPr lang="es-C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2483768" y="5661248"/>
            <a:ext cx="360040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s-CL" sz="3600" dirty="0" smtClean="0">
                <a:solidFill>
                  <a:schemeClr val="tx2"/>
                </a:solidFill>
              </a:rPr>
              <a:t>DESDE LA PRÁCTICA</a:t>
            </a:r>
            <a:endParaRPr lang="es-CL" sz="3600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s-CL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Prevenir, detectar y derivar enfermedades </a:t>
            </a:r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cardiovasculares, diabetes, osteoporosis, artrosis , depresión, </a:t>
            </a:r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 incontinencia</a:t>
            </a:r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 y déficit cognitivo y/o funcional.</a:t>
            </a:r>
            <a:endParaRPr lang="es-CL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     DONDE</a:t>
            </a:r>
          </a:p>
          <a:p>
            <a:r>
              <a:rPr lang="es-CL" sz="4400" dirty="0" smtClean="0">
                <a:solidFill>
                  <a:schemeClr val="accent1">
                    <a:lumMod val="75000"/>
                  </a:schemeClr>
                </a:solidFill>
              </a:rPr>
              <a:t>En la Atención Primaria</a:t>
            </a:r>
            <a:endParaRPr lang="es-CL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CL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es-CL" dirty="0" smtClean="0">
                <a:solidFill>
                  <a:schemeClr val="tx2"/>
                </a:solidFill>
              </a:rPr>
              <a:t>¿Qué es un programa de salud? </a:t>
            </a:r>
            <a:br>
              <a:rPr lang="es-CL" dirty="0" smtClean="0">
                <a:solidFill>
                  <a:schemeClr val="tx2"/>
                </a:solidFill>
              </a:rPr>
            </a:br>
            <a:endParaRPr lang="es-CL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dirty="0" smtClean="0"/>
              <a:t>   </a:t>
            </a:r>
            <a:r>
              <a:rPr lang="es-CL" dirty="0" smtClean="0">
                <a:solidFill>
                  <a:schemeClr val="tx2"/>
                </a:solidFill>
              </a:rPr>
              <a:t>Conjunto organizado, coherente e integrado de </a:t>
            </a:r>
            <a:r>
              <a:rPr lang="es-CL" u="sng" dirty="0" smtClean="0">
                <a:solidFill>
                  <a:schemeClr val="tx2"/>
                </a:solidFill>
              </a:rPr>
              <a:t>actividades</a:t>
            </a:r>
            <a:r>
              <a:rPr lang="es-CL" dirty="0" smtClean="0">
                <a:solidFill>
                  <a:schemeClr val="tx2"/>
                </a:solidFill>
              </a:rPr>
              <a:t> y de servicios, realizadas simultánea o sucesivamente, con los </a:t>
            </a:r>
            <a:r>
              <a:rPr lang="es-CL" u="sng" dirty="0" smtClean="0">
                <a:solidFill>
                  <a:schemeClr val="tx2"/>
                </a:solidFill>
              </a:rPr>
              <a:t>recursos </a:t>
            </a:r>
            <a:r>
              <a:rPr lang="es-CL" dirty="0" smtClean="0">
                <a:solidFill>
                  <a:schemeClr val="tx2"/>
                </a:solidFill>
              </a:rPr>
              <a:t>necesarios, y con la finalidad de alcanzar los </a:t>
            </a:r>
            <a:r>
              <a:rPr lang="es-CL" u="sng" dirty="0" smtClean="0">
                <a:solidFill>
                  <a:schemeClr val="tx2"/>
                </a:solidFill>
              </a:rPr>
              <a:t>objetivos </a:t>
            </a:r>
            <a:r>
              <a:rPr lang="es-CL" dirty="0" smtClean="0">
                <a:solidFill>
                  <a:schemeClr val="tx2"/>
                </a:solidFill>
              </a:rPr>
              <a:t>determinados, en relación con problemas de salud precisos y ello para una población definida. </a:t>
            </a:r>
          </a:p>
          <a:p>
            <a:pPr>
              <a:buNone/>
            </a:pPr>
            <a:endParaRPr lang="es-CL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2308</Words>
  <Application>Microsoft Office PowerPoint</Application>
  <PresentationFormat>Presentación en pantalla (4:3)</PresentationFormat>
  <Paragraphs>286</Paragraphs>
  <Slides>32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Tema de Office</vt:lpstr>
      <vt:lpstr>    Personas Mayores en la Práctica Profesional </vt:lpstr>
      <vt:lpstr>CHILE</vt:lpstr>
      <vt:lpstr>POR QUE ESTUDIARLO</vt:lpstr>
      <vt:lpstr>Diapositiva 4</vt:lpstr>
      <vt:lpstr>Envejecer bien (successful aging)</vt:lpstr>
      <vt:lpstr>Y la Matrona porqué?</vt:lpstr>
      <vt:lpstr>Entonces que debemos hacer?</vt:lpstr>
      <vt:lpstr>DESDE LA PRÁCTICA</vt:lpstr>
      <vt:lpstr>¿Qué es un programa de salud?  </vt:lpstr>
      <vt:lpstr>PROBLEMA  SOCIAL</vt:lpstr>
      <vt:lpstr>PROBLEMA    SOCIAL</vt:lpstr>
      <vt:lpstr>IMPACTO</vt:lpstr>
      <vt:lpstr>Screening en APS</vt:lpstr>
      <vt:lpstr>Criterios en Adultos y Adultos Mayores</vt:lpstr>
      <vt:lpstr>Screening Adultos y Adultos Mayores  </vt:lpstr>
      <vt:lpstr>Orientación  Técnica  Objetivo General</vt:lpstr>
      <vt:lpstr>Examen de Medicina Preventiva del Adulto Mayor (EMPAM)</vt:lpstr>
      <vt:lpstr>PROCESO DE ATENCIÓN</vt:lpstr>
      <vt:lpstr>Diapositiva 19</vt:lpstr>
      <vt:lpstr>Diapositiva 20</vt:lpstr>
      <vt:lpstr>PLAN DE ATENCIÓN</vt:lpstr>
      <vt:lpstr>Diapositiva 22</vt:lpstr>
      <vt:lpstr>Diapositiva 23</vt:lpstr>
      <vt:lpstr>Diapositiva 24</vt:lpstr>
      <vt:lpstr>  </vt:lpstr>
      <vt:lpstr>Diapositiva 26</vt:lpstr>
      <vt:lpstr>  </vt:lpstr>
      <vt:lpstr>Diapositiva 28</vt:lpstr>
      <vt:lpstr>Instrumentos de Evaluación Geriátrica Esfera cognitiva y Depresión MMSE</vt:lpstr>
      <vt:lpstr>EFAM:</vt:lpstr>
      <vt:lpstr>EFAM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Marcela</dc:creator>
  <cp:lastModifiedBy>Marcela</cp:lastModifiedBy>
  <cp:revision>58</cp:revision>
  <dcterms:created xsi:type="dcterms:W3CDTF">2013-10-12T00:12:13Z</dcterms:created>
  <dcterms:modified xsi:type="dcterms:W3CDTF">2014-03-18T22:49:57Z</dcterms:modified>
</cp:coreProperties>
</file>