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4"/>
  </p:notesMasterIdLst>
  <p:sldIdLst>
    <p:sldId id="311" r:id="rId2"/>
    <p:sldId id="312" r:id="rId3"/>
    <p:sldId id="313" r:id="rId4"/>
    <p:sldId id="317" r:id="rId5"/>
    <p:sldId id="314" r:id="rId6"/>
    <p:sldId id="316" r:id="rId7"/>
    <p:sldId id="315" r:id="rId8"/>
    <p:sldId id="318" r:id="rId9"/>
    <p:sldId id="256" r:id="rId10"/>
    <p:sldId id="257" r:id="rId11"/>
    <p:sldId id="264" r:id="rId12"/>
    <p:sldId id="260" r:id="rId13"/>
    <p:sldId id="261" r:id="rId14"/>
    <p:sldId id="262" r:id="rId15"/>
    <p:sldId id="263" r:id="rId16"/>
    <p:sldId id="265" r:id="rId17"/>
    <p:sldId id="276" r:id="rId18"/>
    <p:sldId id="288" r:id="rId19"/>
    <p:sldId id="289" r:id="rId20"/>
    <p:sldId id="277" r:id="rId21"/>
    <p:sldId id="278" r:id="rId22"/>
    <p:sldId id="279" r:id="rId23"/>
    <p:sldId id="280" r:id="rId24"/>
    <p:sldId id="319" r:id="rId25"/>
    <p:sldId id="258" r:id="rId26"/>
    <p:sldId id="268" r:id="rId27"/>
    <p:sldId id="282" r:id="rId28"/>
    <p:sldId id="283" r:id="rId29"/>
    <p:sldId id="285" r:id="rId30"/>
    <p:sldId id="286" r:id="rId31"/>
    <p:sldId id="284" r:id="rId32"/>
    <p:sldId id="281" r:id="rId33"/>
    <p:sldId id="267" r:id="rId34"/>
    <p:sldId id="270" r:id="rId35"/>
    <p:sldId id="271" r:id="rId36"/>
    <p:sldId id="272" r:id="rId37"/>
    <p:sldId id="273" r:id="rId38"/>
    <p:sldId id="274" r:id="rId39"/>
    <p:sldId id="275" r:id="rId40"/>
    <p:sldId id="290" r:id="rId41"/>
    <p:sldId id="291" r:id="rId42"/>
    <p:sldId id="292" r:id="rId43"/>
    <p:sldId id="287" r:id="rId44"/>
    <p:sldId id="269"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10" r:id="rId61"/>
    <p:sldId id="308" r:id="rId62"/>
    <p:sldId id="309" r:id="rId6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9EA43D-1C7E-400B-AA10-42B0073A9228}" type="datetimeFigureOut">
              <a:rPr lang="es-CL" smtClean="0"/>
              <a:pPr/>
              <a:t>23-11-2012</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2EDBFF-961A-4142-8D21-20618566FF40}" type="slidenum">
              <a:rPr lang="es-CL" smtClean="0"/>
              <a:pPr/>
              <a:t>‹Nº›</a:t>
            </a:fld>
            <a:endParaRPr lang="es-C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002EDBFF-961A-4142-8D21-20618566FF40}" type="slidenum">
              <a:rPr lang="es-CL" smtClean="0"/>
              <a:pPr/>
              <a:t>14</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A49029EA-D832-430A-8C7D-6BA10D21726C}" type="datetimeFigureOut">
              <a:rPr lang="es-CL" smtClean="0"/>
              <a:pPr/>
              <a:t>23-11-2012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7025D92-5926-4C0E-BE05-0C4A55C557C0}"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49029EA-D832-430A-8C7D-6BA10D21726C}" type="datetimeFigureOut">
              <a:rPr lang="es-CL" smtClean="0"/>
              <a:pPr/>
              <a:t>23-11-2012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7025D92-5926-4C0E-BE05-0C4A55C557C0}"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49029EA-D832-430A-8C7D-6BA10D21726C}" type="datetimeFigureOut">
              <a:rPr lang="es-CL" smtClean="0"/>
              <a:pPr/>
              <a:t>23-11-2012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7025D92-5926-4C0E-BE05-0C4A55C557C0}"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49029EA-D832-430A-8C7D-6BA10D21726C}" type="datetimeFigureOut">
              <a:rPr lang="es-CL" smtClean="0"/>
              <a:pPr/>
              <a:t>23-11-2012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7025D92-5926-4C0E-BE05-0C4A55C557C0}"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49029EA-D832-430A-8C7D-6BA10D21726C}" type="datetimeFigureOut">
              <a:rPr lang="es-CL" smtClean="0"/>
              <a:pPr/>
              <a:t>23-11-2012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7025D92-5926-4C0E-BE05-0C4A55C557C0}" type="slidenum">
              <a:rPr lang="es-CL" smtClean="0"/>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A49029EA-D832-430A-8C7D-6BA10D21726C}" type="datetimeFigureOut">
              <a:rPr lang="es-CL" smtClean="0"/>
              <a:pPr/>
              <a:t>23-11-2012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7025D92-5926-4C0E-BE05-0C4A55C557C0}"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A49029EA-D832-430A-8C7D-6BA10D21726C}" type="datetimeFigureOut">
              <a:rPr lang="es-CL" smtClean="0"/>
              <a:pPr/>
              <a:t>23-11-2012</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07025D92-5926-4C0E-BE05-0C4A55C557C0}"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A49029EA-D832-430A-8C7D-6BA10D21726C}" type="datetimeFigureOut">
              <a:rPr lang="es-CL" smtClean="0"/>
              <a:pPr/>
              <a:t>23-11-2012</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07025D92-5926-4C0E-BE05-0C4A55C557C0}"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49029EA-D832-430A-8C7D-6BA10D21726C}" type="datetimeFigureOut">
              <a:rPr lang="es-CL" smtClean="0"/>
              <a:pPr/>
              <a:t>23-11-2012</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07025D92-5926-4C0E-BE05-0C4A55C557C0}"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9029EA-D832-430A-8C7D-6BA10D21726C}" type="datetimeFigureOut">
              <a:rPr lang="es-CL" smtClean="0"/>
              <a:pPr/>
              <a:t>23-11-2012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7025D92-5926-4C0E-BE05-0C4A55C557C0}"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9029EA-D832-430A-8C7D-6BA10D21726C}" type="datetimeFigureOut">
              <a:rPr lang="es-CL" smtClean="0"/>
              <a:pPr/>
              <a:t>23-11-2012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7025D92-5926-4C0E-BE05-0C4A55C557C0}"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029EA-D832-430A-8C7D-6BA10D21726C}" type="datetimeFigureOut">
              <a:rPr lang="es-CL" smtClean="0"/>
              <a:pPr/>
              <a:t>23-11-2012</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25D92-5926-4C0E-BE05-0C4A55C557C0}"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www.google.cl/imgres?imgurl=http://4.bp.blogspot.com/-oOTRWwc7rWQ/TZ4Ma9u8EWI/AAAAAAAAHr4/_-2ETCdsscE/s1600/Douglas-Fraser-jefe-del-Mando-Sur-de-EE-UU_preview-285x170.jpg&amp;imgrefurl=http://islamiacu.blogspot.com/2011/04/jefe-del-comando-sur-reclama-legalidad.html&amp;usg=__ZprTzbkocD-SylvW_SgapzprXRw=&amp;h=267&amp;w=448&amp;sz=25&amp;hl=es&amp;start=9&amp;sig2=cS1UaEE1wUZ1RDUQiahLBQ&amp;zoom=1&amp;tbnid=WY14XHip0oaK_M:&amp;tbnh=76&amp;tbnw=127&amp;ei=YeIATr2iOZC20AHeuojGDg&amp;prev=/search?q=comando+sur+drogas&amp;hl=es&amp;gbv=2&amp;biw=1111&amp;bih=561&amp;tbm=isch&amp;itbs=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cannabisfantastic.com/2011/06/new-york-mayor-defends-discriminatory-marijuana-polici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revistasociologica.com.mx/pdf/5110.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prisonstudies.org/info/worldbrief/wpb_stats.php?area=all&amp;category=wb_poptota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ecuritytransformation.org/images/wor_docus/38_GCST_Policy_Brief_2_-_Crimen_organizado_en_Chile.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archivochile.com/Chile_actual/03_ex_y_p_c/chact_eypc0036.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cicad.oas.org/reduccion_demanda/esp/Mujer/venezuel.pdf" TargetMode="External"/><Relationship Id="rId2" Type="http://schemas.openxmlformats.org/officeDocument/2006/relationships/hyperlink" Target="http://www.calcutauc.cl/wp-content/uploads/2007/04/Es%20la%20c%C3%A1rcel%20una%20solucion%20para%20la%20delincuencia%20(L.Dammert).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redalyc.uaemex.mx/pdf/305/30541112.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ine.cl/filenews/files/2011/abril/pdf/presentaci%C3%B3n_resumen_enusc_2010.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seguridadciudadana.gov.cl/files/04_informe_drogas_1er_trimestre_2011.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elciudadano.cl/2011/05/29/hablan-jueces-chilenos-si-se-legalizan-las-drogas-se-acaba-el-negocio-de-los-narco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elciudadano.cl/2011/05/29/hablan-jueces-chilenos-si-se-legalizan-las-drogas-se-acaba-el-negocio-de-los-narco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b="1" dirty="0" smtClean="0"/>
              <a:t>Prohibicionismo mundial de drogas</a:t>
            </a:r>
            <a:endParaRPr lang="es-CL" b="1" dirty="0"/>
          </a:p>
        </p:txBody>
      </p:sp>
      <p:sp>
        <p:nvSpPr>
          <p:cNvPr id="3" name="2 Subtítulo"/>
          <p:cNvSpPr>
            <a:spLocks noGrp="1"/>
          </p:cNvSpPr>
          <p:nvPr>
            <p:ph type="subTitle" idx="1"/>
          </p:nvPr>
        </p:nvSpPr>
        <p:spPr/>
        <p:txBody>
          <a:bodyPr/>
          <a:lstStyle/>
          <a:p>
            <a:r>
              <a:rPr lang="es-CL" dirty="0" smtClean="0"/>
              <a:t>Una biopolítica del capitalismo </a:t>
            </a:r>
            <a:endParaRPr lang="es-C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t>Neoliberalismo y Estado Penal</a:t>
            </a:r>
            <a:endParaRPr lang="es-CL" b="1" dirty="0"/>
          </a:p>
        </p:txBody>
      </p:sp>
      <p:sp>
        <p:nvSpPr>
          <p:cNvPr id="3" name="2 Marcador de contenido"/>
          <p:cNvSpPr>
            <a:spLocks noGrp="1"/>
          </p:cNvSpPr>
          <p:nvPr>
            <p:ph idx="1"/>
          </p:nvPr>
        </p:nvSpPr>
        <p:spPr/>
        <p:txBody>
          <a:bodyPr>
            <a:normAutofit fontScale="92500" lnSpcReduction="10000"/>
          </a:bodyPr>
          <a:lstStyle/>
          <a:p>
            <a:r>
              <a:rPr lang="es-CL" dirty="0" smtClean="0"/>
              <a:t>Fin de la guerra fría </a:t>
            </a:r>
          </a:p>
          <a:p>
            <a:r>
              <a:rPr lang="es-CL" dirty="0" smtClean="0"/>
              <a:t>Globalización neoliberal</a:t>
            </a:r>
          </a:p>
          <a:p>
            <a:r>
              <a:rPr lang="es-CL" dirty="0" smtClean="0"/>
              <a:t>Ajuste estructural: Retracción del estado en su función económica y social.</a:t>
            </a:r>
          </a:p>
          <a:p>
            <a:r>
              <a:rPr lang="es-CL" dirty="0" smtClean="0"/>
              <a:t>Precarización laboral y masificación del desempleo</a:t>
            </a:r>
          </a:p>
          <a:p>
            <a:r>
              <a:rPr lang="es-CL" dirty="0" smtClean="0"/>
              <a:t>Criminalización de la Pobreza: Incremento del encarcelamiento y reactualización de la “Guerra contra las drogas” (por ejemplo: Plan Colombia)</a:t>
            </a:r>
            <a:endParaRPr lang="es-C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dirty="0"/>
          </a:p>
        </p:txBody>
      </p:sp>
      <p:pic>
        <p:nvPicPr>
          <p:cNvPr id="21506" name="Picture 2" descr="http://www.echalemojo.org/uploadsfotos/neoliberalismo1_589x480.jpg"/>
          <p:cNvPicPr>
            <a:picLocks noChangeAspect="1" noChangeArrowheads="1"/>
          </p:cNvPicPr>
          <p:nvPr/>
        </p:nvPicPr>
        <p:blipFill>
          <a:blip r:embed="rId2" cstate="print">
            <a:grayscl/>
          </a:blip>
          <a:srcRect/>
          <a:stretch>
            <a:fillRect/>
          </a:stretch>
        </p:blipFill>
        <p:spPr bwMode="auto">
          <a:xfrm>
            <a:off x="142845" y="0"/>
            <a:ext cx="4382990" cy="3571876"/>
          </a:xfrm>
          <a:prstGeom prst="rect">
            <a:avLst/>
          </a:prstGeom>
          <a:noFill/>
        </p:spPr>
      </p:pic>
      <p:pic>
        <p:nvPicPr>
          <p:cNvPr id="21508" name="Picture 4" descr="http://unidadmpt.files.wordpress.com/2011/05/dibu.jpg?w=255&amp;h=197"/>
          <p:cNvPicPr>
            <a:picLocks noChangeAspect="1" noChangeArrowheads="1"/>
          </p:cNvPicPr>
          <p:nvPr/>
        </p:nvPicPr>
        <p:blipFill>
          <a:blip r:embed="rId3" cstate="print">
            <a:grayscl/>
          </a:blip>
          <a:srcRect/>
          <a:stretch>
            <a:fillRect/>
          </a:stretch>
        </p:blipFill>
        <p:spPr bwMode="auto">
          <a:xfrm>
            <a:off x="4357686" y="3286100"/>
            <a:ext cx="4623525" cy="3571900"/>
          </a:xfrm>
          <a:prstGeom prst="rect">
            <a:avLst/>
          </a:prstGeom>
          <a:noFill/>
        </p:spPr>
      </p:pic>
      <p:pic>
        <p:nvPicPr>
          <p:cNvPr id="21510" name="Picture 6" descr="http://1.bp.blogspot.com/_VCl1p-66dQQ/TBWPIuUvV_I/AAAAAAAAACU/_Nmlwd5tXPU/s320/desempleo01.jpg"/>
          <p:cNvPicPr>
            <a:picLocks noChangeAspect="1" noChangeArrowheads="1"/>
          </p:cNvPicPr>
          <p:nvPr/>
        </p:nvPicPr>
        <p:blipFill>
          <a:blip r:embed="rId4" cstate="print"/>
          <a:srcRect/>
          <a:stretch>
            <a:fillRect/>
          </a:stretch>
        </p:blipFill>
        <p:spPr bwMode="auto">
          <a:xfrm>
            <a:off x="4786314" y="142852"/>
            <a:ext cx="4214842" cy="3104266"/>
          </a:xfrm>
          <a:prstGeom prst="rect">
            <a:avLst/>
          </a:prstGeom>
          <a:noFill/>
        </p:spPr>
      </p:pic>
      <p:pic>
        <p:nvPicPr>
          <p:cNvPr id="21512" name="Picture 8" descr="http://3.bp.blogspot.com/_uUD54l6H3Io/Sd0njcvm51I/AAAAAAAAApY/pXa8Rd6jiNU/s400/Chiste%2520Forges%2520contrato%2520temporal.gif"/>
          <p:cNvPicPr>
            <a:picLocks noChangeAspect="1" noChangeArrowheads="1"/>
          </p:cNvPicPr>
          <p:nvPr/>
        </p:nvPicPr>
        <p:blipFill>
          <a:blip r:embed="rId5" cstate="print"/>
          <a:srcRect/>
          <a:stretch>
            <a:fillRect/>
          </a:stretch>
        </p:blipFill>
        <p:spPr bwMode="auto">
          <a:xfrm>
            <a:off x="0" y="3571876"/>
            <a:ext cx="4363573" cy="328612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smtClean="0"/>
              <a:t>El </a:t>
            </a:r>
            <a:r>
              <a:rPr lang="es-CL" b="1" dirty="0" smtClean="0"/>
              <a:t>Estado </a:t>
            </a:r>
            <a:r>
              <a:rPr lang="es-CL" b="1" dirty="0" smtClean="0"/>
              <a:t>penal según </a:t>
            </a:r>
            <a:r>
              <a:rPr lang="es-CL" b="1" dirty="0" err="1" smtClean="0"/>
              <a:t>Loic</a:t>
            </a:r>
            <a:r>
              <a:rPr lang="es-CL" b="1" dirty="0" smtClean="0"/>
              <a:t> </a:t>
            </a:r>
            <a:r>
              <a:rPr lang="es-CL" b="1" dirty="0" err="1" smtClean="0"/>
              <a:t>Wacquant</a:t>
            </a:r>
            <a:endParaRPr lang="es-CL" b="1" dirty="0"/>
          </a:p>
        </p:txBody>
      </p:sp>
      <p:sp>
        <p:nvSpPr>
          <p:cNvPr id="3" name="2 Marcador de contenido"/>
          <p:cNvSpPr>
            <a:spLocks noGrp="1"/>
          </p:cNvSpPr>
          <p:nvPr>
            <p:ph idx="1"/>
          </p:nvPr>
        </p:nvSpPr>
        <p:spPr/>
        <p:txBody>
          <a:bodyPr/>
          <a:lstStyle/>
          <a:p>
            <a:r>
              <a:rPr lang="es-CL" i="1" dirty="0"/>
              <a:t>“La mutación política en la que se inscribe esta transición podría resumirse en la siguiente fórmula</a:t>
            </a:r>
            <a:r>
              <a:rPr lang="es-CL" b="1" i="1" dirty="0"/>
              <a:t>: </a:t>
            </a:r>
            <a:r>
              <a:rPr lang="es-CL" b="1" i="1" dirty="0" err="1"/>
              <a:t>borramiento</a:t>
            </a:r>
            <a:r>
              <a:rPr lang="es-CL" b="1" i="1" dirty="0"/>
              <a:t> del Estado económico, achicamiento del Estado social, fortalecimiento del Estado penal</a:t>
            </a:r>
            <a:r>
              <a:rPr lang="es-CL" i="1" dirty="0"/>
              <a:t>, pues estas tres transformaciones están íntimamente ligadas entre sí y son, en lo esencial, la resultante de la conversión de las clases dirigentes a la ideología neoliberal.</a:t>
            </a:r>
            <a:endParaRPr lang="es-C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697559"/>
          </a:xfrm>
        </p:spPr>
        <p:txBody>
          <a:bodyPr>
            <a:normAutofit fontScale="92500"/>
          </a:bodyPr>
          <a:lstStyle/>
          <a:p>
            <a:r>
              <a:rPr lang="es-CL" i="1" dirty="0"/>
              <a:t>En efecto, quienes hoy glorifican el </a:t>
            </a:r>
            <a:r>
              <a:rPr lang="es-CL" b="1" i="1" dirty="0"/>
              <a:t>Estado penal, tanto en los Estados Unidos como en Europa, son los mismos que ayer exigían menos Estado en materia económica y social </a:t>
            </a:r>
            <a:r>
              <a:rPr lang="es-CL" i="1" dirty="0"/>
              <a:t>y que, de hecho, lograron reducir las prerrogativas y exigencias de la colectividad frente al mercado, es decir, frente a la </a:t>
            </a:r>
            <a:r>
              <a:rPr lang="es-CL" b="1" i="1" dirty="0"/>
              <a:t>dictadura de las grandes empresas</a:t>
            </a:r>
            <a:r>
              <a:rPr lang="es-CL" i="1" dirty="0"/>
              <a:t>. Esto puede parecer una contradicción, pero en realidad tenemos ahí los dos componentes del nuevo dispositivo de gestión de la miseria que se introduce en la </a:t>
            </a:r>
            <a:r>
              <a:rPr lang="es-CL" b="1" i="1" dirty="0"/>
              <a:t>era de la desocupación masiva y el empleo precario.</a:t>
            </a:r>
            <a:endParaRPr lang="es-CL"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697559"/>
          </a:xfrm>
        </p:spPr>
        <p:txBody>
          <a:bodyPr>
            <a:normAutofit/>
          </a:bodyPr>
          <a:lstStyle/>
          <a:p>
            <a:r>
              <a:rPr lang="es-CL" i="1" dirty="0"/>
              <a:t>Este nuevo </a:t>
            </a:r>
            <a:r>
              <a:rPr lang="es-CL" b="1" i="1" dirty="0"/>
              <a:t>gobierno de la inseguridad social </a:t>
            </a:r>
            <a:r>
              <a:rPr lang="es-CL" i="1" dirty="0" smtClean="0"/>
              <a:t>se </a:t>
            </a:r>
            <a:r>
              <a:rPr lang="es-CL" i="1" dirty="0"/>
              <a:t>apoya, por un lado, en la disciplina del mercado laboral descalificado y desregulado y, por el otro, en un aparato penal invasor y omnipresente. </a:t>
            </a:r>
            <a:r>
              <a:rPr lang="es-CL" b="1" i="1" dirty="0"/>
              <a:t>Mano invisible del mercado y puño de hierro del Estado </a:t>
            </a:r>
            <a:r>
              <a:rPr lang="es-CL" i="1" dirty="0"/>
              <a:t>se conjugan y se completan para lograr </a:t>
            </a:r>
            <a:r>
              <a:rPr lang="es-CL" b="1" i="1" dirty="0"/>
              <a:t>una mejor aceptación del trabajo asalariado </a:t>
            </a:r>
            <a:r>
              <a:rPr lang="es-CL" b="1" i="1" dirty="0" err="1"/>
              <a:t>desocializado</a:t>
            </a:r>
            <a:r>
              <a:rPr lang="es-CL" b="1" i="1" dirty="0"/>
              <a:t> y la inseguridad social que implica. </a:t>
            </a:r>
            <a:r>
              <a:rPr lang="es-CL" i="1" dirty="0"/>
              <a:t>La prisión vuelve al primer plano”.</a:t>
            </a:r>
            <a:r>
              <a:rPr lang="es-CL" dirty="0"/>
              <a:t> (</a:t>
            </a:r>
            <a:r>
              <a:rPr lang="es-CL" dirty="0" err="1"/>
              <a:t>Wacquant</a:t>
            </a:r>
            <a:r>
              <a:rPr lang="es-CL" dirty="0"/>
              <a:t>, 2000:165)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dirty="0"/>
          </a:p>
        </p:txBody>
      </p:sp>
      <p:pic>
        <p:nvPicPr>
          <p:cNvPr id="1028" name="Picture 4" descr="http://farm2.static.flickr.com/1088/3165221324_7ef37e68d1.jpg"/>
          <p:cNvPicPr>
            <a:picLocks noChangeAspect="1" noChangeArrowheads="1"/>
          </p:cNvPicPr>
          <p:nvPr/>
        </p:nvPicPr>
        <p:blipFill>
          <a:blip r:embed="rId2" cstate="print"/>
          <a:srcRect/>
          <a:stretch>
            <a:fillRect/>
          </a:stretch>
        </p:blipFill>
        <p:spPr bwMode="auto">
          <a:xfrm>
            <a:off x="-1" y="-24"/>
            <a:ext cx="4857753" cy="3327562"/>
          </a:xfrm>
          <a:prstGeom prst="rect">
            <a:avLst/>
          </a:prstGeom>
          <a:noFill/>
        </p:spPr>
      </p:pic>
      <p:pic>
        <p:nvPicPr>
          <p:cNvPr id="1030" name="Picture 6" descr="http://www.jornada.unam.mx/2006/05/07/cartones/hernandez.jpg"/>
          <p:cNvPicPr>
            <a:picLocks noChangeAspect="1" noChangeArrowheads="1"/>
          </p:cNvPicPr>
          <p:nvPr/>
        </p:nvPicPr>
        <p:blipFill>
          <a:blip r:embed="rId3" cstate="print"/>
          <a:srcRect/>
          <a:stretch>
            <a:fillRect/>
          </a:stretch>
        </p:blipFill>
        <p:spPr bwMode="auto">
          <a:xfrm>
            <a:off x="4857751" y="0"/>
            <a:ext cx="4347699" cy="6072206"/>
          </a:xfrm>
          <a:prstGeom prst="rect">
            <a:avLst/>
          </a:prstGeom>
          <a:noFill/>
        </p:spPr>
      </p:pic>
      <p:pic>
        <p:nvPicPr>
          <p:cNvPr id="1032" name="Picture 8" descr="https://0nwvpw.bay.livefilestore.com/y1mBRNc3eiZBsW9kcweyHzJl5R1QPxJ0Z2hYR002w7rFNgv0gE8px4XxHkZ0Nq0RmKaA73jTsHo40YLwFY66sjsCjo9qCSg2MczAfoVBiwjpdyleAt9bXy0VS_cugYCraEYc2oy1a01sqMktiQGjnbHaw/5696_103633927659_815907659_2011399_7877399_n_thumb%5B2%5D.jpg"/>
          <p:cNvPicPr>
            <a:picLocks noChangeAspect="1" noChangeArrowheads="1"/>
          </p:cNvPicPr>
          <p:nvPr/>
        </p:nvPicPr>
        <p:blipFill>
          <a:blip r:embed="rId4" cstate="print"/>
          <a:srcRect/>
          <a:stretch>
            <a:fillRect/>
          </a:stretch>
        </p:blipFill>
        <p:spPr bwMode="auto">
          <a:xfrm>
            <a:off x="0" y="3429000"/>
            <a:ext cx="4714876" cy="342801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dirty="0"/>
          </a:p>
        </p:txBody>
      </p:sp>
      <p:pic>
        <p:nvPicPr>
          <p:cNvPr id="24578" name="Picture 2" descr="http://3.bp.blogspot.com/_d2eGwQHS17Y/TNbSjFFK6aI/AAAAAAAAAAw/8WYRnVr61Aw/s1600/pobrenodelito.jpg"/>
          <p:cNvPicPr>
            <a:picLocks noChangeAspect="1" noChangeArrowheads="1"/>
          </p:cNvPicPr>
          <p:nvPr/>
        </p:nvPicPr>
        <p:blipFill>
          <a:blip r:embed="rId2" cstate="print">
            <a:lum contrast="54000"/>
          </a:blip>
          <a:srcRect/>
          <a:stretch>
            <a:fillRect/>
          </a:stretch>
        </p:blipFill>
        <p:spPr bwMode="auto">
          <a:xfrm>
            <a:off x="0" y="0"/>
            <a:ext cx="4429124" cy="3429000"/>
          </a:xfrm>
          <a:prstGeom prst="rect">
            <a:avLst/>
          </a:prstGeom>
          <a:noFill/>
        </p:spPr>
      </p:pic>
      <p:pic>
        <p:nvPicPr>
          <p:cNvPr id="24580" name="Picture 4" descr="http://profile.ak.fbcdn.net/hprofile-ak-snc4/41794_106931002671289_1966_n.jpg"/>
          <p:cNvPicPr>
            <a:picLocks noChangeAspect="1" noChangeArrowheads="1"/>
          </p:cNvPicPr>
          <p:nvPr/>
        </p:nvPicPr>
        <p:blipFill>
          <a:blip r:embed="rId3" cstate="print">
            <a:lum bright="-2000" contrast="-56000"/>
          </a:blip>
          <a:srcRect/>
          <a:stretch>
            <a:fillRect/>
          </a:stretch>
        </p:blipFill>
        <p:spPr bwMode="auto">
          <a:xfrm>
            <a:off x="4429124" y="0"/>
            <a:ext cx="4697257" cy="3429000"/>
          </a:xfrm>
          <a:prstGeom prst="rect">
            <a:avLst/>
          </a:prstGeom>
          <a:noFill/>
        </p:spPr>
      </p:pic>
      <p:pic>
        <p:nvPicPr>
          <p:cNvPr id="24582" name="Picture 6" descr="http://2.bp.blogspot.com/_vnZzzqgaiCo/S4bFKH_pE1I/AAAAAAAABUY/ECfVVpWvlho/s400/jgmiww.jpg"/>
          <p:cNvPicPr>
            <a:picLocks noChangeAspect="1" noChangeArrowheads="1"/>
          </p:cNvPicPr>
          <p:nvPr/>
        </p:nvPicPr>
        <p:blipFill>
          <a:blip r:embed="rId4" cstate="print"/>
          <a:srcRect/>
          <a:stretch>
            <a:fillRect/>
          </a:stretch>
        </p:blipFill>
        <p:spPr bwMode="auto">
          <a:xfrm>
            <a:off x="571472" y="3643314"/>
            <a:ext cx="7777405" cy="243293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G</a:t>
            </a:r>
            <a:r>
              <a:rPr lang="es-CL" dirty="0" smtClean="0"/>
              <a:t>lobalización </a:t>
            </a:r>
            <a:r>
              <a:rPr lang="es-CL" dirty="0"/>
              <a:t>neoliberal y</a:t>
            </a:r>
            <a:r>
              <a:rPr lang="es-CL" dirty="0" smtClean="0"/>
              <a:t> </a:t>
            </a:r>
            <a:r>
              <a:rPr lang="es-CL" dirty="0"/>
              <a:t>gobierno </a:t>
            </a:r>
            <a:r>
              <a:rPr lang="es-CL" dirty="0" smtClean="0"/>
              <a:t>iliberal según </a:t>
            </a:r>
            <a:r>
              <a:rPr lang="es-CL" dirty="0" err="1" smtClean="0"/>
              <a:t>Dominic</a:t>
            </a:r>
            <a:r>
              <a:rPr lang="es-CL" dirty="0" smtClean="0"/>
              <a:t> </a:t>
            </a:r>
            <a:r>
              <a:rPr lang="es-CL" dirty="0" err="1" smtClean="0"/>
              <a:t>Cova</a:t>
            </a:r>
            <a:r>
              <a:rPr lang="es-CL" dirty="0" smtClean="0"/>
              <a:t>  </a:t>
            </a:r>
            <a:endParaRPr lang="es-CL" dirty="0"/>
          </a:p>
        </p:txBody>
      </p:sp>
      <p:sp>
        <p:nvSpPr>
          <p:cNvPr id="3" name="2 Marcador de contenido"/>
          <p:cNvSpPr>
            <a:spLocks noGrp="1"/>
          </p:cNvSpPr>
          <p:nvPr>
            <p:ph idx="1"/>
          </p:nvPr>
        </p:nvSpPr>
        <p:spPr>
          <a:xfrm>
            <a:off x="457200" y="1600200"/>
            <a:ext cx="4043362" cy="4829196"/>
          </a:xfrm>
        </p:spPr>
        <p:txBody>
          <a:bodyPr>
            <a:normAutofit fontScale="77500" lnSpcReduction="20000"/>
          </a:bodyPr>
          <a:lstStyle/>
          <a:p>
            <a:r>
              <a:rPr lang="es-CL" dirty="0" err="1" smtClean="0"/>
              <a:t>Dominic</a:t>
            </a:r>
            <a:r>
              <a:rPr lang="es-CL" dirty="0" smtClean="0"/>
              <a:t> </a:t>
            </a:r>
            <a:r>
              <a:rPr lang="es-CL" dirty="0" err="1"/>
              <a:t>Cova</a:t>
            </a:r>
            <a:r>
              <a:rPr lang="es-CL" dirty="0"/>
              <a:t> (2008) asocia el avance de la globalización neoliberal en América Latina a un tipo de gobierno iliberal, intolerante, que formaliza un Estado penal. Siguiendo a </a:t>
            </a:r>
            <a:r>
              <a:rPr lang="es-CL" dirty="0" err="1"/>
              <a:t>Peck</a:t>
            </a:r>
            <a:r>
              <a:rPr lang="es-CL" dirty="0"/>
              <a:t> (2003) señala que los estados intolerantes se han producido en paralelo con el retroceso de los gobiernos latinoamericanos de su capacidad para gobernar el capital global.</a:t>
            </a:r>
          </a:p>
        </p:txBody>
      </p:sp>
      <p:pic>
        <p:nvPicPr>
          <p:cNvPr id="4" name="Picture 2" descr="http://blogvecindad.com/imagenes/2007/01/historiadeMarcas.jpg"/>
          <p:cNvPicPr>
            <a:picLocks noChangeAspect="1" noChangeArrowheads="1"/>
          </p:cNvPicPr>
          <p:nvPr/>
        </p:nvPicPr>
        <p:blipFill>
          <a:blip r:embed="rId2" cstate="print"/>
          <a:srcRect/>
          <a:stretch>
            <a:fillRect/>
          </a:stretch>
        </p:blipFill>
        <p:spPr bwMode="auto">
          <a:xfrm>
            <a:off x="4857752" y="1621333"/>
            <a:ext cx="3286148" cy="2379171"/>
          </a:xfrm>
          <a:prstGeom prst="rect">
            <a:avLst/>
          </a:prstGeom>
          <a:noFill/>
        </p:spPr>
      </p:pic>
      <p:pic>
        <p:nvPicPr>
          <p:cNvPr id="5" name="Picture 4" descr="http://www.revistapueblos.org/local/cache-vignettes/L300xH356/gif_pag38-40-fdc27.gif"/>
          <p:cNvPicPr>
            <a:picLocks noChangeAspect="1" noChangeArrowheads="1"/>
          </p:cNvPicPr>
          <p:nvPr/>
        </p:nvPicPr>
        <p:blipFill>
          <a:blip r:embed="rId3" cstate="print"/>
          <a:srcRect/>
          <a:stretch>
            <a:fillRect/>
          </a:stretch>
        </p:blipFill>
        <p:spPr bwMode="auto">
          <a:xfrm>
            <a:off x="5357818" y="3929066"/>
            <a:ext cx="2468202" cy="292893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smtClean="0"/>
              <a:t>Guerra contra las drogas y </a:t>
            </a:r>
            <a:r>
              <a:rPr lang="es-CL" b="1" dirty="0" err="1" smtClean="0"/>
              <a:t>neocolonización</a:t>
            </a:r>
            <a:endParaRPr lang="es-CL" b="1" dirty="0"/>
          </a:p>
        </p:txBody>
      </p:sp>
      <p:sp>
        <p:nvSpPr>
          <p:cNvPr id="3" name="2 Marcador de contenido"/>
          <p:cNvSpPr>
            <a:spLocks noGrp="1"/>
          </p:cNvSpPr>
          <p:nvPr>
            <p:ph idx="1"/>
          </p:nvPr>
        </p:nvSpPr>
        <p:spPr/>
        <p:txBody>
          <a:bodyPr>
            <a:normAutofit fontScale="92500" lnSpcReduction="20000"/>
          </a:bodyPr>
          <a:lstStyle/>
          <a:p>
            <a:r>
              <a:rPr lang="es-CL" dirty="0"/>
              <a:t>Según </a:t>
            </a:r>
            <a:r>
              <a:rPr lang="es-CL" dirty="0" err="1"/>
              <a:t>Cova</a:t>
            </a:r>
            <a:r>
              <a:rPr lang="es-CL" dirty="0"/>
              <a:t> (2008) la guerra contra las drogas se enmarca en un proyecto neocolonial de la globalización económica desigual que elude el hecho de que la violencia que rodea a la droga se produce gracias al despliegue de poder represivo que busca someter a control un conjunto de prácticas que están más estrechamente vinculadas a estrategias de supervivencia que a las propiedades peligrosas inherentes a las mismas drogas, podemos mencionar aquí el comercio informal de drogas ilícitas o micro-tráfico de drogas.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697559"/>
          </a:xfrm>
        </p:spPr>
        <p:txBody>
          <a:bodyPr>
            <a:normAutofit fontScale="92500" lnSpcReduction="10000"/>
          </a:bodyPr>
          <a:lstStyle/>
          <a:p>
            <a:r>
              <a:rPr lang="es-CL" dirty="0"/>
              <a:t>En ese sentido, el gobierno iliberal ha producido representaciones más dañinas que el posible efecto negativo de muchas de las drogas en sí. Sin embargo, es una violencia que no afecta a los consumidores de elite, los banqueros y las fuerzas policiacas corruptas, sin los cuales la economía ilícita de la droga no podría funcionar</a:t>
            </a:r>
            <a:r>
              <a:rPr lang="es-CL" i="1" dirty="0"/>
              <a:t>. “En sociedades caracterizadas por una creciente desigualdad económica, la justicia es una mercancía como cualquier otra  a disposición de aquellos que pueden permitirse el lujo de comprar su libertad o </a:t>
            </a:r>
            <a:r>
              <a:rPr lang="es-CL" i="1" dirty="0" smtClean="0"/>
              <a:t>ocultarla </a:t>
            </a:r>
            <a:r>
              <a:rPr lang="es-CL" i="1" dirty="0"/>
              <a:t>del Estado”</a:t>
            </a:r>
            <a:r>
              <a:rPr lang="es-CL" dirty="0"/>
              <a:t>. (</a:t>
            </a:r>
            <a:r>
              <a:rPr lang="es-CL" dirty="0" err="1"/>
              <a:t>Cova</a:t>
            </a:r>
            <a:r>
              <a:rPr lang="es-CL" dirty="0"/>
              <a:t>, 2008:190-191)</a:t>
            </a:r>
          </a:p>
          <a:p>
            <a:endParaRPr lang="es-C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Nuestra hipótesis</a:t>
            </a:r>
            <a:endParaRPr lang="es-CL" dirty="0"/>
          </a:p>
        </p:txBody>
      </p:sp>
      <p:sp>
        <p:nvSpPr>
          <p:cNvPr id="3" name="2 Marcador de contenido"/>
          <p:cNvSpPr>
            <a:spLocks noGrp="1"/>
          </p:cNvSpPr>
          <p:nvPr>
            <p:ph idx="1"/>
          </p:nvPr>
        </p:nvSpPr>
        <p:spPr/>
        <p:txBody>
          <a:bodyPr>
            <a:normAutofit/>
          </a:bodyPr>
          <a:lstStyle/>
          <a:p>
            <a:r>
              <a:rPr lang="es-ES_tradnl" dirty="0" smtClean="0"/>
              <a:t> En la búsqueda de un cuerpo social dócil y productivo se han articulado a través de la historia diversos factores que históricamente han tenido relativa independencia, pero que en conjunto actúan como una totalidad que le imprime al prohibicionismo de drogas un grado de funcionalidad latente para reproducción social del capitalismo. </a:t>
            </a:r>
            <a:endParaRPr lang="es-CL" dirty="0" smtClean="0"/>
          </a:p>
          <a:p>
            <a:endParaRPr lang="es-C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smtClean="0"/>
              <a:t>Guerra contra las drogas y la tesis del enemigo interno según Adam </a:t>
            </a:r>
            <a:r>
              <a:rPr lang="es-CL" b="1" dirty="0" err="1" smtClean="0"/>
              <a:t>Isacson</a:t>
            </a:r>
            <a:r>
              <a:rPr lang="es-CL" b="1" dirty="0" smtClean="0"/>
              <a:t> </a:t>
            </a:r>
            <a:endParaRPr lang="es-CL" b="1" dirty="0"/>
          </a:p>
        </p:txBody>
      </p:sp>
      <p:sp>
        <p:nvSpPr>
          <p:cNvPr id="3" name="2 Marcador de contenido"/>
          <p:cNvSpPr>
            <a:spLocks noGrp="1"/>
          </p:cNvSpPr>
          <p:nvPr>
            <p:ph idx="1"/>
          </p:nvPr>
        </p:nvSpPr>
        <p:spPr/>
        <p:txBody>
          <a:bodyPr>
            <a:normAutofit fontScale="92500" lnSpcReduction="20000"/>
          </a:bodyPr>
          <a:lstStyle/>
          <a:p>
            <a:r>
              <a:rPr lang="es-CL" dirty="0"/>
              <a:t>El final de la guerra fría trajo consigo la resurrección de la “guerra contra las drogas” decretada por Richard Nixon en la década del 60, de esta forma </a:t>
            </a:r>
            <a:r>
              <a:rPr lang="es-CL" i="1" dirty="0"/>
              <a:t>“el combate contra el tráfico de drogas supuso una nueva justificación de las operaciones militares contra un ‘enemigo interno’ (…) La excesiva insistencia en la dimensión militar de la guerra contra las drogas ha provocado que Estados Unidos repita otro error de la Guerra Fría (apoyo a dictaduras militares, entrenamiento de personal en técnicas abusivas y relaciones con oficiales indeseables o criminales). </a:t>
            </a:r>
            <a:endParaRPr lang="es-CL" dirty="0"/>
          </a:p>
          <a:p>
            <a:endParaRPr lang="es-C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a:xfrm>
            <a:off x="457200" y="1600200"/>
            <a:ext cx="4686304" cy="4525963"/>
          </a:xfrm>
        </p:spPr>
        <p:txBody>
          <a:bodyPr>
            <a:normAutofit fontScale="85000" lnSpcReduction="20000"/>
          </a:bodyPr>
          <a:lstStyle/>
          <a:p>
            <a:r>
              <a:rPr lang="es-CL" i="1" dirty="0" smtClean="0"/>
              <a:t>La política de drogas estadounidense está obviando de nuevo los factores históricos y estructurales – la pobreza y la desigualdad, la corrupción y la impunidad, la falta de garantías básicas para la seguridad ciudadana – que fomenta lo que Estados Unidos interpreta como amenazas a sus intereses”.</a:t>
            </a:r>
            <a:r>
              <a:rPr lang="es-CL" dirty="0" smtClean="0"/>
              <a:t>  (</a:t>
            </a:r>
            <a:r>
              <a:rPr lang="es-CL" dirty="0" err="1" smtClean="0"/>
              <a:t>Isacson</a:t>
            </a:r>
            <a:r>
              <a:rPr lang="es-CL" dirty="0" smtClean="0"/>
              <a:t>, 2005:29:30)</a:t>
            </a:r>
          </a:p>
          <a:p>
            <a:endParaRPr lang="es-CL" dirty="0"/>
          </a:p>
        </p:txBody>
      </p:sp>
      <p:pic>
        <p:nvPicPr>
          <p:cNvPr id="74754" name="Picture 2" descr="http://4.bp.blogspot.com/-oOTRWwc7rWQ/TZ4Ma9u8EWI/AAAAAAAAHr4/_-2ETCdsscE/s400/Douglas-Fraser-jefe-del-Mando-Sur-de-EE-UU_preview-285x170.jpg"/>
          <p:cNvPicPr>
            <a:picLocks noChangeAspect="1" noChangeArrowheads="1"/>
          </p:cNvPicPr>
          <p:nvPr/>
        </p:nvPicPr>
        <p:blipFill>
          <a:blip r:embed="rId2" cstate="print"/>
          <a:srcRect/>
          <a:stretch>
            <a:fillRect/>
          </a:stretch>
        </p:blipFill>
        <p:spPr bwMode="auto">
          <a:xfrm>
            <a:off x="5072066" y="1357298"/>
            <a:ext cx="3810000" cy="2266951"/>
          </a:xfrm>
          <a:prstGeom prst="rect">
            <a:avLst/>
          </a:prstGeom>
          <a:noFill/>
        </p:spPr>
      </p:pic>
      <p:pic>
        <p:nvPicPr>
          <p:cNvPr id="74756" name="Picture 4" descr="http://1.bp.blogspot.com/-tk7-GUKJslk/TaQ2eku8yZI/AAAAAAAAKZw/eSHbUb4AAPM/s1600/sub-781639.jpg"/>
          <p:cNvPicPr>
            <a:picLocks noChangeAspect="1" noChangeArrowheads="1"/>
          </p:cNvPicPr>
          <p:nvPr/>
        </p:nvPicPr>
        <p:blipFill>
          <a:blip r:embed="rId3" cstate="print"/>
          <a:srcRect/>
          <a:stretch>
            <a:fillRect/>
          </a:stretch>
        </p:blipFill>
        <p:spPr bwMode="auto">
          <a:xfrm>
            <a:off x="5072066" y="4286232"/>
            <a:ext cx="3786214" cy="2571768"/>
          </a:xfrm>
          <a:prstGeom prst="rect">
            <a:avLst/>
          </a:prstGeom>
          <a:noFill/>
        </p:spPr>
      </p:pic>
      <p:sp>
        <p:nvSpPr>
          <p:cNvPr id="74757" name="Rectangle 5"/>
          <p:cNvSpPr>
            <a:spLocks noChangeArrowheads="1"/>
          </p:cNvSpPr>
          <p:nvPr/>
        </p:nvSpPr>
        <p:spPr bwMode="auto">
          <a:xfrm>
            <a:off x="0" y="0"/>
            <a:ext cx="9144000" cy="0"/>
          </a:xfrm>
          <a:prstGeom prst="rect">
            <a:avLst/>
          </a:prstGeom>
          <a:solidFill>
            <a:srgbClr val="CCCCCC"/>
          </a:solidFill>
          <a:ln w="9525">
            <a:noFill/>
            <a:miter lim="800000"/>
            <a:headEnd/>
            <a:tailEnd/>
          </a:ln>
          <a:effectLst/>
        </p:spPr>
        <p:txBody>
          <a:bodyPr vert="horz" wrap="none" lIns="0" tIns="0" rIns="57132" bIns="76176"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Char char="•"/>
              <a:tabLst/>
            </a:pPr>
            <a:r>
              <a:rPr kumimoji="0" lang="es-CL" sz="1800" b="0" i="0" u="none" strike="noStrike" cap="none" normalizeH="0" baseline="0" smtClean="0">
                <a:ln>
                  <a:noFill/>
                </a:ln>
                <a:solidFill>
                  <a:srgbClr val="2200C1"/>
                </a:solidFill>
                <a:effectLst/>
                <a:latin typeface="Arial" charset="0"/>
                <a:cs typeface="Arial" charset="0"/>
                <a:hlinkClick r:id="rId4"/>
              </a:rPr>
              <a:t/>
            </a:r>
            <a:br>
              <a:rPr kumimoji="0" lang="es-CL" sz="1800" b="0" i="0" u="none" strike="noStrike" cap="none" normalizeH="0" baseline="0" smtClean="0">
                <a:ln>
                  <a:noFill/>
                </a:ln>
                <a:solidFill>
                  <a:srgbClr val="2200C1"/>
                </a:solidFill>
                <a:effectLst/>
                <a:latin typeface="Arial" charset="0"/>
                <a:cs typeface="Arial" charset="0"/>
                <a:hlinkClick r:id="rId4"/>
              </a:rPr>
            </a:br>
            <a:endParaRPr kumimoji="0" lang="es-CL" sz="1800" b="0" i="0" u="none" strike="noStrike" cap="none" normalizeH="0" baseline="0" smtClean="0">
              <a:ln>
                <a:noFill/>
              </a:ln>
              <a:solidFill>
                <a:schemeClr val="tx1"/>
              </a:solidFill>
              <a:effectLst/>
              <a:latin typeface="Arial" charset="0"/>
              <a:cs typeface="Arial" charset="0"/>
            </a:endParaRPr>
          </a:p>
        </p:txBody>
      </p:sp>
      <p:sp>
        <p:nvSpPr>
          <p:cNvPr id="74758" name="Rectangle 6"/>
          <p:cNvSpPr>
            <a:spLocks noChangeArrowheads="1"/>
          </p:cNvSpPr>
          <p:nvPr/>
        </p:nvSpPr>
        <p:spPr bwMode="auto">
          <a:xfrm>
            <a:off x="0" y="0"/>
            <a:ext cx="9144000" cy="0"/>
          </a:xfrm>
          <a:prstGeom prst="rect">
            <a:avLst/>
          </a:prstGeom>
          <a:solidFill>
            <a:srgbClr val="CCCCCC"/>
          </a:solidFill>
          <a:ln w="9525">
            <a:noFill/>
            <a:miter lim="800000"/>
            <a:headEnd/>
            <a:tailEnd/>
          </a:ln>
          <a:effectLst/>
        </p:spPr>
        <p:txBody>
          <a:bodyPr vert="horz" wrap="none" lIns="0" tIns="0" rIns="57132" bIns="76176"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Char char="•"/>
              <a:tabLst/>
            </a:pPr>
            <a:r>
              <a:rPr kumimoji="0" lang="es-CL" sz="1800" b="0" i="0" u="none" strike="noStrike" cap="none" normalizeH="0" baseline="0" smtClean="0">
                <a:ln>
                  <a:noFill/>
                </a:ln>
                <a:solidFill>
                  <a:srgbClr val="2200C1"/>
                </a:solidFill>
                <a:effectLst/>
                <a:latin typeface="Arial" charset="0"/>
                <a:cs typeface="Arial" charset="0"/>
                <a:hlinkClick r:id="rId4"/>
              </a:rPr>
              <a:t/>
            </a:r>
            <a:br>
              <a:rPr kumimoji="0" lang="es-CL" sz="1800" b="0" i="0" u="none" strike="noStrike" cap="none" normalizeH="0" baseline="0" smtClean="0">
                <a:ln>
                  <a:noFill/>
                </a:ln>
                <a:solidFill>
                  <a:srgbClr val="2200C1"/>
                </a:solidFill>
                <a:effectLst/>
                <a:latin typeface="Arial" charset="0"/>
                <a:cs typeface="Arial" charset="0"/>
                <a:hlinkClick r:id="rId4"/>
              </a:rPr>
            </a:br>
            <a:endParaRPr kumimoji="0" lang="es-CL"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697559"/>
          </a:xfrm>
        </p:spPr>
        <p:txBody>
          <a:bodyPr>
            <a:normAutofit lnSpcReduction="10000"/>
          </a:bodyPr>
          <a:lstStyle/>
          <a:p>
            <a:r>
              <a:rPr lang="es-CL" b="1" dirty="0"/>
              <a:t>La transnacionalización de los Estados Unidos mediante de la “guerra contra las drogas” ha promovido la militarización de los gobiernos para la identificación y el control de las poblaciones que deben ser corregidas </a:t>
            </a:r>
            <a:r>
              <a:rPr lang="es-CL" dirty="0"/>
              <a:t>(</a:t>
            </a:r>
            <a:r>
              <a:rPr lang="es-CL" dirty="0" err="1"/>
              <a:t>v.g</a:t>
            </a:r>
            <a:r>
              <a:rPr lang="es-CL" dirty="0"/>
              <a:t> guetos, favelas, barrios marginales, comunidades indígenas), aunque </a:t>
            </a:r>
            <a:r>
              <a:rPr lang="es-CL" dirty="0" smtClean="0"/>
              <a:t>la </a:t>
            </a:r>
            <a:r>
              <a:rPr lang="es-CL" dirty="0"/>
              <a:t>militarización – entendida como la intervención excesiva de las fuerzas armadas en aspectos del gobierno ajenos a la defensa exterior – ha sido un fenómeno demasiado frecuente.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14290"/>
            <a:ext cx="4757742" cy="5911873"/>
          </a:xfrm>
        </p:spPr>
        <p:txBody>
          <a:bodyPr>
            <a:normAutofit fontScale="85000" lnSpcReduction="20000"/>
          </a:bodyPr>
          <a:lstStyle/>
          <a:p>
            <a:r>
              <a:rPr lang="es-CL" i="1" dirty="0"/>
              <a:t>“A diferencia de las fuerzas armadas de América del Norte y Europa, casi todas las de América Latina y el Caribe han estado históricamente más orientadas contra ‘enemigos’ internos que contra amenazas externas. Los conflictos prolongados entre países han sido sorprendentemente escasos. </a:t>
            </a:r>
            <a:r>
              <a:rPr lang="es-CL" b="1" i="1" dirty="0"/>
              <a:t>En la región con mayores disparidades en los ingresos, gran parte de la violencia se ha producido dentro, no a través, de las fronteras</a:t>
            </a:r>
            <a:r>
              <a:rPr lang="es-CL" i="1" dirty="0"/>
              <a:t>” </a:t>
            </a:r>
            <a:r>
              <a:rPr lang="es-CL" dirty="0"/>
              <a:t>(</a:t>
            </a:r>
            <a:r>
              <a:rPr lang="es-CL" dirty="0" err="1"/>
              <a:t>Isacson</a:t>
            </a:r>
            <a:r>
              <a:rPr lang="es-CL" dirty="0"/>
              <a:t>, 2005:31)</a:t>
            </a:r>
          </a:p>
          <a:p>
            <a:endParaRPr lang="es-CL" dirty="0"/>
          </a:p>
        </p:txBody>
      </p:sp>
      <p:pic>
        <p:nvPicPr>
          <p:cNvPr id="75778" name="Picture 2" descr="http://3.bp.blogspot.com/_hzf44kKteC0/TECf2h1GCSI/AAAAAAAAFso/yQaKBmXUoBI/s1600/postales_leningradosasa.jpg"/>
          <p:cNvPicPr>
            <a:picLocks noChangeAspect="1" noChangeArrowheads="1"/>
          </p:cNvPicPr>
          <p:nvPr/>
        </p:nvPicPr>
        <p:blipFill>
          <a:blip r:embed="rId2" cstate="print"/>
          <a:srcRect/>
          <a:stretch>
            <a:fillRect/>
          </a:stretch>
        </p:blipFill>
        <p:spPr bwMode="auto">
          <a:xfrm>
            <a:off x="5237219" y="285728"/>
            <a:ext cx="3906781" cy="2643182"/>
          </a:xfrm>
          <a:prstGeom prst="rect">
            <a:avLst/>
          </a:prstGeom>
          <a:noFill/>
        </p:spPr>
      </p:pic>
      <p:pic>
        <p:nvPicPr>
          <p:cNvPr id="75780" name="Picture 4" descr="http://enteraterd.com/page/wp-content/uploads/2011/04/Farc.jpg"/>
          <p:cNvPicPr>
            <a:picLocks noChangeAspect="1" noChangeArrowheads="1"/>
          </p:cNvPicPr>
          <p:nvPr/>
        </p:nvPicPr>
        <p:blipFill>
          <a:blip r:embed="rId3" cstate="print"/>
          <a:srcRect/>
          <a:stretch>
            <a:fillRect/>
          </a:stretch>
        </p:blipFill>
        <p:spPr bwMode="auto">
          <a:xfrm>
            <a:off x="5214942" y="3714752"/>
            <a:ext cx="3541238" cy="235745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143000"/>
          </a:xfrm>
        </p:spPr>
        <p:txBody>
          <a:bodyPr/>
          <a:lstStyle/>
          <a:p>
            <a:r>
              <a:rPr lang="es-CL" b="1" dirty="0" smtClean="0"/>
              <a:t>Geopolítica de las drogas</a:t>
            </a:r>
            <a:endParaRPr lang="es-CL" b="1" dirty="0"/>
          </a:p>
        </p:txBody>
      </p:sp>
      <p:sp>
        <p:nvSpPr>
          <p:cNvPr id="3" name="2 Marcador de contenido"/>
          <p:cNvSpPr>
            <a:spLocks noGrp="1"/>
          </p:cNvSpPr>
          <p:nvPr>
            <p:ph idx="1"/>
          </p:nvPr>
        </p:nvSpPr>
        <p:spPr>
          <a:xfrm>
            <a:off x="457200" y="1600200"/>
            <a:ext cx="4114800" cy="4525963"/>
          </a:xfrm>
        </p:spPr>
        <p:txBody>
          <a:bodyPr>
            <a:normAutofit fontScale="70000" lnSpcReduction="20000"/>
          </a:bodyPr>
          <a:lstStyle/>
          <a:p>
            <a:r>
              <a:rPr lang="es-CL" dirty="0" smtClean="0"/>
              <a:t>Para Raúl </a:t>
            </a:r>
            <a:r>
              <a:rPr lang="es-CL" dirty="0" err="1" smtClean="0"/>
              <a:t>Zaffarni</a:t>
            </a:r>
            <a:r>
              <a:rPr lang="es-CL" dirty="0" smtClean="0"/>
              <a:t> (2011) “No hay guerra contra el narcotráfico, sino una división internacional del tráfico de drogas. El consumidor mandante del norte hace la tarea menos riesgosa, obtiene la mayor renta y ofrece también el servicio de reciclaje que “limpia” las ganancias para incorporarlas al circulante, en tanto que el productor del sur hace la más letal, debilita sus instituciones y su defensa nacional y carga con 40.000 muertos”   </a:t>
            </a:r>
            <a:endParaRPr lang="es-CL" dirty="0"/>
          </a:p>
        </p:txBody>
      </p:sp>
      <p:pic>
        <p:nvPicPr>
          <p:cNvPr id="77826" name="Picture 2" descr="http://upload.wikimedia.org/wikipedia/commons/thumb/a/a7/Drug-War_Related_Murders_in_Mexico_2006-2011.png/450px-Drug-War_Related_Murders_in_Mexico_2006-2011.png"/>
          <p:cNvPicPr>
            <a:picLocks noChangeAspect="1" noChangeArrowheads="1"/>
          </p:cNvPicPr>
          <p:nvPr/>
        </p:nvPicPr>
        <p:blipFill>
          <a:blip r:embed="rId2" cstate="print"/>
          <a:srcRect/>
          <a:stretch>
            <a:fillRect/>
          </a:stretch>
        </p:blipFill>
        <p:spPr bwMode="auto">
          <a:xfrm>
            <a:off x="4427984" y="3861048"/>
            <a:ext cx="4286250" cy="3114676"/>
          </a:xfrm>
          <a:prstGeom prst="rect">
            <a:avLst/>
          </a:prstGeom>
          <a:noFill/>
        </p:spPr>
      </p:pic>
      <p:pic>
        <p:nvPicPr>
          <p:cNvPr id="77828" name="Picture 4" descr="http://static6.businessinsider.com/image/4fe9fc5ceab8ea5a23000023-900/cannabis-is-the-most-widely-used-illicit-drug-with-about-119-million-and-224-million-users-worldwide.jpg"/>
          <p:cNvPicPr>
            <a:picLocks noChangeAspect="1" noChangeArrowheads="1"/>
          </p:cNvPicPr>
          <p:nvPr/>
        </p:nvPicPr>
        <p:blipFill>
          <a:blip r:embed="rId3" cstate="print"/>
          <a:srcRect/>
          <a:stretch>
            <a:fillRect/>
          </a:stretch>
        </p:blipFill>
        <p:spPr bwMode="auto">
          <a:xfrm>
            <a:off x="4658257" y="980728"/>
            <a:ext cx="4485743" cy="273630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smtClean="0"/>
              <a:t>Prohibicionismo punitivo según Harry </a:t>
            </a:r>
            <a:r>
              <a:rPr lang="es-CL" b="1" dirty="0" err="1" smtClean="0"/>
              <a:t>Levine</a:t>
            </a:r>
            <a:endParaRPr lang="es-CL" b="1" dirty="0"/>
          </a:p>
        </p:txBody>
      </p:sp>
      <p:sp>
        <p:nvSpPr>
          <p:cNvPr id="3" name="2 Marcador de contenido"/>
          <p:cNvSpPr>
            <a:spLocks noGrp="1"/>
          </p:cNvSpPr>
          <p:nvPr>
            <p:ph idx="1"/>
          </p:nvPr>
        </p:nvSpPr>
        <p:spPr>
          <a:xfrm>
            <a:off x="457200" y="1600200"/>
            <a:ext cx="8229600" cy="4972072"/>
          </a:xfrm>
        </p:spPr>
        <p:txBody>
          <a:bodyPr>
            <a:normAutofit/>
          </a:bodyPr>
          <a:lstStyle/>
          <a:p>
            <a:r>
              <a:rPr lang="es-CL" i="1" dirty="0"/>
              <a:t>“la variedad en las formas de prohibición puede concebirse como un largo continuum. </a:t>
            </a:r>
            <a:r>
              <a:rPr lang="es-CL" i="1" dirty="0" smtClean="0"/>
              <a:t>(…) sugiero </a:t>
            </a:r>
            <a:r>
              <a:rPr lang="es-CL" i="1" dirty="0"/>
              <a:t>denominar al extremo más punitivo y criminalizado de la Prohibición "prohibición de drogas criminalizada" y al extremo opuesto "prohibición de drogas </a:t>
            </a:r>
            <a:r>
              <a:rPr lang="es-CL" i="1" dirty="0" err="1"/>
              <a:t>descriminalizada</a:t>
            </a:r>
            <a:r>
              <a:rPr lang="es-CL" i="1" dirty="0"/>
              <a:t>". </a:t>
            </a:r>
            <a:endParaRPr lang="es-CL"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dirty="0"/>
          </a:p>
        </p:txBody>
      </p:sp>
      <p:pic>
        <p:nvPicPr>
          <p:cNvPr id="63490" name="Picture 2" descr="http://www.viajes.net/fotos-comunidad/31/amsterdamcoffeeshop-1248863440625.jpg"/>
          <p:cNvPicPr>
            <a:picLocks noChangeAspect="1" noChangeArrowheads="1"/>
          </p:cNvPicPr>
          <p:nvPr/>
        </p:nvPicPr>
        <p:blipFill>
          <a:blip r:embed="rId2" cstate="print"/>
          <a:srcRect/>
          <a:stretch>
            <a:fillRect/>
          </a:stretch>
        </p:blipFill>
        <p:spPr bwMode="auto">
          <a:xfrm>
            <a:off x="4762503" y="0"/>
            <a:ext cx="4381498" cy="3286124"/>
          </a:xfrm>
          <a:prstGeom prst="rect">
            <a:avLst/>
          </a:prstGeom>
          <a:noFill/>
        </p:spPr>
      </p:pic>
      <p:pic>
        <p:nvPicPr>
          <p:cNvPr id="63494" name="Picture 6" descr="http://img.scoop.it/3t5N3tY_miMsLurD0mZFJjl72eJkfbmt4t8yenImKBU8NzMXDbey6A_oozMjJETc"/>
          <p:cNvPicPr>
            <a:picLocks noChangeAspect="1" noChangeArrowheads="1"/>
          </p:cNvPicPr>
          <p:nvPr/>
        </p:nvPicPr>
        <p:blipFill>
          <a:blip r:embed="rId3" cstate="print"/>
          <a:srcRect/>
          <a:stretch>
            <a:fillRect/>
          </a:stretch>
        </p:blipFill>
        <p:spPr bwMode="auto">
          <a:xfrm>
            <a:off x="4786315" y="3286124"/>
            <a:ext cx="4429155" cy="3571876"/>
          </a:xfrm>
          <a:prstGeom prst="rect">
            <a:avLst/>
          </a:prstGeom>
          <a:noFill/>
        </p:spPr>
      </p:pic>
      <p:pic>
        <p:nvPicPr>
          <p:cNvPr id="63496" name="Picture 8" descr="http://www.topnews.in/files/NY-Police.jpg"/>
          <p:cNvPicPr>
            <a:picLocks noChangeAspect="1" noChangeArrowheads="1"/>
          </p:cNvPicPr>
          <p:nvPr/>
        </p:nvPicPr>
        <p:blipFill>
          <a:blip r:embed="rId4" cstate="print"/>
          <a:srcRect/>
          <a:stretch>
            <a:fillRect/>
          </a:stretch>
        </p:blipFill>
        <p:spPr bwMode="auto">
          <a:xfrm>
            <a:off x="0" y="0"/>
            <a:ext cx="4786314" cy="4675863"/>
          </a:xfrm>
          <a:prstGeom prst="rect">
            <a:avLst/>
          </a:prstGeom>
          <a:noFill/>
        </p:spPr>
      </p:pic>
      <p:pic>
        <p:nvPicPr>
          <p:cNvPr id="63498" name="Picture 10" descr="http://www.80grados.net/wp-content/uploads/2011/03/california-prison-overcrowding.jpg"/>
          <p:cNvPicPr>
            <a:picLocks noChangeAspect="1" noChangeArrowheads="1"/>
          </p:cNvPicPr>
          <p:nvPr/>
        </p:nvPicPr>
        <p:blipFill>
          <a:blip r:embed="rId5" cstate="print"/>
          <a:srcRect/>
          <a:stretch>
            <a:fillRect/>
          </a:stretch>
        </p:blipFill>
        <p:spPr bwMode="auto">
          <a:xfrm>
            <a:off x="0" y="3857628"/>
            <a:ext cx="4786314" cy="300916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Modelo holandés según Peter Cohen </a:t>
            </a:r>
            <a:endParaRPr lang="es-CL" dirty="0"/>
          </a:p>
        </p:txBody>
      </p:sp>
      <p:sp>
        <p:nvSpPr>
          <p:cNvPr id="3" name="2 Marcador de contenido"/>
          <p:cNvSpPr>
            <a:spLocks noGrp="1"/>
          </p:cNvSpPr>
          <p:nvPr>
            <p:ph idx="1"/>
          </p:nvPr>
        </p:nvSpPr>
        <p:spPr/>
        <p:txBody>
          <a:bodyPr/>
          <a:lstStyle/>
          <a:p>
            <a:r>
              <a:rPr lang="es-CL" dirty="0"/>
              <a:t>“Los alemanes consumen tanto como los holandeses, los franceses más que ambos, y los británicos incluso más que los franceses. Todos estos países registran niveles de consumo menores que los de Estados Unidos o de Australia; y en todos ellos, excepto en Holanda, se ha criminalizado el acceso a las drogas blandas”,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smtClean="0"/>
              <a:t>La política holandesa de drogas según </a:t>
            </a:r>
            <a:r>
              <a:rPr lang="es-CL" b="1" dirty="0" err="1"/>
              <a:t>Margriet</a:t>
            </a:r>
            <a:r>
              <a:rPr lang="es-CL" b="1" dirty="0"/>
              <a:t> van </a:t>
            </a:r>
            <a:r>
              <a:rPr lang="es-CL" b="1" dirty="0" err="1"/>
              <a:t>Laar</a:t>
            </a:r>
            <a:endParaRPr lang="es-CL" b="1" dirty="0"/>
          </a:p>
        </p:txBody>
      </p:sp>
      <p:sp>
        <p:nvSpPr>
          <p:cNvPr id="3" name="2 Marcador de contenido"/>
          <p:cNvSpPr>
            <a:spLocks noGrp="1"/>
          </p:cNvSpPr>
          <p:nvPr>
            <p:ph idx="1"/>
          </p:nvPr>
        </p:nvSpPr>
        <p:spPr/>
        <p:txBody>
          <a:bodyPr>
            <a:normAutofit fontScale="85000" lnSpcReduction="20000"/>
          </a:bodyPr>
          <a:lstStyle/>
          <a:p>
            <a:r>
              <a:rPr lang="es-CL" dirty="0"/>
              <a:t>A pesar de que no es nueva y de que ha sido analizada innumerables veces, internacionalmente sigue existiendo un gran desconocimiento sobre la política holandesa hacia las drogas. </a:t>
            </a:r>
            <a:endParaRPr lang="es-CL" dirty="0" smtClean="0"/>
          </a:p>
          <a:p>
            <a:r>
              <a:rPr lang="es-CL" dirty="0" smtClean="0"/>
              <a:t>Suele </a:t>
            </a:r>
            <a:r>
              <a:rPr lang="es-CL" dirty="0"/>
              <a:t>creerse que las drogas blandas, como la marihuana o el hachís (</a:t>
            </a:r>
            <a:r>
              <a:rPr lang="es-CL" i="1" dirty="0" err="1"/>
              <a:t>hashish</a:t>
            </a:r>
            <a:r>
              <a:rPr lang="es-CL" dirty="0"/>
              <a:t>), son legales en este país, cuando no es así. Aun cuando aquí cualquier persona mayor de edad puede ir a uno de los famosos </a:t>
            </a:r>
            <a:r>
              <a:rPr lang="es-CL" i="1" dirty="0" err="1"/>
              <a:t>coffeeshops</a:t>
            </a:r>
            <a:r>
              <a:rPr lang="es-CL" dirty="0"/>
              <a:t> y elegir para su consumo entre una gran variedad (más de 100) de tipos de </a:t>
            </a:r>
            <a:r>
              <a:rPr lang="es-CL" i="1" dirty="0"/>
              <a:t>cannabis</a:t>
            </a:r>
            <a:r>
              <a:rPr lang="es-CL" dirty="0"/>
              <a:t> y de hachís, éstas y todas las drogas son ilegales en Holanda.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r>
              <a:rPr lang="es-CL" dirty="0"/>
              <a:t>Desde 1976, a través de una ley llamada </a:t>
            </a:r>
            <a:r>
              <a:rPr lang="es-CL" i="1" dirty="0" err="1"/>
              <a:t>Opium</a:t>
            </a:r>
            <a:r>
              <a:rPr lang="es-CL" i="1" dirty="0"/>
              <a:t> </a:t>
            </a:r>
            <a:r>
              <a:rPr lang="es-CL" i="1" dirty="0" err="1"/>
              <a:t>Act</a:t>
            </a:r>
            <a:r>
              <a:rPr lang="es-CL" dirty="0"/>
              <a:t>, se hizo una distinción entre drogas duras y drogas blandas, incluyendo en el primer listado a la cocaína, éxtasis, heroína, LSD y, desde finales de 2008, también a los hongos alucinógenos, mientras que en el segundo quedaron los productos derivados de la </a:t>
            </a:r>
            <a:r>
              <a:rPr lang="es-CL" i="1" dirty="0"/>
              <a:t>Cannabis Sativa L</a:t>
            </a:r>
            <a:r>
              <a:rPr lang="es-CL"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ES_tradnl" dirty="0" smtClean="0"/>
              <a:t>Normalización </a:t>
            </a:r>
            <a:r>
              <a:rPr lang="es-ES_tradnl" dirty="0" smtClean="0"/>
              <a:t>capitalista</a:t>
            </a:r>
            <a:endParaRPr lang="es-CL" dirty="0"/>
          </a:p>
        </p:txBody>
      </p:sp>
      <p:sp>
        <p:nvSpPr>
          <p:cNvPr id="3" name="2 Marcador de contenido"/>
          <p:cNvSpPr>
            <a:spLocks noGrp="1"/>
          </p:cNvSpPr>
          <p:nvPr>
            <p:ph idx="1"/>
          </p:nvPr>
        </p:nvSpPr>
        <p:spPr>
          <a:xfrm>
            <a:off x="457200" y="1600200"/>
            <a:ext cx="4978896" cy="4525963"/>
          </a:xfrm>
        </p:spPr>
        <p:txBody>
          <a:bodyPr>
            <a:normAutofit fontScale="92500" lnSpcReduction="10000"/>
          </a:bodyPr>
          <a:lstStyle/>
          <a:p>
            <a:r>
              <a:rPr lang="es-ES_tradnl" dirty="0" smtClean="0"/>
              <a:t>El </a:t>
            </a:r>
            <a:r>
              <a:rPr lang="es-ES_tradnl" dirty="0" smtClean="0"/>
              <a:t>prohibicionismo mundial de droga </a:t>
            </a:r>
            <a:r>
              <a:rPr lang="es-ES_tradnl" dirty="0" smtClean="0"/>
              <a:t>se fundamenta en los siguientes factores</a:t>
            </a:r>
            <a:r>
              <a:rPr lang="es-ES_tradnl" dirty="0" smtClean="0"/>
              <a:t>:</a:t>
            </a:r>
          </a:p>
          <a:p>
            <a:pPr marL="514350" indent="-514350">
              <a:buFont typeface="+mj-lt"/>
              <a:buAutoNum type="arabicPeriod"/>
            </a:pPr>
            <a:r>
              <a:rPr lang="es-ES_tradnl" dirty="0" smtClean="0"/>
              <a:t>U</a:t>
            </a:r>
            <a:r>
              <a:rPr lang="es-ES_tradnl" dirty="0" smtClean="0"/>
              <a:t>na </a:t>
            </a:r>
            <a:r>
              <a:rPr lang="es-ES_tradnl" dirty="0" smtClean="0"/>
              <a:t>ética puritana del trabajo y del control moral de la conducta (antecedente de la racionalización del trabajo de la sociedad industrial según Max Weber); </a:t>
            </a:r>
            <a:endParaRPr lang="es-ES_tradnl" dirty="0" smtClean="0"/>
          </a:p>
          <a:p>
            <a:pPr>
              <a:buNone/>
            </a:pPr>
            <a:endParaRPr lang="es-CL" dirty="0"/>
          </a:p>
        </p:txBody>
      </p:sp>
      <p:pic>
        <p:nvPicPr>
          <p:cNvPr id="3074" name="Picture 2" descr="http://media-3.web.britannica.com/eb-media/29/71429-004-7DF51C87.jpg"/>
          <p:cNvPicPr>
            <a:picLocks noChangeAspect="1" noChangeArrowheads="1"/>
          </p:cNvPicPr>
          <p:nvPr/>
        </p:nvPicPr>
        <p:blipFill>
          <a:blip r:embed="rId2" cstate="print"/>
          <a:srcRect/>
          <a:stretch>
            <a:fillRect/>
          </a:stretch>
        </p:blipFill>
        <p:spPr bwMode="auto">
          <a:xfrm>
            <a:off x="5292080" y="1196752"/>
            <a:ext cx="3064038" cy="1988840"/>
          </a:xfrm>
          <a:prstGeom prst="rect">
            <a:avLst/>
          </a:prstGeom>
          <a:noFill/>
        </p:spPr>
      </p:pic>
      <p:pic>
        <p:nvPicPr>
          <p:cNvPr id="7" name="Picture 2" descr="http://apushwikiprogressives.wikispaces.com/file/view/ProhibitionPoster.jpg/300928292/334x428/ProhibitionPoster.jpg"/>
          <p:cNvPicPr>
            <a:picLocks noChangeAspect="1" noChangeArrowheads="1"/>
          </p:cNvPicPr>
          <p:nvPr/>
        </p:nvPicPr>
        <p:blipFill>
          <a:blip r:embed="rId3" cstate="print"/>
          <a:srcRect/>
          <a:stretch>
            <a:fillRect/>
          </a:stretch>
        </p:blipFill>
        <p:spPr bwMode="auto">
          <a:xfrm>
            <a:off x="6300192" y="3429000"/>
            <a:ext cx="2133600" cy="274320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6000792"/>
          </a:xfrm>
        </p:spPr>
        <p:txBody>
          <a:bodyPr>
            <a:normAutofit fontScale="85000" lnSpcReduction="10000"/>
          </a:bodyPr>
          <a:lstStyle/>
          <a:p>
            <a:r>
              <a:rPr lang="es-CL" dirty="0"/>
              <a:t>“La posesión, el intercambio, la venta y la producción de drogas, son ofensas criminales (en Holanda), pero el uso no lo es; y estos delitos son castigados con mayor severidad cuando se trata de drogas duras</a:t>
            </a:r>
            <a:r>
              <a:rPr lang="es-CL" dirty="0" smtClean="0"/>
              <a:t>”</a:t>
            </a:r>
          </a:p>
          <a:p>
            <a:r>
              <a:rPr lang="es-CL" dirty="0"/>
              <a:t>“La venta de pequeñas cantidades de drogas blandas en </a:t>
            </a:r>
            <a:r>
              <a:rPr lang="es-CL" dirty="0" smtClean="0"/>
              <a:t>los </a:t>
            </a:r>
            <a:r>
              <a:rPr lang="es-CL" i="1" dirty="0" err="1" smtClean="0"/>
              <a:t>coffeeshops</a:t>
            </a:r>
            <a:r>
              <a:rPr lang="es-CL" dirty="0"/>
              <a:t> es un delito, pero en la práctica sólo es perseguido si el establecimiento en cuestión no se adhiere a lo que se conoce como el criterio AHOJ-G”, añade. </a:t>
            </a:r>
            <a:endParaRPr lang="es-CL" dirty="0" smtClean="0"/>
          </a:p>
          <a:p>
            <a:r>
              <a:rPr lang="es-CL" dirty="0" smtClean="0"/>
              <a:t>A </a:t>
            </a:r>
            <a:r>
              <a:rPr lang="es-CL" dirty="0"/>
              <a:t>este criterio normativo se le conoce con esas siglas que en holandés refieren la prohibición que pesa sobre estos negocios de hacer publicidad, de vender drogas duras, de molestar a terceros, de tener clientes menores de edad y de vender grandes cantidades de drogas blandas —hasta cinco gramos por cliente.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t>Objetivo de la política holandesa</a:t>
            </a:r>
            <a:endParaRPr lang="es-CL" b="1" dirty="0"/>
          </a:p>
        </p:txBody>
      </p:sp>
      <p:sp>
        <p:nvSpPr>
          <p:cNvPr id="3" name="2 Marcador de contenido"/>
          <p:cNvSpPr>
            <a:spLocks noGrp="1"/>
          </p:cNvSpPr>
          <p:nvPr>
            <p:ph idx="1"/>
          </p:nvPr>
        </p:nvSpPr>
        <p:spPr>
          <a:xfrm>
            <a:off x="457200" y="1600200"/>
            <a:ext cx="8229600" cy="4829196"/>
          </a:xfrm>
        </p:spPr>
        <p:txBody>
          <a:bodyPr>
            <a:normAutofit fontScale="70000" lnSpcReduction="20000"/>
          </a:bodyPr>
          <a:lstStyle/>
          <a:p>
            <a:r>
              <a:rPr lang="es-CL" dirty="0"/>
              <a:t>P</a:t>
            </a:r>
            <a:r>
              <a:rPr lang="es-CL" dirty="0" smtClean="0"/>
              <a:t>ermitir la operación de los establecimientos de venta controlada de </a:t>
            </a:r>
            <a:r>
              <a:rPr lang="es-CL" i="1" dirty="0" smtClean="0"/>
              <a:t>cannabis</a:t>
            </a:r>
            <a:r>
              <a:rPr lang="es-CL" dirty="0" smtClean="0"/>
              <a:t> posibilita separar los mercados de las drogas, de manera tal que los usuarios de </a:t>
            </a:r>
            <a:r>
              <a:rPr lang="es-CL" i="1" dirty="0" smtClean="0"/>
              <a:t>cannabis</a:t>
            </a:r>
            <a:r>
              <a:rPr lang="es-CL" dirty="0" smtClean="0"/>
              <a:t> no entren en contacto ni con drogas duras ni con la subcultura criminal asociada a las compras ilegales de estupefacientes. </a:t>
            </a:r>
          </a:p>
          <a:p>
            <a:r>
              <a:rPr lang="es-CL" dirty="0" smtClean="0"/>
              <a:t>La intención es que los consumidores de </a:t>
            </a:r>
            <a:r>
              <a:rPr lang="es-CL" i="1" dirty="0" smtClean="0"/>
              <a:t>cannabis</a:t>
            </a:r>
            <a:r>
              <a:rPr lang="es-CL" dirty="0" smtClean="0"/>
              <a:t> —sustancia que se considera impone un riesgo poco significativo para la salud— no por el hecho de serlo tengan también a la mano y convivan con consumidores de otras drogas más dañinas, es decir, que de la marihuana no den el salto a la cocaína, la heroína o las metanfetaminas. </a:t>
            </a:r>
          </a:p>
          <a:p>
            <a:r>
              <a:rPr lang="es-CL" dirty="0" smtClean="0"/>
              <a:t>De cualquier forma y aun cuando el tráfico y posesión de drogas duras es perseguido con mucho más rigor que el de las blandas, los usuarios de las primeras tampoco son considerados criminales ni tratados como tales, sino que se les ve como pacientes que requieren cuidado y tratamiento.</a:t>
            </a:r>
            <a:endParaRPr lang="es-C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smtClean="0"/>
              <a:t>El modelo estadounidense según Harry </a:t>
            </a:r>
            <a:r>
              <a:rPr lang="es-CL" b="1" dirty="0" err="1" smtClean="0"/>
              <a:t>Levine</a:t>
            </a:r>
            <a:endParaRPr lang="es-CL" b="1" dirty="0"/>
          </a:p>
        </p:txBody>
      </p:sp>
      <p:sp>
        <p:nvSpPr>
          <p:cNvPr id="3" name="2 Marcador de contenido"/>
          <p:cNvSpPr>
            <a:spLocks noGrp="1"/>
          </p:cNvSpPr>
          <p:nvPr>
            <p:ph idx="1"/>
          </p:nvPr>
        </p:nvSpPr>
        <p:spPr/>
        <p:txBody>
          <a:bodyPr/>
          <a:lstStyle/>
          <a:p>
            <a:r>
              <a:rPr lang="es-CL" i="1" dirty="0" smtClean="0"/>
              <a:t>El mejor ejemplo del extremo criminalizado es la política de drogas de los Estados Unidos. Esta forma de Prohibición </a:t>
            </a:r>
            <a:r>
              <a:rPr lang="es-CL" b="1" i="1" dirty="0" smtClean="0"/>
              <a:t>usa leyes penales</a:t>
            </a:r>
            <a:r>
              <a:rPr lang="es-CL" i="1" dirty="0" smtClean="0"/>
              <a:t>, </a:t>
            </a:r>
            <a:r>
              <a:rPr lang="es-CL" b="1" i="1" dirty="0" smtClean="0"/>
              <a:t>a la policía y el encarcelamiento para castigar a la gente por usar ciertas sustancias específicas, aunque sea en cantidades minúsculas</a:t>
            </a:r>
            <a:r>
              <a:rPr lang="es-CL" i="1" dirty="0" smtClean="0"/>
              <a:t>. </a:t>
            </a:r>
          </a:p>
          <a:p>
            <a:endParaRPr lang="es-C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5626121"/>
          </a:xfrm>
        </p:spPr>
        <p:txBody>
          <a:bodyPr/>
          <a:lstStyle/>
          <a:p>
            <a:r>
              <a:rPr lang="es-CL" i="1" dirty="0" smtClean="0"/>
              <a:t>En la mayoría de los lugares de los Estados Unidos, las leyes sobre drogas llegan a prohibir incluso el uso médico supervisado del cannabis por pacientes con cánceres y SIDA terminales. La Prohibición de Drogas en EEUU condena a largas penas de prisión por la posesión, el uso o la distribución en pequeña escala de drogas proscritas”. </a:t>
            </a:r>
            <a:r>
              <a:rPr lang="es-CL" dirty="0" smtClean="0"/>
              <a:t>(</a:t>
            </a:r>
            <a:r>
              <a:rPr lang="es-CL" dirty="0" err="1" smtClean="0"/>
              <a:t>Levine</a:t>
            </a:r>
            <a:r>
              <a:rPr lang="es-CL" dirty="0" smtClean="0"/>
              <a:t>, 2002:166)</a:t>
            </a:r>
          </a:p>
          <a:p>
            <a:endParaRPr lang="es-CL"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66562" name="Picture 2"/>
          <p:cNvPicPr>
            <a:picLocks noChangeAspect="1" noChangeArrowheads="1"/>
          </p:cNvPicPr>
          <p:nvPr/>
        </p:nvPicPr>
        <p:blipFill>
          <a:blip r:embed="rId2" cstate="print"/>
          <a:srcRect/>
          <a:stretch>
            <a:fillRect/>
          </a:stretch>
        </p:blipFill>
        <p:spPr bwMode="auto">
          <a:xfrm>
            <a:off x="1962149" y="300038"/>
            <a:ext cx="4874119" cy="5843606"/>
          </a:xfrm>
          <a:prstGeom prst="rect">
            <a:avLst/>
          </a:prstGeom>
          <a:noFill/>
          <a:ln w="9525">
            <a:noFill/>
            <a:miter lim="800000"/>
            <a:headEnd/>
            <a:tailEnd/>
          </a:ln>
          <a:effectLst/>
        </p:spPr>
      </p:pic>
      <p:pic>
        <p:nvPicPr>
          <p:cNvPr id="66563" name="Picture 3"/>
          <p:cNvPicPr>
            <a:picLocks noChangeAspect="1" noChangeArrowheads="1"/>
          </p:cNvPicPr>
          <p:nvPr/>
        </p:nvPicPr>
        <p:blipFill>
          <a:blip r:embed="rId3" cstate="print"/>
          <a:srcRect/>
          <a:stretch>
            <a:fillRect/>
          </a:stretch>
        </p:blipFill>
        <p:spPr bwMode="auto">
          <a:xfrm>
            <a:off x="1500166" y="6143644"/>
            <a:ext cx="5676900" cy="50482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a:p>
        </p:txBody>
      </p:sp>
      <p:pic>
        <p:nvPicPr>
          <p:cNvPr id="67586" name="Picture 2"/>
          <p:cNvPicPr>
            <a:picLocks noChangeAspect="1" noChangeArrowheads="1"/>
          </p:cNvPicPr>
          <p:nvPr/>
        </p:nvPicPr>
        <p:blipFill>
          <a:blip r:embed="rId2" cstate="print"/>
          <a:srcRect/>
          <a:stretch>
            <a:fillRect/>
          </a:stretch>
        </p:blipFill>
        <p:spPr bwMode="auto">
          <a:xfrm>
            <a:off x="1857356" y="357166"/>
            <a:ext cx="5067546" cy="6286544"/>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68610" name="Picture 2"/>
          <p:cNvPicPr>
            <a:picLocks noChangeAspect="1" noChangeArrowheads="1"/>
          </p:cNvPicPr>
          <p:nvPr/>
        </p:nvPicPr>
        <p:blipFill>
          <a:blip r:embed="rId2" cstate="print"/>
          <a:srcRect/>
          <a:stretch>
            <a:fillRect/>
          </a:stretch>
        </p:blipFill>
        <p:spPr bwMode="auto">
          <a:xfrm>
            <a:off x="2143108" y="214290"/>
            <a:ext cx="4949152" cy="6286544"/>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69634" name="Picture 2"/>
          <p:cNvPicPr>
            <a:picLocks noChangeAspect="1" noChangeArrowheads="1"/>
          </p:cNvPicPr>
          <p:nvPr/>
        </p:nvPicPr>
        <p:blipFill>
          <a:blip r:embed="rId2" cstate="print"/>
          <a:srcRect/>
          <a:stretch>
            <a:fillRect/>
          </a:stretch>
        </p:blipFill>
        <p:spPr bwMode="auto">
          <a:xfrm>
            <a:off x="1785918" y="0"/>
            <a:ext cx="5506740" cy="6572272"/>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dirty="0"/>
          </a:p>
        </p:txBody>
      </p:sp>
      <p:pic>
        <p:nvPicPr>
          <p:cNvPr id="70658" name="Picture 2"/>
          <p:cNvPicPr>
            <a:picLocks noChangeAspect="1" noChangeArrowheads="1"/>
          </p:cNvPicPr>
          <p:nvPr/>
        </p:nvPicPr>
        <p:blipFill>
          <a:blip r:embed="rId2" cstate="print"/>
          <a:srcRect/>
          <a:stretch>
            <a:fillRect/>
          </a:stretch>
        </p:blipFill>
        <p:spPr bwMode="auto">
          <a:xfrm>
            <a:off x="1785918" y="79390"/>
            <a:ext cx="5400540" cy="6492882"/>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a:xfrm>
            <a:off x="457200" y="1600200"/>
            <a:ext cx="4114800" cy="5114948"/>
          </a:xfrm>
        </p:spPr>
        <p:txBody>
          <a:bodyPr>
            <a:normAutofit fontScale="55000" lnSpcReduction="20000"/>
          </a:bodyPr>
          <a:lstStyle/>
          <a:p>
            <a:r>
              <a:rPr lang="es-CL" sz="4400" dirty="0"/>
              <a:t>Casi el 90 por ciento de los detenidos por las cantidades personales de marihuana son de color negro o latino, aunque el consumo de marihuana está muy extendido </a:t>
            </a:r>
            <a:r>
              <a:rPr lang="es-CL" sz="4400" dirty="0" smtClean="0"/>
              <a:t>entre </a:t>
            </a:r>
            <a:r>
              <a:rPr lang="es-CL" sz="4400" dirty="0"/>
              <a:t>los jóvenes blancos en la </a:t>
            </a:r>
            <a:r>
              <a:rPr lang="es-CL" sz="4400" dirty="0" smtClean="0"/>
              <a:t>ciudad.</a:t>
            </a:r>
          </a:p>
          <a:p>
            <a:r>
              <a:rPr lang="es-CL" sz="4400" dirty="0" smtClean="0"/>
              <a:t>Cada </a:t>
            </a:r>
            <a:r>
              <a:rPr lang="es-CL" sz="4400" dirty="0"/>
              <a:t>10 minutos en Nueva York, alguien es arrestado por posesión de una pequeña cantidad, a menos de 25 gramos de marihuana</a:t>
            </a:r>
            <a:r>
              <a:rPr lang="es-CL" sz="4400" dirty="0" smtClean="0"/>
              <a:t>.</a:t>
            </a:r>
            <a:endParaRPr lang="es-CL" sz="4400" dirty="0"/>
          </a:p>
          <a:p>
            <a:r>
              <a:rPr lang="es-CL" sz="1700" dirty="0" smtClean="0">
                <a:hlinkClick r:id="rId2"/>
              </a:rPr>
              <a:t>http://cannabisfantastic.com/2011/06/new-york-mayor-defends-discriminatory-marijuana-policies/</a:t>
            </a:r>
            <a:endParaRPr lang="es-CL" sz="1700" dirty="0"/>
          </a:p>
        </p:txBody>
      </p:sp>
      <p:pic>
        <p:nvPicPr>
          <p:cNvPr id="71682" name="Picture 2" descr="http://cannabisfantastic.com/wp-content/uploads/2011/06/NYprotest.jpg"/>
          <p:cNvPicPr>
            <a:picLocks noChangeAspect="1" noChangeArrowheads="1"/>
          </p:cNvPicPr>
          <p:nvPr/>
        </p:nvPicPr>
        <p:blipFill>
          <a:blip r:embed="rId3" cstate="print"/>
          <a:srcRect/>
          <a:stretch>
            <a:fillRect/>
          </a:stretch>
        </p:blipFill>
        <p:spPr bwMode="auto">
          <a:xfrm>
            <a:off x="5000628" y="1571612"/>
            <a:ext cx="4143372" cy="415871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a:xfrm>
            <a:off x="457200" y="1600200"/>
            <a:ext cx="4834880" cy="4525963"/>
          </a:xfrm>
        </p:spPr>
        <p:txBody>
          <a:bodyPr>
            <a:normAutofit fontScale="92500" lnSpcReduction="20000"/>
          </a:bodyPr>
          <a:lstStyle/>
          <a:p>
            <a:pPr>
              <a:buNone/>
            </a:pPr>
            <a:r>
              <a:rPr lang="es-ES_tradnl" dirty="0" smtClean="0"/>
              <a:t>2. El influjo biomédico </a:t>
            </a:r>
            <a:r>
              <a:rPr lang="es-ES_tradnl" dirty="0" smtClean="0"/>
              <a:t>y psiquiátrica </a:t>
            </a:r>
            <a:r>
              <a:rPr lang="es-ES_tradnl" dirty="0" smtClean="0"/>
              <a:t>durante el proceso de medicalización </a:t>
            </a:r>
            <a:r>
              <a:rPr lang="es-ES_tradnl" dirty="0" smtClean="0"/>
              <a:t>de conductas tipificadas como ‘anormales’ como el consumo ‘problemático’ del alcohol y otras drogas (importancia de la teoría psiquiátrica de la </a:t>
            </a:r>
            <a:r>
              <a:rPr lang="es-ES_tradnl" dirty="0" smtClean="0"/>
              <a:t>degeneración y de la industria farmacéutica); </a:t>
            </a:r>
            <a:endParaRPr lang="es-ES_tradnl" dirty="0" smtClean="0"/>
          </a:p>
          <a:p>
            <a:endParaRPr lang="es-CL" dirty="0"/>
          </a:p>
        </p:txBody>
      </p:sp>
      <p:pic>
        <p:nvPicPr>
          <p:cNvPr id="74757" name="Picture 5"/>
          <p:cNvPicPr>
            <a:picLocks noChangeAspect="1" noChangeArrowheads="1"/>
          </p:cNvPicPr>
          <p:nvPr/>
        </p:nvPicPr>
        <p:blipFill>
          <a:blip r:embed="rId2" cstate="print"/>
          <a:srcRect/>
          <a:stretch>
            <a:fillRect/>
          </a:stretch>
        </p:blipFill>
        <p:spPr bwMode="auto">
          <a:xfrm>
            <a:off x="5148064" y="3717032"/>
            <a:ext cx="2863193" cy="2123818"/>
          </a:xfrm>
          <a:prstGeom prst="rect">
            <a:avLst/>
          </a:prstGeom>
          <a:noFill/>
          <a:ln w="9525">
            <a:noFill/>
            <a:miter lim="800000"/>
            <a:headEnd/>
            <a:tailEnd/>
          </a:ln>
        </p:spPr>
      </p:pic>
      <p:pic>
        <p:nvPicPr>
          <p:cNvPr id="74763" name="Picture 11" descr="https://encrypted-tbn1.gstatic.com/images?q=tbn:ANd9GcRIPv6HhR235-jTotNarzsn-p4PSXRh9QCuOmHkBcMJ4o-WNdMp"/>
          <p:cNvPicPr>
            <a:picLocks noChangeAspect="1" noChangeArrowheads="1"/>
          </p:cNvPicPr>
          <p:nvPr/>
        </p:nvPicPr>
        <p:blipFill>
          <a:blip r:embed="rId3" cstate="print"/>
          <a:srcRect/>
          <a:stretch>
            <a:fillRect/>
          </a:stretch>
        </p:blipFill>
        <p:spPr bwMode="auto">
          <a:xfrm>
            <a:off x="5292080" y="260648"/>
            <a:ext cx="2982838" cy="2840182"/>
          </a:xfrm>
          <a:prstGeom prst="rect">
            <a:avLst/>
          </a:prstGeom>
          <a:noFill/>
        </p:spPr>
      </p:pic>
      <p:pic>
        <p:nvPicPr>
          <p:cNvPr id="74765" name="Picture 13" descr="http://bolender.com/Dr.%20Ron/SOC1023G%20Social%20Problems/Units/Unit%2011%20Substance%20Abuse%20Legal%20and%20Otherwise/Bayer%20Heroin%20Ad.jpg"/>
          <p:cNvPicPr>
            <a:picLocks noChangeAspect="1" noChangeArrowheads="1"/>
          </p:cNvPicPr>
          <p:nvPr/>
        </p:nvPicPr>
        <p:blipFill>
          <a:blip r:embed="rId4" cstate="print"/>
          <a:srcRect/>
          <a:stretch>
            <a:fillRect/>
          </a:stretch>
        </p:blipFill>
        <p:spPr bwMode="auto">
          <a:xfrm>
            <a:off x="7615114" y="2348880"/>
            <a:ext cx="1528886" cy="223224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smtClean="0"/>
              <a:t>Encarcelamiento de masas según Laurent </a:t>
            </a:r>
            <a:r>
              <a:rPr lang="es-CL" b="1" dirty="0" err="1" smtClean="0"/>
              <a:t>Laniel</a:t>
            </a:r>
            <a:r>
              <a:rPr lang="es-CL" b="1" dirty="0" smtClean="0"/>
              <a:t> </a:t>
            </a:r>
            <a:endParaRPr lang="es-CL" b="1" dirty="0"/>
          </a:p>
        </p:txBody>
      </p:sp>
      <p:sp>
        <p:nvSpPr>
          <p:cNvPr id="3" name="2 Marcador de contenido"/>
          <p:cNvSpPr>
            <a:spLocks noGrp="1"/>
          </p:cNvSpPr>
          <p:nvPr>
            <p:ph idx="1"/>
          </p:nvPr>
        </p:nvSpPr>
        <p:spPr>
          <a:xfrm>
            <a:off x="457200" y="1428736"/>
            <a:ext cx="8229600" cy="5143536"/>
          </a:xfrm>
        </p:spPr>
        <p:txBody>
          <a:bodyPr>
            <a:normAutofit/>
          </a:bodyPr>
          <a:lstStyle/>
          <a:p>
            <a:r>
              <a:rPr lang="es-CL" i="1" dirty="0"/>
              <a:t>“De 1980 a la fecha, Estados Unidos ha construido más prisiones y encarcelado más personas que en cualquier otro periodo de su historia. A pesar de tales inversiones masivas por parte de los gobiernos federales y estatales – que han generado, según algunos periodistas e investigadores, un ‘sistema carcelario-industrial’ o un ‘gulag occidental </a:t>
            </a:r>
            <a:r>
              <a:rPr lang="es-CL" i="1" dirty="0" smtClean="0"/>
              <a:t>–el </a:t>
            </a:r>
            <a:r>
              <a:rPr lang="es-CL" i="1" dirty="0"/>
              <a:t>sistema estadounidense está atascado. </a:t>
            </a:r>
            <a:endParaRPr lang="es-CL" dirty="0"/>
          </a:p>
          <a:p>
            <a:endParaRPr lang="es-CL"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14356"/>
            <a:ext cx="8229600" cy="5411807"/>
          </a:xfrm>
        </p:spPr>
        <p:txBody>
          <a:bodyPr/>
          <a:lstStyle/>
          <a:p>
            <a:r>
              <a:rPr lang="es-CL" i="1" dirty="0" smtClean="0"/>
              <a:t>Las condiciones de detención son a menudo mediocres y han dado lugar a violaciones de los derechos humanos denunciadas por organizaciones no gubernamentales como Amnistía Internacional y </a:t>
            </a:r>
            <a:r>
              <a:rPr lang="es-CL" i="1" dirty="0" err="1" smtClean="0"/>
              <a:t>Human</a:t>
            </a:r>
            <a:r>
              <a:rPr lang="es-CL" i="1" dirty="0" smtClean="0"/>
              <a:t> </a:t>
            </a:r>
            <a:r>
              <a:rPr lang="es-CL" i="1" dirty="0" err="1" smtClean="0"/>
              <a:t>Rights</a:t>
            </a:r>
            <a:r>
              <a:rPr lang="es-CL" i="1" dirty="0" smtClean="0"/>
              <a:t> </a:t>
            </a:r>
            <a:r>
              <a:rPr lang="es-CL" i="1" dirty="0" err="1" smtClean="0"/>
              <a:t>Watch</a:t>
            </a:r>
            <a:r>
              <a:rPr lang="es-CL" i="1" dirty="0" smtClean="0"/>
              <a:t> (</a:t>
            </a:r>
            <a:r>
              <a:rPr lang="es-CL" i="1" dirty="0" err="1" smtClean="0"/>
              <a:t>v.g</a:t>
            </a:r>
            <a:r>
              <a:rPr lang="es-CL" i="1" dirty="0" smtClean="0"/>
              <a:t> los abusos incluyen violaciones, homicidios y torturas, perpetrados por policías y guardianes de cárcel estadounidenses)”</a:t>
            </a:r>
            <a:r>
              <a:rPr lang="es-CL" dirty="0" smtClean="0"/>
              <a:t> </a:t>
            </a:r>
            <a:r>
              <a:rPr lang="es-CL" u="sng" dirty="0" smtClean="0">
                <a:hlinkClick r:id="rId2"/>
              </a:rPr>
              <a:t>(</a:t>
            </a:r>
            <a:r>
              <a:rPr lang="es-CL" u="sng" dirty="0" err="1" smtClean="0">
                <a:hlinkClick r:id="rId2"/>
              </a:rPr>
              <a:t>Laniel</a:t>
            </a:r>
            <a:r>
              <a:rPr lang="es-CL" u="sng" dirty="0" smtClean="0">
                <a:hlinkClick r:id="rId2"/>
              </a:rPr>
              <a:t>, 2003: 254)</a:t>
            </a:r>
            <a:endParaRPr lang="es-CL"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t>Penas mínimas obligatorias</a:t>
            </a:r>
            <a:endParaRPr lang="es-CL" b="1" dirty="0"/>
          </a:p>
        </p:txBody>
      </p:sp>
      <p:sp>
        <p:nvSpPr>
          <p:cNvPr id="3" name="2 Marcador de contenido"/>
          <p:cNvSpPr>
            <a:spLocks noGrp="1"/>
          </p:cNvSpPr>
          <p:nvPr>
            <p:ph idx="1"/>
          </p:nvPr>
        </p:nvSpPr>
        <p:spPr/>
        <p:txBody>
          <a:bodyPr>
            <a:normAutofit fontScale="92500" lnSpcReduction="20000"/>
          </a:bodyPr>
          <a:lstStyle/>
          <a:p>
            <a:r>
              <a:rPr lang="es-CL" i="1" dirty="0"/>
              <a:t>“Este crecimiento y estos problemas resultan de leyes de determinación de pena (</a:t>
            </a:r>
            <a:r>
              <a:rPr lang="es-CL" i="1" dirty="0" err="1"/>
              <a:t>sentencing</a:t>
            </a:r>
            <a:r>
              <a:rPr lang="es-CL" i="1" dirty="0"/>
              <a:t> </a:t>
            </a:r>
            <a:r>
              <a:rPr lang="es-CL" i="1" dirty="0" err="1"/>
              <a:t>laws</a:t>
            </a:r>
            <a:r>
              <a:rPr lang="es-CL" i="1" dirty="0"/>
              <a:t>) adoptadas durante los últimos 25 años, y particularmente de las llamadas leyes de ‘penas mínimas obligatorias’ (</a:t>
            </a:r>
            <a:r>
              <a:rPr lang="es-CL" i="1" dirty="0" err="1"/>
              <a:t>mandatory</a:t>
            </a:r>
            <a:r>
              <a:rPr lang="es-CL" i="1" dirty="0"/>
              <a:t> mínimum </a:t>
            </a:r>
            <a:r>
              <a:rPr lang="es-CL" i="1" dirty="0" err="1"/>
              <a:t>laws</a:t>
            </a:r>
            <a:r>
              <a:rPr lang="es-CL" i="1" dirty="0"/>
              <a:t>), actualmente en vigor a nivel federal y en todos los estados. Conforme a ellas, ciertas infracciones, en particular las relativas a disposiciones antidrogas, deben castigarse con cárcel (en detrimento de otras formas de sanción), y la mayoría estipula un número mínimo de años de </a:t>
            </a:r>
            <a:r>
              <a:rPr lang="es-CL" i="1" dirty="0" smtClean="0"/>
              <a:t>reclusión”. </a:t>
            </a:r>
            <a:endParaRPr lang="es-CL"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Prohibicionismo </a:t>
            </a:r>
            <a:r>
              <a:rPr lang="es-CL" dirty="0" err="1" smtClean="0"/>
              <a:t>criminalizador</a:t>
            </a:r>
            <a:r>
              <a:rPr lang="es-CL" dirty="0" smtClean="0"/>
              <a:t> en Chile</a:t>
            </a:r>
            <a:endParaRPr lang="es-CL" dirty="0"/>
          </a:p>
        </p:txBody>
      </p:sp>
      <p:sp>
        <p:nvSpPr>
          <p:cNvPr id="3" name="2 Marcador de contenido"/>
          <p:cNvSpPr>
            <a:spLocks noGrp="1"/>
          </p:cNvSpPr>
          <p:nvPr>
            <p:ph idx="1"/>
          </p:nvPr>
        </p:nvSpPr>
        <p:spPr/>
        <p:txBody>
          <a:bodyPr>
            <a:normAutofit fontScale="85000" lnSpcReduction="20000"/>
          </a:bodyPr>
          <a:lstStyle/>
          <a:p>
            <a:r>
              <a:rPr lang="es-CL" dirty="0" smtClean="0"/>
              <a:t>En Chile vemos operar el modelo norteamericano a través del uso intensivo del sistema penal neoliberal, aunque con particularidades históricas. </a:t>
            </a:r>
            <a:r>
              <a:rPr lang="es-CL" dirty="0"/>
              <a:t>Hasta el día de hoy, Estados Unidos posee la tasa de encarcelación más alta a nivel mundial, 758 reclusos cada 100.000 habitantes, para el año 2007, mientras que las tasas promedio de Europa Occidental varían entre 60 y 100 reclusos cada 100 mil habitantes. Chile el 2004 había presentado de encarcelados de 238 reclusos cada 100.000 habitantes, teniendo una de las mayores tasas de reclusión de América Latina,  después de Puerto Rico y Panamá </a:t>
            </a:r>
            <a:r>
              <a:rPr lang="es-CL" u="sng" dirty="0">
                <a:hlinkClick r:id="rId2"/>
              </a:rPr>
              <a:t>(ICPS, 2011)</a:t>
            </a:r>
            <a:endParaRPr lang="es-CL"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dirty="0"/>
          </a:p>
        </p:txBody>
      </p:sp>
      <p:pic>
        <p:nvPicPr>
          <p:cNvPr id="65538" name="Picture 2" descr="http://www.lapala.cl/wp-content/uploads/2010/12/carcel.jpg"/>
          <p:cNvPicPr>
            <a:picLocks noChangeAspect="1" noChangeArrowheads="1"/>
          </p:cNvPicPr>
          <p:nvPr/>
        </p:nvPicPr>
        <p:blipFill>
          <a:blip r:embed="rId2" cstate="print"/>
          <a:srcRect/>
          <a:stretch>
            <a:fillRect/>
          </a:stretch>
        </p:blipFill>
        <p:spPr bwMode="auto">
          <a:xfrm>
            <a:off x="0" y="0"/>
            <a:ext cx="9144000" cy="4668628"/>
          </a:xfrm>
          <a:prstGeom prst="rect">
            <a:avLst/>
          </a:prstGeom>
          <a:noFill/>
        </p:spPr>
      </p:pic>
      <p:pic>
        <p:nvPicPr>
          <p:cNvPr id="65540" name="Picture 4" descr="http://www.lapala.cl/wp-content/uploads/2010/09/pacos-controlando.jpg"/>
          <p:cNvPicPr>
            <a:picLocks noChangeAspect="1" noChangeArrowheads="1"/>
          </p:cNvPicPr>
          <p:nvPr/>
        </p:nvPicPr>
        <p:blipFill>
          <a:blip r:embed="rId3" cstate="print"/>
          <a:srcRect/>
          <a:stretch>
            <a:fillRect/>
          </a:stretch>
        </p:blipFill>
        <p:spPr bwMode="auto">
          <a:xfrm>
            <a:off x="6072198" y="4643446"/>
            <a:ext cx="3071802" cy="2303876"/>
          </a:xfrm>
          <a:prstGeom prst="rect">
            <a:avLst/>
          </a:prstGeom>
          <a:noFill/>
        </p:spPr>
      </p:pic>
      <p:pic>
        <p:nvPicPr>
          <p:cNvPr id="7" name="Picture 8" descr="http://www.lapetus.uchile.cl/lapetus/c1/mini.php?img=/lapetus/archivos/13019368801261093731_flickr_de_amarua.jpg"/>
          <p:cNvPicPr>
            <a:picLocks noChangeAspect="1" noChangeArrowheads="1"/>
          </p:cNvPicPr>
          <p:nvPr/>
        </p:nvPicPr>
        <p:blipFill>
          <a:blip r:embed="rId4" cstate="print"/>
          <a:srcRect/>
          <a:stretch>
            <a:fillRect/>
          </a:stretch>
        </p:blipFill>
        <p:spPr bwMode="auto">
          <a:xfrm>
            <a:off x="0" y="4643447"/>
            <a:ext cx="2786082" cy="2214554"/>
          </a:xfrm>
          <a:prstGeom prst="rect">
            <a:avLst/>
          </a:prstGeom>
          <a:noFill/>
        </p:spPr>
      </p:pic>
      <p:pic>
        <p:nvPicPr>
          <p:cNvPr id="8" name="Picture 10" descr="http://labuenapluma.com/wp-content/uploads/2011/01/2016937303_flickr_de_rodrigo_moya.thumbnail1-300x196.jpg"/>
          <p:cNvPicPr>
            <a:picLocks noChangeAspect="1" noChangeArrowheads="1"/>
          </p:cNvPicPr>
          <p:nvPr/>
        </p:nvPicPr>
        <p:blipFill>
          <a:blip r:embed="rId5" cstate="print"/>
          <a:srcRect/>
          <a:stretch>
            <a:fillRect/>
          </a:stretch>
        </p:blipFill>
        <p:spPr bwMode="auto">
          <a:xfrm>
            <a:off x="2786050" y="4643446"/>
            <a:ext cx="3286148" cy="2214554"/>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Efectos de </a:t>
            </a:r>
            <a:r>
              <a:rPr lang="es-CL" dirty="0"/>
              <a:t>m</a:t>
            </a:r>
            <a:r>
              <a:rPr lang="es-CL" dirty="0" smtClean="0"/>
              <a:t>odernización del sistema procesal penal en Chile</a:t>
            </a:r>
            <a:endParaRPr lang="es-CL" dirty="0"/>
          </a:p>
        </p:txBody>
      </p:sp>
      <p:sp>
        <p:nvSpPr>
          <p:cNvPr id="3" name="2 Marcador de contenido"/>
          <p:cNvSpPr>
            <a:spLocks noGrp="1"/>
          </p:cNvSpPr>
          <p:nvPr>
            <p:ph idx="1"/>
          </p:nvPr>
        </p:nvSpPr>
        <p:spPr/>
        <p:txBody>
          <a:bodyPr>
            <a:normAutofit lnSpcReduction="10000"/>
          </a:bodyPr>
          <a:lstStyle/>
          <a:p>
            <a:r>
              <a:rPr lang="es-CL" dirty="0"/>
              <a:t>Con la entrada en vigencia de la Reforma Procesal Penal, vigente en todo el país desde el año 2005, se produce un aumento exponencial del volumen de la población penal atendida por Gendarmería de Chile. Cabe señalar que, en febrero del mismo año, entró en vigor la Ley N° 20.000, que sustituyó a la norma del año 1995 que sancionaba el tráfico ilícito de estupefacientes y sustancias sicotrópicas.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t>La figura del </a:t>
            </a:r>
            <a:r>
              <a:rPr lang="es-CL" b="1" dirty="0" err="1" smtClean="0"/>
              <a:t>microtráfico</a:t>
            </a:r>
            <a:endParaRPr lang="es-CL" b="1" dirty="0"/>
          </a:p>
        </p:txBody>
      </p:sp>
      <p:sp>
        <p:nvSpPr>
          <p:cNvPr id="3" name="2 Marcador de contenido"/>
          <p:cNvSpPr>
            <a:spLocks noGrp="1"/>
          </p:cNvSpPr>
          <p:nvPr>
            <p:ph idx="1"/>
          </p:nvPr>
        </p:nvSpPr>
        <p:spPr/>
        <p:txBody>
          <a:bodyPr/>
          <a:lstStyle/>
          <a:p>
            <a:r>
              <a:rPr lang="es-CL" i="1" dirty="0"/>
              <a:t>“A través de esta actualización del marco legal, se aumentaron las penas, se introdujo la figura penal del </a:t>
            </a:r>
            <a:r>
              <a:rPr lang="es-CL" i="1" dirty="0" err="1"/>
              <a:t>microtráfico</a:t>
            </a:r>
            <a:r>
              <a:rPr lang="es-CL" i="1" dirty="0"/>
              <a:t> y, además, se otorgaron nuevas prerrogativas a las policías para investigar el narcotráfico, como la utilización de agentes encubiertos y la intercepción de comunicaciones privadas, lo que puede haber incrementado la efectividad del control”</a:t>
            </a:r>
            <a:r>
              <a:rPr lang="es-CL" dirty="0"/>
              <a:t>.</a:t>
            </a:r>
            <a:r>
              <a:rPr lang="es-CL" i="1" dirty="0"/>
              <a:t> </a:t>
            </a:r>
            <a:r>
              <a:rPr lang="es-CL" u="sng" dirty="0">
                <a:hlinkClick r:id="rId2"/>
              </a:rPr>
              <a:t>(</a:t>
            </a:r>
            <a:r>
              <a:rPr lang="es-CL" u="sng" dirty="0" err="1">
                <a:hlinkClick r:id="rId2"/>
              </a:rPr>
              <a:t>Schulz</a:t>
            </a:r>
            <a:r>
              <a:rPr lang="es-CL" u="sng" dirty="0">
                <a:hlinkClick r:id="rId2"/>
              </a:rPr>
              <a:t> y Zúñiga, 2009:7)</a:t>
            </a:r>
            <a:r>
              <a:rPr lang="es-CL" dirty="0"/>
              <a:t>.</a:t>
            </a:r>
          </a:p>
          <a:p>
            <a:endParaRPr lang="es-CL"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kumimoji="0" lang="es-CL"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Tendencia de la población penitenciaria en Chile 1992-2010</a:t>
            </a:r>
            <a:endParaRPr lang="es-CL" dirty="0"/>
          </a:p>
        </p:txBody>
      </p:sp>
      <p:graphicFrame>
        <p:nvGraphicFramePr>
          <p:cNvPr id="4" name="3 Tabla"/>
          <p:cNvGraphicFramePr>
            <a:graphicFrameLocks noGrp="1"/>
          </p:cNvGraphicFramePr>
          <p:nvPr/>
        </p:nvGraphicFramePr>
        <p:xfrm>
          <a:off x="1000100" y="1785927"/>
          <a:ext cx="3571899" cy="3786212"/>
        </p:xfrm>
        <a:graphic>
          <a:graphicData uri="http://schemas.openxmlformats.org/drawingml/2006/table">
            <a:tbl>
              <a:tblPr/>
              <a:tblGrid>
                <a:gridCol w="1190633"/>
                <a:gridCol w="1190633"/>
                <a:gridCol w="1190633"/>
              </a:tblGrid>
              <a:tr h="1270897">
                <a:tc>
                  <a:txBody>
                    <a:bodyPr/>
                    <a:lstStyle/>
                    <a:p>
                      <a:pPr algn="just">
                        <a:lnSpc>
                          <a:spcPct val="115000"/>
                        </a:lnSpc>
                        <a:spcAft>
                          <a:spcPts val="0"/>
                        </a:spcAft>
                      </a:pPr>
                      <a:r>
                        <a:rPr lang="es-CL" sz="1200" dirty="0">
                          <a:solidFill>
                            <a:srgbClr val="000000"/>
                          </a:solidFill>
                          <a:latin typeface="Calibri"/>
                          <a:ea typeface="Times New Roman"/>
                          <a:cs typeface="Calibri"/>
                        </a:rPr>
                        <a:t>Año</a:t>
                      </a:r>
                      <a:endParaRPr lang="es-CL"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200" dirty="0">
                          <a:solidFill>
                            <a:srgbClr val="000000"/>
                          </a:solidFill>
                          <a:latin typeface="Calibri"/>
                          <a:ea typeface="Times New Roman"/>
                          <a:cs typeface="Calibri"/>
                        </a:rPr>
                        <a:t>N° </a:t>
                      </a:r>
                      <a:r>
                        <a:rPr lang="es-CL" sz="1200" dirty="0" err="1">
                          <a:solidFill>
                            <a:srgbClr val="000000"/>
                          </a:solidFill>
                          <a:latin typeface="Calibri"/>
                          <a:ea typeface="Times New Roman"/>
                          <a:cs typeface="Calibri"/>
                        </a:rPr>
                        <a:t>Pobl</a:t>
                      </a:r>
                      <a:r>
                        <a:rPr lang="es-CL" sz="1200" dirty="0">
                          <a:solidFill>
                            <a:srgbClr val="000000"/>
                          </a:solidFill>
                          <a:latin typeface="Calibri"/>
                          <a:ea typeface="Times New Roman"/>
                          <a:cs typeface="Calibri"/>
                        </a:rPr>
                        <a:t>. Penitenciaria total </a:t>
                      </a:r>
                      <a:endParaRPr lang="es-CL"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200">
                          <a:solidFill>
                            <a:srgbClr val="000000"/>
                          </a:solidFill>
                          <a:latin typeface="Calibri"/>
                          <a:ea typeface="Times New Roman"/>
                          <a:cs typeface="Calibri"/>
                        </a:rPr>
                        <a:t>Tasa de Pobl. Penitenciaria</a:t>
                      </a:r>
                      <a:endParaRPr lang="es-CL"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724">
                <a:tc>
                  <a:txBody>
                    <a:bodyPr/>
                    <a:lstStyle/>
                    <a:p>
                      <a:pPr algn="just">
                        <a:lnSpc>
                          <a:spcPct val="115000"/>
                        </a:lnSpc>
                        <a:spcAft>
                          <a:spcPts val="0"/>
                        </a:spcAft>
                      </a:pPr>
                      <a:r>
                        <a:rPr lang="es-CL" sz="1200">
                          <a:solidFill>
                            <a:srgbClr val="000000"/>
                          </a:solidFill>
                          <a:latin typeface="Calibri"/>
                          <a:ea typeface="Times New Roman"/>
                          <a:cs typeface="Calibri"/>
                        </a:rPr>
                        <a:t>1992</a:t>
                      </a:r>
                      <a:endParaRPr lang="es-CL"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200">
                          <a:solidFill>
                            <a:srgbClr val="000000"/>
                          </a:solidFill>
                          <a:latin typeface="Calibri"/>
                          <a:ea typeface="Times New Roman"/>
                          <a:cs typeface="Calibri"/>
                        </a:rPr>
                        <a:t>20989</a:t>
                      </a:r>
                      <a:endParaRPr lang="es-CL"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200">
                          <a:solidFill>
                            <a:srgbClr val="000000"/>
                          </a:solidFill>
                          <a:latin typeface="Calibri"/>
                          <a:ea typeface="Times New Roman"/>
                          <a:cs typeface="Calibri"/>
                        </a:rPr>
                        <a:t>154</a:t>
                      </a:r>
                      <a:endParaRPr lang="es-CL"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724">
                <a:tc>
                  <a:txBody>
                    <a:bodyPr/>
                    <a:lstStyle/>
                    <a:p>
                      <a:pPr algn="just">
                        <a:lnSpc>
                          <a:spcPct val="115000"/>
                        </a:lnSpc>
                        <a:spcAft>
                          <a:spcPts val="0"/>
                        </a:spcAft>
                      </a:pPr>
                      <a:r>
                        <a:rPr lang="es-CL" sz="1200">
                          <a:solidFill>
                            <a:srgbClr val="000000"/>
                          </a:solidFill>
                          <a:latin typeface="Calibri"/>
                          <a:ea typeface="Times New Roman"/>
                          <a:cs typeface="Calibri"/>
                        </a:rPr>
                        <a:t>1995</a:t>
                      </a:r>
                      <a:endParaRPr lang="es-CL"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200">
                          <a:solidFill>
                            <a:srgbClr val="000000"/>
                          </a:solidFill>
                          <a:latin typeface="Calibri"/>
                          <a:ea typeface="Times New Roman"/>
                          <a:cs typeface="Calibri"/>
                        </a:rPr>
                        <a:t>22023</a:t>
                      </a:r>
                      <a:endParaRPr lang="es-CL"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200">
                          <a:solidFill>
                            <a:srgbClr val="000000"/>
                          </a:solidFill>
                          <a:latin typeface="Calibri"/>
                          <a:ea typeface="Times New Roman"/>
                          <a:cs typeface="Calibri"/>
                        </a:rPr>
                        <a:t>153</a:t>
                      </a:r>
                      <a:endParaRPr lang="es-CL"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724">
                <a:tc>
                  <a:txBody>
                    <a:bodyPr/>
                    <a:lstStyle/>
                    <a:p>
                      <a:pPr algn="just">
                        <a:lnSpc>
                          <a:spcPct val="115000"/>
                        </a:lnSpc>
                        <a:spcAft>
                          <a:spcPts val="0"/>
                        </a:spcAft>
                      </a:pPr>
                      <a:r>
                        <a:rPr lang="es-CL" sz="1200">
                          <a:solidFill>
                            <a:srgbClr val="000000"/>
                          </a:solidFill>
                          <a:latin typeface="Calibri"/>
                          <a:ea typeface="Times New Roman"/>
                          <a:cs typeface="Calibri"/>
                        </a:rPr>
                        <a:t>1998</a:t>
                      </a:r>
                      <a:endParaRPr lang="es-CL"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200">
                          <a:solidFill>
                            <a:srgbClr val="000000"/>
                          </a:solidFill>
                          <a:latin typeface="Calibri"/>
                          <a:ea typeface="Times New Roman"/>
                          <a:cs typeface="Calibri"/>
                        </a:rPr>
                        <a:t>26871</a:t>
                      </a:r>
                      <a:endParaRPr lang="es-CL"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200">
                          <a:solidFill>
                            <a:srgbClr val="000000"/>
                          </a:solidFill>
                          <a:latin typeface="Calibri"/>
                          <a:ea typeface="Times New Roman"/>
                          <a:cs typeface="Calibri"/>
                        </a:rPr>
                        <a:t>179</a:t>
                      </a:r>
                      <a:endParaRPr lang="es-CL"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724">
                <a:tc>
                  <a:txBody>
                    <a:bodyPr/>
                    <a:lstStyle/>
                    <a:p>
                      <a:pPr algn="just">
                        <a:lnSpc>
                          <a:spcPct val="115000"/>
                        </a:lnSpc>
                        <a:spcAft>
                          <a:spcPts val="0"/>
                        </a:spcAft>
                      </a:pPr>
                      <a:r>
                        <a:rPr lang="es-CL" sz="1200">
                          <a:solidFill>
                            <a:srgbClr val="000000"/>
                          </a:solidFill>
                          <a:latin typeface="Calibri"/>
                          <a:ea typeface="Times New Roman"/>
                          <a:cs typeface="Calibri"/>
                        </a:rPr>
                        <a:t>2001</a:t>
                      </a:r>
                      <a:endParaRPr lang="es-CL"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200">
                          <a:solidFill>
                            <a:srgbClr val="000000"/>
                          </a:solidFill>
                          <a:latin typeface="Calibri"/>
                          <a:ea typeface="Times New Roman"/>
                          <a:cs typeface="Calibri"/>
                        </a:rPr>
                        <a:t>33620</a:t>
                      </a:r>
                      <a:endParaRPr lang="es-CL"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200">
                          <a:solidFill>
                            <a:srgbClr val="000000"/>
                          </a:solidFill>
                          <a:latin typeface="Calibri"/>
                          <a:ea typeface="Times New Roman"/>
                          <a:cs typeface="Calibri"/>
                        </a:rPr>
                        <a:t>216</a:t>
                      </a:r>
                      <a:endParaRPr lang="es-CL"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724">
                <a:tc>
                  <a:txBody>
                    <a:bodyPr/>
                    <a:lstStyle/>
                    <a:p>
                      <a:pPr algn="just">
                        <a:lnSpc>
                          <a:spcPct val="115000"/>
                        </a:lnSpc>
                        <a:spcAft>
                          <a:spcPts val="0"/>
                        </a:spcAft>
                      </a:pPr>
                      <a:r>
                        <a:rPr lang="es-CL" sz="1200">
                          <a:solidFill>
                            <a:srgbClr val="000000"/>
                          </a:solidFill>
                          <a:latin typeface="Calibri"/>
                          <a:ea typeface="Times New Roman"/>
                          <a:cs typeface="Calibri"/>
                        </a:rPr>
                        <a:t>2004</a:t>
                      </a:r>
                      <a:endParaRPr lang="es-CL"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200">
                          <a:solidFill>
                            <a:srgbClr val="000000"/>
                          </a:solidFill>
                          <a:latin typeface="Calibri"/>
                          <a:ea typeface="Times New Roman"/>
                          <a:cs typeface="Calibri"/>
                        </a:rPr>
                        <a:t>36374</a:t>
                      </a:r>
                      <a:endParaRPr lang="es-CL"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200">
                          <a:solidFill>
                            <a:srgbClr val="000000"/>
                          </a:solidFill>
                          <a:latin typeface="Calibri"/>
                          <a:ea typeface="Times New Roman"/>
                          <a:cs typeface="Calibri"/>
                        </a:rPr>
                        <a:t>226</a:t>
                      </a:r>
                      <a:endParaRPr lang="es-CL"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724">
                <a:tc>
                  <a:txBody>
                    <a:bodyPr/>
                    <a:lstStyle/>
                    <a:p>
                      <a:pPr algn="just">
                        <a:lnSpc>
                          <a:spcPct val="115000"/>
                        </a:lnSpc>
                        <a:spcAft>
                          <a:spcPts val="0"/>
                        </a:spcAft>
                      </a:pPr>
                      <a:r>
                        <a:rPr lang="es-CL" sz="1200">
                          <a:solidFill>
                            <a:srgbClr val="000000"/>
                          </a:solidFill>
                          <a:latin typeface="Calibri"/>
                          <a:ea typeface="Times New Roman"/>
                          <a:cs typeface="Calibri"/>
                        </a:rPr>
                        <a:t>2007</a:t>
                      </a:r>
                      <a:endParaRPr lang="es-CL"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200">
                          <a:solidFill>
                            <a:srgbClr val="000000"/>
                          </a:solidFill>
                          <a:latin typeface="Calibri"/>
                          <a:ea typeface="Times New Roman"/>
                          <a:cs typeface="Calibri"/>
                        </a:rPr>
                        <a:t>46825</a:t>
                      </a:r>
                      <a:endParaRPr lang="es-CL"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200">
                          <a:solidFill>
                            <a:srgbClr val="000000"/>
                          </a:solidFill>
                          <a:latin typeface="Calibri"/>
                          <a:ea typeface="Times New Roman"/>
                          <a:cs typeface="Calibri"/>
                        </a:rPr>
                        <a:t>282</a:t>
                      </a:r>
                      <a:endParaRPr lang="es-CL"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724">
                <a:tc>
                  <a:txBody>
                    <a:bodyPr/>
                    <a:lstStyle/>
                    <a:p>
                      <a:pPr algn="just">
                        <a:lnSpc>
                          <a:spcPct val="115000"/>
                        </a:lnSpc>
                        <a:spcAft>
                          <a:spcPts val="0"/>
                        </a:spcAft>
                      </a:pPr>
                      <a:r>
                        <a:rPr lang="es-CL" sz="1200">
                          <a:solidFill>
                            <a:srgbClr val="000000"/>
                          </a:solidFill>
                          <a:latin typeface="Calibri"/>
                          <a:ea typeface="Times New Roman"/>
                          <a:cs typeface="Calibri"/>
                        </a:rPr>
                        <a:t>2010</a:t>
                      </a:r>
                      <a:endParaRPr lang="es-CL"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CL" sz="1200">
                          <a:solidFill>
                            <a:srgbClr val="000000"/>
                          </a:solidFill>
                          <a:latin typeface="Calibri"/>
                          <a:ea typeface="Times New Roman"/>
                          <a:cs typeface="Calibri"/>
                        </a:rPr>
                        <a:t>53410</a:t>
                      </a:r>
                      <a:endParaRPr lang="es-CL"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CL" sz="1200">
                          <a:solidFill>
                            <a:srgbClr val="000000"/>
                          </a:solidFill>
                          <a:latin typeface="Calibri"/>
                          <a:ea typeface="Times New Roman"/>
                          <a:cs typeface="Calibri"/>
                        </a:rPr>
                        <a:t>313</a:t>
                      </a:r>
                      <a:endParaRPr lang="es-CL"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1247">
                <a:tc>
                  <a:txBody>
                    <a:bodyPr/>
                    <a:lstStyle/>
                    <a:p>
                      <a:pPr>
                        <a:lnSpc>
                          <a:spcPct val="115000"/>
                        </a:lnSpc>
                      </a:pPr>
                      <a:endParaRPr lang="es-CL"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CL"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CL" sz="1100"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79873" name="Rectangle 1"/>
          <p:cNvSpPr>
            <a:spLocks noChangeArrowheads="1"/>
          </p:cNvSpPr>
          <p:nvPr/>
        </p:nvSpPr>
        <p:spPr bwMode="auto">
          <a:xfrm>
            <a:off x="2000232" y="5715016"/>
            <a:ext cx="141577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L"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FUENTE: ICPS, 2011</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Imagen" descr="América del Sur"/>
          <p:cNvPicPr/>
          <p:nvPr/>
        </p:nvPicPr>
        <p:blipFill>
          <a:blip r:embed="rId2" cstate="print"/>
          <a:srcRect/>
          <a:stretch>
            <a:fillRect/>
          </a:stretch>
        </p:blipFill>
        <p:spPr bwMode="auto">
          <a:xfrm>
            <a:off x="5929322" y="1714488"/>
            <a:ext cx="2038350" cy="2479642"/>
          </a:xfrm>
          <a:prstGeom prst="rect">
            <a:avLst/>
          </a:prstGeom>
          <a:noFill/>
          <a:ln w="9525">
            <a:noFill/>
            <a:miter lim="800000"/>
            <a:headEnd/>
            <a:tailEnd/>
          </a:ln>
        </p:spPr>
      </p:pic>
      <p:pic>
        <p:nvPicPr>
          <p:cNvPr id="7" name="6 Imagen" descr="Clave"/>
          <p:cNvPicPr/>
          <p:nvPr/>
        </p:nvPicPr>
        <p:blipFill>
          <a:blip r:embed="rId3" cstate="print"/>
          <a:srcRect/>
          <a:stretch>
            <a:fillRect/>
          </a:stretch>
        </p:blipFill>
        <p:spPr bwMode="auto">
          <a:xfrm>
            <a:off x="5929322" y="4214818"/>
            <a:ext cx="2057400" cy="583857"/>
          </a:xfrm>
          <a:prstGeom prst="rect">
            <a:avLst/>
          </a:prstGeom>
          <a:noFill/>
          <a:ln w="9525">
            <a:noFill/>
            <a:miter lim="800000"/>
            <a:headEnd/>
            <a:tailEnd/>
          </a:ln>
        </p:spPr>
      </p:pic>
      <p:sp>
        <p:nvSpPr>
          <p:cNvPr id="8" name="Rectangle 1"/>
          <p:cNvSpPr>
            <a:spLocks noChangeArrowheads="1"/>
          </p:cNvSpPr>
          <p:nvPr/>
        </p:nvSpPr>
        <p:spPr bwMode="auto">
          <a:xfrm>
            <a:off x="6072198" y="4929198"/>
            <a:ext cx="141577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L"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FUENTE: ICPS, 2011</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a:t>Total personas atendidas por  </a:t>
            </a:r>
            <a:r>
              <a:rPr lang="es-CL" b="1" dirty="0" smtClean="0"/>
              <a:t>Gendarmería</a:t>
            </a:r>
            <a:endParaRPr lang="es-CL" dirty="0"/>
          </a:p>
        </p:txBody>
      </p:sp>
      <p:sp>
        <p:nvSpPr>
          <p:cNvPr id="3" name="2 Marcador de contenido"/>
          <p:cNvSpPr>
            <a:spLocks noGrp="1"/>
          </p:cNvSpPr>
          <p:nvPr>
            <p:ph idx="1"/>
          </p:nvPr>
        </p:nvSpPr>
        <p:spPr>
          <a:xfrm>
            <a:off x="2928926" y="5857892"/>
            <a:ext cx="3471858" cy="268271"/>
          </a:xfrm>
        </p:spPr>
        <p:txBody>
          <a:bodyPr>
            <a:normAutofit fontScale="40000" lnSpcReduction="20000"/>
          </a:bodyPr>
          <a:lstStyle/>
          <a:p>
            <a:pPr>
              <a:buNone/>
            </a:pPr>
            <a:r>
              <a:rPr lang="es-CL" dirty="0"/>
              <a:t>	</a:t>
            </a:r>
            <a:r>
              <a:rPr lang="es-CL" dirty="0" smtClean="0"/>
              <a:t>Fuente</a:t>
            </a:r>
            <a:r>
              <a:rPr lang="es-CL" dirty="0"/>
              <a:t>: Gendarmería de Chile, 2009</a:t>
            </a:r>
          </a:p>
          <a:p>
            <a:endParaRPr lang="es-CL" dirty="0"/>
          </a:p>
        </p:txBody>
      </p:sp>
      <p:pic>
        <p:nvPicPr>
          <p:cNvPr id="4" name="3 Imagen" descr="C:\Documents and Settings\alejandro.arevalo\Escritorio\Graf\FusionCharts.jpg"/>
          <p:cNvPicPr/>
          <p:nvPr/>
        </p:nvPicPr>
        <p:blipFill>
          <a:blip r:embed="rId2" cstate="print"/>
          <a:srcRect/>
          <a:stretch>
            <a:fillRect/>
          </a:stretch>
        </p:blipFill>
        <p:spPr bwMode="auto">
          <a:xfrm>
            <a:off x="1714480" y="1571612"/>
            <a:ext cx="6072230" cy="4214842"/>
          </a:xfrm>
          <a:prstGeom prst="rect">
            <a:avLst/>
          </a:prstGeom>
          <a:noFill/>
          <a:ln w="3175">
            <a:solidFill>
              <a:srgbClr val="000066"/>
            </a:solid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5840435"/>
          </a:xfrm>
        </p:spPr>
        <p:txBody>
          <a:bodyPr>
            <a:normAutofit/>
          </a:bodyPr>
          <a:lstStyle/>
          <a:p>
            <a:r>
              <a:rPr lang="es-CL" dirty="0"/>
              <a:t>La nueva eficiencia y agilidad del sistema procesal penal en investigación y sanción agudiza las condiciones de </a:t>
            </a:r>
            <a:r>
              <a:rPr lang="es-CL" b="1" i="1" dirty="0"/>
              <a:t>hacinamiento, falta de atención médica adecuada, muertes, torturas y maltratos, corrupción de gendarmes y una falta de transparencia y control apropiado de la gestión de las cárceles,</a:t>
            </a:r>
            <a:r>
              <a:rPr lang="es-CL" dirty="0"/>
              <a:t> aspectos que fueron discutidos por la Comisión Interamericana de DDHH el 27 de octubre en la capital de Estados Unidos </a:t>
            </a:r>
            <a:r>
              <a:rPr lang="es-CL" dirty="0">
                <a:hlinkClick r:id="rId2"/>
              </a:rPr>
              <a:t>(Marré y Cádiz, 2006:1)</a:t>
            </a:r>
            <a:r>
              <a:rPr lang="es-CL" dirty="0"/>
              <a:t>. </a:t>
            </a:r>
          </a:p>
          <a:p>
            <a:endParaRPr lang="es-C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a:xfrm>
            <a:off x="457200" y="1600200"/>
            <a:ext cx="4042792" cy="4525963"/>
          </a:xfrm>
        </p:spPr>
        <p:txBody>
          <a:bodyPr>
            <a:normAutofit fontScale="85000" lnSpcReduction="20000"/>
          </a:bodyPr>
          <a:lstStyle/>
          <a:p>
            <a:pPr marL="514350" indent="-514350">
              <a:buAutoNum type="arabicPeriod" startAt="3"/>
            </a:pPr>
            <a:r>
              <a:rPr lang="es-ES_tradnl" dirty="0" smtClean="0"/>
              <a:t>El </a:t>
            </a:r>
            <a:r>
              <a:rPr lang="es-ES_tradnl" dirty="0" smtClean="0"/>
              <a:t>surgimiento de unas ciencias sociales positivistas y organicistas que introdujeron un discurso de la ‘anormalidad’ social a partir de enfoques y métodos trasladados directamente de las ciencias naturales y la estadística; </a:t>
            </a:r>
            <a:endParaRPr lang="es-ES_tradnl" dirty="0" smtClean="0"/>
          </a:p>
          <a:p>
            <a:endParaRPr lang="es-CL" dirty="0"/>
          </a:p>
        </p:txBody>
      </p:sp>
      <p:pic>
        <p:nvPicPr>
          <p:cNvPr id="2050" name="Picture 2" descr="http://ecx.images-amazon.com/images/I/41C4JNwNaWL._SL500_AA300_.jpg"/>
          <p:cNvPicPr>
            <a:picLocks noChangeAspect="1" noChangeArrowheads="1"/>
          </p:cNvPicPr>
          <p:nvPr/>
        </p:nvPicPr>
        <p:blipFill>
          <a:blip r:embed="rId2" cstate="print"/>
          <a:srcRect/>
          <a:stretch>
            <a:fillRect/>
          </a:stretch>
        </p:blipFill>
        <p:spPr bwMode="auto">
          <a:xfrm>
            <a:off x="6286500" y="3717032"/>
            <a:ext cx="2857500" cy="2857500"/>
          </a:xfrm>
          <a:prstGeom prst="rect">
            <a:avLst/>
          </a:prstGeom>
          <a:noFill/>
        </p:spPr>
      </p:pic>
      <p:pic>
        <p:nvPicPr>
          <p:cNvPr id="2054" name="Picture 6" descr="http://mediacrushllc.com/wp-content/uploads/2012/01/internet-statistics_1.jpg"/>
          <p:cNvPicPr>
            <a:picLocks noChangeAspect="1" noChangeArrowheads="1"/>
          </p:cNvPicPr>
          <p:nvPr/>
        </p:nvPicPr>
        <p:blipFill>
          <a:blip r:embed="rId3" cstate="print"/>
          <a:srcRect/>
          <a:stretch>
            <a:fillRect/>
          </a:stretch>
        </p:blipFill>
        <p:spPr bwMode="auto">
          <a:xfrm>
            <a:off x="5076056" y="1628799"/>
            <a:ext cx="2664296" cy="1874039"/>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Reclusión femenina</a:t>
            </a:r>
            <a:endParaRPr lang="es-CL" dirty="0"/>
          </a:p>
        </p:txBody>
      </p:sp>
      <p:sp>
        <p:nvSpPr>
          <p:cNvPr id="3" name="2 Marcador de contenido"/>
          <p:cNvSpPr>
            <a:spLocks noGrp="1"/>
          </p:cNvSpPr>
          <p:nvPr>
            <p:ph idx="1"/>
          </p:nvPr>
        </p:nvSpPr>
        <p:spPr>
          <a:xfrm>
            <a:off x="457200" y="1600200"/>
            <a:ext cx="8229600" cy="5043510"/>
          </a:xfrm>
        </p:spPr>
        <p:txBody>
          <a:bodyPr>
            <a:normAutofit fontScale="92500" lnSpcReduction="20000"/>
          </a:bodyPr>
          <a:lstStyle/>
          <a:p>
            <a:r>
              <a:rPr lang="es-CL" dirty="0"/>
              <a:t>Es  importante a notar el aumento de la población femenina recluida específicamente por delitos vinculados con el tráfico de drogas. </a:t>
            </a:r>
            <a:r>
              <a:rPr lang="es-CL" i="1" dirty="0"/>
              <a:t>“Esta situación tiene fuertes impactos sociales ya que la reclusión en la mayoría de los casos se extiende a sus hijos, los que en su mayoría pasan a ser atendidos por el Servicio Nacional de Menores debido a su situación de desprotección familiar”.</a:t>
            </a:r>
            <a:r>
              <a:rPr lang="es-CL" dirty="0"/>
              <a:t> </a:t>
            </a:r>
            <a:r>
              <a:rPr lang="es-CL" u="sng" dirty="0">
                <a:hlinkClick r:id="rId2"/>
              </a:rPr>
              <a:t>(</a:t>
            </a:r>
            <a:r>
              <a:rPr lang="es-CL" u="sng" dirty="0" err="1">
                <a:hlinkClick r:id="rId2"/>
              </a:rPr>
              <a:t>Dammert</a:t>
            </a:r>
            <a:r>
              <a:rPr lang="es-CL" u="sng" dirty="0">
                <a:hlinkClick r:id="rId2"/>
              </a:rPr>
              <a:t> y Díaz, 2005:2)</a:t>
            </a:r>
            <a:r>
              <a:rPr lang="es-CL" dirty="0"/>
              <a:t> Un estudio realizado en Chile sobre mujeres sentenciadas se observa que en 1983 era el 2.5%; en 1988 el 8.2% y en 1993, el 37.6% de la población penal femenina (Silva y Rubio, 1995:50. </a:t>
            </a:r>
            <a:r>
              <a:rPr lang="es-CL" dirty="0">
                <a:hlinkClick r:id="rId3"/>
              </a:rPr>
              <a:t>Citado en Del Olmo, 1996</a:t>
            </a:r>
            <a:r>
              <a:rPr lang="es-CL" dirty="0"/>
              <a:t>)</a:t>
            </a:r>
          </a:p>
          <a:p>
            <a:pPr>
              <a:buNone/>
            </a:pPr>
            <a:endParaRPr lang="es-CL"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Dispositivo de castigo integral </a:t>
            </a:r>
            <a:endParaRPr lang="es-CL" dirty="0"/>
          </a:p>
        </p:txBody>
      </p:sp>
      <p:sp>
        <p:nvSpPr>
          <p:cNvPr id="3" name="2 Marcador de contenido"/>
          <p:cNvSpPr>
            <a:spLocks noGrp="1"/>
          </p:cNvSpPr>
          <p:nvPr>
            <p:ph idx="1"/>
          </p:nvPr>
        </p:nvSpPr>
        <p:spPr/>
        <p:txBody>
          <a:bodyPr>
            <a:normAutofit fontScale="85000" lnSpcReduction="20000"/>
          </a:bodyPr>
          <a:lstStyle/>
          <a:p>
            <a:r>
              <a:rPr lang="es-CL" dirty="0"/>
              <a:t>El análisis histórico-cultural de la prisión chilena muestra que poco o nada se ha hecho para modificar las condiciones de subsistencia de las personas encerradas, en particular en lo que se refiere a sus formas de ocupación y sociabilidad, a las relaciones internas que configuran a la cárcel como un </a:t>
            </a:r>
            <a:r>
              <a:rPr lang="es-CL" dirty="0" err="1"/>
              <a:t>micromundo</a:t>
            </a:r>
            <a:r>
              <a:rPr lang="es-CL" dirty="0"/>
              <a:t> en permanente tensión. Al respecto Fernández (2003) sostiene que “la sociedad chilena y las autoridades penales se han empeñado conformar a la cárcel como un lugar de castigo integral, en donde situaciones de evidente ilegalidad, desidia y abuso son consideradas normales, en tanto que los habitantes de las cárceles no  (Fernández, 2003:14)</a:t>
            </a:r>
          </a:p>
          <a:p>
            <a:endParaRPr lang="es-CL"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Función simbólica y material de la Ley 20.000</a:t>
            </a:r>
            <a:endParaRPr lang="es-CL" dirty="0"/>
          </a:p>
        </p:txBody>
      </p:sp>
      <p:sp>
        <p:nvSpPr>
          <p:cNvPr id="3" name="2 Marcador de contenido"/>
          <p:cNvSpPr>
            <a:spLocks noGrp="1"/>
          </p:cNvSpPr>
          <p:nvPr>
            <p:ph idx="1"/>
          </p:nvPr>
        </p:nvSpPr>
        <p:spPr/>
        <p:txBody>
          <a:bodyPr>
            <a:normAutofit fontScale="92500"/>
          </a:bodyPr>
          <a:lstStyle/>
          <a:p>
            <a:r>
              <a:rPr lang="es-CL" dirty="0"/>
              <a:t>Para </a:t>
            </a:r>
            <a:r>
              <a:rPr lang="es-CL" u="sng" dirty="0">
                <a:hlinkClick r:id="rId2"/>
              </a:rPr>
              <a:t>Paolo </a:t>
            </a:r>
            <a:r>
              <a:rPr lang="es-CL" u="sng" dirty="0" err="1">
                <a:hlinkClick r:id="rId2"/>
              </a:rPr>
              <a:t>Scolia</a:t>
            </a:r>
            <a:r>
              <a:rPr lang="es-CL" u="sng" dirty="0">
                <a:hlinkClick r:id="rId2"/>
              </a:rPr>
              <a:t> (2005)</a:t>
            </a:r>
            <a:r>
              <a:rPr lang="es-CL" dirty="0"/>
              <a:t> la introducción de la figura del ‘</a:t>
            </a:r>
            <a:r>
              <a:rPr lang="es-CL" dirty="0" err="1"/>
              <a:t>microtraficante</a:t>
            </a:r>
            <a:r>
              <a:rPr lang="es-CL" dirty="0"/>
              <a:t>’ en la legislación penal chilena ha provocado un aumento de la violencia institucional, a nivel simbólico y material, hacia los sectores marginales de la población. A partir de los conceptos “droga” y “drogadicto”, entre otros tópicos, se fundamenta un “espacio retórico prohibicionista”, cerrado entre los horizontes políticos de la criminalización y la medicalización.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Análisis funcional de Ley de 20.000</a:t>
            </a:r>
            <a:endParaRPr lang="es-CL" dirty="0"/>
          </a:p>
        </p:txBody>
      </p:sp>
      <p:sp>
        <p:nvSpPr>
          <p:cNvPr id="3" name="2 Marcador de contenido"/>
          <p:cNvSpPr>
            <a:spLocks noGrp="1"/>
          </p:cNvSpPr>
          <p:nvPr>
            <p:ph idx="1"/>
          </p:nvPr>
        </p:nvSpPr>
        <p:spPr/>
        <p:txBody>
          <a:bodyPr/>
          <a:lstStyle/>
          <a:p>
            <a:pPr lvl="0"/>
            <a:r>
              <a:rPr lang="es-CL" b="1" dirty="0"/>
              <a:t>la función simbólica-comunicacional</a:t>
            </a:r>
            <a:r>
              <a:rPr lang="es-CL" dirty="0"/>
              <a:t>, finalizada hacia la legitimación de un clima cultural de consenso sobre la persecución institucional-punitiva de determinadas sustancias y sus usuarios, y </a:t>
            </a:r>
          </a:p>
          <a:p>
            <a:endParaRPr lang="es-CL"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5768997"/>
          </a:xfrm>
        </p:spPr>
        <p:txBody>
          <a:bodyPr>
            <a:normAutofit fontScale="92500" lnSpcReduction="20000"/>
          </a:bodyPr>
          <a:lstStyle/>
          <a:p>
            <a:pPr lvl="0"/>
            <a:r>
              <a:rPr lang="es-CL" b="1" dirty="0"/>
              <a:t>la función material de censura social</a:t>
            </a:r>
            <a:r>
              <a:rPr lang="es-CL" dirty="0"/>
              <a:t>, por medio de la ‘criminalización primaria y secundaria’, así originando la expansión de las redes de control punitivo sobre los sectores definidos de ‘alto peligro para la sociedad’, los ‘micro-traficantes’, subrayando los efectos de la censura simbólica de la ley penal (criminalización primaria) y de las estigmatizaciones punitivas puestas en marchas a partir de los ‘operativos’ de las fuerzas policiales, de los juicios penales y de los encierros carcelarios (criminalización secundaria) de los sujetos provenientes de grupos sociales concentrados en territorios de alta conflictividad, cuales son las poblaciones en Chile” (</a:t>
            </a:r>
            <a:r>
              <a:rPr lang="es-CL" dirty="0" err="1"/>
              <a:t>Scolia</a:t>
            </a:r>
            <a:r>
              <a:rPr lang="es-CL" dirty="0"/>
              <a:t>, 2005:4) </a:t>
            </a:r>
          </a:p>
          <a:p>
            <a:endParaRPr lang="es-CL"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normAutofit lnSpcReduction="10000"/>
          </a:bodyPr>
          <a:lstStyle/>
          <a:p>
            <a:r>
              <a:rPr lang="es-CL" dirty="0"/>
              <a:t>Esta apreciación es confirmada en los datos de la VII Encuesta Nacional Urbana de Seguridad Ciudadana 2010 </a:t>
            </a:r>
            <a:r>
              <a:rPr lang="es-CL" u="sng" dirty="0">
                <a:hlinkClick r:id="rId2"/>
              </a:rPr>
              <a:t>(ENUSC, 2010)</a:t>
            </a:r>
            <a:r>
              <a:rPr lang="es-CL" dirty="0"/>
              <a:t>. Las estadísticas revelan que el tráfico de drogas representa la segunda preocupación más importante en la población, sólo superada por la pobreza y por sobre la delincuencia</a:t>
            </a:r>
            <a:r>
              <a:rPr lang="es-CL" dirty="0" smtClean="0"/>
              <a:t>. Mientras que  el consumo de drogas es percibido en la población como una de las principales causas de la delincuencia. </a:t>
            </a:r>
          </a:p>
          <a:p>
            <a:endParaRPr lang="es-CL" dirty="0"/>
          </a:p>
          <a:p>
            <a:endParaRPr lang="es-CL"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dirty="0"/>
          </a:p>
        </p:txBody>
      </p:sp>
      <p:pic>
        <p:nvPicPr>
          <p:cNvPr id="5" name="4 Imagen"/>
          <p:cNvPicPr/>
          <p:nvPr/>
        </p:nvPicPr>
        <p:blipFill>
          <a:blip r:embed="rId2" cstate="print"/>
          <a:srcRect/>
          <a:stretch>
            <a:fillRect/>
          </a:stretch>
        </p:blipFill>
        <p:spPr bwMode="auto">
          <a:xfrm>
            <a:off x="214282" y="285728"/>
            <a:ext cx="8572560" cy="6143668"/>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dirty="0"/>
          </a:p>
        </p:txBody>
      </p:sp>
      <p:pic>
        <p:nvPicPr>
          <p:cNvPr id="4" name="3 Imagen"/>
          <p:cNvPicPr/>
          <p:nvPr/>
        </p:nvPicPr>
        <p:blipFill>
          <a:blip r:embed="rId2" cstate="print"/>
          <a:srcRect/>
          <a:stretch>
            <a:fillRect/>
          </a:stretch>
        </p:blipFill>
        <p:spPr bwMode="auto">
          <a:xfrm>
            <a:off x="642942" y="214314"/>
            <a:ext cx="7715272" cy="6429396"/>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Procedimientos </a:t>
            </a:r>
            <a:r>
              <a:rPr lang="es-CL" dirty="0"/>
              <a:t>policiales por infracción a la ley de drogas n° 20.000 </a:t>
            </a:r>
          </a:p>
        </p:txBody>
      </p:sp>
      <p:sp>
        <p:nvSpPr>
          <p:cNvPr id="3" name="2 Marcador de contenido"/>
          <p:cNvSpPr>
            <a:spLocks noGrp="1"/>
          </p:cNvSpPr>
          <p:nvPr>
            <p:ph idx="1"/>
          </p:nvPr>
        </p:nvSpPr>
        <p:spPr/>
        <p:txBody>
          <a:bodyPr>
            <a:normAutofit/>
          </a:bodyPr>
          <a:lstStyle/>
          <a:p>
            <a:pPr>
              <a:buNone/>
            </a:pPr>
            <a:endParaRPr lang="es-CL" dirty="0"/>
          </a:p>
        </p:txBody>
      </p:sp>
      <p:pic>
        <p:nvPicPr>
          <p:cNvPr id="4" name="3 Imagen"/>
          <p:cNvPicPr/>
          <p:nvPr/>
        </p:nvPicPr>
        <p:blipFill>
          <a:blip r:embed="rId2" cstate="print"/>
          <a:srcRect/>
          <a:stretch>
            <a:fillRect/>
          </a:stretch>
        </p:blipFill>
        <p:spPr bwMode="auto">
          <a:xfrm>
            <a:off x="1142976" y="1714488"/>
            <a:ext cx="6572296" cy="492924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5840435"/>
          </a:xfrm>
        </p:spPr>
        <p:txBody>
          <a:bodyPr>
            <a:normAutofit lnSpcReduction="10000"/>
          </a:bodyPr>
          <a:lstStyle/>
          <a:p>
            <a:r>
              <a:rPr lang="es-CL" dirty="0" smtClean="0"/>
              <a:t>Según el </a:t>
            </a:r>
            <a:r>
              <a:rPr lang="es-CL" u="sng" dirty="0" smtClean="0">
                <a:hlinkClick r:id="rId2"/>
              </a:rPr>
              <a:t>“Informe nacional procedimientos policiales por infracción a la ley de drogas n° 20.000 primer trimestre de 2011”</a:t>
            </a:r>
            <a:r>
              <a:rPr lang="es-CL" dirty="0" smtClean="0"/>
              <a:t>, se informaron 19.937 detenciones por infracciones a la Ley de Drogas. </a:t>
            </a:r>
          </a:p>
          <a:p>
            <a:r>
              <a:rPr lang="es-CL" dirty="0" smtClean="0"/>
              <a:t>La mayor cantidad se realizó por porte (66,2%), tráfico (15,8%) y consumo (13,1%). Respecto de igual trimestre del año anterior, las detenciones registran un crecimiento de 52,8%. En términos absolutos equivale a 6.889 detenciones más (aumento de 13.048 a 19.937 detenciones). </a:t>
            </a:r>
          </a:p>
          <a:p>
            <a:endParaRPr lang="es-C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a:xfrm>
            <a:off x="457200" y="1600200"/>
            <a:ext cx="4258816" cy="4525963"/>
          </a:xfrm>
        </p:spPr>
        <p:txBody>
          <a:bodyPr>
            <a:normAutofit fontScale="92500" lnSpcReduction="20000"/>
          </a:bodyPr>
          <a:lstStyle/>
          <a:p>
            <a:pPr>
              <a:buNone/>
            </a:pPr>
            <a:r>
              <a:rPr lang="es-ES_tradnl" dirty="0" smtClean="0"/>
              <a:t>4. La </a:t>
            </a:r>
            <a:r>
              <a:rPr lang="es-ES_tradnl" dirty="0" smtClean="0"/>
              <a:t>influencia de los medios de comunicación que han instalados imágenes sensacionalistas del llamado ‘problema de la droga’ promoviendo la adhesión y el reconocimiento a las ‘soluciones’ sugeridas por este nuevo sistema de saber/poder:</a:t>
            </a:r>
          </a:p>
          <a:p>
            <a:endParaRPr lang="es-CL" dirty="0"/>
          </a:p>
        </p:txBody>
      </p:sp>
      <p:pic>
        <p:nvPicPr>
          <p:cNvPr id="75778" name="Picture 2" descr="http://covers.openlibrary.org/b/id/786907-M.jpg"/>
          <p:cNvPicPr>
            <a:picLocks noChangeAspect="1" noChangeArrowheads="1"/>
          </p:cNvPicPr>
          <p:nvPr/>
        </p:nvPicPr>
        <p:blipFill>
          <a:blip r:embed="rId2" cstate="print"/>
          <a:srcRect/>
          <a:stretch>
            <a:fillRect/>
          </a:stretch>
        </p:blipFill>
        <p:spPr bwMode="auto">
          <a:xfrm>
            <a:off x="7236296" y="836712"/>
            <a:ext cx="1714500" cy="2647951"/>
          </a:xfrm>
          <a:prstGeom prst="rect">
            <a:avLst/>
          </a:prstGeom>
          <a:noFill/>
        </p:spPr>
      </p:pic>
      <p:pic>
        <p:nvPicPr>
          <p:cNvPr id="75780" name="Picture 4" descr="http://4.bp.blogspot.com/_zD76GyK9Tjo/Spq9cOWf9BI/AAAAAAAABZ8/e0k5wwX-9vo/s400/ffpsa-1.jpg"/>
          <p:cNvPicPr>
            <a:picLocks noChangeAspect="1" noChangeArrowheads="1"/>
          </p:cNvPicPr>
          <p:nvPr/>
        </p:nvPicPr>
        <p:blipFill>
          <a:blip r:embed="rId3" cstate="print"/>
          <a:srcRect/>
          <a:stretch>
            <a:fillRect/>
          </a:stretch>
        </p:blipFill>
        <p:spPr bwMode="auto">
          <a:xfrm>
            <a:off x="4499992" y="908720"/>
            <a:ext cx="2647950" cy="3810000"/>
          </a:xfrm>
          <a:prstGeom prst="rect">
            <a:avLst/>
          </a:prstGeom>
          <a:noFill/>
        </p:spPr>
      </p:pic>
      <p:pic>
        <p:nvPicPr>
          <p:cNvPr id="75782" name="Picture 6" descr="http://www.cartoonstock.com/newscartoons/cartoonists/cgo/lowres/cgon117l.jpg"/>
          <p:cNvPicPr>
            <a:picLocks noChangeAspect="1" noChangeArrowheads="1"/>
          </p:cNvPicPr>
          <p:nvPr/>
        </p:nvPicPr>
        <p:blipFill>
          <a:blip r:embed="rId4" cstate="print"/>
          <a:srcRect/>
          <a:stretch>
            <a:fillRect/>
          </a:stretch>
        </p:blipFill>
        <p:spPr bwMode="auto">
          <a:xfrm>
            <a:off x="6300192" y="4653136"/>
            <a:ext cx="2520280" cy="2028825"/>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smtClean="0"/>
              <a:t>Un ejemplo de función simbólico-comunicacional</a:t>
            </a:r>
            <a:endParaRPr lang="es-CL" b="1" dirty="0"/>
          </a:p>
        </p:txBody>
      </p:sp>
      <p:sp>
        <p:nvSpPr>
          <p:cNvPr id="3" name="2 Marcador de contenido"/>
          <p:cNvSpPr>
            <a:spLocks noGrp="1"/>
          </p:cNvSpPr>
          <p:nvPr>
            <p:ph idx="1"/>
          </p:nvPr>
        </p:nvSpPr>
        <p:spPr>
          <a:xfrm>
            <a:off x="457200" y="1600200"/>
            <a:ext cx="4614866" cy="4900634"/>
          </a:xfrm>
        </p:spPr>
        <p:txBody>
          <a:bodyPr>
            <a:normAutofit fontScale="85000" lnSpcReduction="20000"/>
          </a:bodyPr>
          <a:lstStyle/>
          <a:p>
            <a:r>
              <a:rPr lang="es-CL" dirty="0"/>
              <a:t>Al momento de presentar las cifras, el ministro del Interior, </a:t>
            </a:r>
            <a:r>
              <a:rPr lang="es-CL" b="1" dirty="0"/>
              <a:t>Rodrigo </a:t>
            </a:r>
            <a:r>
              <a:rPr lang="es-CL" b="1" dirty="0" err="1"/>
              <a:t>Hinzpeter</a:t>
            </a:r>
            <a:r>
              <a:rPr lang="es-CL" dirty="0"/>
              <a:t>, dijo que </a:t>
            </a:r>
            <a:r>
              <a:rPr lang="es-CL" i="1" dirty="0"/>
              <a:t>“hoy día hay más chilenos que infringen la Ley de drogas que los hemos hecho pagar sus cuentas pendientes con la Justicia. Y eso es una buena noticia para toda nuestra sociedad, para toda nuestra comunidad” </a:t>
            </a:r>
            <a:r>
              <a:rPr lang="es-CL" dirty="0"/>
              <a:t>(</a:t>
            </a:r>
            <a:r>
              <a:rPr lang="es-CL" u="sng" dirty="0">
                <a:hlinkClick r:id="rId2"/>
              </a:rPr>
              <a:t>El Ciudadano</a:t>
            </a:r>
            <a:r>
              <a:rPr lang="es-CL" dirty="0"/>
              <a:t>, N°99 primera quincena abril 2011).</a:t>
            </a:r>
          </a:p>
          <a:p>
            <a:endParaRPr lang="es-CL" dirty="0"/>
          </a:p>
        </p:txBody>
      </p:sp>
      <p:pic>
        <p:nvPicPr>
          <p:cNvPr id="102402" name="Picture 2" descr="http://www.rln.cl/imagenes/notas2011/mayo/hinzpeter_1205.jpg"/>
          <p:cNvPicPr>
            <a:picLocks noChangeAspect="1" noChangeArrowheads="1"/>
          </p:cNvPicPr>
          <p:nvPr/>
        </p:nvPicPr>
        <p:blipFill>
          <a:blip r:embed="rId3" cstate="print"/>
          <a:srcRect/>
          <a:stretch>
            <a:fillRect/>
          </a:stretch>
        </p:blipFill>
        <p:spPr bwMode="auto">
          <a:xfrm>
            <a:off x="5143504" y="1785926"/>
            <a:ext cx="3767618" cy="250033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t>Qué dicen los magistrados </a:t>
            </a:r>
            <a:endParaRPr lang="es-CL" b="1" dirty="0"/>
          </a:p>
        </p:txBody>
      </p:sp>
      <p:sp>
        <p:nvSpPr>
          <p:cNvPr id="3" name="2 Marcador de contenido"/>
          <p:cNvSpPr>
            <a:spLocks noGrp="1"/>
          </p:cNvSpPr>
          <p:nvPr>
            <p:ph idx="1"/>
          </p:nvPr>
        </p:nvSpPr>
        <p:spPr/>
        <p:txBody>
          <a:bodyPr>
            <a:normAutofit lnSpcReduction="10000"/>
          </a:bodyPr>
          <a:lstStyle/>
          <a:p>
            <a:r>
              <a:rPr lang="es-CL" dirty="0"/>
              <a:t>En relación los </a:t>
            </a:r>
            <a:r>
              <a:rPr lang="es-CL" dirty="0" smtClean="0"/>
              <a:t>casos que </a:t>
            </a:r>
            <a:r>
              <a:rPr lang="es-CL" dirty="0"/>
              <a:t>con mayor frecuencia deben abordar los magistrados por infracción a Ley 20.000, Patricio Souza,  presidente metropolitano de la Asociación Nacional de Magistrados, en entrevista con </a:t>
            </a:r>
            <a:r>
              <a:rPr lang="es-CL" u="sng" dirty="0">
                <a:hlinkClick r:id="rId2"/>
              </a:rPr>
              <a:t>El Ciudadano</a:t>
            </a:r>
            <a:r>
              <a:rPr lang="es-CL" dirty="0"/>
              <a:t> (N°99 primera quincena abril 2011), señala que los casos más comunes son </a:t>
            </a:r>
            <a:r>
              <a:rPr lang="es-CL" b="1" dirty="0"/>
              <a:t>por consumo; en segundo lugar, </a:t>
            </a:r>
            <a:r>
              <a:rPr lang="es-CL" b="1" dirty="0" err="1"/>
              <a:t>microtráfico</a:t>
            </a:r>
            <a:r>
              <a:rPr lang="es-CL" b="1" dirty="0"/>
              <a:t> y, en tercer lugar, el tráfico propiamente tal.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5554683"/>
          </a:xfrm>
        </p:spPr>
        <p:txBody>
          <a:bodyPr>
            <a:normAutofit/>
          </a:bodyPr>
          <a:lstStyle/>
          <a:p>
            <a:r>
              <a:rPr lang="es-CL" dirty="0"/>
              <a:t>Mientras que las causas relativas al lavado de dinero por drogas, son casi inexistentes. </a:t>
            </a:r>
            <a:r>
              <a:rPr lang="es-CL" i="1" dirty="0"/>
              <a:t>“El tráfico propiamente tal es mucho menor. Incluso hay que hacer una distinción en el tráfico, porque pueden ser también cuestiones de poca envergadura. El gran tráfico, el que hace importaciones o exportaciones de drogas a gran escala, es lo que menos se ve. Decomisos importantes de drogas son muy pocos”.</a:t>
            </a:r>
            <a:endParaRPr lang="es-CL" dirty="0"/>
          </a:p>
          <a:p>
            <a:endParaRPr lang="es-C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a:xfrm>
            <a:off x="457200" y="1600200"/>
            <a:ext cx="4042792" cy="4525963"/>
          </a:xfrm>
        </p:spPr>
        <p:txBody>
          <a:bodyPr>
            <a:normAutofit fontScale="92500" lnSpcReduction="10000"/>
          </a:bodyPr>
          <a:lstStyle/>
          <a:p>
            <a:pPr marL="514350" indent="-514350">
              <a:buAutoNum type="arabicPeriod" startAt="5"/>
            </a:pPr>
            <a:r>
              <a:rPr lang="es-ES_tradnl" dirty="0" smtClean="0"/>
              <a:t>El </a:t>
            </a:r>
            <a:r>
              <a:rPr lang="es-ES_tradnl" dirty="0" smtClean="0"/>
              <a:t>influjo de los Estados Unidos en la política de drogas a escala planetaria que difundió el problema de la droga tal como había sido formulado por los emprendedores morales</a:t>
            </a:r>
            <a:r>
              <a:rPr lang="es-ES_tradnl" dirty="0" smtClean="0"/>
              <a:t>;</a:t>
            </a:r>
          </a:p>
          <a:p>
            <a:endParaRPr lang="es-CL" dirty="0"/>
          </a:p>
        </p:txBody>
      </p:sp>
      <p:pic>
        <p:nvPicPr>
          <p:cNvPr id="1026" name="Picture 2" descr="http://www.hicaliber.biz/wp-content/uploads/2010/10/no-drugs.gif"/>
          <p:cNvPicPr>
            <a:picLocks noChangeAspect="1" noChangeArrowheads="1"/>
          </p:cNvPicPr>
          <p:nvPr/>
        </p:nvPicPr>
        <p:blipFill>
          <a:blip r:embed="rId2" cstate="print"/>
          <a:srcRect/>
          <a:stretch>
            <a:fillRect/>
          </a:stretch>
        </p:blipFill>
        <p:spPr bwMode="auto">
          <a:xfrm>
            <a:off x="5292080" y="476672"/>
            <a:ext cx="2736304" cy="2736304"/>
          </a:xfrm>
          <a:prstGeom prst="rect">
            <a:avLst/>
          </a:prstGeom>
          <a:noFill/>
        </p:spPr>
      </p:pic>
      <p:pic>
        <p:nvPicPr>
          <p:cNvPr id="1028" name="Picture 4" descr="http://straightfresh.net/wp-content/uploads/2012/05/191-0203071130-drug-war.jpg"/>
          <p:cNvPicPr>
            <a:picLocks noChangeAspect="1" noChangeArrowheads="1"/>
          </p:cNvPicPr>
          <p:nvPr/>
        </p:nvPicPr>
        <p:blipFill>
          <a:blip r:embed="rId3" cstate="print"/>
          <a:srcRect/>
          <a:stretch>
            <a:fillRect/>
          </a:stretch>
        </p:blipFill>
        <p:spPr bwMode="auto">
          <a:xfrm>
            <a:off x="4932040" y="3284984"/>
            <a:ext cx="3600400" cy="312834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a:xfrm>
            <a:off x="457200" y="1600200"/>
            <a:ext cx="4618856" cy="4525963"/>
          </a:xfrm>
        </p:spPr>
        <p:txBody>
          <a:bodyPr>
            <a:normAutofit lnSpcReduction="10000"/>
          </a:bodyPr>
          <a:lstStyle/>
          <a:p>
            <a:r>
              <a:rPr lang="es-ES_tradnl" dirty="0" smtClean="0"/>
              <a:t>El proceso más reciente de desarrollo de un Estado penal cada vez más invasor y omnipresente, que al día de hoy identifica a las políticas de antidroga en el campo de la seguridad y la justicia penal.</a:t>
            </a:r>
            <a:endParaRPr lang="es-CL" dirty="0" smtClean="0"/>
          </a:p>
          <a:p>
            <a:endParaRPr lang="es-CL" dirty="0"/>
          </a:p>
        </p:txBody>
      </p:sp>
      <p:pic>
        <p:nvPicPr>
          <p:cNvPr id="76802" name="Picture 2" descr="http://www.belowthelion.co.za/wp-content/uploads/war-on-drugs-cartoon.jpg"/>
          <p:cNvPicPr>
            <a:picLocks noChangeAspect="1" noChangeArrowheads="1"/>
          </p:cNvPicPr>
          <p:nvPr/>
        </p:nvPicPr>
        <p:blipFill>
          <a:blip r:embed="rId2" cstate="print"/>
          <a:srcRect/>
          <a:stretch>
            <a:fillRect/>
          </a:stretch>
        </p:blipFill>
        <p:spPr bwMode="auto">
          <a:xfrm>
            <a:off x="5220072" y="4005064"/>
            <a:ext cx="3516669" cy="201622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b="1" dirty="0" smtClean="0"/>
              <a:t>Prohibicionismo punitivo en </a:t>
            </a:r>
            <a:r>
              <a:rPr lang="es-CL" b="1" dirty="0" smtClean="0"/>
              <a:t>América Latina</a:t>
            </a:r>
            <a:endParaRPr lang="es-CL" b="1" dirty="0"/>
          </a:p>
        </p:txBody>
      </p:sp>
      <p:sp>
        <p:nvSpPr>
          <p:cNvPr id="3" name="2 Subtítulo"/>
          <p:cNvSpPr>
            <a:spLocks noGrp="1"/>
          </p:cNvSpPr>
          <p:nvPr>
            <p:ph type="subTitle" idx="1"/>
          </p:nvPr>
        </p:nvSpPr>
        <p:spPr/>
        <p:txBody>
          <a:bodyPr/>
          <a:lstStyle/>
          <a:p>
            <a:r>
              <a:rPr lang="es-CL" dirty="0" smtClean="0"/>
              <a:t>Neoliberalismo, Narcotráfico y Estado Penal</a:t>
            </a:r>
            <a:endParaRPr lang="es-C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TotalTime>
  <Words>3011</Words>
  <Application>Microsoft Office PowerPoint</Application>
  <PresentationFormat>Presentación en pantalla (4:3)</PresentationFormat>
  <Paragraphs>121</Paragraphs>
  <Slides>62</Slides>
  <Notes>1</Notes>
  <HiddenSlides>0</HiddenSlides>
  <MMClips>0</MMClips>
  <ScaleCrop>false</ScaleCrop>
  <HeadingPairs>
    <vt:vector size="4" baseType="variant">
      <vt:variant>
        <vt:lpstr>Tema</vt:lpstr>
      </vt:variant>
      <vt:variant>
        <vt:i4>1</vt:i4>
      </vt:variant>
      <vt:variant>
        <vt:lpstr>Títulos de diapositiva</vt:lpstr>
      </vt:variant>
      <vt:variant>
        <vt:i4>62</vt:i4>
      </vt:variant>
    </vt:vector>
  </HeadingPairs>
  <TitlesOfParts>
    <vt:vector size="63" baseType="lpstr">
      <vt:lpstr>Tema de Office</vt:lpstr>
      <vt:lpstr>Prohibicionismo mundial de drogas</vt:lpstr>
      <vt:lpstr>Nuestra hipótesis</vt:lpstr>
      <vt:lpstr>Normalización capitalista</vt:lpstr>
      <vt:lpstr>Diapositiva 4</vt:lpstr>
      <vt:lpstr>Diapositiva 5</vt:lpstr>
      <vt:lpstr>Diapositiva 6</vt:lpstr>
      <vt:lpstr>Diapositiva 7</vt:lpstr>
      <vt:lpstr>Diapositiva 8</vt:lpstr>
      <vt:lpstr>Prohibicionismo punitivo en América Latina</vt:lpstr>
      <vt:lpstr>Neoliberalismo y Estado Penal</vt:lpstr>
      <vt:lpstr>Diapositiva 11</vt:lpstr>
      <vt:lpstr>El Estado penal según Loic Wacquant</vt:lpstr>
      <vt:lpstr>Diapositiva 13</vt:lpstr>
      <vt:lpstr>Diapositiva 14</vt:lpstr>
      <vt:lpstr>Diapositiva 15</vt:lpstr>
      <vt:lpstr>Diapositiva 16</vt:lpstr>
      <vt:lpstr>Globalización neoliberal y gobierno iliberal según Dominic Cova  </vt:lpstr>
      <vt:lpstr>Guerra contra las drogas y neocolonización</vt:lpstr>
      <vt:lpstr>Diapositiva 19</vt:lpstr>
      <vt:lpstr>Guerra contra las drogas y la tesis del enemigo interno según Adam Isacson </vt:lpstr>
      <vt:lpstr>Diapositiva 21</vt:lpstr>
      <vt:lpstr>Diapositiva 22</vt:lpstr>
      <vt:lpstr>Diapositiva 23</vt:lpstr>
      <vt:lpstr>Geopolítica de las drogas</vt:lpstr>
      <vt:lpstr>Prohibicionismo punitivo según Harry Levine</vt:lpstr>
      <vt:lpstr>Diapositiva 26</vt:lpstr>
      <vt:lpstr>Modelo holandés según Peter Cohen </vt:lpstr>
      <vt:lpstr>La política holandesa de drogas según Margriet van Laar</vt:lpstr>
      <vt:lpstr>Diapositiva 29</vt:lpstr>
      <vt:lpstr>Diapositiva 30</vt:lpstr>
      <vt:lpstr>Objetivo de la política holandesa</vt:lpstr>
      <vt:lpstr>El modelo estadounidense según Harry Levine</vt:lpstr>
      <vt:lpstr>Diapositiva 33</vt:lpstr>
      <vt:lpstr>Diapositiva 34</vt:lpstr>
      <vt:lpstr>Diapositiva 35</vt:lpstr>
      <vt:lpstr>Diapositiva 36</vt:lpstr>
      <vt:lpstr>Diapositiva 37</vt:lpstr>
      <vt:lpstr>Diapositiva 38</vt:lpstr>
      <vt:lpstr>Diapositiva 39</vt:lpstr>
      <vt:lpstr>Encarcelamiento de masas según Laurent Laniel </vt:lpstr>
      <vt:lpstr>Diapositiva 41</vt:lpstr>
      <vt:lpstr>Penas mínimas obligatorias</vt:lpstr>
      <vt:lpstr>Prohibicionismo criminalizador en Chile</vt:lpstr>
      <vt:lpstr>Diapositiva 44</vt:lpstr>
      <vt:lpstr>Efectos de modernización del sistema procesal penal en Chile</vt:lpstr>
      <vt:lpstr>La figura del microtráfico</vt:lpstr>
      <vt:lpstr>Tendencia de la población penitenciaria en Chile 1992-2010</vt:lpstr>
      <vt:lpstr>Total personas atendidas por  Gendarmería</vt:lpstr>
      <vt:lpstr>Diapositiva 49</vt:lpstr>
      <vt:lpstr>Reclusión femenina</vt:lpstr>
      <vt:lpstr>Dispositivo de castigo integral </vt:lpstr>
      <vt:lpstr>Función simbólica y material de la Ley 20.000</vt:lpstr>
      <vt:lpstr>Análisis funcional de Ley de 20.000</vt:lpstr>
      <vt:lpstr>Diapositiva 54</vt:lpstr>
      <vt:lpstr>Diapositiva 55</vt:lpstr>
      <vt:lpstr>Diapositiva 56</vt:lpstr>
      <vt:lpstr>Diapositiva 57</vt:lpstr>
      <vt:lpstr>Procedimientos policiales por infracción a la ley de drogas n° 20.000 </vt:lpstr>
      <vt:lpstr>Diapositiva 59</vt:lpstr>
      <vt:lpstr>Un ejemplo de función simbólico-comunicacional</vt:lpstr>
      <vt:lpstr>Qué dicen los magistrados </vt:lpstr>
      <vt:lpstr>Diapositiva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Prohibicionismo punitivo en Chile</dc:title>
  <dc:creator>usuario</dc:creator>
  <cp:lastModifiedBy>usuario</cp:lastModifiedBy>
  <cp:revision>37</cp:revision>
  <dcterms:created xsi:type="dcterms:W3CDTF">2011-06-21T13:49:00Z</dcterms:created>
  <dcterms:modified xsi:type="dcterms:W3CDTF">2012-11-23T16:29:04Z</dcterms:modified>
</cp:coreProperties>
</file>