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42E669-0F14-4556-8829-0C2167A86CF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CL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C201869-CD76-481A-B16F-CD626EF64AD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1064451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B2D06A9-159C-4948-A3E3-09CB4E04BB6A}" type="slidenum">
              <a:rPr lang="es-CL"/>
              <a:pPr/>
              <a:t>2</a:t>
            </a:fld>
            <a:endParaRPr lang="es-CL"/>
          </a:p>
        </p:txBody>
      </p:sp>
      <p:sp>
        <p:nvSpPr>
          <p:cNvPr id="3174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C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B692C33-D336-45EA-9EDD-2FC918920ADB}" type="slidenum">
              <a:rPr lang="es-CL"/>
              <a:pPr/>
              <a:t>3</a:t>
            </a:fld>
            <a:endParaRPr lang="es-CL"/>
          </a:p>
        </p:txBody>
      </p:sp>
      <p:sp>
        <p:nvSpPr>
          <p:cNvPr id="2048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C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712274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504937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97459273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ítulo y tabl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62000" y="762000"/>
            <a:ext cx="7924800" cy="1143000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abla"/>
          <p:cNvSpPr>
            <a:spLocks noGrp="1"/>
          </p:cNvSpPr>
          <p:nvPr>
            <p:ph type="tbl" idx="1"/>
          </p:nvPr>
        </p:nvSpPr>
        <p:spPr>
          <a:xfrm>
            <a:off x="838200" y="2362200"/>
            <a:ext cx="7693025" cy="3724275"/>
          </a:xfrm>
        </p:spPr>
        <p:txBody>
          <a:bodyPr/>
          <a:lstStyle/>
          <a:p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>
          <a:xfrm>
            <a:off x="2438400" y="6248400"/>
            <a:ext cx="2130425" cy="474663"/>
          </a:xfrm>
        </p:spPr>
        <p:txBody>
          <a:bodyPr/>
          <a:lstStyle>
            <a:lvl1pPr>
              <a:defRPr/>
            </a:lvl1pPr>
          </a:lstStyle>
          <a:p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5791200" y="6248400"/>
            <a:ext cx="2897188" cy="474663"/>
          </a:xfrm>
        </p:spPr>
        <p:txBody>
          <a:bodyPr/>
          <a:lstStyle>
            <a:lvl1pPr>
              <a:defRPr/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4138" y="6242050"/>
            <a:ext cx="587375" cy="488950"/>
          </a:xfrm>
        </p:spPr>
        <p:txBody>
          <a:bodyPr/>
          <a:lstStyle>
            <a:lvl1pPr>
              <a:defRPr/>
            </a:lvl1pPr>
          </a:lstStyle>
          <a:p>
            <a:fld id="{A0C2827F-5C38-4455-9779-3A91F80982F5}" type="slidenum">
              <a:rPr lang="es-CL"/>
              <a:pPr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88313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3297185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8944243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95954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1328609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407061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1117144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0198668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9756544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3543F6-AED8-4354-9C9A-9B42551AA5EA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E6DFF8-35FD-418D-9AB2-00DCB85A6A57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681247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CL" dirty="0" smtClean="0"/>
              <a:t>Tablas de Valores </a:t>
            </a:r>
            <a:br>
              <a:rPr lang="es-CL" dirty="0" smtClean="0"/>
            </a:br>
            <a:r>
              <a:rPr lang="es-CL" dirty="0" smtClean="0"/>
              <a:t>de Presión Arterial</a:t>
            </a:r>
            <a:endParaRPr lang="es-CL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3788458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0833" name="Group 113"/>
          <p:cNvGraphicFramePr>
            <a:graphicFrameLocks noGrp="1"/>
          </p:cNvGraphicFramePr>
          <p:nvPr>
            <p:ph sz="half" idx="1"/>
          </p:nvPr>
        </p:nvGraphicFramePr>
        <p:xfrm>
          <a:off x="827088" y="2420938"/>
          <a:ext cx="8135937" cy="3898392"/>
        </p:xfrm>
        <a:graphic>
          <a:graphicData uri="http://schemas.openxmlformats.org/drawingml/2006/table">
            <a:tbl>
              <a:tblPr/>
              <a:tblGrid>
                <a:gridCol w="2540000"/>
                <a:gridCol w="2795587"/>
                <a:gridCol w="2800350"/>
              </a:tblGrid>
              <a:tr h="2619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Categorías</a:t>
                      </a:r>
                      <a:endParaRPr kumimoji="0" lang="es-E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PAS</a:t>
                      </a:r>
                      <a:endParaRPr kumimoji="0" lang="es-E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PAD</a:t>
                      </a:r>
                      <a:endParaRPr kumimoji="0" lang="es-E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2413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Optima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&lt; </a:t>
                      </a: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120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&lt; 80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2413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Normal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120-129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80-84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2428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Normal Alto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130-139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85-89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16779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Hipertensión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Etapa 1 (leve)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Etapa 2 (moderada)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Etapa 3 (severa)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140</a:t>
                      </a:r>
                    </a:p>
                    <a:p>
                      <a:pPr marL="263525" marR="0" lvl="0" indent="-263525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140-159</a:t>
                      </a:r>
                    </a:p>
                    <a:p>
                      <a:pPr marL="263525" marR="0" lvl="0" indent="-263525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160-179</a:t>
                      </a:r>
                    </a:p>
                    <a:p>
                      <a:pPr marL="263525" marR="0" lvl="0" indent="-263525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&gt; 180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90</a:t>
                      </a:r>
                    </a:p>
                    <a:p>
                      <a:pPr marL="263525" marR="0" lvl="0" indent="-263525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90-99</a:t>
                      </a:r>
                    </a:p>
                    <a:p>
                      <a:pPr marL="263525" marR="0" lvl="0" indent="-263525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100-109</a:t>
                      </a:r>
                    </a:p>
                    <a:p>
                      <a:pPr marL="263525" marR="0" lvl="0" indent="-263525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&gt; 110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533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Hipertensión Sistolica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&gt; 140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&lt; 90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30753" name="AutoShape 33"/>
          <p:cNvSpPr>
            <a:spLocks noGrp="1" noChangeArrowheads="1"/>
          </p:cNvSpPr>
          <p:nvPr>
            <p:ph type="title"/>
          </p:nvPr>
        </p:nvSpPr>
        <p:spPr>
          <a:xfrm>
            <a:off x="827088" y="1125538"/>
            <a:ext cx="7924800" cy="515937"/>
          </a:xfrm>
        </p:spPr>
        <p:txBody>
          <a:bodyPr>
            <a:normAutofit fontScale="90000"/>
          </a:bodyPr>
          <a:lstStyle/>
          <a:p>
            <a:r>
              <a:rPr lang="es-CL" sz="3200" b="0"/>
              <a:t>JNC 6 y Sociedad Europea de Cardiología</a:t>
            </a:r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6929158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738" name="Group 306"/>
          <p:cNvGraphicFramePr>
            <a:graphicFrameLocks noGrp="1"/>
          </p:cNvGraphicFramePr>
          <p:nvPr>
            <p:ph sz="half" idx="1"/>
          </p:nvPr>
        </p:nvGraphicFramePr>
        <p:xfrm>
          <a:off x="1619250" y="2708275"/>
          <a:ext cx="6553200" cy="2847977"/>
        </p:xfrm>
        <a:graphic>
          <a:graphicData uri="http://schemas.openxmlformats.org/drawingml/2006/table">
            <a:tbl>
              <a:tblPr/>
              <a:tblGrid>
                <a:gridCol w="2141538"/>
                <a:gridCol w="2362200"/>
                <a:gridCol w="2049462"/>
              </a:tblGrid>
              <a:tr h="5603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Categorías</a:t>
                      </a:r>
                      <a:endParaRPr kumimoji="0" lang="es-E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PAS</a:t>
                      </a:r>
                      <a:endParaRPr kumimoji="0" lang="es-E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PAD</a:t>
                      </a:r>
                      <a:endParaRPr kumimoji="0" lang="es-E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6000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Normal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&lt; </a:t>
                      </a: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120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&lt; 80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4968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Pre-hipertensión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120-139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80-89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5953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HTA Etapa 1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140-159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90-99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5953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HTA Etapa 2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&gt;160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&gt;100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18465" name="AutoShape 33"/>
          <p:cNvSpPr>
            <a:spLocks noGrp="1" noChangeArrowheads="1"/>
          </p:cNvSpPr>
          <p:nvPr>
            <p:ph type="title"/>
          </p:nvPr>
        </p:nvSpPr>
        <p:spPr>
          <a:xfrm>
            <a:off x="827088" y="1052513"/>
            <a:ext cx="7924800" cy="515937"/>
          </a:xfrm>
        </p:spPr>
        <p:txBody>
          <a:bodyPr>
            <a:normAutofit fontScale="90000"/>
          </a:bodyPr>
          <a:lstStyle/>
          <a:p>
            <a:r>
              <a:rPr lang="es-CL" sz="3200" b="0"/>
              <a:t>JNC 7 (informe 2003)</a:t>
            </a:r>
          </a:p>
        </p:txBody>
      </p:sp>
    </p:spTree>
    <p:extLst>
      <p:ext uri="{BB962C8B-B14F-4D97-AF65-F5344CB8AC3E}">
        <p14:creationId xmlns:p14="http://schemas.microsoft.com/office/powerpoint/2010/main" val="4146301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11" name="AutoShape 4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" sz="2800" b="0"/>
              <a:t>Guía del ministerio de salud 2005</a:t>
            </a:r>
            <a:br>
              <a:rPr lang="es-ES" sz="2800" b="0"/>
            </a:br>
            <a:endParaRPr lang="es-CL" sz="2800" b="0"/>
          </a:p>
        </p:txBody>
      </p:sp>
      <p:graphicFrame>
        <p:nvGraphicFramePr>
          <p:cNvPr id="32856" name="Group 88"/>
          <p:cNvGraphicFramePr>
            <a:graphicFrameLocks noGrp="1"/>
          </p:cNvGraphicFramePr>
          <p:nvPr>
            <p:ph idx="1"/>
          </p:nvPr>
        </p:nvGraphicFramePr>
        <p:xfrm>
          <a:off x="1331913" y="2924175"/>
          <a:ext cx="6624637" cy="2429193"/>
        </p:xfrm>
        <a:graphic>
          <a:graphicData uri="http://schemas.openxmlformats.org/drawingml/2006/table">
            <a:tbl>
              <a:tblPr/>
              <a:tblGrid>
                <a:gridCol w="2157412"/>
                <a:gridCol w="2392363"/>
                <a:gridCol w="2074862"/>
              </a:tblGrid>
              <a:tr h="5429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E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categoría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PAS</a:t>
                      </a:r>
                      <a:endParaRPr kumimoji="0" lang="es-E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PAD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endParaRPr kumimoji="0" lang="es-ES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3429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Normal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&lt; </a:t>
                      </a: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140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&lt; 90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387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HTA Etapa 1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140-159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90-99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4111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HTA Etapa 2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160-179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100-109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3603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HTA Etapa 3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&gt; 180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263525" marR="0" lvl="0" indent="-263525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&gt; 110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331300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122</Words>
  <Application>Microsoft Office PowerPoint</Application>
  <PresentationFormat>Presentación en pantalla (4:3)</PresentationFormat>
  <Paragraphs>63</Paragraphs>
  <Slides>4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4</vt:i4>
      </vt:variant>
    </vt:vector>
  </HeadingPairs>
  <TitlesOfParts>
    <vt:vector size="5" baseType="lpstr">
      <vt:lpstr>Tema de Office</vt:lpstr>
      <vt:lpstr>Tablas de Valores  de Presión Arterial</vt:lpstr>
      <vt:lpstr>JNC 6 y Sociedad Europea de Cardiología</vt:lpstr>
      <vt:lpstr>JNC 7 (informe 2003)</vt:lpstr>
      <vt:lpstr>Guía del ministerio de salud 2005 </vt:lpstr>
    </vt:vector>
  </TitlesOfParts>
  <Company>RevolucionUnattended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Tablas de Valores  de Presión Arterial</dc:title>
  <dc:creator>Notebook</dc:creator>
  <cp:lastModifiedBy>Notebook</cp:lastModifiedBy>
  <cp:revision>1</cp:revision>
  <dcterms:created xsi:type="dcterms:W3CDTF">2012-03-21T06:01:06Z</dcterms:created>
  <dcterms:modified xsi:type="dcterms:W3CDTF">2012-03-21T06:02:46Z</dcterms:modified>
</cp:coreProperties>
</file>

<file path=docProps/thumbnail.jpeg>
</file>