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93" r:id="rId2"/>
    <p:sldId id="257" r:id="rId3"/>
    <p:sldId id="259" r:id="rId4"/>
    <p:sldId id="261" r:id="rId5"/>
    <p:sldId id="262" r:id="rId6"/>
    <p:sldId id="292" r:id="rId7"/>
    <p:sldId id="264" r:id="rId8"/>
    <p:sldId id="265" r:id="rId9"/>
    <p:sldId id="288" r:id="rId10"/>
    <p:sldId id="268" r:id="rId11"/>
    <p:sldId id="269" r:id="rId12"/>
    <p:sldId id="270" r:id="rId13"/>
    <p:sldId id="271" r:id="rId14"/>
    <p:sldId id="272" r:id="rId15"/>
    <p:sldId id="273" r:id="rId16"/>
    <p:sldId id="274" r:id="rId17"/>
    <p:sldId id="275" r:id="rId18"/>
    <p:sldId id="276" r:id="rId19"/>
    <p:sldId id="277" r:id="rId20"/>
    <p:sldId id="289" r:id="rId21"/>
    <p:sldId id="279" r:id="rId22"/>
    <p:sldId id="280" r:id="rId23"/>
    <p:sldId id="281" r:id="rId24"/>
    <p:sldId id="282" r:id="rId25"/>
    <p:sldId id="283" r:id="rId26"/>
    <p:sldId id="284" r:id="rId27"/>
    <p:sldId id="285" r:id="rId28"/>
    <p:sldId id="287" r:id="rId29"/>
  </p:sldIdLst>
  <p:sldSz cx="9144000" cy="6858000" type="screen4x3"/>
  <p:notesSz cx="6858000" cy="9144000"/>
  <p:defaultTextStyle>
    <a:defPPr>
      <a:defRPr lang="es-C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110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CL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/>
              <a:t>Semiología HSJD</a:t>
            </a:r>
          </a:p>
        </p:txBody>
      </p:sp>
    </p:spTree>
    <p:extLst>
      <p:ext uri="{BB962C8B-B14F-4D97-AF65-F5344CB8AC3E}">
        <p14:creationId xmlns:p14="http://schemas.microsoft.com/office/powerpoint/2010/main" val="9806686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/>
              <a:t>Semiología HSJD</a:t>
            </a:r>
          </a:p>
        </p:txBody>
      </p:sp>
    </p:spTree>
    <p:extLst>
      <p:ext uri="{BB962C8B-B14F-4D97-AF65-F5344CB8AC3E}">
        <p14:creationId xmlns:p14="http://schemas.microsoft.com/office/powerpoint/2010/main" val="6396165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956425" y="274638"/>
            <a:ext cx="1730375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1763713" y="274638"/>
            <a:ext cx="5040312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/>
              <a:t>Semiología HSJD</a:t>
            </a:r>
          </a:p>
        </p:txBody>
      </p:sp>
    </p:spTree>
    <p:extLst>
      <p:ext uri="{BB962C8B-B14F-4D97-AF65-F5344CB8AC3E}">
        <p14:creationId xmlns:p14="http://schemas.microsoft.com/office/powerpoint/2010/main" val="15830957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/>
              <a:t>Semiología HSJD</a:t>
            </a:r>
          </a:p>
        </p:txBody>
      </p:sp>
    </p:spTree>
    <p:extLst>
      <p:ext uri="{BB962C8B-B14F-4D97-AF65-F5344CB8AC3E}">
        <p14:creationId xmlns:p14="http://schemas.microsoft.com/office/powerpoint/2010/main" val="22142392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/>
              <a:t>Semiología HSJD</a:t>
            </a:r>
          </a:p>
        </p:txBody>
      </p:sp>
    </p:spTree>
    <p:extLst>
      <p:ext uri="{BB962C8B-B14F-4D97-AF65-F5344CB8AC3E}">
        <p14:creationId xmlns:p14="http://schemas.microsoft.com/office/powerpoint/2010/main" val="26839798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1763713" y="1600200"/>
            <a:ext cx="33845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5300663" y="1600200"/>
            <a:ext cx="3386137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/>
              <a:t>Semiología HSJD</a:t>
            </a:r>
          </a:p>
        </p:txBody>
      </p:sp>
    </p:spTree>
    <p:extLst>
      <p:ext uri="{BB962C8B-B14F-4D97-AF65-F5344CB8AC3E}">
        <p14:creationId xmlns:p14="http://schemas.microsoft.com/office/powerpoint/2010/main" val="24544105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7" name="6 Marcador de pie de página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/>
              <a:t>Semiología HSJD</a:t>
            </a:r>
          </a:p>
        </p:txBody>
      </p:sp>
    </p:spTree>
    <p:extLst>
      <p:ext uri="{BB962C8B-B14F-4D97-AF65-F5344CB8AC3E}">
        <p14:creationId xmlns:p14="http://schemas.microsoft.com/office/powerpoint/2010/main" val="24511977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/>
              <a:t>Semiología HSJD</a:t>
            </a:r>
          </a:p>
        </p:txBody>
      </p:sp>
    </p:spTree>
    <p:extLst>
      <p:ext uri="{BB962C8B-B14F-4D97-AF65-F5344CB8AC3E}">
        <p14:creationId xmlns:p14="http://schemas.microsoft.com/office/powerpoint/2010/main" val="30892667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pie de página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/>
              <a:t>Semiología HSJD</a:t>
            </a:r>
          </a:p>
        </p:txBody>
      </p:sp>
    </p:spTree>
    <p:extLst>
      <p:ext uri="{BB962C8B-B14F-4D97-AF65-F5344CB8AC3E}">
        <p14:creationId xmlns:p14="http://schemas.microsoft.com/office/powerpoint/2010/main" val="3130668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/>
              <a:t>Semiología HSJD</a:t>
            </a:r>
          </a:p>
        </p:txBody>
      </p:sp>
    </p:spTree>
    <p:extLst>
      <p:ext uri="{BB962C8B-B14F-4D97-AF65-F5344CB8AC3E}">
        <p14:creationId xmlns:p14="http://schemas.microsoft.com/office/powerpoint/2010/main" val="10579456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/>
              <a:t>Semiología HSJD</a:t>
            </a:r>
          </a:p>
        </p:txBody>
      </p:sp>
    </p:spTree>
    <p:extLst>
      <p:ext uri="{BB962C8B-B14F-4D97-AF65-F5344CB8AC3E}">
        <p14:creationId xmlns:p14="http://schemas.microsoft.com/office/powerpoint/2010/main" val="17472242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763713" y="274638"/>
            <a:ext cx="6923087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cambiar el estilo de título	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763713" y="1600200"/>
            <a:ext cx="6923087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372225" y="6121400"/>
            <a:ext cx="2319338" cy="476250"/>
          </a:xfrm>
          <a:prstGeom prst="rect">
            <a:avLst/>
          </a:prstGeom>
          <a:solidFill>
            <a:srgbClr val="CC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"/>
              <a:t>Semiología HSJD</a:t>
            </a:r>
          </a:p>
        </p:txBody>
      </p:sp>
      <p:pic>
        <p:nvPicPr>
          <p:cNvPr id="1031" name="Picture 7" descr="logo1color"/>
          <p:cNvPicPr>
            <a:picLocks noChangeAspect="1" noChangeArrowheads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88300" y="260350"/>
            <a:ext cx="687388" cy="1152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3" name="Picture 9" descr="345688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69227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425182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dt="0"/>
  <p:txStyles>
    <p:titleStyle>
      <a:lvl1pPr algn="l" rtl="0" fontAlgn="base">
        <a:spcBef>
          <a:spcPct val="0"/>
        </a:spcBef>
        <a:spcAft>
          <a:spcPct val="0"/>
        </a:spcAft>
        <a:defRPr sz="4400" b="1">
          <a:solidFill>
            <a:srgbClr val="0000FF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 b="1">
          <a:solidFill>
            <a:srgbClr val="0000FF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4400" b="1">
          <a:solidFill>
            <a:srgbClr val="0000FF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4400" b="1">
          <a:solidFill>
            <a:srgbClr val="0000FF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4400" b="1">
          <a:solidFill>
            <a:srgbClr val="0000FF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 b="1">
          <a:solidFill>
            <a:srgbClr val="0000FF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 b="1">
          <a:solidFill>
            <a:srgbClr val="0000FF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 b="1">
          <a:solidFill>
            <a:srgbClr val="0000FF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 b="1">
          <a:solidFill>
            <a:srgbClr val="0000FF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bg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bg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bg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7" Type="http://schemas.openxmlformats.org/officeDocument/2006/relationships/image" Target="../media/image25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2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059832" y="2636912"/>
            <a:ext cx="4248472" cy="1143000"/>
          </a:xfrm>
        </p:spPr>
        <p:txBody>
          <a:bodyPr/>
          <a:lstStyle/>
          <a:p>
            <a:r>
              <a:rPr lang="es-CL" dirty="0" smtClean="0"/>
              <a:t>Examen Oídos</a:t>
            </a:r>
            <a:endParaRPr lang="es-CL" dirty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s-ES" smtClean="0"/>
              <a:t>Semiología HSJD</a:t>
            </a:r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06020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pie de página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s-ES"/>
              <a:t>Semiología HSJD</a:t>
            </a:r>
          </a:p>
        </p:txBody>
      </p:sp>
      <p:sp>
        <p:nvSpPr>
          <p:cNvPr id="150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 sz="3600"/>
              <a:t>Segmentación de la boca</a:t>
            </a:r>
          </a:p>
        </p:txBody>
      </p:sp>
      <p:sp>
        <p:nvSpPr>
          <p:cNvPr id="150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63713" y="1412875"/>
            <a:ext cx="6923087" cy="4525963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s-ES" sz="2800" dirty="0"/>
              <a:t>Vestíbulo:</a:t>
            </a:r>
          </a:p>
          <a:p>
            <a:pPr lvl="1">
              <a:lnSpc>
                <a:spcPct val="90000"/>
              </a:lnSpc>
            </a:pPr>
            <a:r>
              <a:rPr lang="es-ES" sz="2400" dirty="0" smtClean="0">
                <a:solidFill>
                  <a:schemeClr val="tx1"/>
                </a:solidFill>
              </a:rPr>
              <a:t>Labios</a:t>
            </a:r>
          </a:p>
          <a:p>
            <a:pPr lvl="1">
              <a:lnSpc>
                <a:spcPct val="90000"/>
              </a:lnSpc>
            </a:pPr>
            <a:r>
              <a:rPr lang="es-ES" sz="2400" dirty="0" smtClean="0">
                <a:solidFill>
                  <a:schemeClr val="tx1"/>
                </a:solidFill>
              </a:rPr>
              <a:t>Encías y dientes</a:t>
            </a:r>
          </a:p>
          <a:p>
            <a:pPr>
              <a:lnSpc>
                <a:spcPct val="90000"/>
              </a:lnSpc>
            </a:pPr>
            <a:r>
              <a:rPr lang="es-ES" sz="2800" dirty="0" smtClean="0"/>
              <a:t>Cavidad</a:t>
            </a:r>
            <a:r>
              <a:rPr lang="es-ES" sz="2800" dirty="0"/>
              <a:t>:</a:t>
            </a:r>
          </a:p>
          <a:p>
            <a:pPr lvl="1">
              <a:lnSpc>
                <a:spcPct val="90000"/>
              </a:lnSpc>
            </a:pPr>
            <a:r>
              <a:rPr lang="es-ES" sz="2400" dirty="0">
                <a:solidFill>
                  <a:schemeClr val="tx1"/>
                </a:solidFill>
              </a:rPr>
              <a:t>Apertura</a:t>
            </a:r>
          </a:p>
          <a:p>
            <a:pPr lvl="1">
              <a:lnSpc>
                <a:spcPct val="90000"/>
              </a:lnSpc>
            </a:pPr>
            <a:r>
              <a:rPr lang="es-ES" sz="2400" dirty="0">
                <a:solidFill>
                  <a:schemeClr val="tx1"/>
                </a:solidFill>
              </a:rPr>
              <a:t>Aliento</a:t>
            </a:r>
          </a:p>
          <a:p>
            <a:pPr lvl="1">
              <a:lnSpc>
                <a:spcPct val="90000"/>
              </a:lnSpc>
            </a:pPr>
            <a:r>
              <a:rPr lang="es-ES" sz="2400" dirty="0">
                <a:solidFill>
                  <a:schemeClr val="tx1"/>
                </a:solidFill>
              </a:rPr>
              <a:t>Mucosa</a:t>
            </a:r>
          </a:p>
          <a:p>
            <a:pPr lvl="1">
              <a:lnSpc>
                <a:spcPct val="90000"/>
              </a:lnSpc>
            </a:pPr>
            <a:r>
              <a:rPr lang="es-ES" sz="2400" dirty="0">
                <a:solidFill>
                  <a:schemeClr val="tx1"/>
                </a:solidFill>
              </a:rPr>
              <a:t>Lengua</a:t>
            </a:r>
          </a:p>
          <a:p>
            <a:pPr lvl="1">
              <a:lnSpc>
                <a:spcPct val="90000"/>
              </a:lnSpc>
            </a:pPr>
            <a:r>
              <a:rPr lang="es-ES" sz="2400" dirty="0">
                <a:solidFill>
                  <a:schemeClr val="tx1"/>
                </a:solidFill>
              </a:rPr>
              <a:t>Glándulas salivales</a:t>
            </a:r>
          </a:p>
          <a:p>
            <a:pPr>
              <a:lnSpc>
                <a:spcPct val="90000"/>
              </a:lnSpc>
            </a:pPr>
            <a:r>
              <a:rPr lang="es-ES" sz="2800" dirty="0"/>
              <a:t>Faringe</a:t>
            </a:r>
          </a:p>
        </p:txBody>
      </p:sp>
    </p:spTree>
    <p:extLst>
      <p:ext uri="{BB962C8B-B14F-4D97-AF65-F5344CB8AC3E}">
        <p14:creationId xmlns:p14="http://schemas.microsoft.com/office/powerpoint/2010/main" val="250316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016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81087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pie de página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s-ES"/>
              <a:t>Semiología HSJD</a:t>
            </a:r>
          </a:p>
        </p:txBody>
      </p:sp>
      <p:sp>
        <p:nvSpPr>
          <p:cNvPr id="151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Labios</a:t>
            </a:r>
          </a:p>
        </p:txBody>
      </p:sp>
      <p:sp>
        <p:nvSpPr>
          <p:cNvPr id="1515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/>
              <a:t>Color</a:t>
            </a:r>
          </a:p>
          <a:p>
            <a:r>
              <a:rPr lang="es-ES" dirty="0"/>
              <a:t>Hidratación</a:t>
            </a:r>
          </a:p>
          <a:p>
            <a:endParaRPr lang="es-ES" dirty="0" smtClean="0"/>
          </a:p>
          <a:p>
            <a:r>
              <a:rPr lang="es-ES" sz="1800" dirty="0" smtClean="0"/>
              <a:t>Herpes </a:t>
            </a:r>
            <a:r>
              <a:rPr lang="es-ES" sz="1800" dirty="0"/>
              <a:t>labial recurrente</a:t>
            </a:r>
          </a:p>
          <a:p>
            <a:r>
              <a:rPr lang="es-ES" sz="1800" dirty="0"/>
              <a:t>Queilitis</a:t>
            </a:r>
          </a:p>
          <a:p>
            <a:r>
              <a:rPr lang="es-ES" sz="1800" dirty="0" err="1"/>
              <a:t>Angioedema</a:t>
            </a:r>
            <a:endParaRPr lang="es-ES" sz="1800" dirty="0"/>
          </a:p>
          <a:p>
            <a:pPr>
              <a:buFontTx/>
              <a:buNone/>
            </a:pPr>
            <a:endParaRPr lang="es-ES" dirty="0"/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162325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2593" name="Group 17"/>
          <p:cNvGraphicFramePr>
            <a:graphicFrameLocks noGrp="1"/>
          </p:cNvGraphicFramePr>
          <p:nvPr/>
        </p:nvGraphicFramePr>
        <p:xfrm>
          <a:off x="539750" y="1052513"/>
          <a:ext cx="7920038" cy="4653915"/>
        </p:xfrm>
        <a:graphic>
          <a:graphicData uri="http://schemas.openxmlformats.org/drawingml/2006/table">
            <a:tbl>
              <a:tblPr/>
              <a:tblGrid>
                <a:gridCol w="7920038"/>
              </a:tblGrid>
              <a:tr h="6000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 Causas y tipos de queilitis</a:t>
                      </a:r>
                      <a:endParaRPr kumimoji="0" lang="es-ES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254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CC"/>
                    </a:solidFill>
                  </a:tcPr>
                </a:tc>
              </a:tr>
              <a:tr h="38655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Char char=""/>
                        <a:tabLst>
                          <a:tab pos="252413" algn="l"/>
                        </a:tabLst>
                      </a:pPr>
                      <a:r>
                        <a:rPr kumimoji="0" lang="es-E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Tabaquismo</a:t>
                      </a:r>
                      <a:r>
                        <a:rPr kumimoji="0" lang="es-E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: eritema leve con erosiones superficiales sensibles (queilitis del fumador).</a:t>
                      </a:r>
                      <a:endParaRPr kumimoji="0" lang="es-E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Char char=""/>
                        <a:tabLst>
                          <a:tab pos="252413" algn="l"/>
                        </a:tabLst>
                      </a:pPr>
                      <a:r>
                        <a:rPr kumimoji="0" lang="es-E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Exposición a temperaturas extremas (calor o frío excesivos)</a:t>
                      </a:r>
                      <a:r>
                        <a:rPr kumimoji="0" lang="es-E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: mucosa tumefacta, eritematosa y resquebrajada.</a:t>
                      </a:r>
                      <a:endParaRPr kumimoji="0" lang="es-E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Char char=""/>
                        <a:tabLst>
                          <a:tab pos="252413" algn="l"/>
                        </a:tabLst>
                      </a:pPr>
                      <a:r>
                        <a:rPr kumimoji="0" lang="es-E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Déficits vitamínicos</a:t>
                      </a:r>
                      <a:r>
                        <a:rPr kumimoji="0" lang="es-E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: mucosa eritematosa, plana, fisurada y sensible.</a:t>
                      </a:r>
                      <a:endParaRPr kumimoji="0" lang="es-E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Char char=""/>
                        <a:tabLst>
                          <a:tab pos="252413" algn="l"/>
                        </a:tabLst>
                      </a:pPr>
                      <a:r>
                        <a:rPr kumimoji="0" lang="es-E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Herpes labial</a:t>
                      </a:r>
                      <a:r>
                        <a:rPr kumimoji="0" lang="es-E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: con vesículas que asientan sobre un fondo eritematoso y que se rompen dejando erosiones muy dolorosas.</a:t>
                      </a:r>
                      <a:endParaRPr kumimoji="0" lang="es-E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Char char=""/>
                        <a:tabLst>
                          <a:tab pos="252413" algn="l"/>
                        </a:tabLst>
                      </a:pPr>
                      <a:r>
                        <a:rPr kumimoji="0" lang="es-E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Ulcerosas</a:t>
                      </a:r>
                      <a:r>
                        <a:rPr kumimoji="0" lang="es-E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: ampollas y úlceras, propias de enfermedades como el pénfigo, el eritema multiforme y la </a:t>
                      </a:r>
                      <a:r>
                        <a:rPr kumimoji="0" lang="es-E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moniliasis</a:t>
                      </a:r>
                      <a:r>
                        <a:rPr kumimoji="0" lang="es-E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 grave.</a:t>
                      </a:r>
                      <a:endParaRPr kumimoji="0" lang="es-E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Char char=""/>
                        <a:tabLst>
                          <a:tab pos="252413" algn="l"/>
                        </a:tabLst>
                      </a:pPr>
                      <a:r>
                        <a:rPr kumimoji="0" lang="es-E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Angular</a:t>
                      </a:r>
                      <a:r>
                        <a:rPr kumimoji="0" lang="es-E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: eritema y maceración de las comisuras bucales, lo que se ve en déficit vitamínicos y/o de fierro, en la </a:t>
                      </a:r>
                      <a:r>
                        <a:rPr kumimoji="0" lang="es-E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moniliasis</a:t>
                      </a:r>
                      <a:r>
                        <a:rPr kumimoji="0" lang="es-E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 y en personas con prótesis dentales mal ajustadas.</a:t>
                      </a:r>
                      <a:endParaRPr kumimoji="0" lang="es-ES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 cap="flat">
                      <a:noFill/>
                    </a:lnR>
                    <a:lnT w="254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65401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188" name="Rectangle 4"/>
          <p:cNvSpPr>
            <a:spLocks noGrp="1" noChangeArrowheads="1"/>
          </p:cNvSpPr>
          <p:nvPr>
            <p:ph type="title"/>
          </p:nvPr>
        </p:nvSpPr>
        <p:spPr>
          <a:xfrm>
            <a:off x="2771775" y="333375"/>
            <a:ext cx="3455988" cy="1143000"/>
          </a:xfrm>
        </p:spPr>
        <p:txBody>
          <a:bodyPr/>
          <a:lstStyle/>
          <a:p>
            <a:r>
              <a:rPr lang="es-ES"/>
              <a:t>queilitis</a:t>
            </a:r>
          </a:p>
        </p:txBody>
      </p:sp>
      <p:pic>
        <p:nvPicPr>
          <p:cNvPr id="221189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550" y="1341438"/>
            <a:ext cx="3384550" cy="1863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1190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725" y="1341438"/>
            <a:ext cx="2717800" cy="18272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1191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6013" y="3548063"/>
            <a:ext cx="2663825" cy="22590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1192" name="Picture 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5600" y="3735388"/>
            <a:ext cx="2779713" cy="2216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48265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330" name="Rectangle 2"/>
          <p:cNvSpPr>
            <a:spLocks noGrp="1" noChangeArrowheads="1"/>
          </p:cNvSpPr>
          <p:nvPr>
            <p:ph type="title"/>
          </p:nvPr>
        </p:nvSpPr>
        <p:spPr>
          <a:xfrm>
            <a:off x="539750" y="1052513"/>
            <a:ext cx="5184775" cy="1143000"/>
          </a:xfrm>
        </p:spPr>
        <p:txBody>
          <a:bodyPr/>
          <a:lstStyle/>
          <a:p>
            <a:r>
              <a:rPr lang="es-ES"/>
              <a:t>Herpes labial</a:t>
            </a:r>
          </a:p>
        </p:txBody>
      </p:sp>
      <p:pic>
        <p:nvPicPr>
          <p:cNvPr id="22733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050" y="4148138"/>
            <a:ext cx="1971675" cy="2449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7333" name="Rectangle 5"/>
          <p:cNvSpPr>
            <a:spLocks noChangeArrowheads="1"/>
          </p:cNvSpPr>
          <p:nvPr/>
        </p:nvSpPr>
        <p:spPr bwMode="auto">
          <a:xfrm>
            <a:off x="611188" y="4797425"/>
            <a:ext cx="5184775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" sz="4000" b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Angioedema labial</a:t>
            </a:r>
          </a:p>
        </p:txBody>
      </p:sp>
      <p:pic>
        <p:nvPicPr>
          <p:cNvPr id="227334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692150"/>
            <a:ext cx="1655763" cy="1095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7335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25" y="669925"/>
            <a:ext cx="1655763" cy="11033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7336" name="Picture 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59563" y="1989138"/>
            <a:ext cx="1566862" cy="17732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7337" name="Picture 9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0563" y="1965325"/>
            <a:ext cx="2016125" cy="17446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7338" name="Picture 10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350" y="2205038"/>
            <a:ext cx="2343150" cy="12557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00498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3 Marcador de pie de página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s-ES"/>
              <a:t>Semiología HSJD</a:t>
            </a:r>
          </a:p>
        </p:txBody>
      </p:sp>
      <p:sp>
        <p:nvSpPr>
          <p:cNvPr id="154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Encías y dientes</a:t>
            </a:r>
          </a:p>
        </p:txBody>
      </p:sp>
      <p:sp>
        <p:nvSpPr>
          <p:cNvPr id="1546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Odontalgia</a:t>
            </a:r>
          </a:p>
          <a:p>
            <a:r>
              <a:rPr lang="es-ES" dirty="0" smtClean="0"/>
              <a:t>Mordida</a:t>
            </a:r>
            <a:r>
              <a:rPr lang="es-ES" dirty="0"/>
              <a:t>: </a:t>
            </a:r>
            <a:r>
              <a:rPr lang="es-ES" sz="2800" dirty="0" err="1"/>
              <a:t>progeneísmo</a:t>
            </a:r>
            <a:r>
              <a:rPr lang="es-ES" sz="2800" dirty="0"/>
              <a:t> y prognatismo</a:t>
            </a:r>
            <a:endParaRPr lang="es-ES" dirty="0"/>
          </a:p>
          <a:p>
            <a:endParaRPr lang="es-ES" sz="2400" dirty="0" smtClean="0"/>
          </a:p>
          <a:p>
            <a:r>
              <a:rPr lang="es-ES" sz="2400" dirty="0" smtClean="0"/>
              <a:t>Gingivorragia</a:t>
            </a:r>
            <a:endParaRPr lang="es-ES" sz="2400" dirty="0"/>
          </a:p>
          <a:p>
            <a:r>
              <a:rPr lang="es-ES" sz="2400" dirty="0"/>
              <a:t>Gingivitis</a:t>
            </a:r>
          </a:p>
          <a:p>
            <a:r>
              <a:rPr lang="es-ES" sz="2400" dirty="0"/>
              <a:t>Hipertrofia gingival</a:t>
            </a:r>
          </a:p>
        </p:txBody>
      </p:sp>
    </p:spTree>
    <p:extLst>
      <p:ext uri="{BB962C8B-B14F-4D97-AF65-F5344CB8AC3E}">
        <p14:creationId xmlns:p14="http://schemas.microsoft.com/office/powerpoint/2010/main" val="312231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236" name="Rectangle 4"/>
          <p:cNvSpPr>
            <a:spLocks noGrp="1" noChangeArrowheads="1"/>
          </p:cNvSpPr>
          <p:nvPr>
            <p:ph type="title"/>
          </p:nvPr>
        </p:nvSpPr>
        <p:spPr>
          <a:xfrm>
            <a:off x="2484438" y="0"/>
            <a:ext cx="3816350" cy="1143000"/>
          </a:xfrm>
        </p:spPr>
        <p:txBody>
          <a:bodyPr/>
          <a:lstStyle/>
          <a:p>
            <a:r>
              <a:rPr lang="es-ES"/>
              <a:t>prognatismo</a:t>
            </a:r>
          </a:p>
        </p:txBody>
      </p:sp>
      <p:pic>
        <p:nvPicPr>
          <p:cNvPr id="223237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9338" y="2060575"/>
            <a:ext cx="3756025" cy="28432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3238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1213" y="1268413"/>
            <a:ext cx="3221037" cy="48974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78532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pie de página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s-ES"/>
              <a:t>Semiología HSJD</a:t>
            </a:r>
          </a:p>
        </p:txBody>
      </p:sp>
      <p:sp>
        <p:nvSpPr>
          <p:cNvPr id="153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Cavidad bucal</a:t>
            </a:r>
          </a:p>
        </p:txBody>
      </p:sp>
      <p:sp>
        <p:nvSpPr>
          <p:cNvPr id="1536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/>
              <a:t>Apertura: </a:t>
            </a:r>
            <a:r>
              <a:rPr lang="es-ES" dirty="0" err="1"/>
              <a:t>microstomía</a:t>
            </a:r>
            <a:r>
              <a:rPr lang="es-ES" dirty="0"/>
              <a:t>, </a:t>
            </a:r>
            <a:r>
              <a:rPr lang="es-ES" dirty="0" err="1"/>
              <a:t>trismus</a:t>
            </a:r>
            <a:endParaRPr lang="es-ES" dirty="0"/>
          </a:p>
          <a:p>
            <a:r>
              <a:rPr lang="es-ES" dirty="0"/>
              <a:t>Halitosis: alientos </a:t>
            </a:r>
            <a:r>
              <a:rPr lang="es-ES" b="1" dirty="0"/>
              <a:t>Etílico, </a:t>
            </a:r>
            <a:r>
              <a:rPr lang="es-ES" b="1" dirty="0" err="1"/>
              <a:t>Urinoso</a:t>
            </a:r>
            <a:r>
              <a:rPr lang="es-ES" b="1" dirty="0"/>
              <a:t>, </a:t>
            </a:r>
            <a:r>
              <a:rPr lang="es-ES" b="1" dirty="0" err="1"/>
              <a:t>Cetónico</a:t>
            </a:r>
            <a:r>
              <a:rPr lang="es-ES" b="1" dirty="0"/>
              <a:t>, Hepático, </a:t>
            </a:r>
            <a:r>
              <a:rPr lang="es-ES" b="1" dirty="0" err="1"/>
              <a:t>Fecaloídeo</a:t>
            </a:r>
            <a:endParaRPr lang="es-ES" dirty="0"/>
          </a:p>
          <a:p>
            <a:r>
              <a:rPr lang="es-ES" dirty="0"/>
              <a:t>Estomatitis</a:t>
            </a:r>
          </a:p>
          <a:p>
            <a:r>
              <a:rPr lang="es-ES" dirty="0"/>
              <a:t>Lesiones: púrpura, </a:t>
            </a:r>
            <a:r>
              <a:rPr lang="es-ES" dirty="0" err="1"/>
              <a:t>melanoplaquias</a:t>
            </a:r>
            <a:r>
              <a:rPr lang="es-ES" dirty="0"/>
              <a:t>, manchas de </a:t>
            </a:r>
            <a:r>
              <a:rPr lang="es-ES" dirty="0" err="1"/>
              <a:t>Köplik</a:t>
            </a:r>
            <a:r>
              <a:rPr lang="es-ES" dirty="0"/>
              <a:t>, leucoplaquias, </a:t>
            </a:r>
            <a:r>
              <a:rPr lang="es-ES" dirty="0" err="1"/>
              <a:t>eritroplaquias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496755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356" name="Rectangle 4"/>
          <p:cNvSpPr>
            <a:spLocks noGrp="1" noChangeArrowheads="1"/>
          </p:cNvSpPr>
          <p:nvPr>
            <p:ph type="title"/>
          </p:nvPr>
        </p:nvSpPr>
        <p:spPr>
          <a:xfrm>
            <a:off x="2555875" y="333375"/>
            <a:ext cx="3529013" cy="1143000"/>
          </a:xfrm>
        </p:spPr>
        <p:txBody>
          <a:bodyPr/>
          <a:lstStyle/>
          <a:p>
            <a:r>
              <a:rPr lang="es-ES"/>
              <a:t>microstomía</a:t>
            </a:r>
          </a:p>
        </p:txBody>
      </p:sp>
      <p:pic>
        <p:nvPicPr>
          <p:cNvPr id="228357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4025" y="1484313"/>
            <a:ext cx="2868613" cy="4321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8358" name="Text Box 6"/>
          <p:cNvSpPr txBox="1">
            <a:spLocks noChangeArrowheads="1"/>
          </p:cNvSpPr>
          <p:nvPr/>
        </p:nvSpPr>
        <p:spPr bwMode="auto">
          <a:xfrm>
            <a:off x="6227763" y="4816475"/>
            <a:ext cx="24701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">
                <a:solidFill>
                  <a:srgbClr val="000000"/>
                </a:solidFill>
              </a:rPr>
              <a:t>Fascie esclerodérmica</a:t>
            </a:r>
          </a:p>
        </p:txBody>
      </p:sp>
    </p:spTree>
    <p:extLst>
      <p:ext uri="{BB962C8B-B14F-4D97-AF65-F5344CB8AC3E}">
        <p14:creationId xmlns:p14="http://schemas.microsoft.com/office/powerpoint/2010/main" val="401829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pie de página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s-ES"/>
              <a:t>Semiología HSJD</a:t>
            </a:r>
          </a:p>
        </p:txBody>
      </p:sp>
      <p:sp>
        <p:nvSpPr>
          <p:cNvPr id="146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Examen de oídos</a:t>
            </a:r>
          </a:p>
        </p:txBody>
      </p:sp>
      <p:sp>
        <p:nvSpPr>
          <p:cNvPr id="146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63713" y="1484784"/>
            <a:ext cx="6923087" cy="4896966"/>
          </a:xfrm>
        </p:spPr>
        <p:txBody>
          <a:bodyPr/>
          <a:lstStyle/>
          <a:p>
            <a:r>
              <a:rPr lang="es-ES" dirty="0" smtClean="0"/>
              <a:t>Inspección</a:t>
            </a:r>
            <a:endParaRPr lang="es-ES" dirty="0"/>
          </a:p>
          <a:p>
            <a:r>
              <a:rPr lang="es-ES" dirty="0" smtClean="0"/>
              <a:t>Otoscopia: </a:t>
            </a:r>
            <a:r>
              <a:rPr lang="es-ES" dirty="0"/>
              <a:t>CAE y tímpano</a:t>
            </a:r>
          </a:p>
          <a:p>
            <a:endParaRPr lang="es-ES" dirty="0" smtClean="0"/>
          </a:p>
          <a:p>
            <a:r>
              <a:rPr lang="es-ES" dirty="0" smtClean="0"/>
              <a:t>Tamaño </a:t>
            </a:r>
            <a:r>
              <a:rPr lang="es-ES" dirty="0"/>
              <a:t>del pabellón auricular: </a:t>
            </a:r>
            <a:r>
              <a:rPr lang="es-ES" b="1" dirty="0" err="1"/>
              <a:t>macrotia</a:t>
            </a:r>
            <a:r>
              <a:rPr lang="es-ES" b="1" dirty="0"/>
              <a:t> y </a:t>
            </a:r>
            <a:r>
              <a:rPr lang="es-ES" b="1" dirty="0" err="1" smtClean="0"/>
              <a:t>microtia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4200948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Candidiasis oral</a:t>
            </a:r>
            <a:endParaRPr lang="es-CL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114" t="49182" r="52708" b="20091"/>
          <a:stretch/>
        </p:blipFill>
        <p:spPr bwMode="auto">
          <a:xfrm>
            <a:off x="1835696" y="1844824"/>
            <a:ext cx="5328592" cy="46141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2501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pie de página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s-ES"/>
              <a:t>Semiología HSJD</a:t>
            </a:r>
          </a:p>
        </p:txBody>
      </p:sp>
      <p:sp>
        <p:nvSpPr>
          <p:cNvPr id="157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Lengua</a:t>
            </a:r>
          </a:p>
        </p:txBody>
      </p:sp>
      <p:sp>
        <p:nvSpPr>
          <p:cNvPr id="1576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s-ES"/>
              <a:t>Saburra</a:t>
            </a:r>
          </a:p>
          <a:p>
            <a:r>
              <a:rPr lang="es-ES"/>
              <a:t>Glositis</a:t>
            </a:r>
          </a:p>
          <a:p>
            <a:r>
              <a:rPr lang="es-ES"/>
              <a:t>Alteraciones del tamaño: macro y microglosia</a:t>
            </a:r>
          </a:p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670694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8803" name="Group 83"/>
          <p:cNvGraphicFramePr>
            <a:graphicFrameLocks noGrp="1"/>
          </p:cNvGraphicFramePr>
          <p:nvPr/>
        </p:nvGraphicFramePr>
        <p:xfrm>
          <a:off x="539750" y="476250"/>
          <a:ext cx="7848600" cy="5634038"/>
        </p:xfrm>
        <a:graphic>
          <a:graphicData uri="http://schemas.openxmlformats.org/drawingml/2006/table">
            <a:tbl>
              <a:tblPr/>
              <a:tblGrid>
                <a:gridCol w="1584325"/>
                <a:gridCol w="1727200"/>
                <a:gridCol w="4537075"/>
              </a:tblGrid>
              <a:tr h="527050"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Alteraciones del tamaño de la lengua</a:t>
                      </a:r>
                      <a:endParaRPr kumimoji="0" lang="es-E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254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</a:tr>
              <a:tr h="469900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Macro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glosias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4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 w="254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Localizadas</a:t>
                      </a:r>
                      <a:endParaRPr kumimoji="0" lang="es-E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Char char=""/>
                        <a:tabLst>
                          <a:tab pos="252413" algn="l"/>
                        </a:tabLst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Tumores linguales</a:t>
                      </a:r>
                      <a:endParaRPr kumimoji="0" lang="es-E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254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</a:tr>
              <a:tr h="2516188">
                <a:tc vMerge="1"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Generalizadas</a:t>
                      </a:r>
                      <a:endParaRPr kumimoji="0" lang="es-E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Char char=""/>
                        <a:tabLst>
                          <a:tab pos="252413" algn="l"/>
                        </a:tabLst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Mixedema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Char char=""/>
                        <a:tabLst>
                          <a:tab pos="252413" algn="l"/>
                        </a:tabLst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Cretinismo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Char char=""/>
                        <a:tabLst>
                          <a:tab pos="252413" algn="l"/>
                        </a:tabLst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Acromegalia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Char char=""/>
                        <a:tabLst>
                          <a:tab pos="252413" algn="l"/>
                        </a:tabLst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Amiloidosis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Char char=""/>
                        <a:tabLst>
                          <a:tab pos="252413" algn="l"/>
                        </a:tabLst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Glositis severa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Char char=""/>
                        <a:tabLst>
                          <a:tab pos="252413" algn="l"/>
                        </a:tabLst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Síndrome de Down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Char char=""/>
                        <a:tabLst>
                          <a:tab pos="252413" algn="l"/>
                        </a:tabLst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Síndrome de vena cava superior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Char char=""/>
                        <a:tabLst>
                          <a:tab pos="252413" algn="l"/>
                        </a:tabLst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Angioedema </a:t>
                      </a:r>
                      <a:endParaRPr kumimoji="0" lang="es-E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254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CC"/>
                    </a:solidFill>
                  </a:tcPr>
                </a:tc>
              </a:tr>
              <a:tr h="762000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Micro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glosias</a:t>
                      </a:r>
                      <a:endParaRPr kumimoji="0" lang="es-ES" sz="4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 w="254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Localizadas</a:t>
                      </a:r>
                      <a:endParaRPr kumimoji="0" lang="es-E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Char char=""/>
                        <a:tabLst>
                          <a:tab pos="252413" algn="l"/>
                        </a:tabLst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Cicatrices de lesiones ulceradas (sífilis, tuberculosis).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Char char=""/>
                        <a:tabLst>
                          <a:tab pos="252413" algn="l"/>
                        </a:tabLst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Cicatrices de mordeduras repetidas (crisis epilépticas).</a:t>
                      </a:r>
                      <a:endParaRPr kumimoji="0" lang="es-E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254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</a:tr>
              <a:tr h="1054100">
                <a:tc vMerge="1"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Generalizadas</a:t>
                      </a:r>
                      <a:endParaRPr kumimoji="0" lang="es-E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Char char=""/>
                        <a:tabLst>
                          <a:tab pos="252413" algn="l"/>
                        </a:tabLst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Deshidratación grave.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Char char=""/>
                        <a:tabLst>
                          <a:tab pos="252413" algn="l"/>
                        </a:tabLst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Atrofia muscular por lesión neurológica bulbar.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Char char=""/>
                        <a:tabLst>
                          <a:tab pos="252413" algn="l"/>
                        </a:tabLst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Panhipopituitarismo primario o secundario.</a:t>
                      </a:r>
                      <a:endParaRPr kumimoji="0" lang="es-E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254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CC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30038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404" name="Rectangle 4"/>
          <p:cNvSpPr>
            <a:spLocks noGrp="1" noChangeArrowheads="1"/>
          </p:cNvSpPr>
          <p:nvPr>
            <p:ph type="title"/>
          </p:nvPr>
        </p:nvSpPr>
        <p:spPr>
          <a:xfrm>
            <a:off x="1763713" y="274638"/>
            <a:ext cx="4464050" cy="1143000"/>
          </a:xfrm>
        </p:spPr>
        <p:txBody>
          <a:bodyPr/>
          <a:lstStyle/>
          <a:p>
            <a:r>
              <a:rPr lang="es-ES"/>
              <a:t>lengua saburral</a:t>
            </a:r>
          </a:p>
        </p:txBody>
      </p:sp>
      <p:pic>
        <p:nvPicPr>
          <p:cNvPr id="230405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2205038"/>
            <a:ext cx="3024188" cy="2501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0406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1863" y="1557338"/>
            <a:ext cx="2654300" cy="31670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0407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375" y="1844675"/>
            <a:ext cx="2152650" cy="2879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94519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452" name="Rectangle 4"/>
          <p:cNvSpPr>
            <a:spLocks noGrp="1" noChangeArrowheads="1"/>
          </p:cNvSpPr>
          <p:nvPr>
            <p:ph type="title"/>
          </p:nvPr>
        </p:nvSpPr>
        <p:spPr>
          <a:xfrm>
            <a:off x="2700338" y="260350"/>
            <a:ext cx="3529012" cy="1143000"/>
          </a:xfrm>
        </p:spPr>
        <p:txBody>
          <a:bodyPr/>
          <a:lstStyle/>
          <a:p>
            <a:pPr algn="ctr"/>
            <a:r>
              <a:rPr lang="es-ES"/>
              <a:t>glositis</a:t>
            </a:r>
          </a:p>
        </p:txBody>
      </p:sp>
      <p:pic>
        <p:nvPicPr>
          <p:cNvPr id="232453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" y="1412875"/>
            <a:ext cx="3600450" cy="3600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2454" name="Text Box 6"/>
          <p:cNvSpPr txBox="1">
            <a:spLocks noChangeArrowheads="1"/>
          </p:cNvSpPr>
          <p:nvPr/>
        </p:nvSpPr>
        <p:spPr bwMode="auto">
          <a:xfrm>
            <a:off x="1095375" y="5268913"/>
            <a:ext cx="2903538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" sz="2000" b="1">
                <a:solidFill>
                  <a:srgbClr val="000000"/>
                </a:solidFill>
              </a:rPr>
              <a:t>Glositis por ferropenia</a:t>
            </a:r>
          </a:p>
        </p:txBody>
      </p:sp>
      <p:pic>
        <p:nvPicPr>
          <p:cNvPr id="232455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538" y="1484313"/>
            <a:ext cx="4392612" cy="35290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2456" name="Text Box 8"/>
          <p:cNvSpPr txBox="1">
            <a:spLocks noChangeArrowheads="1"/>
          </p:cNvSpPr>
          <p:nvPr/>
        </p:nvSpPr>
        <p:spPr bwMode="auto">
          <a:xfrm>
            <a:off x="5251450" y="5373688"/>
            <a:ext cx="2776538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" sz="2000" b="1">
                <a:solidFill>
                  <a:srgbClr val="000000"/>
                </a:solidFill>
              </a:rPr>
              <a:t>Xerostomía y Glositis</a:t>
            </a:r>
          </a:p>
        </p:txBody>
      </p:sp>
    </p:spTree>
    <p:extLst>
      <p:ext uri="{BB962C8B-B14F-4D97-AF65-F5344CB8AC3E}">
        <p14:creationId xmlns:p14="http://schemas.microsoft.com/office/powerpoint/2010/main" val="2785668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pie de página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s-ES"/>
              <a:t>Semiología HSJD</a:t>
            </a:r>
          </a:p>
        </p:txBody>
      </p:sp>
      <p:sp>
        <p:nvSpPr>
          <p:cNvPr id="159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Glándulas salivales</a:t>
            </a:r>
          </a:p>
        </p:txBody>
      </p:sp>
      <p:sp>
        <p:nvSpPr>
          <p:cNvPr id="1597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s-ES"/>
              <a:t>Sialoadenitis</a:t>
            </a:r>
          </a:p>
          <a:p>
            <a:r>
              <a:rPr lang="es-ES"/>
              <a:t>Sialolitiasis</a:t>
            </a:r>
          </a:p>
          <a:p>
            <a:r>
              <a:rPr lang="es-ES"/>
              <a:t>Tumores</a:t>
            </a:r>
          </a:p>
          <a:p>
            <a:r>
              <a:rPr lang="es-ES"/>
              <a:t>Sialorrea y sialismo</a:t>
            </a:r>
          </a:p>
          <a:p>
            <a:r>
              <a:rPr lang="es-ES"/>
              <a:t>Hiposialia</a:t>
            </a:r>
          </a:p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48820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0903" name="Group 135"/>
          <p:cNvGraphicFramePr>
            <a:graphicFrameLocks noGrp="1"/>
          </p:cNvGraphicFramePr>
          <p:nvPr/>
        </p:nvGraphicFramePr>
        <p:xfrm>
          <a:off x="684213" y="908050"/>
          <a:ext cx="7704137" cy="5285107"/>
        </p:xfrm>
        <a:graphic>
          <a:graphicData uri="http://schemas.openxmlformats.org/drawingml/2006/table">
            <a:tbl>
              <a:tblPr/>
              <a:tblGrid>
                <a:gridCol w="2582862"/>
                <a:gridCol w="2562225"/>
                <a:gridCol w="2559050"/>
              </a:tblGrid>
              <a:tr h="876300"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971800" algn="ctr"/>
                        </a:tabLst>
                      </a:pPr>
                      <a:r>
                        <a:rPr kumimoji="0" lang="es-E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Comparación clínica entre tumores benignos y malignos </a:t>
                      </a:r>
                      <a:endParaRPr kumimoji="0" lang="es-E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971800" algn="ctr"/>
                        </a:tabLst>
                      </a:pPr>
                      <a:r>
                        <a:rPr kumimoji="0" lang="es-E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de glándulas salivales</a:t>
                      </a:r>
                      <a:endParaRPr kumimoji="0" lang="es-ES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254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</a:tr>
              <a:tr h="9953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MX" sz="4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 w="254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971800" algn="ctr"/>
                        </a:tabLst>
                      </a:pPr>
                      <a:r>
                        <a:rPr kumimoji="0" lang="es-E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Benignos</a:t>
                      </a:r>
                      <a:endParaRPr kumimoji="0" lang="es-ES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971800" algn="ctr"/>
                        </a:tabLst>
                      </a:pPr>
                      <a:r>
                        <a:rPr kumimoji="0" lang="es-E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Malignos</a:t>
                      </a:r>
                      <a:endParaRPr kumimoji="0" lang="es-ES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254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</a:tr>
              <a:tr h="611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971800" algn="ctr"/>
                        </a:tabLst>
                      </a:pPr>
                      <a:r>
                        <a:rPr kumimoji="0" lang="es-E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Consistencia</a:t>
                      </a:r>
                      <a:endParaRPr kumimoji="0" lang="es-ES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 w="254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971800" algn="ctr"/>
                        </a:tabLst>
                      </a:pP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Firme y blanda</a:t>
                      </a:r>
                      <a:endParaRPr kumimoji="0" lang="es-ES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971800" algn="ctr"/>
                        </a:tabLst>
                      </a:pP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Dura</a:t>
                      </a:r>
                      <a:endParaRPr kumimoji="0" lang="es-ES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254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CC"/>
                    </a:solidFill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971800" algn="ctr"/>
                        </a:tabLst>
                      </a:pPr>
                      <a:r>
                        <a:rPr kumimoji="0" lang="es-E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Crecimiento</a:t>
                      </a:r>
                      <a:endParaRPr kumimoji="0" lang="es-ES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 w="254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971800" algn="ctr"/>
                        </a:tabLst>
                      </a:pP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Lento</a:t>
                      </a:r>
                      <a:endParaRPr kumimoji="0" lang="es-ES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971800" algn="ctr"/>
                        </a:tabLst>
                      </a:pP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Rápido</a:t>
                      </a:r>
                      <a:endParaRPr kumimoji="0" lang="es-ES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254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</a:tr>
              <a:tr h="466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971800" algn="ctr"/>
                        </a:tabLst>
                      </a:pPr>
                      <a:r>
                        <a:rPr kumimoji="0" lang="es-E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Dolor</a:t>
                      </a:r>
                      <a:endParaRPr kumimoji="0" lang="es-ES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 w="254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971800" algn="ctr"/>
                        </a:tabLst>
                      </a:pP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No</a:t>
                      </a:r>
                      <a:endParaRPr kumimoji="0" lang="es-ES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971800" algn="ctr"/>
                        </a:tabLst>
                      </a:pP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Sí</a:t>
                      </a:r>
                      <a:endParaRPr kumimoji="0" lang="es-ES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254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CC"/>
                    </a:solidFill>
                  </a:tcPr>
                </a:tc>
              </a:tr>
              <a:tr h="7604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971800" algn="ctr"/>
                        </a:tabLst>
                      </a:pPr>
                      <a:r>
                        <a:rPr kumimoji="0" lang="es-E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Fijación a planos profundos</a:t>
                      </a:r>
                      <a:endParaRPr kumimoji="0" lang="es-ES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 w="254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971800" algn="ctr"/>
                        </a:tabLst>
                      </a:pP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No</a:t>
                      </a:r>
                      <a:endParaRPr kumimoji="0" lang="es-ES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971800" algn="ctr"/>
                        </a:tabLst>
                      </a:pP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Sí</a:t>
                      </a:r>
                      <a:endParaRPr kumimoji="0" lang="es-ES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254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971800" algn="ctr"/>
                        </a:tabLst>
                      </a:pPr>
                      <a:r>
                        <a:rPr kumimoji="0" lang="es-E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Compromiso nervio facial</a:t>
                      </a:r>
                      <a:endParaRPr kumimoji="0" lang="es-ES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 w="254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971800" algn="ctr"/>
                        </a:tabLst>
                      </a:pP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No</a:t>
                      </a:r>
                      <a:endParaRPr kumimoji="0" lang="es-ES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971800" algn="ctr"/>
                        </a:tabLst>
                      </a:pP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Sí, paresia o parálisis</a:t>
                      </a:r>
                      <a:endParaRPr kumimoji="0" lang="es-ES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254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CC"/>
                    </a:solidFill>
                  </a:tcPr>
                </a:tc>
              </a:tr>
              <a:tr h="466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971800" algn="ctr"/>
                        </a:tabLst>
                      </a:pPr>
                      <a:r>
                        <a:rPr kumimoji="0" lang="es-E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Metástasis</a:t>
                      </a:r>
                      <a:endParaRPr kumimoji="0" lang="es-ES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 w="254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971800" algn="ctr"/>
                        </a:tabLst>
                      </a:pP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No</a:t>
                      </a:r>
                      <a:endParaRPr kumimoji="0" lang="es-ES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971800" algn="ctr"/>
                        </a:tabLst>
                      </a:pP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Sí</a:t>
                      </a:r>
                      <a:endParaRPr kumimoji="0" lang="es-ES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254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99226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pie de página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s-ES"/>
              <a:t>Semiología HSJD</a:t>
            </a:r>
          </a:p>
        </p:txBody>
      </p:sp>
      <p:sp>
        <p:nvSpPr>
          <p:cNvPr id="1617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Faringe</a:t>
            </a:r>
          </a:p>
        </p:txBody>
      </p:sp>
      <p:sp>
        <p:nvSpPr>
          <p:cNvPr id="1617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s-ES"/>
              <a:t>Algia faringoamigdaliana</a:t>
            </a:r>
          </a:p>
          <a:p>
            <a:r>
              <a:rPr lang="es-ES"/>
              <a:t>Faringitis</a:t>
            </a:r>
          </a:p>
          <a:p>
            <a:r>
              <a:rPr lang="es-ES"/>
              <a:t>Amigdalitis:</a:t>
            </a:r>
          </a:p>
          <a:p>
            <a:pPr lvl="1"/>
            <a:r>
              <a:rPr lang="es-ES">
                <a:solidFill>
                  <a:schemeClr val="tx1"/>
                </a:solidFill>
              </a:rPr>
              <a:t>Viral, bacteriana</a:t>
            </a:r>
          </a:p>
          <a:p>
            <a:pPr lvl="1"/>
            <a:r>
              <a:rPr lang="es-ES">
                <a:solidFill>
                  <a:schemeClr val="tx1"/>
                </a:solidFill>
              </a:rPr>
              <a:t>Mononucleosis infecciosa</a:t>
            </a:r>
          </a:p>
          <a:p>
            <a:pPr lvl="1"/>
            <a:r>
              <a:rPr lang="es-ES">
                <a:solidFill>
                  <a:schemeClr val="tx1"/>
                </a:solidFill>
              </a:rPr>
              <a:t>Angina de Vincent (úlceromembranosa)</a:t>
            </a:r>
          </a:p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32487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500" name="Rectangle 4"/>
          <p:cNvSpPr>
            <a:spLocks noGrp="1" noChangeArrowheads="1"/>
          </p:cNvSpPr>
          <p:nvPr>
            <p:ph type="title"/>
          </p:nvPr>
        </p:nvSpPr>
        <p:spPr>
          <a:xfrm>
            <a:off x="900113" y="274638"/>
            <a:ext cx="7775575" cy="1143000"/>
          </a:xfrm>
        </p:spPr>
        <p:txBody>
          <a:bodyPr/>
          <a:lstStyle/>
          <a:p>
            <a:r>
              <a:rPr lang="es-ES" sz="4000"/>
              <a:t>Examen de faringe y amígdalas</a:t>
            </a:r>
          </a:p>
        </p:txBody>
      </p:sp>
      <p:pic>
        <p:nvPicPr>
          <p:cNvPr id="234501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088" y="1341438"/>
            <a:ext cx="3816350" cy="3816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4502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725" y="2060575"/>
            <a:ext cx="2952750" cy="2670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30592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996" name="Rectangle 4"/>
          <p:cNvSpPr>
            <a:spLocks noGrp="1" noChangeArrowheads="1"/>
          </p:cNvSpPr>
          <p:nvPr>
            <p:ph type="title"/>
          </p:nvPr>
        </p:nvSpPr>
        <p:spPr>
          <a:xfrm>
            <a:off x="3762623" y="188640"/>
            <a:ext cx="1743894" cy="1143000"/>
          </a:xfrm>
        </p:spPr>
        <p:txBody>
          <a:bodyPr/>
          <a:lstStyle/>
          <a:p>
            <a:r>
              <a:rPr lang="es-ES" dirty="0"/>
              <a:t>T</a:t>
            </a:r>
            <a:r>
              <a:rPr lang="es-ES" dirty="0" smtClean="0"/>
              <a:t>ofos</a:t>
            </a:r>
            <a:endParaRPr lang="es-ES" dirty="0"/>
          </a:p>
        </p:txBody>
      </p:sp>
      <p:pic>
        <p:nvPicPr>
          <p:cNvPr id="212997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426741"/>
            <a:ext cx="2019300" cy="26654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2998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1863" y="1664494"/>
            <a:ext cx="1835150" cy="1873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2999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838" y="1772816"/>
            <a:ext cx="1552575" cy="23193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3000" name="Picture 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3316" y="4529138"/>
            <a:ext cx="2663825" cy="1835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3001" name="Picture 9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4453731"/>
            <a:ext cx="2620963" cy="198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10765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44" name="Rectangle 4"/>
          <p:cNvSpPr>
            <a:spLocks noGrp="1" noChangeArrowheads="1"/>
          </p:cNvSpPr>
          <p:nvPr>
            <p:ph type="title"/>
          </p:nvPr>
        </p:nvSpPr>
        <p:spPr>
          <a:xfrm>
            <a:off x="1763713" y="274638"/>
            <a:ext cx="3455987" cy="1143000"/>
          </a:xfrm>
        </p:spPr>
        <p:txBody>
          <a:bodyPr/>
          <a:lstStyle/>
          <a:p>
            <a:r>
              <a:rPr lang="es-ES"/>
              <a:t>otoscopía</a:t>
            </a:r>
          </a:p>
        </p:txBody>
      </p:sp>
      <p:pic>
        <p:nvPicPr>
          <p:cNvPr id="215045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650" y="1368425"/>
            <a:ext cx="3384550" cy="22336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5046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0563" y="1322388"/>
            <a:ext cx="3095625" cy="2314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49328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090" name="Rectangle 2"/>
          <p:cNvSpPr>
            <a:spLocks noGrp="1" noChangeArrowheads="1"/>
          </p:cNvSpPr>
          <p:nvPr>
            <p:ph type="title"/>
          </p:nvPr>
        </p:nvSpPr>
        <p:spPr>
          <a:xfrm>
            <a:off x="1763713" y="274638"/>
            <a:ext cx="5400675" cy="1143000"/>
          </a:xfrm>
        </p:spPr>
        <p:txBody>
          <a:bodyPr/>
          <a:lstStyle/>
          <a:p>
            <a:r>
              <a:rPr lang="es-ES"/>
              <a:t>Otoscopía normal</a:t>
            </a:r>
          </a:p>
        </p:txBody>
      </p:sp>
      <p:pic>
        <p:nvPicPr>
          <p:cNvPr id="217094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" y="1698625"/>
            <a:ext cx="3816350" cy="3498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7095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263" y="1700213"/>
            <a:ext cx="3744912" cy="2784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48796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Tímpano normal</a:t>
            </a:r>
            <a:endParaRPr lang="es-CL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078" t="49500" r="52187" b="20437"/>
          <a:stretch/>
        </p:blipFill>
        <p:spPr bwMode="auto">
          <a:xfrm>
            <a:off x="1691680" y="1457997"/>
            <a:ext cx="5950017" cy="49174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318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pie de página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s-ES"/>
              <a:t>Semiología HSJD</a:t>
            </a:r>
          </a:p>
        </p:txBody>
      </p:sp>
      <p:sp>
        <p:nvSpPr>
          <p:cNvPr id="148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Examen de oídos</a:t>
            </a:r>
          </a:p>
        </p:txBody>
      </p:sp>
      <p:sp>
        <p:nvSpPr>
          <p:cNvPr id="148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/>
              <a:t>La secreción más frecuente es el </a:t>
            </a:r>
            <a:r>
              <a:rPr lang="es-ES" b="1" dirty="0"/>
              <a:t>cerumen</a:t>
            </a:r>
          </a:p>
          <a:p>
            <a:endParaRPr lang="es-ES" b="1" dirty="0" smtClean="0"/>
          </a:p>
          <a:p>
            <a:r>
              <a:rPr lang="es-ES" b="1" dirty="0" smtClean="0"/>
              <a:t>Tapón </a:t>
            </a:r>
            <a:r>
              <a:rPr lang="es-ES" b="1" dirty="0"/>
              <a:t>de </a:t>
            </a:r>
            <a:r>
              <a:rPr lang="es-ES" b="1" dirty="0" smtClean="0"/>
              <a:t>cerumen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640206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116" name="Rectangle 4"/>
          <p:cNvSpPr>
            <a:spLocks noGrp="1" noChangeArrowheads="1"/>
          </p:cNvSpPr>
          <p:nvPr>
            <p:ph type="title"/>
          </p:nvPr>
        </p:nvSpPr>
        <p:spPr>
          <a:xfrm>
            <a:off x="1763713" y="274638"/>
            <a:ext cx="5329237" cy="1143000"/>
          </a:xfrm>
        </p:spPr>
        <p:txBody>
          <a:bodyPr/>
          <a:lstStyle/>
          <a:p>
            <a:r>
              <a:rPr lang="es-ES"/>
              <a:t>tapón de cerumen</a:t>
            </a:r>
          </a:p>
        </p:txBody>
      </p:sp>
      <p:pic>
        <p:nvPicPr>
          <p:cNvPr id="218118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2478455"/>
            <a:ext cx="3565957" cy="28084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8119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2492896"/>
            <a:ext cx="3528392" cy="28231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50273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s-CL" dirty="0" smtClean="0"/>
              <a:t>Examen de Boca</a:t>
            </a:r>
            <a:endParaRPr lang="es-CL" dirty="0"/>
          </a:p>
        </p:txBody>
      </p:sp>
      <p:sp>
        <p:nvSpPr>
          <p:cNvPr id="6" name="5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s-ES" smtClean="0"/>
              <a:t>Semiología HSJD</a:t>
            </a:r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44363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seño predeterminado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117</TotalTime>
  <Words>426</Words>
  <Application>Microsoft Office PowerPoint</Application>
  <PresentationFormat>Presentación en pantalla (4:3)</PresentationFormat>
  <Paragraphs>138</Paragraphs>
  <Slides>28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28</vt:i4>
      </vt:variant>
    </vt:vector>
  </HeadingPairs>
  <TitlesOfParts>
    <vt:vector size="29" baseType="lpstr">
      <vt:lpstr>Diseño predeterminado</vt:lpstr>
      <vt:lpstr>Examen Oídos</vt:lpstr>
      <vt:lpstr>Examen de oídos</vt:lpstr>
      <vt:lpstr>Tofos</vt:lpstr>
      <vt:lpstr>otoscopía</vt:lpstr>
      <vt:lpstr>Otoscopía normal</vt:lpstr>
      <vt:lpstr>Tímpano normal</vt:lpstr>
      <vt:lpstr>Examen de oídos</vt:lpstr>
      <vt:lpstr>tapón de cerumen</vt:lpstr>
      <vt:lpstr>Examen de Boca</vt:lpstr>
      <vt:lpstr>Segmentación de la boca</vt:lpstr>
      <vt:lpstr>Presentación de PowerPoint</vt:lpstr>
      <vt:lpstr>Labios</vt:lpstr>
      <vt:lpstr>Presentación de PowerPoint</vt:lpstr>
      <vt:lpstr>queilitis</vt:lpstr>
      <vt:lpstr>Herpes labial</vt:lpstr>
      <vt:lpstr>Encías y dientes</vt:lpstr>
      <vt:lpstr>prognatismo</vt:lpstr>
      <vt:lpstr>Cavidad bucal</vt:lpstr>
      <vt:lpstr>microstomía</vt:lpstr>
      <vt:lpstr>Candidiasis oral</vt:lpstr>
      <vt:lpstr>Lengua</vt:lpstr>
      <vt:lpstr>Presentación de PowerPoint</vt:lpstr>
      <vt:lpstr>lengua saburral</vt:lpstr>
      <vt:lpstr>glositis</vt:lpstr>
      <vt:lpstr>Glándulas salivales</vt:lpstr>
      <vt:lpstr>Presentación de PowerPoint</vt:lpstr>
      <vt:lpstr>Faringe</vt:lpstr>
      <vt:lpstr>Examen de faringe y amígdalas</vt:lpstr>
    </vt:vector>
  </TitlesOfParts>
  <Company>RevolucionUnattended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Examen de oídos</dc:title>
  <dc:creator>Notebook</dc:creator>
  <cp:lastModifiedBy>Notebook</cp:lastModifiedBy>
  <cp:revision>7</cp:revision>
  <dcterms:created xsi:type="dcterms:W3CDTF">2012-03-27T03:59:55Z</dcterms:created>
  <dcterms:modified xsi:type="dcterms:W3CDTF">2012-03-28T05:35:07Z</dcterms:modified>
</cp:coreProperties>
</file>