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0" r:id="rId2"/>
    <p:sldId id="259" r:id="rId3"/>
    <p:sldId id="258" r:id="rId4"/>
    <p:sldId id="261" r:id="rId5"/>
    <p:sldId id="265" r:id="rId6"/>
    <p:sldId id="264" r:id="rId7"/>
    <p:sldId id="267" r:id="rId8"/>
    <p:sldId id="268" r:id="rId9"/>
    <p:sldId id="269" r:id="rId10"/>
  </p:sldIdLst>
  <p:sldSz cx="9144000" cy="6858000" type="screen4x3"/>
  <p:notesSz cx="6858000" cy="9144000"/>
  <p:defaultTextStyle>
    <a:defPPr>
      <a:defRPr lang="es-E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2" d="100"/>
          <a:sy n="72" d="100"/>
        </p:scale>
        <p:origin x="-54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E89B23-14CB-444B-B45D-93034308176D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736776-F919-4010-8EB2-5BD490FB629B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99621DC-14E8-4574-8207-79A56B2ECF71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E68E18-E5CF-441B-B4AF-C119F6EB4465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A6D35F0-BC0A-4764-B8C3-E6CB475939B3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BCC19-30A5-41E7-B9D5-6E924EEB8366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0983E63-1618-47D5-8F65-A65B13BB8821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331F8A-39E9-454E-8481-9762C87800DD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1B02C1-CE98-497D-9068-01F41387C7DB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C6A0F0-6E56-4193-9E03-042BBFDBFB3A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1BA3B0-AFDC-4171-9952-7A861574B251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E2C332B-0AD9-43C9-A666-1EB88DDCE769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1EA932-7B21-435F-B661-396D20E53926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8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9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57AB48-2AF5-4B2F-8574-B4BE4168B8FC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DDF20E-E3E3-4A14-BB45-6CE2AA5E9A04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4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5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1D5C41-BE2F-4D2F-A9A2-52C7A0133921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B284E5-81B1-4230-AB43-C3E88D37AF6A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3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4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358779-4881-4D34-86DA-0913E9BBD853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C584E5B-B64D-46BC-A86F-37098DC60A67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F03D48A-9A00-4785-B8E9-08C117EFB2E2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s-ES" noProof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1269F3-42D7-4F76-8C31-0207464EE542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6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7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7FE5A7D-7910-45B5-B974-7BCBD38FB941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1 Marcador de título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título del patrón</a:t>
            </a:r>
          </a:p>
        </p:txBody>
      </p:sp>
      <p:sp>
        <p:nvSpPr>
          <p:cNvPr id="1027" name="2 Marcador de texto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F1C79F3-9A0D-4666-8F31-2904954195EB}" type="datetimeFigureOut">
              <a:rPr lang="es-ES"/>
              <a:pPr>
                <a:defRPr/>
              </a:pPr>
              <a:t>27/04/2012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992AAF3B-6A37-4A8F-9E8C-AB7C6378F8EE}" type="slidenum">
              <a:rPr lang="es-ES"/>
              <a:pPr>
                <a:defRPr/>
              </a:pPr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solidFill>
            <a:schemeClr val="bg2">
              <a:lumMod val="90000"/>
            </a:schemeClr>
          </a:solidFill>
        </p:spPr>
        <p:txBody>
          <a:bodyPr/>
          <a:lstStyle/>
          <a:p>
            <a:r>
              <a:rPr lang="es-CL" dirty="0" smtClean="0"/>
              <a:t>Oraciones bimembres: </a:t>
            </a:r>
            <a:br>
              <a:rPr lang="es-CL" dirty="0" smtClean="0"/>
            </a:br>
            <a:r>
              <a:rPr lang="es-CL" dirty="0" smtClean="0"/>
              <a:t>sujeto y predicado</a:t>
            </a:r>
            <a:endParaRPr lang="es-CL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CL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4" name="5 Rectángulo"/>
          <p:cNvSpPr>
            <a:spLocks noChangeArrowheads="1"/>
          </p:cNvSpPr>
          <p:nvPr/>
        </p:nvSpPr>
        <p:spPr bwMode="auto">
          <a:xfrm>
            <a:off x="683568" y="332656"/>
            <a:ext cx="7632848" cy="7694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buFont typeface="Arial" pitchFamily="34" charset="0"/>
              <a:buChar char="•"/>
              <a:defRPr/>
            </a:pPr>
            <a:r>
              <a:rPr lang="es-MX" sz="2200" dirty="0">
                <a:latin typeface="+mn-lt"/>
              </a:rPr>
              <a:t> Un verbo en forma personal puede presentar una de las siguientes personas (</a:t>
            </a:r>
            <a:r>
              <a:rPr lang="es-MX" sz="2200" b="1" dirty="0">
                <a:latin typeface="+mn-lt"/>
              </a:rPr>
              <a:t>paradigma morfológico de persona verbal</a:t>
            </a:r>
            <a:r>
              <a:rPr lang="es-MX" sz="2200" dirty="0">
                <a:latin typeface="+mn-lt"/>
              </a:rPr>
              <a:t>)</a:t>
            </a:r>
            <a:endParaRPr lang="es-MX" sz="2200" b="1" dirty="0">
              <a:latin typeface="+mn-lt"/>
            </a:endParaRPr>
          </a:p>
        </p:txBody>
      </p:sp>
      <p:graphicFrame>
        <p:nvGraphicFramePr>
          <p:cNvPr id="7" name="6 Tabla"/>
          <p:cNvGraphicFramePr>
            <a:graphicFrameLocks noGrp="1"/>
          </p:cNvGraphicFramePr>
          <p:nvPr/>
        </p:nvGraphicFramePr>
        <p:xfrm>
          <a:off x="971600" y="1412776"/>
          <a:ext cx="6624736" cy="47525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12368"/>
                <a:gridCol w="3312368"/>
              </a:tblGrid>
              <a:tr h="1188132">
                <a:tc>
                  <a:txBody>
                    <a:bodyPr/>
                    <a:lstStyle/>
                    <a:p>
                      <a:r>
                        <a:rPr lang="es-ES" sz="2400" b="1" dirty="0" smtClean="0">
                          <a:solidFill>
                            <a:schemeClr val="tx1"/>
                          </a:solidFill>
                        </a:rPr>
                        <a:t>1º p. s.</a:t>
                      </a:r>
                      <a:r>
                        <a:rPr lang="es-ES" sz="2400" b="1" baseline="0" dirty="0" smtClean="0">
                          <a:solidFill>
                            <a:schemeClr val="tx1"/>
                          </a:solidFill>
                        </a:rPr>
                        <a:t> </a:t>
                      </a:r>
                    </a:p>
                    <a:p>
                      <a:r>
                        <a:rPr lang="es-ES" sz="2400" b="0" i="1" baseline="0" dirty="0" smtClean="0">
                          <a:solidFill>
                            <a:schemeClr val="tx1"/>
                          </a:solidFill>
                        </a:rPr>
                        <a:t>amo</a:t>
                      </a:r>
                      <a:endParaRPr lang="es-ES" sz="2400" b="0" i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s-ES" sz="2400" b="1" dirty="0" smtClean="0">
                          <a:solidFill>
                            <a:schemeClr val="tx1"/>
                          </a:solidFill>
                        </a:rPr>
                        <a:t>1º p. p.</a:t>
                      </a:r>
                    </a:p>
                    <a:p>
                      <a:r>
                        <a:rPr lang="es-ES" sz="2400" b="0" i="1" dirty="0" smtClean="0">
                          <a:solidFill>
                            <a:schemeClr val="tx1"/>
                          </a:solidFill>
                        </a:rPr>
                        <a:t>amamos</a:t>
                      </a:r>
                      <a:endParaRPr lang="es-ES" sz="2400" b="0" i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188132">
                <a:tc>
                  <a:txBody>
                    <a:bodyPr/>
                    <a:lstStyle/>
                    <a:p>
                      <a:r>
                        <a:rPr lang="es-ES" sz="2400" b="1" dirty="0" smtClean="0">
                          <a:solidFill>
                            <a:schemeClr val="tx1"/>
                          </a:solidFill>
                        </a:rPr>
                        <a:t>2º p. s. coloquial</a:t>
                      </a:r>
                    </a:p>
                    <a:p>
                      <a:r>
                        <a:rPr lang="es-ES" sz="2400" b="0" i="1" dirty="0" smtClean="0">
                          <a:solidFill>
                            <a:schemeClr val="tx1"/>
                          </a:solidFill>
                        </a:rPr>
                        <a:t>amas</a:t>
                      </a:r>
                      <a:endParaRPr lang="es-ES" sz="2400" b="0" i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rowSpan="2">
                  <a:txBody>
                    <a:bodyPr/>
                    <a:lstStyle/>
                    <a:p>
                      <a:r>
                        <a:rPr lang="es-ES" sz="2400" b="1" dirty="0" smtClean="0">
                          <a:solidFill>
                            <a:schemeClr val="tx1"/>
                          </a:solidFill>
                        </a:rPr>
                        <a:t>2º</a:t>
                      </a:r>
                      <a:r>
                        <a:rPr lang="es-ES" sz="2400" b="1" baseline="0" dirty="0" smtClean="0">
                          <a:solidFill>
                            <a:schemeClr val="tx1"/>
                          </a:solidFill>
                        </a:rPr>
                        <a:t> p. p.</a:t>
                      </a:r>
                    </a:p>
                    <a:p>
                      <a:r>
                        <a:rPr lang="es-ES" sz="2400" b="0" i="1" baseline="0" dirty="0" smtClean="0">
                          <a:solidFill>
                            <a:schemeClr val="tx1"/>
                          </a:solidFill>
                        </a:rPr>
                        <a:t>aman</a:t>
                      </a:r>
                      <a:endParaRPr lang="es-ES" sz="2400" b="0" i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188132">
                <a:tc>
                  <a:txBody>
                    <a:bodyPr/>
                    <a:lstStyle/>
                    <a:p>
                      <a:r>
                        <a:rPr lang="es-ES" sz="2400" b="1" dirty="0" smtClean="0">
                          <a:solidFill>
                            <a:schemeClr val="tx1"/>
                          </a:solidFill>
                        </a:rPr>
                        <a:t>2º p. s. formal</a:t>
                      </a:r>
                    </a:p>
                    <a:p>
                      <a:r>
                        <a:rPr lang="es-ES" sz="2400" b="0" i="1" dirty="0" smtClean="0">
                          <a:solidFill>
                            <a:schemeClr val="tx1"/>
                          </a:solidFill>
                        </a:rPr>
                        <a:t>ama</a:t>
                      </a:r>
                      <a:endParaRPr lang="es-ES" sz="2400" b="0" i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vMerge="1">
                  <a:txBody>
                    <a:bodyPr/>
                    <a:lstStyle/>
                    <a:p>
                      <a:endParaRPr lang="es-ES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188132">
                <a:tc>
                  <a:txBody>
                    <a:bodyPr/>
                    <a:lstStyle/>
                    <a:p>
                      <a:r>
                        <a:rPr lang="es-ES" sz="2400" b="1" dirty="0" smtClean="0">
                          <a:solidFill>
                            <a:schemeClr val="tx1"/>
                          </a:solidFill>
                        </a:rPr>
                        <a:t>3º p. s.</a:t>
                      </a:r>
                    </a:p>
                    <a:p>
                      <a:r>
                        <a:rPr lang="es-ES" sz="2400" b="0" i="1" dirty="0" smtClean="0">
                          <a:solidFill>
                            <a:schemeClr val="tx1"/>
                          </a:solidFill>
                        </a:rPr>
                        <a:t>ama</a:t>
                      </a:r>
                      <a:endParaRPr lang="es-ES" sz="2400" b="0" i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s-ES" sz="2400" b="1" dirty="0" smtClean="0">
                          <a:solidFill>
                            <a:schemeClr val="tx1"/>
                          </a:solidFill>
                        </a:rPr>
                        <a:t>3º p. p.</a:t>
                      </a:r>
                    </a:p>
                    <a:p>
                      <a:r>
                        <a:rPr lang="es-ES" sz="2400" b="0" i="1" dirty="0" smtClean="0">
                          <a:solidFill>
                            <a:schemeClr val="tx1"/>
                          </a:solidFill>
                        </a:rPr>
                        <a:t>aman</a:t>
                      </a:r>
                      <a:endParaRPr lang="es-ES" sz="2400" b="0" i="1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4" name="5 Rectángulo"/>
          <p:cNvSpPr>
            <a:spLocks noChangeArrowheads="1"/>
          </p:cNvSpPr>
          <p:nvPr/>
        </p:nvSpPr>
        <p:spPr bwMode="auto">
          <a:xfrm>
            <a:off x="251520" y="260350"/>
            <a:ext cx="8892480" cy="3477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buFont typeface="Arial" pitchFamily="34" charset="0"/>
              <a:buChar char="•"/>
            </a:pPr>
            <a:r>
              <a:rPr lang="es-MX" sz="2200" dirty="0" smtClean="0"/>
              <a:t> Dentro </a:t>
            </a:r>
            <a:r>
              <a:rPr lang="es-MX" sz="2200" dirty="0"/>
              <a:t>de la organización interna de la oración bimembre, todo verbo en forma personal forma parte del </a:t>
            </a:r>
            <a:r>
              <a:rPr lang="es-MX" sz="2200" b="1" dirty="0"/>
              <a:t>predicado </a:t>
            </a:r>
            <a:r>
              <a:rPr lang="es-MX" sz="2200" dirty="0"/>
              <a:t>y el predicado siempre coexiste con un</a:t>
            </a:r>
            <a:r>
              <a:rPr lang="es-MX" sz="2200" b="1" dirty="0"/>
              <a:t> sujeto</a:t>
            </a:r>
          </a:p>
          <a:p>
            <a:pPr lvl="1">
              <a:buFont typeface="Arial" charset="0"/>
              <a:buChar char="•"/>
            </a:pPr>
            <a:endParaRPr lang="es-MX" sz="2200" b="1" dirty="0"/>
          </a:p>
          <a:p>
            <a:pPr lvl="1">
              <a:buFont typeface="Arial" charset="0"/>
              <a:buChar char="•"/>
            </a:pPr>
            <a:r>
              <a:rPr lang="es-MX" sz="2200" b="1" dirty="0"/>
              <a:t> </a:t>
            </a:r>
            <a:r>
              <a:rPr lang="es-MX" sz="2200" dirty="0"/>
              <a:t>Yo </a:t>
            </a:r>
            <a:r>
              <a:rPr lang="es-MX" sz="2200" b="1" dirty="0"/>
              <a:t>Desconozco</a:t>
            </a:r>
            <a:r>
              <a:rPr lang="es-MX" sz="2200" dirty="0"/>
              <a:t> por qué no lo trajo</a:t>
            </a:r>
          </a:p>
          <a:p>
            <a:pPr lvl="1"/>
            <a:r>
              <a:rPr lang="es-MX" sz="2200" dirty="0"/>
              <a:t>Sujeto: “yo”</a:t>
            </a:r>
          </a:p>
          <a:p>
            <a:pPr lvl="1"/>
            <a:endParaRPr lang="es-MX" sz="2200" dirty="0"/>
          </a:p>
          <a:p>
            <a:pPr lvl="1">
              <a:buFont typeface="Arial" charset="0"/>
              <a:buChar char="•"/>
            </a:pPr>
            <a:r>
              <a:rPr lang="es-MX" sz="2200" dirty="0"/>
              <a:t> Usted </a:t>
            </a:r>
            <a:r>
              <a:rPr lang="es-MX" sz="2200" b="1" dirty="0"/>
              <a:t>es</a:t>
            </a:r>
            <a:r>
              <a:rPr lang="es-MX" sz="2200" dirty="0"/>
              <a:t> la persona ganadora del premio</a:t>
            </a:r>
          </a:p>
          <a:p>
            <a:pPr lvl="1"/>
            <a:r>
              <a:rPr lang="es-MX" sz="2200" dirty="0"/>
              <a:t>Sujeto: “Usted”</a:t>
            </a:r>
          </a:p>
          <a:p>
            <a:pPr lvl="1"/>
            <a:endParaRPr lang="es-MX" sz="2200" dirty="0"/>
          </a:p>
        </p:txBody>
      </p:sp>
      <p:sp>
        <p:nvSpPr>
          <p:cNvPr id="8" name="5 Rectángulo"/>
          <p:cNvSpPr>
            <a:spLocks noChangeArrowheads="1"/>
          </p:cNvSpPr>
          <p:nvPr/>
        </p:nvSpPr>
        <p:spPr bwMode="auto">
          <a:xfrm>
            <a:off x="323528" y="3645024"/>
            <a:ext cx="8352928" cy="24622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buFont typeface="Arial" charset="0"/>
              <a:buChar char="•"/>
            </a:pPr>
            <a:r>
              <a:rPr lang="es-MX" sz="2200" dirty="0"/>
              <a:t> La relación </a:t>
            </a:r>
            <a:r>
              <a:rPr lang="es-MX" sz="2200" i="1" dirty="0"/>
              <a:t>sujeto – predicado </a:t>
            </a:r>
            <a:r>
              <a:rPr lang="es-MX" sz="2200" dirty="0"/>
              <a:t>es de </a:t>
            </a:r>
            <a:r>
              <a:rPr lang="es-MX" sz="2200" b="1" dirty="0"/>
              <a:t>naturaleza sintáctica</a:t>
            </a:r>
          </a:p>
          <a:p>
            <a:pPr>
              <a:buFont typeface="Arial" charset="0"/>
              <a:buChar char="•"/>
            </a:pPr>
            <a:endParaRPr lang="es-MX" sz="2200" b="1" dirty="0"/>
          </a:p>
          <a:p>
            <a:pPr>
              <a:buFont typeface="Arial" charset="0"/>
              <a:buChar char="•"/>
            </a:pPr>
            <a:r>
              <a:rPr lang="es-MX" sz="2200" b="1" dirty="0"/>
              <a:t> </a:t>
            </a:r>
            <a:r>
              <a:rPr lang="es-MX" sz="2200" dirty="0"/>
              <a:t>Se define </a:t>
            </a:r>
            <a:r>
              <a:rPr lang="es-MX" sz="2200" b="1" dirty="0"/>
              <a:t>como la relación de dependencia bilateral entre un verbo en forma personal y el signo o grupo de signos que materializan la persona verbal</a:t>
            </a:r>
          </a:p>
          <a:p>
            <a:pPr>
              <a:buFont typeface="Arial" charset="0"/>
              <a:buChar char="•"/>
            </a:pPr>
            <a:endParaRPr lang="es-MX" sz="2200" b="1" dirty="0"/>
          </a:p>
          <a:p>
            <a:endParaRPr lang="es-MX" sz="2200" b="1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" presetClass="entr" presetSubtype="16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9" dur="500"/>
                                        <p:tgtEl>
                                          <p:spTgt spid="8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4" name="5 Rectángulo"/>
          <p:cNvSpPr>
            <a:spLocks noChangeArrowheads="1"/>
          </p:cNvSpPr>
          <p:nvPr/>
        </p:nvSpPr>
        <p:spPr bwMode="auto">
          <a:xfrm>
            <a:off x="395536" y="1772816"/>
            <a:ext cx="8352928" cy="3477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buFont typeface="Arial" charset="0"/>
              <a:buChar char="•"/>
            </a:pPr>
            <a:r>
              <a:rPr lang="es-MX" sz="2200" dirty="0"/>
              <a:t> </a:t>
            </a:r>
            <a:r>
              <a:rPr lang="es-MX" sz="2200" u="sng" dirty="0"/>
              <a:t>La ardillita </a:t>
            </a:r>
            <a:r>
              <a:rPr lang="es-MX" sz="2200" dirty="0"/>
              <a:t>roba la comida a su amiguito</a:t>
            </a:r>
          </a:p>
          <a:p>
            <a:pPr lvl="1">
              <a:buFont typeface="Arial" charset="0"/>
              <a:buChar char="•"/>
            </a:pPr>
            <a:r>
              <a:rPr lang="es-MX" sz="2200" b="1" dirty="0"/>
              <a:t> Las ardillitas roban </a:t>
            </a:r>
            <a:r>
              <a:rPr lang="es-MX" sz="2200" dirty="0"/>
              <a:t>la comida a su amiguito</a:t>
            </a:r>
          </a:p>
          <a:p>
            <a:pPr lvl="1">
              <a:buFont typeface="Arial" charset="0"/>
              <a:buChar char="•"/>
            </a:pPr>
            <a:r>
              <a:rPr lang="es-MX" sz="2200" b="1" dirty="0"/>
              <a:t> *Las ardillitas roba </a:t>
            </a:r>
            <a:r>
              <a:rPr lang="es-MX" sz="2200" dirty="0"/>
              <a:t>la comida a su amiguito</a:t>
            </a:r>
          </a:p>
          <a:p>
            <a:pPr lvl="1">
              <a:buFont typeface="Arial" charset="0"/>
              <a:buChar char="•"/>
            </a:pPr>
            <a:r>
              <a:rPr lang="es-MX" sz="2200" b="1" dirty="0"/>
              <a:t> * La ardillita roban </a:t>
            </a:r>
            <a:r>
              <a:rPr lang="es-MX" sz="2200" dirty="0"/>
              <a:t>la comida a su amiguito</a:t>
            </a:r>
          </a:p>
          <a:p>
            <a:pPr lvl="1">
              <a:buFont typeface="Arial" charset="0"/>
              <a:buChar char="•"/>
            </a:pPr>
            <a:endParaRPr lang="es-MX" sz="2200" b="1" dirty="0"/>
          </a:p>
          <a:p>
            <a:pPr>
              <a:buFont typeface="Arial" charset="0"/>
              <a:buChar char="•"/>
            </a:pPr>
            <a:r>
              <a:rPr lang="es-MX" sz="2200" b="1" dirty="0"/>
              <a:t> </a:t>
            </a:r>
            <a:r>
              <a:rPr lang="es-MX" sz="2200" dirty="0"/>
              <a:t>La ardillita roba </a:t>
            </a:r>
            <a:r>
              <a:rPr lang="es-MX" sz="2200" u="sng" dirty="0"/>
              <a:t>la comida </a:t>
            </a:r>
            <a:r>
              <a:rPr lang="es-MX" sz="2200" dirty="0"/>
              <a:t>a su amiguito</a:t>
            </a:r>
            <a:endParaRPr lang="es-MX" sz="2200" b="1" dirty="0"/>
          </a:p>
          <a:p>
            <a:pPr lvl="1">
              <a:buFont typeface="Arial" charset="0"/>
              <a:buChar char="•"/>
            </a:pPr>
            <a:r>
              <a:rPr lang="es-MX" sz="2200" b="1" dirty="0"/>
              <a:t> </a:t>
            </a:r>
            <a:r>
              <a:rPr lang="es-MX" sz="2200" dirty="0"/>
              <a:t>La ardillita </a:t>
            </a:r>
            <a:r>
              <a:rPr lang="es-MX" sz="2200" b="1" dirty="0"/>
              <a:t>roba las comidas </a:t>
            </a:r>
            <a:r>
              <a:rPr lang="es-MX" sz="2200" dirty="0"/>
              <a:t>a su amiguito</a:t>
            </a:r>
          </a:p>
          <a:p>
            <a:pPr lvl="1">
              <a:buFont typeface="Arial" charset="0"/>
              <a:buChar char="•"/>
            </a:pPr>
            <a:endParaRPr lang="es-MX" sz="2200" dirty="0"/>
          </a:p>
          <a:p>
            <a:pPr>
              <a:buFont typeface="Arial" charset="0"/>
              <a:buChar char="•"/>
            </a:pPr>
            <a:r>
              <a:rPr lang="es-MX" sz="2200" dirty="0"/>
              <a:t> La ardillita roba la comida a </a:t>
            </a:r>
            <a:r>
              <a:rPr lang="es-MX" sz="2200" u="sng" dirty="0"/>
              <a:t>su amiguito</a:t>
            </a:r>
          </a:p>
          <a:p>
            <a:pPr lvl="1">
              <a:buFont typeface="Arial" charset="0"/>
              <a:buChar char="•"/>
            </a:pPr>
            <a:r>
              <a:rPr lang="es-MX" sz="2200" b="1" dirty="0"/>
              <a:t> </a:t>
            </a:r>
            <a:r>
              <a:rPr lang="es-MX" sz="2200" dirty="0"/>
              <a:t>La ardillita </a:t>
            </a:r>
            <a:r>
              <a:rPr lang="es-MX" sz="2200" b="1" dirty="0"/>
              <a:t>roba </a:t>
            </a:r>
            <a:r>
              <a:rPr lang="es-MX" sz="2200" dirty="0"/>
              <a:t>la comida a </a:t>
            </a:r>
            <a:r>
              <a:rPr lang="es-MX" sz="2200" b="1" dirty="0"/>
              <a:t>sus amiguitos</a:t>
            </a:r>
          </a:p>
        </p:txBody>
      </p:sp>
      <p:sp>
        <p:nvSpPr>
          <p:cNvPr id="8" name="7 Rectángulo"/>
          <p:cNvSpPr/>
          <p:nvPr/>
        </p:nvSpPr>
        <p:spPr>
          <a:xfrm>
            <a:off x="251520" y="188640"/>
            <a:ext cx="8424936" cy="11079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MX" sz="2200" dirty="0" smtClean="0"/>
              <a:t>Esta relación de dependencia bilateral se manifiesta en una característica sintáctica central:</a:t>
            </a:r>
            <a:r>
              <a:rPr lang="es-MX" sz="2200" b="1" dirty="0" smtClean="0"/>
              <a:t> entre el sujeto y el predicado de una oración existe concordancia de persona y número</a:t>
            </a:r>
            <a:endParaRPr lang="es-CL" sz="2200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7" presetID="1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20" name="5 Rectángulo"/>
          <p:cNvSpPr>
            <a:spLocks noChangeArrowheads="1"/>
          </p:cNvSpPr>
          <p:nvPr/>
        </p:nvSpPr>
        <p:spPr bwMode="auto">
          <a:xfrm>
            <a:off x="395536" y="260350"/>
            <a:ext cx="8748464" cy="13234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buFont typeface="Arial" charset="0"/>
              <a:buChar char="•"/>
            </a:pPr>
            <a:r>
              <a:rPr lang="es-MX" sz="2000" dirty="0"/>
              <a:t> </a:t>
            </a:r>
            <a:r>
              <a:rPr lang="es-MX" sz="2000" b="1" dirty="0"/>
              <a:t>Algunas oraciones con cláusulas </a:t>
            </a:r>
            <a:r>
              <a:rPr lang="es-MX" sz="2000" dirty="0"/>
              <a:t>no permiten aplicar el método de corroboración </a:t>
            </a:r>
            <a:r>
              <a:rPr lang="es-MX" sz="2000" dirty="0" smtClean="0"/>
              <a:t>de concordancia </a:t>
            </a:r>
            <a:r>
              <a:rPr lang="es-MX" sz="2000" dirty="0"/>
              <a:t>manera directa, por lo que debe previamente sustituirse la cláusula por un </a:t>
            </a:r>
            <a:r>
              <a:rPr lang="es-MX" sz="2000" b="1" dirty="0"/>
              <a:t>pronombre</a:t>
            </a:r>
            <a:r>
              <a:rPr lang="es-MX" sz="2000" dirty="0"/>
              <a:t> (reemplazo en el </a:t>
            </a:r>
            <a:r>
              <a:rPr lang="es-MX" sz="2000" i="1" dirty="0"/>
              <a:t>paradigma funcional</a:t>
            </a:r>
            <a:r>
              <a:rPr lang="es-MX" sz="2000" dirty="0"/>
              <a:t>)</a:t>
            </a:r>
          </a:p>
        </p:txBody>
      </p:sp>
      <p:sp>
        <p:nvSpPr>
          <p:cNvPr id="7" name="6 Rectángulo"/>
          <p:cNvSpPr>
            <a:spLocks noChangeArrowheads="1"/>
          </p:cNvSpPr>
          <p:nvPr/>
        </p:nvSpPr>
        <p:spPr bwMode="auto">
          <a:xfrm>
            <a:off x="971600" y="5373216"/>
            <a:ext cx="5724525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es-MX" sz="2000" b="1" dirty="0">
                <a:solidFill>
                  <a:srgbClr val="FF0000"/>
                </a:solidFill>
              </a:rPr>
              <a:t>          Me gusta     </a:t>
            </a:r>
            <a:r>
              <a:rPr lang="es-MX" sz="2000" b="1" dirty="0">
                <a:solidFill>
                  <a:schemeClr val="accent1">
                    <a:lumMod val="50000"/>
                  </a:schemeClr>
                </a:solidFill>
              </a:rPr>
              <a:t>que te guste</a:t>
            </a:r>
            <a:endParaRPr lang="es-ES" sz="2000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cxnSp>
        <p:nvCxnSpPr>
          <p:cNvPr id="11" name="10 Conector recto de flecha"/>
          <p:cNvCxnSpPr/>
          <p:nvPr/>
        </p:nvCxnSpPr>
        <p:spPr>
          <a:xfrm rot="5400000">
            <a:off x="2628702" y="2708002"/>
            <a:ext cx="431800" cy="158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11 Conector recto de flecha"/>
          <p:cNvCxnSpPr/>
          <p:nvPr/>
        </p:nvCxnSpPr>
        <p:spPr>
          <a:xfrm rot="5400000">
            <a:off x="2628702" y="3860130"/>
            <a:ext cx="431800" cy="1588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13 Rectángulo"/>
          <p:cNvSpPr>
            <a:spLocks noChangeArrowheads="1"/>
          </p:cNvSpPr>
          <p:nvPr/>
        </p:nvSpPr>
        <p:spPr bwMode="auto">
          <a:xfrm>
            <a:off x="683568" y="2060575"/>
            <a:ext cx="8460432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lvl="1">
              <a:buFont typeface="Arial" charset="0"/>
              <a:buChar char="•"/>
            </a:pPr>
            <a:r>
              <a:rPr lang="es-MX" sz="2000" b="1" dirty="0"/>
              <a:t> </a:t>
            </a:r>
            <a:r>
              <a:rPr lang="es-MX" sz="2000" dirty="0"/>
              <a:t>Me gusta </a:t>
            </a:r>
            <a:r>
              <a:rPr lang="es-MX" sz="2000" u="sng" dirty="0"/>
              <a:t>que te guste</a:t>
            </a:r>
            <a:r>
              <a:rPr lang="es-MX" sz="2000" dirty="0"/>
              <a:t> (</a:t>
            </a:r>
            <a:r>
              <a:rPr lang="es-MX" sz="1600" dirty="0"/>
              <a:t>la cláusula completa </a:t>
            </a:r>
            <a:r>
              <a:rPr lang="es-MX" sz="1600" dirty="0" smtClean="0"/>
              <a:t>no cambia </a:t>
            </a:r>
            <a:r>
              <a:rPr lang="es-MX" sz="1600" dirty="0"/>
              <a:t>de número</a:t>
            </a:r>
            <a:r>
              <a:rPr lang="es-MX" sz="2000" dirty="0"/>
              <a:t>)</a:t>
            </a:r>
            <a:endParaRPr lang="es-MX" sz="2000" u="sng" dirty="0"/>
          </a:p>
        </p:txBody>
      </p:sp>
      <p:sp>
        <p:nvSpPr>
          <p:cNvPr id="15" name="14 Rectángulo"/>
          <p:cNvSpPr>
            <a:spLocks noChangeArrowheads="1"/>
          </p:cNvSpPr>
          <p:nvPr/>
        </p:nvSpPr>
        <p:spPr bwMode="auto">
          <a:xfrm>
            <a:off x="827584" y="2997200"/>
            <a:ext cx="8316416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lvl="1">
              <a:buFont typeface="Arial" charset="0"/>
              <a:buChar char="•"/>
            </a:pPr>
            <a:r>
              <a:rPr lang="es-MX" sz="2000" b="1" dirty="0"/>
              <a:t> </a:t>
            </a:r>
            <a:r>
              <a:rPr lang="es-MX" sz="2000" dirty="0"/>
              <a:t>Me gusta </a:t>
            </a:r>
            <a:r>
              <a:rPr lang="es-MX" sz="2000" u="sng" dirty="0"/>
              <a:t>eso</a:t>
            </a:r>
            <a:r>
              <a:rPr lang="es-MX" sz="2000" dirty="0"/>
              <a:t>   (</a:t>
            </a:r>
            <a:r>
              <a:rPr lang="es-MX" sz="1600" dirty="0"/>
              <a:t>reemplazo en el p. funcional)</a:t>
            </a:r>
            <a:endParaRPr lang="es-MX" sz="2000" u="sng" dirty="0"/>
          </a:p>
        </p:txBody>
      </p:sp>
      <p:sp>
        <p:nvSpPr>
          <p:cNvPr id="18" name="17 Rectángulo"/>
          <p:cNvSpPr>
            <a:spLocks noChangeArrowheads="1"/>
          </p:cNvSpPr>
          <p:nvPr/>
        </p:nvSpPr>
        <p:spPr bwMode="auto">
          <a:xfrm>
            <a:off x="755576" y="4005263"/>
            <a:ext cx="8388424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lvl="1">
              <a:buFont typeface="Arial" charset="0"/>
              <a:buChar char="•"/>
            </a:pPr>
            <a:r>
              <a:rPr lang="es-MX" sz="2000" b="1" dirty="0"/>
              <a:t> *</a:t>
            </a:r>
            <a:r>
              <a:rPr lang="es-MX" sz="2000" dirty="0"/>
              <a:t>Me gusta </a:t>
            </a:r>
            <a:r>
              <a:rPr lang="es-MX" sz="2000" u="sng" dirty="0"/>
              <a:t>esos</a:t>
            </a:r>
            <a:r>
              <a:rPr lang="es-MX" sz="2000" dirty="0"/>
              <a:t>   (</a:t>
            </a:r>
            <a:r>
              <a:rPr lang="es-MX" sz="1600" dirty="0"/>
              <a:t>método de corroboración)</a:t>
            </a:r>
            <a:endParaRPr lang="es-MX" sz="2000" u="sng" dirty="0"/>
          </a:p>
        </p:txBody>
      </p:sp>
      <p:sp>
        <p:nvSpPr>
          <p:cNvPr id="19" name="18 Rectángulo"/>
          <p:cNvSpPr>
            <a:spLocks noChangeArrowheads="1"/>
          </p:cNvSpPr>
          <p:nvPr/>
        </p:nvSpPr>
        <p:spPr bwMode="auto">
          <a:xfrm>
            <a:off x="755576" y="4437063"/>
            <a:ext cx="8388424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 lvl="1">
              <a:buFont typeface="Arial" charset="0"/>
              <a:buChar char="•"/>
            </a:pPr>
            <a:r>
              <a:rPr lang="es-MX" sz="2000" b="1"/>
              <a:t> </a:t>
            </a:r>
            <a:r>
              <a:rPr lang="es-MX" sz="2000" u="sng"/>
              <a:t>Les</a:t>
            </a:r>
            <a:r>
              <a:rPr lang="es-MX" sz="2000"/>
              <a:t> gusta eso   (</a:t>
            </a:r>
            <a:r>
              <a:rPr lang="es-MX" sz="1600"/>
              <a:t>método de corroboración)</a:t>
            </a:r>
            <a:endParaRPr lang="es-MX" sz="2000" u="sng"/>
          </a:p>
        </p:txBody>
      </p:sp>
      <p:cxnSp>
        <p:nvCxnSpPr>
          <p:cNvPr id="20" name="19 Conector recto de flecha"/>
          <p:cNvCxnSpPr/>
          <p:nvPr/>
        </p:nvCxnSpPr>
        <p:spPr>
          <a:xfrm rot="5400000">
            <a:off x="2628701" y="5084267"/>
            <a:ext cx="431800" cy="1587"/>
          </a:xfrm>
          <a:prstGeom prst="straightConnector1">
            <a:avLst/>
          </a:prstGeom>
          <a:ln w="28575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20 CuadroTexto"/>
          <p:cNvSpPr txBox="1">
            <a:spLocks noChangeArrowheads="1"/>
          </p:cNvSpPr>
          <p:nvPr/>
        </p:nvSpPr>
        <p:spPr bwMode="auto">
          <a:xfrm>
            <a:off x="2987725" y="5876453"/>
            <a:ext cx="1800225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>
              <a:defRPr/>
            </a:pPr>
            <a:r>
              <a:rPr lang="es-ES" sz="2000" b="1" dirty="0">
                <a:solidFill>
                  <a:schemeClr val="accent1">
                    <a:lumMod val="50000"/>
                  </a:schemeClr>
                </a:solidFill>
              </a:rPr>
              <a:t>SUJETO</a:t>
            </a:r>
          </a:p>
        </p:txBody>
      </p:sp>
      <p:sp>
        <p:nvSpPr>
          <p:cNvPr id="22" name="21 CuadroTexto"/>
          <p:cNvSpPr txBox="1">
            <a:spLocks noChangeArrowheads="1"/>
          </p:cNvSpPr>
          <p:nvPr/>
        </p:nvSpPr>
        <p:spPr bwMode="auto">
          <a:xfrm>
            <a:off x="1331963" y="5876453"/>
            <a:ext cx="1800225" cy="400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ctr"/>
            <a:r>
              <a:rPr lang="es-ES" sz="2000" b="1" dirty="0">
                <a:solidFill>
                  <a:srgbClr val="FF0000"/>
                </a:solidFill>
              </a:rPr>
              <a:t>PREDICADO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/>
      <p:bldP spid="14" grpId="0"/>
      <p:bldP spid="15" grpId="0"/>
      <p:bldP spid="18" grpId="0"/>
      <p:bldP spid="19" grpId="0"/>
      <p:bldP spid="21" grpId="0"/>
      <p:bldP spid="2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ChangeArrowheads="1"/>
          </p:cNvSpPr>
          <p:nvPr/>
        </p:nvSpPr>
        <p:spPr bwMode="auto">
          <a:xfrm>
            <a:off x="467544" y="404664"/>
            <a:ext cx="8281045" cy="4493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eaLnBrk="0" hangingPunct="0">
              <a:buFontTx/>
              <a:buChar char="•"/>
            </a:pPr>
            <a:r>
              <a:rPr lang="es-ES" sz="2200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 En español, el sujeto puede estar expreso o </a:t>
            </a:r>
            <a:r>
              <a:rPr lang="es-ES" sz="2200" b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no expreso </a:t>
            </a:r>
          </a:p>
          <a:p>
            <a:pPr eaLnBrk="0" hangingPunct="0"/>
            <a:endParaRPr lang="es-ES" sz="2200" dirty="0">
              <a:ea typeface="Calibri" pitchFamily="34" charset="0"/>
              <a:cs typeface="Times New Roman" pitchFamily="18" charset="0"/>
            </a:endParaRPr>
          </a:p>
          <a:p>
            <a:pPr eaLnBrk="0" hangingPunct="0"/>
            <a:r>
              <a:rPr lang="es-ES" sz="2200" i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La ardillita </a:t>
            </a:r>
            <a:r>
              <a:rPr lang="es-ES" sz="2200" b="1" i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robaba</a:t>
            </a:r>
            <a:r>
              <a:rPr lang="es-ES" sz="2200" i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 la comida y </a:t>
            </a:r>
            <a:r>
              <a:rPr lang="es-ES" sz="2200" b="1" i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enojó</a:t>
            </a:r>
            <a:r>
              <a:rPr lang="es-ES" sz="2200" i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 a sus amiguitos</a:t>
            </a:r>
          </a:p>
          <a:p>
            <a:pPr eaLnBrk="0" hangingPunct="0"/>
            <a:endParaRPr lang="es-ES" sz="2200" dirty="0">
              <a:ea typeface="Calibri" pitchFamily="34" charset="0"/>
              <a:cs typeface="Times New Roman" pitchFamily="18" charset="0"/>
            </a:endParaRPr>
          </a:p>
          <a:p>
            <a:pPr eaLnBrk="0" hangingPunct="0"/>
            <a:r>
              <a:rPr lang="es-ES" sz="2200" i="1" dirty="0">
                <a:solidFill>
                  <a:srgbClr val="0070C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La ardillita </a:t>
            </a:r>
            <a:r>
              <a:rPr lang="es-ES" sz="2200" b="1" i="1" dirty="0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robaba</a:t>
            </a:r>
            <a:r>
              <a:rPr lang="es-ES" sz="2200" i="1" dirty="0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 la comida  </a:t>
            </a:r>
            <a:endParaRPr lang="es-ES" sz="2200" dirty="0">
              <a:solidFill>
                <a:srgbClr val="FF0000"/>
              </a:solidFill>
              <a:ea typeface="Calibri" pitchFamily="34" charset="0"/>
              <a:cs typeface="Times New Roman" pitchFamily="18" charset="0"/>
            </a:endParaRPr>
          </a:p>
          <a:p>
            <a:pPr eaLnBrk="0" hangingPunct="0"/>
            <a:r>
              <a:rPr lang="es-ES" sz="2200" i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y </a:t>
            </a:r>
            <a:endParaRPr lang="es-ES" sz="2200" dirty="0">
              <a:ea typeface="Calibri" pitchFamily="34" charset="0"/>
              <a:cs typeface="Times New Roman" pitchFamily="18" charset="0"/>
            </a:endParaRPr>
          </a:p>
          <a:p>
            <a:pPr eaLnBrk="0" hangingPunct="0"/>
            <a:r>
              <a:rPr lang="es-ES" sz="2200" i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[ </a:t>
            </a:r>
            <a:r>
              <a:rPr lang="es-ES" sz="2200" dirty="0">
                <a:solidFill>
                  <a:srgbClr val="0070C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no expreso</a:t>
            </a:r>
            <a:r>
              <a:rPr lang="es-ES" sz="2200" i="1" dirty="0">
                <a:solidFill>
                  <a:srgbClr val="0070C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: la ardilla </a:t>
            </a:r>
            <a:r>
              <a:rPr lang="es-ES" sz="2200" i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]  </a:t>
            </a:r>
            <a:r>
              <a:rPr lang="es-ES" sz="2200" b="1" i="1" dirty="0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enojó</a:t>
            </a:r>
            <a:r>
              <a:rPr lang="es-ES" sz="2200" i="1" dirty="0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 a sus amiguitos </a:t>
            </a:r>
          </a:p>
          <a:p>
            <a:pPr eaLnBrk="0" hangingPunct="0"/>
            <a:endParaRPr lang="es-ES" sz="2200" dirty="0">
              <a:ea typeface="Calibri" pitchFamily="34" charset="0"/>
              <a:cs typeface="Times New Roman" pitchFamily="18" charset="0"/>
            </a:endParaRPr>
          </a:p>
          <a:p>
            <a:pPr eaLnBrk="0" hangingPunct="0">
              <a:buFontTx/>
              <a:buChar char="•"/>
            </a:pPr>
            <a:r>
              <a:rPr lang="es-ES" sz="2200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 Un sujeto expreso puede ser </a:t>
            </a:r>
            <a:r>
              <a:rPr lang="es-ES" sz="2200" b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tácito</a:t>
            </a:r>
            <a:r>
              <a:rPr lang="es-ES" sz="2200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 (caso anterior) o </a:t>
            </a:r>
            <a:r>
              <a:rPr lang="es-ES" sz="2200" b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desinencial</a:t>
            </a:r>
            <a:r>
              <a:rPr lang="es-ES" sz="2200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 (solo conocemos la desinencia del verbo)</a:t>
            </a:r>
          </a:p>
          <a:p>
            <a:pPr eaLnBrk="0" hangingPunct="0">
              <a:buFontTx/>
              <a:buChar char="•"/>
            </a:pPr>
            <a:endParaRPr lang="es-ES" sz="2200" dirty="0">
              <a:ea typeface="Calibri" pitchFamily="34" charset="0"/>
              <a:cs typeface="Times New Roman" pitchFamily="18" charset="0"/>
            </a:endParaRPr>
          </a:p>
          <a:p>
            <a:pPr eaLnBrk="0" hangingPunct="0"/>
            <a:r>
              <a:rPr lang="es-ES" sz="2200" i="1" dirty="0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No</a:t>
            </a:r>
            <a:r>
              <a:rPr lang="es-ES" sz="2200" b="1" i="1" dirty="0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 </a:t>
            </a:r>
            <a:r>
              <a:rPr lang="es-ES" sz="2200" b="1" i="1" dirty="0" err="1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sabí</a:t>
            </a:r>
            <a:r>
              <a:rPr lang="es-ES" sz="2200" i="1" dirty="0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 lo que piensan</a:t>
            </a:r>
            <a:endParaRPr lang="es-ES" sz="2200" dirty="0">
              <a:solidFill>
                <a:srgbClr val="FF0000"/>
              </a:solidFill>
              <a:ea typeface="Calibri" pitchFamily="34" charset="0"/>
              <a:cs typeface="Times New Roman" pitchFamily="18" charset="0"/>
            </a:endParaRPr>
          </a:p>
          <a:p>
            <a:pPr eaLnBrk="0" hangingPunct="0"/>
            <a:r>
              <a:rPr lang="es-ES" sz="2200" i="1" dirty="0">
                <a:solidFill>
                  <a:srgbClr val="0070C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[ Desinencia: 2º </a:t>
            </a:r>
            <a:r>
              <a:rPr lang="es-ES" sz="2200" i="1" dirty="0" err="1">
                <a:solidFill>
                  <a:srgbClr val="0070C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p.s.</a:t>
            </a:r>
            <a:r>
              <a:rPr lang="es-ES" sz="2200" i="1" dirty="0">
                <a:solidFill>
                  <a:srgbClr val="0070C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] </a:t>
            </a:r>
            <a:r>
              <a:rPr lang="es-ES" sz="2200" b="1" i="1" dirty="0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No </a:t>
            </a:r>
            <a:r>
              <a:rPr lang="es-ES" sz="2200" b="1" i="1" dirty="0" err="1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sabí</a:t>
            </a:r>
            <a:r>
              <a:rPr lang="es-ES" sz="2200" i="1" dirty="0">
                <a:solidFill>
                  <a:srgbClr val="FF0000"/>
                </a:solidFill>
                <a:latin typeface="Calibri" pitchFamily="34" charset="0"/>
                <a:ea typeface="Calibri" pitchFamily="34" charset="0"/>
                <a:cs typeface="Times New Roman" pitchFamily="18" charset="0"/>
              </a:rPr>
              <a:t> lo que piensan </a:t>
            </a:r>
            <a:endParaRPr lang="es-ES" sz="2200" dirty="0">
              <a:solidFill>
                <a:srgbClr val="FF0000"/>
              </a:solidFill>
              <a:ea typeface="Calibri" pitchFamily="34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ChangeArrowheads="1"/>
          </p:cNvSpPr>
          <p:nvPr/>
        </p:nvSpPr>
        <p:spPr bwMode="auto">
          <a:xfrm>
            <a:off x="467544" y="332849"/>
            <a:ext cx="8425631" cy="37856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eaLnBrk="0" hangingPunct="0">
              <a:buFontTx/>
              <a:buChar char="•"/>
              <a:defRPr/>
            </a:pPr>
            <a:r>
              <a:rPr lang="es-ES" sz="2000" b="1" dirty="0">
                <a:latin typeface="Calibri" pitchFamily="34" charset="0"/>
                <a:ea typeface="Calibri" pitchFamily="34" charset="0"/>
                <a:cs typeface="Times New Roman" pitchFamily="18" charset="0"/>
              </a:rPr>
              <a:t> ORACIONES ESPECIALES</a:t>
            </a:r>
          </a:p>
          <a:p>
            <a:pPr eaLnBrk="0" hangingPunct="0">
              <a:defRPr/>
            </a:pPr>
            <a:endParaRPr lang="es-ES" sz="2000" b="1" dirty="0">
              <a:latin typeface="Calibri" pitchFamily="34" charset="0"/>
              <a:ea typeface="Calibri" pitchFamily="34" charset="0"/>
              <a:cs typeface="Times New Roman" pitchFamily="18" charset="0"/>
            </a:endParaRPr>
          </a:p>
          <a:p>
            <a:pPr marL="457200" indent="-457200">
              <a:buFontTx/>
              <a:buAutoNum type="arabicParenR"/>
              <a:defRPr/>
            </a:pPr>
            <a:r>
              <a:rPr lang="es-ES" sz="2000" b="1" dirty="0"/>
              <a:t>Oraciones impersonales: </a:t>
            </a:r>
          </a:p>
          <a:p>
            <a:pPr marL="457200" indent="-457200">
              <a:defRPr/>
            </a:pPr>
            <a:endParaRPr lang="es-ES" sz="2000" dirty="0"/>
          </a:p>
          <a:p>
            <a:pPr marL="457200" indent="-457200">
              <a:defRPr/>
            </a:pPr>
            <a:r>
              <a:rPr lang="es-ES" sz="2000" dirty="0"/>
              <a:t>      verbo </a:t>
            </a:r>
            <a:r>
              <a:rPr lang="es-ES" sz="2000" b="1" dirty="0"/>
              <a:t>solo en tercera persona singular</a:t>
            </a:r>
            <a:r>
              <a:rPr lang="es-ES" sz="2000" dirty="0"/>
              <a:t>, sujeto desinencial sin referencia semántica identificable</a:t>
            </a:r>
          </a:p>
          <a:p>
            <a:pPr>
              <a:defRPr/>
            </a:pPr>
            <a:endParaRPr lang="es-ES" sz="2000" i="1" dirty="0"/>
          </a:p>
          <a:p>
            <a:pPr>
              <a:defRPr/>
            </a:pPr>
            <a:r>
              <a:rPr lang="es-ES" sz="2000" i="1" dirty="0"/>
              <a:t>Este invierno </a:t>
            </a:r>
            <a:r>
              <a:rPr lang="es-ES" sz="2000" b="1" i="1" dirty="0"/>
              <a:t>lloverá</a:t>
            </a:r>
            <a:r>
              <a:rPr lang="es-ES" sz="2000" i="1" dirty="0"/>
              <a:t> muchísimo</a:t>
            </a:r>
            <a:endParaRPr lang="es-ES" sz="2000" dirty="0"/>
          </a:p>
          <a:p>
            <a:pPr>
              <a:defRPr/>
            </a:pPr>
            <a:r>
              <a:rPr lang="es-ES" sz="2000" b="1" i="1" dirty="0"/>
              <a:t>Hace</a:t>
            </a:r>
            <a:r>
              <a:rPr lang="es-ES" sz="2000" i="1" dirty="0"/>
              <a:t> calor</a:t>
            </a:r>
            <a:endParaRPr lang="es-ES" sz="2000" dirty="0"/>
          </a:p>
          <a:p>
            <a:pPr>
              <a:defRPr/>
            </a:pPr>
            <a:r>
              <a:rPr lang="es-ES" sz="2000" b="1" i="1" dirty="0"/>
              <a:t>Hay</a:t>
            </a:r>
            <a:r>
              <a:rPr lang="es-ES" sz="2000" i="1" dirty="0"/>
              <a:t> una historia que les quiero contar</a:t>
            </a:r>
            <a:endParaRPr lang="es-ES" sz="2000" dirty="0"/>
          </a:p>
          <a:p>
            <a:pPr eaLnBrk="0" hangingPunct="0">
              <a:buFontTx/>
              <a:buChar char="•"/>
              <a:defRPr/>
            </a:pPr>
            <a:endParaRPr lang="es-ES" sz="2000" b="1" dirty="0">
              <a:latin typeface="Calibri" pitchFamily="34" charset="0"/>
              <a:ea typeface="Calibri" pitchFamily="34" charset="0"/>
              <a:cs typeface="Times New Roman" pitchFamily="18" charset="0"/>
            </a:endParaRPr>
          </a:p>
          <a:p>
            <a:pPr eaLnBrk="0" hangingPunct="0">
              <a:defRPr/>
            </a:pPr>
            <a:endParaRPr lang="es-ES" sz="2000" dirty="0">
              <a:ea typeface="Calibri" pitchFamily="34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ChangeArrowheads="1"/>
          </p:cNvSpPr>
          <p:nvPr/>
        </p:nvSpPr>
        <p:spPr bwMode="auto">
          <a:xfrm>
            <a:off x="323528" y="188640"/>
            <a:ext cx="8569647" cy="517064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 lvl="1"/>
            <a:r>
              <a:rPr lang="es-ES" sz="2200" b="1" dirty="0"/>
              <a:t>Caso especial del verbo “haber”</a:t>
            </a:r>
          </a:p>
          <a:p>
            <a:endParaRPr lang="es-ES" sz="2200" b="1" i="1" dirty="0"/>
          </a:p>
          <a:p>
            <a:r>
              <a:rPr lang="es-ES" sz="2200" b="1" i="1" dirty="0"/>
              <a:t>Hay</a:t>
            </a:r>
            <a:r>
              <a:rPr lang="es-ES" sz="2200" i="1" dirty="0"/>
              <a:t> una fiesta       </a:t>
            </a:r>
            <a:r>
              <a:rPr lang="es-ES" sz="2200" b="1" i="1" dirty="0"/>
              <a:t>Hay</a:t>
            </a:r>
            <a:r>
              <a:rPr lang="es-ES" sz="2200" i="1" dirty="0"/>
              <a:t> dos fiestas</a:t>
            </a:r>
            <a:endParaRPr lang="es-ES" sz="2200" dirty="0"/>
          </a:p>
          <a:p>
            <a:endParaRPr lang="es-ES" sz="2200" b="1" i="1" dirty="0"/>
          </a:p>
          <a:p>
            <a:endParaRPr lang="es-ES" sz="2200" b="1" i="1" dirty="0"/>
          </a:p>
          <a:p>
            <a:r>
              <a:rPr lang="es-ES" sz="2200" b="1" i="1" dirty="0"/>
              <a:t>Hubo</a:t>
            </a:r>
            <a:r>
              <a:rPr lang="es-ES" sz="2200" i="1" dirty="0"/>
              <a:t> una fiesta  	 </a:t>
            </a:r>
            <a:r>
              <a:rPr lang="es-ES" sz="2200" b="1" i="1" dirty="0"/>
              <a:t>Hubo</a:t>
            </a:r>
            <a:r>
              <a:rPr lang="es-ES" sz="2200" i="1" dirty="0"/>
              <a:t> dos fiestas</a:t>
            </a:r>
            <a:endParaRPr lang="es-ES" sz="2200" dirty="0"/>
          </a:p>
          <a:p>
            <a:r>
              <a:rPr lang="es-ES" sz="2200" b="1" i="1" dirty="0"/>
              <a:t>                             </a:t>
            </a:r>
            <a:r>
              <a:rPr lang="es-ES" sz="2200" b="1" i="1" dirty="0" smtClean="0"/>
              <a:t>       Hubieron</a:t>
            </a:r>
            <a:r>
              <a:rPr lang="es-ES" sz="2200" i="1" dirty="0" smtClean="0"/>
              <a:t> </a:t>
            </a:r>
            <a:r>
              <a:rPr lang="es-ES" sz="2200" i="1" dirty="0"/>
              <a:t>dos fiestas</a:t>
            </a:r>
            <a:endParaRPr lang="es-ES" sz="2200" dirty="0"/>
          </a:p>
          <a:p>
            <a:endParaRPr lang="es-ES" sz="2200" b="1" i="1" dirty="0"/>
          </a:p>
          <a:p>
            <a:endParaRPr lang="es-ES" sz="2200" b="1" i="1" dirty="0"/>
          </a:p>
          <a:p>
            <a:r>
              <a:rPr lang="es-ES" sz="2200" b="1" i="1" dirty="0"/>
              <a:t>Va a haber</a:t>
            </a:r>
            <a:r>
              <a:rPr lang="es-ES" sz="2200" i="1" dirty="0"/>
              <a:t> una prueba pronto</a:t>
            </a:r>
            <a:endParaRPr lang="es-ES" sz="2200" dirty="0"/>
          </a:p>
          <a:p>
            <a:endParaRPr lang="es-ES" sz="2200" b="1" i="1" dirty="0"/>
          </a:p>
          <a:p>
            <a:r>
              <a:rPr lang="es-ES" sz="2200" b="1" i="1" dirty="0"/>
              <a:t>                     Va a haber</a:t>
            </a:r>
            <a:r>
              <a:rPr lang="es-ES" sz="2200" i="1" dirty="0"/>
              <a:t> dos pruebas esta semana</a:t>
            </a:r>
            <a:endParaRPr lang="es-ES" sz="2200" dirty="0"/>
          </a:p>
          <a:p>
            <a:r>
              <a:rPr lang="es-ES" sz="2200" b="1" i="1" dirty="0"/>
              <a:t>                   </a:t>
            </a:r>
            <a:r>
              <a:rPr lang="es-ES" sz="2200" b="1" i="1" dirty="0" smtClean="0"/>
              <a:t>  Van </a:t>
            </a:r>
            <a:r>
              <a:rPr lang="es-ES" sz="2200" b="1" i="1" dirty="0"/>
              <a:t>a haber</a:t>
            </a:r>
            <a:r>
              <a:rPr lang="es-ES" sz="2200" i="1" dirty="0"/>
              <a:t> dos pruebas esta semana</a:t>
            </a:r>
            <a:endParaRPr lang="es-ES" sz="2200" dirty="0"/>
          </a:p>
          <a:p>
            <a:pPr eaLnBrk="0" hangingPunct="0">
              <a:buFontTx/>
              <a:buChar char="•"/>
            </a:pPr>
            <a:endParaRPr lang="es-ES" sz="2200" b="1" dirty="0">
              <a:latin typeface="Calibri" pitchFamily="34" charset="0"/>
              <a:ea typeface="Calibri" pitchFamily="34" charset="0"/>
              <a:cs typeface="Times New Roman" pitchFamily="18" charset="0"/>
            </a:endParaRPr>
          </a:p>
          <a:p>
            <a:pPr eaLnBrk="0" hangingPunct="0"/>
            <a:endParaRPr lang="es-ES" sz="2200" dirty="0">
              <a:ea typeface="Calibri" pitchFamily="34" charset="0"/>
              <a:cs typeface="Times New Roman" pitchFamily="18" charset="0"/>
            </a:endParaRPr>
          </a:p>
        </p:txBody>
      </p:sp>
      <p:sp>
        <p:nvSpPr>
          <p:cNvPr id="5" name="4 CuadroTexto"/>
          <p:cNvSpPr txBox="1"/>
          <p:nvPr/>
        </p:nvSpPr>
        <p:spPr>
          <a:xfrm>
            <a:off x="611560" y="5517232"/>
            <a:ext cx="7920880" cy="1107996"/>
          </a:xfrm>
          <a:prstGeom prst="rect">
            <a:avLst/>
          </a:prstGeom>
          <a:solidFill>
            <a:schemeClr val="accent5">
              <a:lumMod val="40000"/>
              <a:lumOff val="60000"/>
            </a:schemeClr>
          </a:solidFill>
        </p:spPr>
        <p:txBody>
          <a:bodyPr wrap="square">
            <a:spAutoFit/>
          </a:bodyPr>
          <a:lstStyle/>
          <a:p>
            <a:pPr algn="ctr">
              <a:defRPr/>
            </a:pPr>
            <a:r>
              <a:rPr lang="es-ES" sz="2200" b="1" dirty="0"/>
              <a:t>Personalización del verbo impersonal</a:t>
            </a:r>
            <a:r>
              <a:rPr lang="es-ES" sz="2200" dirty="0"/>
              <a:t>: </a:t>
            </a:r>
          </a:p>
          <a:p>
            <a:pPr algn="ctr">
              <a:defRPr/>
            </a:pPr>
            <a:r>
              <a:rPr lang="es-ES" sz="2200" dirty="0"/>
              <a:t>activación del paradigma funcional </a:t>
            </a:r>
            <a:endParaRPr lang="es-ES" sz="2200" dirty="0" smtClean="0"/>
          </a:p>
          <a:p>
            <a:pPr algn="ctr">
              <a:defRPr/>
            </a:pPr>
            <a:r>
              <a:rPr lang="es-ES" sz="2200" dirty="0" smtClean="0"/>
              <a:t>de </a:t>
            </a:r>
            <a:r>
              <a:rPr lang="es-ES" sz="2200" dirty="0"/>
              <a:t>concordancia sujeto - predicado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12" end="1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Rectangle 1"/>
          <p:cNvSpPr>
            <a:spLocks noChangeArrowheads="1"/>
          </p:cNvSpPr>
          <p:nvPr/>
        </p:nvSpPr>
        <p:spPr bwMode="auto">
          <a:xfrm>
            <a:off x="539552" y="332656"/>
            <a:ext cx="7993583" cy="38164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r>
              <a:rPr lang="es-ES" sz="2200" b="1" dirty="0"/>
              <a:t>2) Oraciones con sujeto indeterminado: </a:t>
            </a:r>
          </a:p>
          <a:p>
            <a:endParaRPr lang="es-ES" sz="2200" dirty="0"/>
          </a:p>
          <a:p>
            <a:r>
              <a:rPr lang="es-ES" sz="2200" dirty="0"/>
              <a:t>          verbo en tercera persona plural, sujeto </a:t>
            </a:r>
          </a:p>
          <a:p>
            <a:r>
              <a:rPr lang="es-ES" sz="2200" dirty="0"/>
              <a:t>          desinencial con referente semántico en</a:t>
            </a:r>
          </a:p>
          <a:p>
            <a:r>
              <a:rPr lang="es-ES" sz="2200" dirty="0"/>
              <a:t>          singular o de número desconocido</a:t>
            </a:r>
          </a:p>
          <a:p>
            <a:endParaRPr lang="es-ES" sz="2200" dirty="0"/>
          </a:p>
          <a:p>
            <a:endParaRPr lang="es-ES" sz="2200" dirty="0"/>
          </a:p>
          <a:p>
            <a:r>
              <a:rPr lang="es-ES" sz="2200" i="1" dirty="0"/>
              <a:t>Te </a:t>
            </a:r>
            <a:r>
              <a:rPr lang="es-ES" sz="2200" b="1" i="1" dirty="0"/>
              <a:t>llaman</a:t>
            </a:r>
            <a:r>
              <a:rPr lang="es-ES" sz="2200" i="1" dirty="0"/>
              <a:t> por teléfono</a:t>
            </a:r>
            <a:endParaRPr lang="es-ES" sz="2200" dirty="0"/>
          </a:p>
          <a:p>
            <a:r>
              <a:rPr lang="es-ES" sz="2200" i="1" dirty="0"/>
              <a:t>¡Me lo </a:t>
            </a:r>
            <a:r>
              <a:rPr lang="es-ES" sz="2200" b="1" i="1" dirty="0"/>
              <a:t>contaron</a:t>
            </a:r>
            <a:r>
              <a:rPr lang="es-ES" sz="2200" i="1" dirty="0"/>
              <a:t> todo!</a:t>
            </a:r>
            <a:endParaRPr lang="es-ES" sz="2200" dirty="0"/>
          </a:p>
          <a:p>
            <a:pPr eaLnBrk="0" hangingPunct="0">
              <a:buFontTx/>
              <a:buChar char="•"/>
            </a:pPr>
            <a:endParaRPr lang="es-ES" sz="2200" b="1" dirty="0">
              <a:latin typeface="Calibri" pitchFamily="34" charset="0"/>
              <a:ea typeface="Calibri" pitchFamily="34" charset="0"/>
              <a:cs typeface="Times New Roman" pitchFamily="18" charset="0"/>
            </a:endParaRPr>
          </a:p>
          <a:p>
            <a:pPr eaLnBrk="0" hangingPunct="0"/>
            <a:endParaRPr lang="es-ES" sz="2200" dirty="0">
              <a:ea typeface="Calibri" pitchFamily="34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732</TotalTime>
  <Words>525</Words>
  <Application>Microsoft Office PowerPoint</Application>
  <PresentationFormat>Presentación en pantalla (4:3)</PresentationFormat>
  <Paragraphs>91</Paragraphs>
  <Slides>9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9</vt:i4>
      </vt:variant>
    </vt:vector>
  </HeadingPairs>
  <TitlesOfParts>
    <vt:vector size="13" baseType="lpstr">
      <vt:lpstr>Arial</vt:lpstr>
      <vt:lpstr>Calibri</vt:lpstr>
      <vt:lpstr>Times New Roman</vt:lpstr>
      <vt:lpstr>Tema de Office</vt:lpstr>
      <vt:lpstr>Oraciones bimembres:  sujeto y predicado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</vt:vector>
  </TitlesOfParts>
  <Company>U. de Chile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EL NIVEL MORFOSINTÁCTICO</dc:title>
  <dc:creator>medicina</dc:creator>
  <cp:lastModifiedBy>Usuario</cp:lastModifiedBy>
  <cp:revision>66</cp:revision>
  <dcterms:created xsi:type="dcterms:W3CDTF">2011-03-10T20:02:29Z</dcterms:created>
  <dcterms:modified xsi:type="dcterms:W3CDTF">2012-04-27T13:01:25Z</dcterms:modified>
</cp:coreProperties>
</file>

<file path=docProps/thumbnail.jpeg>
</file>