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9" r:id="rId3"/>
    <p:sldId id="258" r:id="rId4"/>
    <p:sldId id="261" r:id="rId5"/>
    <p:sldId id="265" r:id="rId6"/>
    <p:sldId id="264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89B23-14CB-444B-B45D-93034308176D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36776-F919-4010-8EB2-5BD490FB629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621DC-14E8-4574-8207-79A56B2ECF71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68E18-E5CF-441B-B4AF-C119F6EB44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D35F0-BC0A-4764-B8C3-E6CB475939B3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BCC19-30A5-41E7-B9D5-6E924EEB836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83E63-1618-47D5-8F65-A65B13BB8821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31F8A-39E9-454E-8481-9762C87800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B02C1-CE98-497D-9068-01F41387C7DB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6A0F0-6E56-4193-9E03-042BBFDBFB3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BA3B0-AFDC-4171-9952-7A861574B251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C332B-0AD9-43C9-A666-1EB88DDCE76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EA932-7B21-435F-B661-396D20E53926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7AB48-2AF5-4B2F-8574-B4BE4168B8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DF20E-E3E3-4A14-BB45-6CE2AA5E9A04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D5C41-BE2F-4D2F-A9A2-52C7A01339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84E5-81B1-4230-AB43-C3E88D37AF6A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58779-4881-4D34-86DA-0913E9BBD8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84E5B-B64D-46BC-A86F-37098DC60A67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3D48A-9A00-4785-B8E9-08C117EFB2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269F3-42D7-4F76-8C31-0207464EE542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E5A7D-7910-45B5-B974-7BCBD38FB9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1C79F3-9A0D-4666-8F31-2904954195EB}" type="datetimeFigureOut">
              <a:rPr lang="es-ES"/>
              <a:pPr>
                <a:defRPr/>
              </a:pPr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2AAF3B-6A37-4A8F-9E8C-AB7C6378F8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s-CL" dirty="0" smtClean="0"/>
              <a:t>Oraciones bimembres: </a:t>
            </a:r>
            <a:br>
              <a:rPr lang="es-CL" dirty="0" smtClean="0"/>
            </a:br>
            <a:r>
              <a:rPr lang="es-CL" dirty="0" smtClean="0"/>
              <a:t>sujeto y predicado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5 Rectángulo"/>
          <p:cNvSpPr>
            <a:spLocks noChangeArrowheads="1"/>
          </p:cNvSpPr>
          <p:nvPr/>
        </p:nvSpPr>
        <p:spPr bwMode="auto">
          <a:xfrm>
            <a:off x="683568" y="332656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s-MX" sz="2200" dirty="0">
                <a:latin typeface="+mn-lt"/>
              </a:rPr>
              <a:t> Un verbo en forma personal puede presentar una de las siguientes personas (</a:t>
            </a:r>
            <a:r>
              <a:rPr lang="es-MX" sz="2200" b="1" dirty="0">
                <a:latin typeface="+mn-lt"/>
              </a:rPr>
              <a:t>paradigma morfológico de persona verbal</a:t>
            </a:r>
            <a:r>
              <a:rPr lang="es-MX" sz="2200" dirty="0">
                <a:latin typeface="+mn-lt"/>
              </a:rPr>
              <a:t>)</a:t>
            </a:r>
            <a:endParaRPr lang="es-MX" sz="2200" b="1" dirty="0">
              <a:latin typeface="+mn-lt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971600" y="1412776"/>
          <a:ext cx="6624736" cy="4752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3312368"/>
              </a:tblGrid>
              <a:tr h="1188132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chemeClr val="tx1"/>
                          </a:solidFill>
                        </a:rPr>
                        <a:t>1º p. s.</a:t>
                      </a:r>
                      <a:r>
                        <a:rPr lang="es-ES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es-ES" sz="2400" b="0" i="1" baseline="0" dirty="0" smtClean="0">
                          <a:solidFill>
                            <a:schemeClr val="tx1"/>
                          </a:solidFill>
                        </a:rPr>
                        <a:t>amo</a:t>
                      </a:r>
                      <a:endParaRPr lang="es-E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chemeClr val="tx1"/>
                          </a:solidFill>
                        </a:rPr>
                        <a:t>1º p. p.</a:t>
                      </a:r>
                    </a:p>
                    <a:p>
                      <a:r>
                        <a:rPr lang="es-ES" sz="2400" b="0" i="1" dirty="0" smtClean="0">
                          <a:solidFill>
                            <a:schemeClr val="tx1"/>
                          </a:solidFill>
                        </a:rPr>
                        <a:t>amamos</a:t>
                      </a:r>
                      <a:endParaRPr lang="es-E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88132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chemeClr val="tx1"/>
                          </a:solidFill>
                        </a:rPr>
                        <a:t>2º p. s. coloquial</a:t>
                      </a:r>
                    </a:p>
                    <a:p>
                      <a:r>
                        <a:rPr lang="es-ES" sz="2400" b="0" i="1" dirty="0" smtClean="0">
                          <a:solidFill>
                            <a:schemeClr val="tx1"/>
                          </a:solidFill>
                        </a:rPr>
                        <a:t>amas</a:t>
                      </a:r>
                      <a:endParaRPr lang="es-E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chemeClr val="tx1"/>
                          </a:solidFill>
                        </a:rPr>
                        <a:t>2º</a:t>
                      </a:r>
                      <a:r>
                        <a:rPr lang="es-ES" sz="2400" b="1" baseline="0" dirty="0" smtClean="0">
                          <a:solidFill>
                            <a:schemeClr val="tx1"/>
                          </a:solidFill>
                        </a:rPr>
                        <a:t> p. p.</a:t>
                      </a:r>
                    </a:p>
                    <a:p>
                      <a:r>
                        <a:rPr lang="es-ES" sz="2400" b="0" i="1" baseline="0" dirty="0" smtClean="0">
                          <a:solidFill>
                            <a:schemeClr val="tx1"/>
                          </a:solidFill>
                        </a:rPr>
                        <a:t>aman</a:t>
                      </a:r>
                      <a:endParaRPr lang="es-E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88132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chemeClr val="tx1"/>
                          </a:solidFill>
                        </a:rPr>
                        <a:t>2º p. s. formal</a:t>
                      </a:r>
                    </a:p>
                    <a:p>
                      <a:r>
                        <a:rPr lang="es-ES" sz="2400" b="0" i="1" dirty="0" smtClean="0">
                          <a:solidFill>
                            <a:schemeClr val="tx1"/>
                          </a:solidFill>
                        </a:rPr>
                        <a:t>ama</a:t>
                      </a:r>
                      <a:endParaRPr lang="es-E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88132"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chemeClr val="tx1"/>
                          </a:solidFill>
                        </a:rPr>
                        <a:t>3º p. s.</a:t>
                      </a:r>
                    </a:p>
                    <a:p>
                      <a:r>
                        <a:rPr lang="es-ES" sz="2400" b="0" i="1" dirty="0" smtClean="0">
                          <a:solidFill>
                            <a:schemeClr val="tx1"/>
                          </a:solidFill>
                        </a:rPr>
                        <a:t>ama</a:t>
                      </a:r>
                      <a:endParaRPr lang="es-E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solidFill>
                            <a:schemeClr val="tx1"/>
                          </a:solidFill>
                        </a:rPr>
                        <a:t>3º p. p.</a:t>
                      </a:r>
                    </a:p>
                    <a:p>
                      <a:r>
                        <a:rPr lang="es-ES" sz="2400" b="0" i="1" dirty="0" smtClean="0">
                          <a:solidFill>
                            <a:schemeClr val="tx1"/>
                          </a:solidFill>
                        </a:rPr>
                        <a:t>aman</a:t>
                      </a:r>
                      <a:endParaRPr lang="es-E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5 Rectángulo"/>
          <p:cNvSpPr>
            <a:spLocks noChangeArrowheads="1"/>
          </p:cNvSpPr>
          <p:nvPr/>
        </p:nvSpPr>
        <p:spPr bwMode="auto">
          <a:xfrm>
            <a:off x="251520" y="260350"/>
            <a:ext cx="889248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200" dirty="0" smtClean="0"/>
              <a:t> Dentro </a:t>
            </a:r>
            <a:r>
              <a:rPr lang="es-MX" sz="2200" dirty="0"/>
              <a:t>de la organización interna de la oración bimembre, todo verbo en forma personal forma parte del </a:t>
            </a:r>
            <a:r>
              <a:rPr lang="es-MX" sz="2200" b="1" dirty="0"/>
              <a:t>predicado </a:t>
            </a:r>
            <a:r>
              <a:rPr lang="es-MX" sz="2200" dirty="0"/>
              <a:t>y el predicado siempre coexiste con un</a:t>
            </a:r>
            <a:r>
              <a:rPr lang="es-MX" sz="2200" b="1" dirty="0"/>
              <a:t> sujeto</a:t>
            </a:r>
          </a:p>
          <a:p>
            <a:pPr lvl="1">
              <a:buFont typeface="Arial" charset="0"/>
              <a:buChar char="•"/>
            </a:pPr>
            <a:endParaRPr lang="es-MX" sz="2200" b="1" dirty="0"/>
          </a:p>
          <a:p>
            <a:pPr lvl="1">
              <a:buFont typeface="Arial" charset="0"/>
              <a:buChar char="•"/>
            </a:pPr>
            <a:r>
              <a:rPr lang="es-MX" sz="2200" b="1" dirty="0"/>
              <a:t> </a:t>
            </a:r>
            <a:r>
              <a:rPr lang="es-MX" sz="2200" dirty="0"/>
              <a:t>Yo </a:t>
            </a:r>
            <a:r>
              <a:rPr lang="es-MX" sz="2200" b="1" dirty="0"/>
              <a:t>Desconozco</a:t>
            </a:r>
            <a:r>
              <a:rPr lang="es-MX" sz="2200" dirty="0"/>
              <a:t> por qué no lo trajo</a:t>
            </a:r>
          </a:p>
          <a:p>
            <a:pPr lvl="1"/>
            <a:r>
              <a:rPr lang="es-MX" sz="2200" dirty="0"/>
              <a:t>Sujeto: “yo”</a:t>
            </a:r>
          </a:p>
          <a:p>
            <a:pPr lvl="1"/>
            <a:endParaRPr lang="es-MX" sz="2200" dirty="0"/>
          </a:p>
          <a:p>
            <a:pPr lvl="1">
              <a:buFont typeface="Arial" charset="0"/>
              <a:buChar char="•"/>
            </a:pPr>
            <a:r>
              <a:rPr lang="es-MX" sz="2200" dirty="0"/>
              <a:t> Usted </a:t>
            </a:r>
            <a:r>
              <a:rPr lang="es-MX" sz="2200" b="1" dirty="0"/>
              <a:t>es</a:t>
            </a:r>
            <a:r>
              <a:rPr lang="es-MX" sz="2200" dirty="0"/>
              <a:t> la persona ganadora del premio</a:t>
            </a:r>
          </a:p>
          <a:p>
            <a:pPr lvl="1"/>
            <a:r>
              <a:rPr lang="es-MX" sz="2200" dirty="0"/>
              <a:t>Sujeto: “Usted”</a:t>
            </a:r>
          </a:p>
          <a:p>
            <a:pPr lvl="1"/>
            <a:endParaRPr lang="es-MX" sz="2200" dirty="0"/>
          </a:p>
        </p:txBody>
      </p:sp>
      <p:sp>
        <p:nvSpPr>
          <p:cNvPr id="8" name="5 Rectángulo"/>
          <p:cNvSpPr>
            <a:spLocks noChangeArrowheads="1"/>
          </p:cNvSpPr>
          <p:nvPr/>
        </p:nvSpPr>
        <p:spPr bwMode="auto">
          <a:xfrm>
            <a:off x="323528" y="3645024"/>
            <a:ext cx="8352928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2200" dirty="0"/>
              <a:t> La relación </a:t>
            </a:r>
            <a:r>
              <a:rPr lang="es-MX" sz="2200" i="1" dirty="0"/>
              <a:t>sujeto – predicado </a:t>
            </a:r>
            <a:r>
              <a:rPr lang="es-MX" sz="2200" dirty="0"/>
              <a:t>es de </a:t>
            </a:r>
            <a:r>
              <a:rPr lang="es-MX" sz="2200" b="1" dirty="0"/>
              <a:t>naturaleza sintáctica</a:t>
            </a:r>
          </a:p>
          <a:p>
            <a:pPr>
              <a:buFont typeface="Arial" charset="0"/>
              <a:buChar char="•"/>
            </a:pPr>
            <a:endParaRPr lang="es-MX" sz="2200" b="1" dirty="0"/>
          </a:p>
          <a:p>
            <a:pPr>
              <a:buFont typeface="Arial" charset="0"/>
              <a:buChar char="•"/>
            </a:pPr>
            <a:r>
              <a:rPr lang="es-MX" sz="2200" b="1" dirty="0"/>
              <a:t> </a:t>
            </a:r>
            <a:r>
              <a:rPr lang="es-MX" sz="2200" dirty="0"/>
              <a:t>Se define </a:t>
            </a:r>
            <a:r>
              <a:rPr lang="es-MX" sz="2200" b="1" dirty="0"/>
              <a:t>como la relación de dependencia bilateral entre un verbo en forma personal y el signo o grupo de signos que materializan la persona verbal</a:t>
            </a:r>
          </a:p>
          <a:p>
            <a:pPr>
              <a:buFont typeface="Arial" charset="0"/>
              <a:buChar char="•"/>
            </a:pPr>
            <a:endParaRPr lang="es-MX" sz="2200" b="1" dirty="0"/>
          </a:p>
          <a:p>
            <a:endParaRPr lang="es-MX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5 Rectángulo"/>
          <p:cNvSpPr>
            <a:spLocks noChangeArrowheads="1"/>
          </p:cNvSpPr>
          <p:nvPr/>
        </p:nvSpPr>
        <p:spPr bwMode="auto">
          <a:xfrm>
            <a:off x="395536" y="1772816"/>
            <a:ext cx="835292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2200" dirty="0"/>
              <a:t> </a:t>
            </a:r>
            <a:r>
              <a:rPr lang="es-MX" sz="2200" u="sng" dirty="0"/>
              <a:t>La ardillita </a:t>
            </a:r>
            <a:r>
              <a:rPr lang="es-MX" sz="2200" dirty="0"/>
              <a:t>roba la comida a su amiguito</a:t>
            </a:r>
          </a:p>
          <a:p>
            <a:pPr lvl="1">
              <a:buFont typeface="Arial" charset="0"/>
              <a:buChar char="•"/>
            </a:pPr>
            <a:r>
              <a:rPr lang="es-MX" sz="2200" b="1" dirty="0"/>
              <a:t> Las ardillitas roban </a:t>
            </a:r>
            <a:r>
              <a:rPr lang="es-MX" sz="2200" dirty="0"/>
              <a:t>la comida a su amiguito</a:t>
            </a:r>
          </a:p>
          <a:p>
            <a:pPr lvl="1">
              <a:buFont typeface="Arial" charset="0"/>
              <a:buChar char="•"/>
            </a:pPr>
            <a:r>
              <a:rPr lang="es-MX" sz="2200" b="1" dirty="0"/>
              <a:t> *Las ardillitas roba </a:t>
            </a:r>
            <a:r>
              <a:rPr lang="es-MX" sz="2200" dirty="0"/>
              <a:t>la comida a su amiguito</a:t>
            </a:r>
          </a:p>
          <a:p>
            <a:pPr lvl="1">
              <a:buFont typeface="Arial" charset="0"/>
              <a:buChar char="•"/>
            </a:pPr>
            <a:r>
              <a:rPr lang="es-MX" sz="2200" b="1" dirty="0"/>
              <a:t> * La ardillita roban </a:t>
            </a:r>
            <a:r>
              <a:rPr lang="es-MX" sz="2200" dirty="0"/>
              <a:t>la comida a su amiguito</a:t>
            </a:r>
          </a:p>
          <a:p>
            <a:pPr lvl="1">
              <a:buFont typeface="Arial" charset="0"/>
              <a:buChar char="•"/>
            </a:pPr>
            <a:endParaRPr lang="es-MX" sz="2200" b="1" dirty="0"/>
          </a:p>
          <a:p>
            <a:pPr>
              <a:buFont typeface="Arial" charset="0"/>
              <a:buChar char="•"/>
            </a:pPr>
            <a:r>
              <a:rPr lang="es-MX" sz="2200" b="1" dirty="0"/>
              <a:t> </a:t>
            </a:r>
            <a:r>
              <a:rPr lang="es-MX" sz="2200" dirty="0"/>
              <a:t>La ardillita roba </a:t>
            </a:r>
            <a:r>
              <a:rPr lang="es-MX" sz="2200" u="sng" dirty="0"/>
              <a:t>la comida </a:t>
            </a:r>
            <a:r>
              <a:rPr lang="es-MX" sz="2200" dirty="0"/>
              <a:t>a su amiguito</a:t>
            </a:r>
            <a:endParaRPr lang="es-MX" sz="2200" b="1" dirty="0"/>
          </a:p>
          <a:p>
            <a:pPr lvl="1">
              <a:buFont typeface="Arial" charset="0"/>
              <a:buChar char="•"/>
            </a:pPr>
            <a:r>
              <a:rPr lang="es-MX" sz="2200" b="1" dirty="0"/>
              <a:t> </a:t>
            </a:r>
            <a:r>
              <a:rPr lang="es-MX" sz="2200" dirty="0"/>
              <a:t>La ardillita </a:t>
            </a:r>
            <a:r>
              <a:rPr lang="es-MX" sz="2200" b="1" dirty="0"/>
              <a:t>roba las comidas </a:t>
            </a:r>
            <a:r>
              <a:rPr lang="es-MX" sz="2200" dirty="0"/>
              <a:t>a su amiguito</a:t>
            </a:r>
          </a:p>
          <a:p>
            <a:pPr lvl="1">
              <a:buFont typeface="Arial" charset="0"/>
              <a:buChar char="•"/>
            </a:pPr>
            <a:endParaRPr lang="es-MX" sz="2200" dirty="0"/>
          </a:p>
          <a:p>
            <a:pPr>
              <a:buFont typeface="Arial" charset="0"/>
              <a:buChar char="•"/>
            </a:pPr>
            <a:r>
              <a:rPr lang="es-MX" sz="2200" dirty="0"/>
              <a:t> La ardillita roba la comida a </a:t>
            </a:r>
            <a:r>
              <a:rPr lang="es-MX" sz="2200" u="sng" dirty="0"/>
              <a:t>su amiguito</a:t>
            </a:r>
          </a:p>
          <a:p>
            <a:pPr lvl="1">
              <a:buFont typeface="Arial" charset="0"/>
              <a:buChar char="•"/>
            </a:pPr>
            <a:r>
              <a:rPr lang="es-MX" sz="2200" b="1" dirty="0"/>
              <a:t> </a:t>
            </a:r>
            <a:r>
              <a:rPr lang="es-MX" sz="2200" dirty="0"/>
              <a:t>La ardillita </a:t>
            </a:r>
            <a:r>
              <a:rPr lang="es-MX" sz="2200" b="1" dirty="0"/>
              <a:t>roba </a:t>
            </a:r>
            <a:r>
              <a:rPr lang="es-MX" sz="2200" dirty="0"/>
              <a:t>la comida a </a:t>
            </a:r>
            <a:r>
              <a:rPr lang="es-MX" sz="2200" b="1" dirty="0"/>
              <a:t>sus amiguitos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51520" y="188640"/>
            <a:ext cx="84249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200" dirty="0" smtClean="0"/>
              <a:t>Esta relación de dependencia bilateral se manifiesta en una característica sintáctica central:</a:t>
            </a:r>
            <a:r>
              <a:rPr lang="es-MX" sz="2200" b="1" dirty="0" smtClean="0"/>
              <a:t> entre el sujeto y el predicado de una oración existe concordancia de persona y número</a:t>
            </a:r>
            <a:endParaRPr lang="es-CL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5 Rectángulo"/>
          <p:cNvSpPr>
            <a:spLocks noChangeArrowheads="1"/>
          </p:cNvSpPr>
          <p:nvPr/>
        </p:nvSpPr>
        <p:spPr bwMode="auto">
          <a:xfrm>
            <a:off x="395536" y="260350"/>
            <a:ext cx="874846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2000" dirty="0"/>
              <a:t> </a:t>
            </a:r>
            <a:r>
              <a:rPr lang="es-MX" sz="2000" b="1" dirty="0"/>
              <a:t>Algunas oraciones con cláusulas </a:t>
            </a:r>
            <a:r>
              <a:rPr lang="es-MX" sz="2000" dirty="0"/>
              <a:t>no permiten aplicar el método de corroboración </a:t>
            </a:r>
            <a:r>
              <a:rPr lang="es-MX" sz="2000" dirty="0" smtClean="0"/>
              <a:t>de concordancia </a:t>
            </a:r>
            <a:r>
              <a:rPr lang="es-MX" sz="2000" dirty="0"/>
              <a:t>manera directa, por lo que debe previamente sustituirse la cláusula por un </a:t>
            </a:r>
            <a:r>
              <a:rPr lang="es-MX" sz="2000" b="1" dirty="0"/>
              <a:t>pronombre</a:t>
            </a:r>
            <a:r>
              <a:rPr lang="es-MX" sz="2000" dirty="0"/>
              <a:t> (reemplazo en el </a:t>
            </a:r>
            <a:r>
              <a:rPr lang="es-MX" sz="2000" i="1" dirty="0"/>
              <a:t>paradigma funcional</a:t>
            </a:r>
            <a:r>
              <a:rPr lang="es-MX" sz="2000" dirty="0"/>
              <a:t>)</a:t>
            </a: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auto">
          <a:xfrm>
            <a:off x="971600" y="5373216"/>
            <a:ext cx="5724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dirty="0">
                <a:solidFill>
                  <a:srgbClr val="FF0000"/>
                </a:solidFill>
              </a:rPr>
              <a:t>          Me gusta     </a:t>
            </a:r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que te guste</a:t>
            </a:r>
            <a:endParaRPr lang="es-E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rot="5400000">
            <a:off x="2628702" y="2708002"/>
            <a:ext cx="431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2628702" y="3860130"/>
            <a:ext cx="431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683568" y="2060575"/>
            <a:ext cx="84604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buFont typeface="Arial" charset="0"/>
              <a:buChar char="•"/>
            </a:pPr>
            <a:r>
              <a:rPr lang="es-MX" sz="2000" b="1" dirty="0"/>
              <a:t> </a:t>
            </a:r>
            <a:r>
              <a:rPr lang="es-MX" sz="2000" dirty="0"/>
              <a:t>Me gusta </a:t>
            </a:r>
            <a:r>
              <a:rPr lang="es-MX" sz="2000" u="sng" dirty="0"/>
              <a:t>que te guste</a:t>
            </a:r>
            <a:r>
              <a:rPr lang="es-MX" sz="2000" dirty="0"/>
              <a:t> (</a:t>
            </a:r>
            <a:r>
              <a:rPr lang="es-MX" sz="1600" dirty="0"/>
              <a:t>la cláusula completa </a:t>
            </a:r>
            <a:r>
              <a:rPr lang="es-MX" sz="1600" dirty="0" smtClean="0"/>
              <a:t>no cambia </a:t>
            </a:r>
            <a:r>
              <a:rPr lang="es-MX" sz="1600" dirty="0"/>
              <a:t>de número</a:t>
            </a:r>
            <a:r>
              <a:rPr lang="es-MX" sz="2000" dirty="0"/>
              <a:t>)</a:t>
            </a:r>
            <a:endParaRPr lang="es-MX" sz="2000" u="sng" dirty="0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827584" y="2997200"/>
            <a:ext cx="831641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buFont typeface="Arial" charset="0"/>
              <a:buChar char="•"/>
            </a:pPr>
            <a:r>
              <a:rPr lang="es-MX" sz="2000" b="1" dirty="0"/>
              <a:t> </a:t>
            </a:r>
            <a:r>
              <a:rPr lang="es-MX" sz="2000" dirty="0"/>
              <a:t>Me gusta </a:t>
            </a:r>
            <a:r>
              <a:rPr lang="es-MX" sz="2000" u="sng" dirty="0"/>
              <a:t>eso</a:t>
            </a:r>
            <a:r>
              <a:rPr lang="es-MX" sz="2000" dirty="0"/>
              <a:t>   (</a:t>
            </a:r>
            <a:r>
              <a:rPr lang="es-MX" sz="1600" dirty="0"/>
              <a:t>reemplazo en el p. funcional)</a:t>
            </a:r>
            <a:endParaRPr lang="es-MX" sz="2000" u="sng" dirty="0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755576" y="4005263"/>
            <a:ext cx="838842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buFont typeface="Arial" charset="0"/>
              <a:buChar char="•"/>
            </a:pPr>
            <a:r>
              <a:rPr lang="es-MX" sz="2000" b="1" dirty="0"/>
              <a:t> *</a:t>
            </a:r>
            <a:r>
              <a:rPr lang="es-MX" sz="2000" dirty="0"/>
              <a:t>Me gusta </a:t>
            </a:r>
            <a:r>
              <a:rPr lang="es-MX" sz="2000" u="sng" dirty="0"/>
              <a:t>esos</a:t>
            </a:r>
            <a:r>
              <a:rPr lang="es-MX" sz="2000" dirty="0"/>
              <a:t>   (</a:t>
            </a:r>
            <a:r>
              <a:rPr lang="es-MX" sz="1600" dirty="0"/>
              <a:t>método de corroboración)</a:t>
            </a:r>
            <a:endParaRPr lang="es-MX" sz="2000" u="sng" dirty="0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755576" y="4437063"/>
            <a:ext cx="838842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buFont typeface="Arial" charset="0"/>
              <a:buChar char="•"/>
            </a:pPr>
            <a:r>
              <a:rPr lang="es-MX" sz="2000" b="1"/>
              <a:t> </a:t>
            </a:r>
            <a:r>
              <a:rPr lang="es-MX" sz="2000" u="sng"/>
              <a:t>Les</a:t>
            </a:r>
            <a:r>
              <a:rPr lang="es-MX" sz="2000"/>
              <a:t> gusta eso   (</a:t>
            </a:r>
            <a:r>
              <a:rPr lang="es-MX" sz="1600"/>
              <a:t>método de corroboración)</a:t>
            </a:r>
            <a:endParaRPr lang="es-MX" sz="2000" u="sng"/>
          </a:p>
        </p:txBody>
      </p:sp>
      <p:cxnSp>
        <p:nvCxnSpPr>
          <p:cNvPr id="20" name="19 Conector recto de flecha"/>
          <p:cNvCxnSpPr/>
          <p:nvPr/>
        </p:nvCxnSpPr>
        <p:spPr>
          <a:xfrm rot="5400000">
            <a:off x="2628701" y="5084267"/>
            <a:ext cx="43180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>
            <a:spLocks noChangeArrowheads="1"/>
          </p:cNvSpPr>
          <p:nvPr/>
        </p:nvSpPr>
        <p:spPr bwMode="auto">
          <a:xfrm>
            <a:off x="2987725" y="5876453"/>
            <a:ext cx="1800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</a:rPr>
              <a:t>SUJETO</a:t>
            </a:r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1331963" y="5876453"/>
            <a:ext cx="1800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 dirty="0">
                <a:solidFill>
                  <a:srgbClr val="FF0000"/>
                </a:solidFill>
              </a:rPr>
              <a:t>PREDICADO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5" grpId="0"/>
      <p:bldP spid="18" grpId="0"/>
      <p:bldP spid="19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404664"/>
            <a:ext cx="8281045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FontTx/>
              <a:buChar char="•"/>
            </a:pPr>
            <a:r>
              <a:rPr lang="es-ES" sz="2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En español, el sujeto puede estar expreso o </a:t>
            </a:r>
            <a:r>
              <a:rPr lang="es-ES" sz="2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no expreso </a:t>
            </a:r>
          </a:p>
          <a:p>
            <a:pPr eaLnBrk="0" hangingPunct="0"/>
            <a:endParaRPr lang="es-ES" sz="2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s-ES" sz="2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La ardillita </a:t>
            </a:r>
            <a:r>
              <a:rPr lang="es-ES" sz="2200" b="1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robaba</a:t>
            </a:r>
            <a:r>
              <a:rPr lang="es-ES" sz="2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la comida y </a:t>
            </a:r>
            <a:r>
              <a:rPr lang="es-ES" sz="2200" b="1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enojó</a:t>
            </a:r>
            <a:r>
              <a:rPr lang="es-ES" sz="2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a sus amiguitos</a:t>
            </a:r>
          </a:p>
          <a:p>
            <a:pPr eaLnBrk="0" hangingPunct="0"/>
            <a:endParaRPr lang="es-ES" sz="2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s-ES" sz="2200" i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La ardillita </a:t>
            </a:r>
            <a:r>
              <a:rPr lang="es-ES" sz="22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robaba</a:t>
            </a:r>
            <a:r>
              <a:rPr lang="es-ES" sz="2200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la comida  </a:t>
            </a:r>
            <a:endParaRPr lang="es-ES" sz="2200" dirty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s-ES" sz="2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y </a:t>
            </a:r>
            <a:endParaRPr lang="es-ES" sz="2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s-ES" sz="2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[ </a:t>
            </a:r>
            <a:r>
              <a:rPr lang="es-ES" sz="2200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no expreso</a:t>
            </a:r>
            <a:r>
              <a:rPr lang="es-ES" sz="2200" i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 la ardilla </a:t>
            </a:r>
            <a:r>
              <a:rPr lang="es-ES" sz="2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]  </a:t>
            </a:r>
            <a:r>
              <a:rPr lang="es-ES" sz="22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enojó</a:t>
            </a:r>
            <a:r>
              <a:rPr lang="es-ES" sz="2200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a sus amiguitos </a:t>
            </a:r>
          </a:p>
          <a:p>
            <a:pPr eaLnBrk="0" hangingPunct="0"/>
            <a:endParaRPr lang="es-ES" sz="22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s-ES" sz="2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Un sujeto expreso puede ser </a:t>
            </a:r>
            <a:r>
              <a:rPr lang="es-ES" sz="2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tácito</a:t>
            </a:r>
            <a:r>
              <a:rPr lang="es-ES" sz="2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(caso anterior) o </a:t>
            </a:r>
            <a:r>
              <a:rPr lang="es-ES" sz="2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desinencial</a:t>
            </a:r>
            <a:r>
              <a:rPr lang="es-ES" sz="2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(solo conocemos la desinencia del verbo)</a:t>
            </a:r>
          </a:p>
          <a:p>
            <a:pPr eaLnBrk="0" hangingPunct="0">
              <a:buFontTx/>
              <a:buChar char="•"/>
            </a:pPr>
            <a:endParaRPr lang="es-ES" sz="2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s-ES" sz="2200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No</a:t>
            </a:r>
            <a:r>
              <a:rPr lang="es-ES" sz="22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s-ES" sz="2200" b="1" i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sabí</a:t>
            </a:r>
            <a:r>
              <a:rPr lang="es-ES" sz="2200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lo que piensan</a:t>
            </a:r>
            <a:endParaRPr lang="es-ES" sz="2200" dirty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s-ES" sz="2200" i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[ Desinencia: 2º </a:t>
            </a:r>
            <a:r>
              <a:rPr lang="es-ES" sz="2200" i="1" dirty="0" err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p.s.</a:t>
            </a:r>
            <a:r>
              <a:rPr lang="es-ES" sz="2200" i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] </a:t>
            </a:r>
            <a:r>
              <a:rPr lang="es-ES" sz="22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No </a:t>
            </a:r>
            <a:r>
              <a:rPr lang="es-ES" sz="2200" b="1" i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sabí</a:t>
            </a:r>
            <a:r>
              <a:rPr lang="es-ES" sz="2200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lo que piensan </a:t>
            </a:r>
            <a:endParaRPr lang="es-ES" sz="2200" dirty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332849"/>
            <a:ext cx="842563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s-ES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ORACIONES ESPECIALES</a:t>
            </a:r>
          </a:p>
          <a:p>
            <a:pPr eaLnBrk="0" hangingPunct="0">
              <a:defRPr/>
            </a:pPr>
            <a:endParaRPr lang="es-ES" sz="20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457200" indent="-457200">
              <a:buFontTx/>
              <a:buAutoNum type="arabicParenR"/>
              <a:defRPr/>
            </a:pPr>
            <a:r>
              <a:rPr lang="es-ES" sz="2000" b="1" dirty="0"/>
              <a:t>Oraciones impersonales: </a:t>
            </a:r>
          </a:p>
          <a:p>
            <a:pPr marL="457200" indent="-457200">
              <a:defRPr/>
            </a:pPr>
            <a:endParaRPr lang="es-ES" sz="2000" dirty="0"/>
          </a:p>
          <a:p>
            <a:pPr marL="457200" indent="-457200">
              <a:defRPr/>
            </a:pPr>
            <a:r>
              <a:rPr lang="es-ES" sz="2000" dirty="0"/>
              <a:t>      verbo </a:t>
            </a:r>
            <a:r>
              <a:rPr lang="es-ES" sz="2000" b="1" dirty="0"/>
              <a:t>solo en tercera persona singular</a:t>
            </a:r>
            <a:r>
              <a:rPr lang="es-ES" sz="2000" dirty="0"/>
              <a:t>, sujeto desinencial sin referencia semántica identificable</a:t>
            </a:r>
          </a:p>
          <a:p>
            <a:pPr>
              <a:defRPr/>
            </a:pPr>
            <a:endParaRPr lang="es-ES" sz="2000" i="1" dirty="0"/>
          </a:p>
          <a:p>
            <a:pPr>
              <a:defRPr/>
            </a:pPr>
            <a:r>
              <a:rPr lang="es-ES" sz="2000" i="1" dirty="0"/>
              <a:t>Este invierno </a:t>
            </a:r>
            <a:r>
              <a:rPr lang="es-ES" sz="2000" b="1" i="1" dirty="0"/>
              <a:t>lloverá</a:t>
            </a:r>
            <a:r>
              <a:rPr lang="es-ES" sz="2000" i="1" dirty="0"/>
              <a:t> muchísimo</a:t>
            </a:r>
            <a:endParaRPr lang="es-ES" sz="2000" dirty="0"/>
          </a:p>
          <a:p>
            <a:pPr>
              <a:defRPr/>
            </a:pPr>
            <a:r>
              <a:rPr lang="es-ES" sz="2000" b="1" i="1" dirty="0"/>
              <a:t>Hace</a:t>
            </a:r>
            <a:r>
              <a:rPr lang="es-ES" sz="2000" i="1" dirty="0"/>
              <a:t> calor</a:t>
            </a:r>
            <a:endParaRPr lang="es-ES" sz="2000" dirty="0"/>
          </a:p>
          <a:p>
            <a:pPr>
              <a:defRPr/>
            </a:pPr>
            <a:r>
              <a:rPr lang="es-ES" sz="2000" b="1" i="1" dirty="0"/>
              <a:t>Hay</a:t>
            </a:r>
            <a:r>
              <a:rPr lang="es-ES" sz="2000" i="1" dirty="0"/>
              <a:t> una historia que les quiero contar</a:t>
            </a:r>
            <a:endParaRPr lang="es-ES" sz="2000" dirty="0"/>
          </a:p>
          <a:p>
            <a:pPr eaLnBrk="0" hangingPunct="0">
              <a:buFontTx/>
              <a:buChar char="•"/>
              <a:defRPr/>
            </a:pPr>
            <a:endParaRPr lang="es-ES" sz="20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s-ES" sz="20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188640"/>
            <a:ext cx="8569647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1"/>
            <a:r>
              <a:rPr lang="es-ES" sz="2200" b="1" dirty="0"/>
              <a:t>Caso especial del verbo “haber”</a:t>
            </a:r>
          </a:p>
          <a:p>
            <a:endParaRPr lang="es-ES" sz="2200" b="1" i="1" dirty="0"/>
          </a:p>
          <a:p>
            <a:r>
              <a:rPr lang="es-ES" sz="2200" b="1" i="1" dirty="0"/>
              <a:t>Hay</a:t>
            </a:r>
            <a:r>
              <a:rPr lang="es-ES" sz="2200" i="1" dirty="0"/>
              <a:t> una fiesta       </a:t>
            </a:r>
            <a:r>
              <a:rPr lang="es-ES" sz="2200" b="1" i="1" dirty="0"/>
              <a:t>Hay</a:t>
            </a:r>
            <a:r>
              <a:rPr lang="es-ES" sz="2200" i="1" dirty="0"/>
              <a:t> dos fiestas</a:t>
            </a:r>
            <a:endParaRPr lang="es-ES" sz="2200" dirty="0"/>
          </a:p>
          <a:p>
            <a:endParaRPr lang="es-ES" sz="2200" b="1" i="1" dirty="0"/>
          </a:p>
          <a:p>
            <a:endParaRPr lang="es-ES" sz="2200" b="1" i="1" dirty="0"/>
          </a:p>
          <a:p>
            <a:r>
              <a:rPr lang="es-ES" sz="2200" b="1" i="1" dirty="0"/>
              <a:t>Hubo</a:t>
            </a:r>
            <a:r>
              <a:rPr lang="es-ES" sz="2200" i="1" dirty="0"/>
              <a:t> una fiesta  	 </a:t>
            </a:r>
            <a:r>
              <a:rPr lang="es-ES" sz="2200" b="1" i="1" dirty="0"/>
              <a:t>Hubo</a:t>
            </a:r>
            <a:r>
              <a:rPr lang="es-ES" sz="2200" i="1" dirty="0"/>
              <a:t> dos fiestas</a:t>
            </a:r>
            <a:endParaRPr lang="es-ES" sz="2200" dirty="0"/>
          </a:p>
          <a:p>
            <a:r>
              <a:rPr lang="es-ES" sz="2200" b="1" i="1" dirty="0"/>
              <a:t>                             </a:t>
            </a:r>
            <a:r>
              <a:rPr lang="es-ES" sz="2200" b="1" i="1" dirty="0" smtClean="0"/>
              <a:t>       Hubieron</a:t>
            </a:r>
            <a:r>
              <a:rPr lang="es-ES" sz="2200" i="1" dirty="0" smtClean="0"/>
              <a:t> </a:t>
            </a:r>
            <a:r>
              <a:rPr lang="es-ES" sz="2200" i="1" dirty="0"/>
              <a:t>dos fiestas</a:t>
            </a:r>
            <a:endParaRPr lang="es-ES" sz="2200" dirty="0"/>
          </a:p>
          <a:p>
            <a:endParaRPr lang="es-ES" sz="2200" b="1" i="1" dirty="0"/>
          </a:p>
          <a:p>
            <a:endParaRPr lang="es-ES" sz="2200" b="1" i="1" dirty="0"/>
          </a:p>
          <a:p>
            <a:r>
              <a:rPr lang="es-ES" sz="2200" b="1" i="1" dirty="0"/>
              <a:t>Va a haber</a:t>
            </a:r>
            <a:r>
              <a:rPr lang="es-ES" sz="2200" i="1" dirty="0"/>
              <a:t> una prueba pronto</a:t>
            </a:r>
            <a:endParaRPr lang="es-ES" sz="2200" dirty="0"/>
          </a:p>
          <a:p>
            <a:endParaRPr lang="es-ES" sz="2200" b="1" i="1" dirty="0"/>
          </a:p>
          <a:p>
            <a:r>
              <a:rPr lang="es-ES" sz="2200" b="1" i="1" dirty="0"/>
              <a:t>                     Va a haber</a:t>
            </a:r>
            <a:r>
              <a:rPr lang="es-ES" sz="2200" i="1" dirty="0"/>
              <a:t> dos pruebas esta semana</a:t>
            </a:r>
            <a:endParaRPr lang="es-ES" sz="2200" dirty="0"/>
          </a:p>
          <a:p>
            <a:r>
              <a:rPr lang="es-ES" sz="2200" b="1" i="1" dirty="0"/>
              <a:t>                   </a:t>
            </a:r>
            <a:r>
              <a:rPr lang="es-ES" sz="2200" b="1" i="1" dirty="0" smtClean="0"/>
              <a:t>  Van </a:t>
            </a:r>
            <a:r>
              <a:rPr lang="es-ES" sz="2200" b="1" i="1" dirty="0"/>
              <a:t>a haber</a:t>
            </a:r>
            <a:r>
              <a:rPr lang="es-ES" sz="2200" i="1" dirty="0"/>
              <a:t> dos pruebas esta semana</a:t>
            </a:r>
            <a:endParaRPr lang="es-ES" sz="2200" dirty="0"/>
          </a:p>
          <a:p>
            <a:pPr eaLnBrk="0" hangingPunct="0">
              <a:buFontTx/>
              <a:buChar char="•"/>
            </a:pPr>
            <a:endParaRPr lang="es-ES" sz="22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s-ES" sz="22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5517232"/>
            <a:ext cx="7920880" cy="11079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200" b="1" dirty="0"/>
              <a:t>Personalización del verbo impersonal</a:t>
            </a:r>
            <a:r>
              <a:rPr lang="es-ES" sz="2200" dirty="0"/>
              <a:t>: </a:t>
            </a:r>
          </a:p>
          <a:p>
            <a:pPr algn="ctr">
              <a:defRPr/>
            </a:pPr>
            <a:r>
              <a:rPr lang="es-ES" sz="2200" dirty="0"/>
              <a:t>activación del paradigma funcional </a:t>
            </a:r>
            <a:endParaRPr lang="es-ES" sz="2200" dirty="0" smtClean="0"/>
          </a:p>
          <a:p>
            <a:pPr algn="ctr">
              <a:defRPr/>
            </a:pPr>
            <a:r>
              <a:rPr lang="es-ES" sz="2200" dirty="0" smtClean="0"/>
              <a:t>de </a:t>
            </a:r>
            <a:r>
              <a:rPr lang="es-ES" sz="2200" dirty="0"/>
              <a:t>concordancia sujeto - predicado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332656"/>
            <a:ext cx="7993583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s-ES" sz="2200" b="1" dirty="0"/>
              <a:t>2) Oraciones con sujeto indeterminado: </a:t>
            </a:r>
          </a:p>
          <a:p>
            <a:endParaRPr lang="es-ES" sz="2200" dirty="0"/>
          </a:p>
          <a:p>
            <a:r>
              <a:rPr lang="es-ES" sz="2200" dirty="0"/>
              <a:t>          verbo en tercera persona plural, sujeto </a:t>
            </a:r>
          </a:p>
          <a:p>
            <a:r>
              <a:rPr lang="es-ES" sz="2200" dirty="0"/>
              <a:t>          desinencial con referente semántico en</a:t>
            </a:r>
          </a:p>
          <a:p>
            <a:r>
              <a:rPr lang="es-ES" sz="2200" dirty="0"/>
              <a:t>          singular o de número desconocido</a:t>
            </a:r>
          </a:p>
          <a:p>
            <a:endParaRPr lang="es-ES" sz="2200" dirty="0"/>
          </a:p>
          <a:p>
            <a:endParaRPr lang="es-ES" sz="2200" dirty="0"/>
          </a:p>
          <a:p>
            <a:r>
              <a:rPr lang="es-ES" sz="2200" i="1" dirty="0"/>
              <a:t>Te </a:t>
            </a:r>
            <a:r>
              <a:rPr lang="es-ES" sz="2200" b="1" i="1" dirty="0"/>
              <a:t>llaman</a:t>
            </a:r>
            <a:r>
              <a:rPr lang="es-ES" sz="2200" i="1" dirty="0"/>
              <a:t> por teléfono</a:t>
            </a:r>
            <a:endParaRPr lang="es-ES" sz="2200" dirty="0"/>
          </a:p>
          <a:p>
            <a:r>
              <a:rPr lang="es-ES" sz="2200" i="1" dirty="0"/>
              <a:t>¡Me lo </a:t>
            </a:r>
            <a:r>
              <a:rPr lang="es-ES" sz="2200" b="1" i="1" dirty="0"/>
              <a:t>contaron</a:t>
            </a:r>
            <a:r>
              <a:rPr lang="es-ES" sz="2200" i="1" dirty="0"/>
              <a:t> todo!</a:t>
            </a:r>
            <a:endParaRPr lang="es-ES" sz="2200" dirty="0"/>
          </a:p>
          <a:p>
            <a:pPr eaLnBrk="0" hangingPunct="0">
              <a:buFontTx/>
              <a:buChar char="•"/>
            </a:pPr>
            <a:endParaRPr lang="es-ES" sz="22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s-ES" sz="22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525</Words>
  <Application>Microsoft Office PowerPoint</Application>
  <PresentationFormat>Presentación en pantalla (4:3)</PresentationFormat>
  <Paragraphs>91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Tema de Office</vt:lpstr>
      <vt:lpstr>Oraciones bimembres:  sujeto y predicado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U.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NIVEL MORFOSINTÁCTICO</dc:title>
  <dc:creator>medicina</dc:creator>
  <cp:lastModifiedBy>Usuario</cp:lastModifiedBy>
  <cp:revision>66</cp:revision>
  <dcterms:created xsi:type="dcterms:W3CDTF">2011-03-10T20:02:29Z</dcterms:created>
  <dcterms:modified xsi:type="dcterms:W3CDTF">2012-04-27T13:01:25Z</dcterms:modified>
</cp:coreProperties>
</file>