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7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24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png"/></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3365500"/>
            <a:chOff x="0" y="0"/>
            <a:chExt cx="5760" cy="2120"/>
          </a:xfrm>
        </p:grpSpPr>
        <p:pic>
          <p:nvPicPr>
            <p:cNvPr id="141315" name="Picture 3" descr="ARTBANNA"/>
            <p:cNvPicPr>
              <a:picLocks noChangeAspect="1" noChangeArrowheads="1"/>
            </p:cNvPicPr>
            <p:nvPr userDrawn="1"/>
          </p:nvPicPr>
          <p:blipFill>
            <a:blip r:embed="rId2" cstate="print"/>
            <a:srcRect l="8125"/>
            <a:stretch>
              <a:fillRect/>
            </a:stretch>
          </p:blipFill>
          <p:spPr bwMode="invGray">
            <a:xfrm>
              <a:off x="0" y="0"/>
              <a:ext cx="5760" cy="576"/>
            </a:xfrm>
            <a:prstGeom prst="rect">
              <a:avLst/>
            </a:prstGeom>
            <a:noFill/>
          </p:spPr>
        </p:pic>
        <p:pic>
          <p:nvPicPr>
            <p:cNvPr id="141316" name="Picture 4" descr="Arthsepa"/>
            <p:cNvPicPr>
              <a:picLocks noChangeAspect="1" noChangeArrowheads="1"/>
            </p:cNvPicPr>
            <p:nvPr userDrawn="1"/>
          </p:nvPicPr>
          <p:blipFill>
            <a:blip r:embed="rId3" cstate="print"/>
            <a:srcRect/>
            <a:stretch>
              <a:fillRect/>
            </a:stretch>
          </p:blipFill>
          <p:spPr bwMode="auto">
            <a:xfrm>
              <a:off x="2688" y="2059"/>
              <a:ext cx="2832" cy="61"/>
            </a:xfrm>
            <a:prstGeom prst="rect">
              <a:avLst/>
            </a:prstGeom>
            <a:noFill/>
          </p:spPr>
        </p:pic>
      </p:grpSp>
      <p:sp>
        <p:nvSpPr>
          <p:cNvPr id="141317" name="Rectangle 5"/>
          <p:cNvSpPr>
            <a:spLocks noGrp="1" noChangeArrowheads="1"/>
          </p:cNvSpPr>
          <p:nvPr>
            <p:ph type="ctrTitle"/>
          </p:nvPr>
        </p:nvSpPr>
        <p:spPr>
          <a:xfrm>
            <a:off x="990600" y="1905000"/>
            <a:ext cx="7772400" cy="1143000"/>
          </a:xfrm>
        </p:spPr>
        <p:txBody>
          <a:bodyPr/>
          <a:lstStyle>
            <a:lvl1pPr algn="r">
              <a:defRPr/>
            </a:lvl1pPr>
          </a:lstStyle>
          <a:p>
            <a:r>
              <a:rPr lang="es-ES"/>
              <a:t>Haga clic para modificar el estilo de título del patrón</a:t>
            </a:r>
          </a:p>
        </p:txBody>
      </p:sp>
      <p:sp>
        <p:nvSpPr>
          <p:cNvPr id="141318" name="Rectangle 6"/>
          <p:cNvSpPr>
            <a:spLocks noGrp="1" noChangeArrowheads="1"/>
          </p:cNvSpPr>
          <p:nvPr>
            <p:ph type="subTitle" idx="1"/>
          </p:nvPr>
        </p:nvSpPr>
        <p:spPr>
          <a:xfrm>
            <a:off x="2686050" y="3492500"/>
            <a:ext cx="6102350" cy="1752600"/>
          </a:xfrm>
        </p:spPr>
        <p:txBody>
          <a:bodyPr/>
          <a:lstStyle>
            <a:lvl1pPr marL="0" indent="0" algn="r">
              <a:buFont typeface="Wingdings" pitchFamily="2" charset="2"/>
              <a:buNone/>
              <a:defRPr/>
            </a:lvl1pPr>
          </a:lstStyle>
          <a:p>
            <a:r>
              <a:rPr lang="es-ES"/>
              <a:t>Haga clic para modificar el estilo de subtítulo del patrón</a:t>
            </a:r>
          </a:p>
        </p:txBody>
      </p:sp>
      <p:sp>
        <p:nvSpPr>
          <p:cNvPr id="141319" name="Rectangle 7"/>
          <p:cNvSpPr>
            <a:spLocks noGrp="1" noChangeArrowheads="1"/>
          </p:cNvSpPr>
          <p:nvPr>
            <p:ph type="dt" sz="half" idx="2"/>
          </p:nvPr>
        </p:nvSpPr>
        <p:spPr>
          <a:xfrm>
            <a:off x="3359150" y="6343650"/>
            <a:ext cx="1905000" cy="457200"/>
          </a:xfrm>
        </p:spPr>
        <p:txBody>
          <a:bodyPr/>
          <a:lstStyle>
            <a:lvl1pPr>
              <a:defRPr/>
            </a:lvl1pPr>
          </a:lstStyle>
          <a:p>
            <a:endParaRPr lang="es-ES">
              <a:solidFill>
                <a:srgbClr val="FFFFCC"/>
              </a:solidFill>
            </a:endParaRPr>
          </a:p>
        </p:txBody>
      </p:sp>
      <p:sp>
        <p:nvSpPr>
          <p:cNvPr id="141320" name="Rectangle 8"/>
          <p:cNvSpPr>
            <a:spLocks noGrp="1" noChangeArrowheads="1"/>
          </p:cNvSpPr>
          <p:nvPr>
            <p:ph type="ftr" sz="quarter" idx="3"/>
          </p:nvPr>
        </p:nvSpPr>
        <p:spPr>
          <a:xfrm>
            <a:off x="6019800" y="6343650"/>
            <a:ext cx="2895600" cy="457200"/>
          </a:xfrm>
        </p:spPr>
        <p:txBody>
          <a:bodyPr/>
          <a:lstStyle>
            <a:lvl1pPr>
              <a:defRPr/>
            </a:lvl1pPr>
          </a:lstStyle>
          <a:p>
            <a:endParaRPr lang="es-ES">
              <a:solidFill>
                <a:srgbClr val="FFFFCC"/>
              </a:solidFill>
            </a:endParaRPr>
          </a:p>
        </p:txBody>
      </p:sp>
      <p:sp>
        <p:nvSpPr>
          <p:cNvPr id="141321" name="Rectangle 9"/>
          <p:cNvSpPr>
            <a:spLocks noGrp="1" noChangeArrowheads="1"/>
          </p:cNvSpPr>
          <p:nvPr>
            <p:ph type="sldNum" sz="quarter" idx="4"/>
          </p:nvPr>
        </p:nvSpPr>
        <p:spPr>
          <a:xfrm>
            <a:off x="125413" y="6361113"/>
            <a:ext cx="1905000" cy="457200"/>
          </a:xfrm>
        </p:spPr>
        <p:txBody>
          <a:bodyPr/>
          <a:lstStyle>
            <a:lvl1pPr>
              <a:defRPr/>
            </a:lvl1pPr>
          </a:lstStyle>
          <a:p>
            <a:fld id="{98962216-9853-4BE7-AF06-5F1CCEE256CE}"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endParaRPr lang="es-ES">
              <a:solidFill>
                <a:srgbClr val="FFFFCC"/>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6" name="5 Marcador de número de diapositiva"/>
          <p:cNvSpPr>
            <a:spLocks noGrp="1"/>
          </p:cNvSpPr>
          <p:nvPr>
            <p:ph type="sldNum" sz="quarter" idx="12"/>
          </p:nvPr>
        </p:nvSpPr>
        <p:spPr/>
        <p:txBody>
          <a:bodyPr/>
          <a:lstStyle>
            <a:lvl1pPr>
              <a:defRPr/>
            </a:lvl1pPr>
          </a:lstStyle>
          <a:p>
            <a:fld id="{FCCABD8D-E0C6-4C0A-A941-05CF58F88D2F}"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96088" y="722313"/>
            <a:ext cx="2159000" cy="5334000"/>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317500" y="722313"/>
            <a:ext cx="6326188" cy="53340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endParaRPr lang="es-ES">
              <a:solidFill>
                <a:srgbClr val="FFFFCC"/>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6" name="5 Marcador de número de diapositiva"/>
          <p:cNvSpPr>
            <a:spLocks noGrp="1"/>
          </p:cNvSpPr>
          <p:nvPr>
            <p:ph type="sldNum" sz="quarter" idx="12"/>
          </p:nvPr>
        </p:nvSpPr>
        <p:spPr/>
        <p:txBody>
          <a:bodyPr/>
          <a:lstStyle>
            <a:lvl1pPr>
              <a:defRPr/>
            </a:lvl1pPr>
          </a:lstStyle>
          <a:p>
            <a:fld id="{5EDF8A15-0C00-4834-90E9-07285A6DE2B7}"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endParaRPr lang="es-ES">
              <a:solidFill>
                <a:srgbClr val="FFFFCC"/>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6" name="5 Marcador de número de diapositiva"/>
          <p:cNvSpPr>
            <a:spLocks noGrp="1"/>
          </p:cNvSpPr>
          <p:nvPr>
            <p:ph type="sldNum" sz="quarter" idx="12"/>
          </p:nvPr>
        </p:nvSpPr>
        <p:spPr/>
        <p:txBody>
          <a:bodyPr/>
          <a:lstStyle>
            <a:lvl1pPr>
              <a:defRPr/>
            </a:lvl1pPr>
          </a:lstStyle>
          <a:p>
            <a:fld id="{AF1858B0-28F5-4F45-A0D3-E3AB0F5DA05C}"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solidFill>
                <a:srgbClr val="FFFFCC"/>
              </a:solidFill>
            </a:endParaRPr>
          </a:p>
        </p:txBody>
      </p:sp>
      <p:sp>
        <p:nvSpPr>
          <p:cNvPr id="5" name="4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6" name="5 Marcador de número de diapositiva"/>
          <p:cNvSpPr>
            <a:spLocks noGrp="1"/>
          </p:cNvSpPr>
          <p:nvPr>
            <p:ph type="sldNum" sz="quarter" idx="12"/>
          </p:nvPr>
        </p:nvSpPr>
        <p:spPr/>
        <p:txBody>
          <a:bodyPr/>
          <a:lstStyle>
            <a:lvl1pPr>
              <a:defRPr/>
            </a:lvl1pPr>
          </a:lstStyle>
          <a:p>
            <a:fld id="{2CD3CCAF-4F06-4572-8DF7-5072184C0C0A}"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328613" y="1941513"/>
            <a:ext cx="402748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508500" y="1941513"/>
            <a:ext cx="40290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fecha"/>
          <p:cNvSpPr>
            <a:spLocks noGrp="1"/>
          </p:cNvSpPr>
          <p:nvPr>
            <p:ph type="dt" sz="half" idx="10"/>
          </p:nvPr>
        </p:nvSpPr>
        <p:spPr/>
        <p:txBody>
          <a:bodyPr/>
          <a:lstStyle>
            <a:lvl1pPr>
              <a:defRPr/>
            </a:lvl1pPr>
          </a:lstStyle>
          <a:p>
            <a:endParaRPr lang="es-ES">
              <a:solidFill>
                <a:srgbClr val="FFFFCC"/>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7" name="6 Marcador de número de diapositiva"/>
          <p:cNvSpPr>
            <a:spLocks noGrp="1"/>
          </p:cNvSpPr>
          <p:nvPr>
            <p:ph type="sldNum" sz="quarter" idx="12"/>
          </p:nvPr>
        </p:nvSpPr>
        <p:spPr/>
        <p:txBody>
          <a:bodyPr/>
          <a:lstStyle>
            <a:lvl1pPr>
              <a:defRPr/>
            </a:lvl1pPr>
          </a:lstStyle>
          <a:p>
            <a:fld id="{336458B0-411E-4EDC-AE96-AB0C0ABCEE14}"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6 Marcador de fecha"/>
          <p:cNvSpPr>
            <a:spLocks noGrp="1"/>
          </p:cNvSpPr>
          <p:nvPr>
            <p:ph type="dt" sz="half" idx="10"/>
          </p:nvPr>
        </p:nvSpPr>
        <p:spPr/>
        <p:txBody>
          <a:bodyPr/>
          <a:lstStyle>
            <a:lvl1pPr>
              <a:defRPr/>
            </a:lvl1pPr>
          </a:lstStyle>
          <a:p>
            <a:endParaRPr lang="es-ES">
              <a:solidFill>
                <a:srgbClr val="FFFFCC"/>
              </a:solidFill>
            </a:endParaRPr>
          </a:p>
        </p:txBody>
      </p:sp>
      <p:sp>
        <p:nvSpPr>
          <p:cNvPr id="8" name="7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9" name="8 Marcador de número de diapositiva"/>
          <p:cNvSpPr>
            <a:spLocks noGrp="1"/>
          </p:cNvSpPr>
          <p:nvPr>
            <p:ph type="sldNum" sz="quarter" idx="12"/>
          </p:nvPr>
        </p:nvSpPr>
        <p:spPr/>
        <p:txBody>
          <a:bodyPr/>
          <a:lstStyle>
            <a:lvl1pPr>
              <a:defRPr/>
            </a:lvl1pPr>
          </a:lstStyle>
          <a:p>
            <a:fld id="{91155229-9A20-4520-A682-42469FD34444}"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fecha"/>
          <p:cNvSpPr>
            <a:spLocks noGrp="1"/>
          </p:cNvSpPr>
          <p:nvPr>
            <p:ph type="dt" sz="half" idx="10"/>
          </p:nvPr>
        </p:nvSpPr>
        <p:spPr/>
        <p:txBody>
          <a:bodyPr/>
          <a:lstStyle>
            <a:lvl1pPr>
              <a:defRPr/>
            </a:lvl1pPr>
          </a:lstStyle>
          <a:p>
            <a:endParaRPr lang="es-ES">
              <a:solidFill>
                <a:srgbClr val="FFFFCC"/>
              </a:solidFill>
            </a:endParaRPr>
          </a:p>
        </p:txBody>
      </p:sp>
      <p:sp>
        <p:nvSpPr>
          <p:cNvPr id="4" name="3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5" name="4 Marcador de número de diapositiva"/>
          <p:cNvSpPr>
            <a:spLocks noGrp="1"/>
          </p:cNvSpPr>
          <p:nvPr>
            <p:ph type="sldNum" sz="quarter" idx="12"/>
          </p:nvPr>
        </p:nvSpPr>
        <p:spPr/>
        <p:txBody>
          <a:bodyPr/>
          <a:lstStyle>
            <a:lvl1pPr>
              <a:defRPr/>
            </a:lvl1pPr>
          </a:lstStyle>
          <a:p>
            <a:fld id="{6F91A80A-3956-41ED-98DE-7605E6C62556}"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solidFill>
                <a:srgbClr val="FFFFCC"/>
              </a:solidFill>
            </a:endParaRPr>
          </a:p>
        </p:txBody>
      </p:sp>
      <p:sp>
        <p:nvSpPr>
          <p:cNvPr id="3" name="2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4" name="3 Marcador de número de diapositiva"/>
          <p:cNvSpPr>
            <a:spLocks noGrp="1"/>
          </p:cNvSpPr>
          <p:nvPr>
            <p:ph type="sldNum" sz="quarter" idx="12"/>
          </p:nvPr>
        </p:nvSpPr>
        <p:spPr/>
        <p:txBody>
          <a:bodyPr/>
          <a:lstStyle>
            <a:lvl1pPr>
              <a:defRPr/>
            </a:lvl1pPr>
          </a:lstStyle>
          <a:p>
            <a:fld id="{9815CC8D-72BF-42F8-B5AA-DF8D8182DDA3}"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solidFill>
                <a:srgbClr val="FFFFCC"/>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7" name="6 Marcador de número de diapositiva"/>
          <p:cNvSpPr>
            <a:spLocks noGrp="1"/>
          </p:cNvSpPr>
          <p:nvPr>
            <p:ph type="sldNum" sz="quarter" idx="12"/>
          </p:nvPr>
        </p:nvSpPr>
        <p:spPr/>
        <p:txBody>
          <a:bodyPr/>
          <a:lstStyle>
            <a:lvl1pPr>
              <a:defRPr/>
            </a:lvl1pPr>
          </a:lstStyle>
          <a:p>
            <a:fld id="{0C3E4B37-735B-4D41-8E0F-34E1A902CEC0}" type="slidenum">
              <a:rPr lang="es-ES">
                <a:solidFill>
                  <a:srgbClr val="FFFFCC"/>
                </a:solidFill>
              </a:rPr>
              <a:pPr/>
              <a:t>‹Nº›</a:t>
            </a:fld>
            <a:endParaRPr lang="es-ES">
              <a:solidFill>
                <a:srgbClr val="FFFFCC"/>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solidFill>
                <a:srgbClr val="FFFFCC"/>
              </a:solidFill>
            </a:endParaRPr>
          </a:p>
        </p:txBody>
      </p:sp>
      <p:sp>
        <p:nvSpPr>
          <p:cNvPr id="6" name="5 Marcador de pie de página"/>
          <p:cNvSpPr>
            <a:spLocks noGrp="1"/>
          </p:cNvSpPr>
          <p:nvPr>
            <p:ph type="ftr" sz="quarter" idx="11"/>
          </p:nvPr>
        </p:nvSpPr>
        <p:spPr/>
        <p:txBody>
          <a:bodyPr/>
          <a:lstStyle>
            <a:lvl1pPr>
              <a:defRPr/>
            </a:lvl1pPr>
          </a:lstStyle>
          <a:p>
            <a:endParaRPr lang="es-ES">
              <a:solidFill>
                <a:srgbClr val="FFFFCC"/>
              </a:solidFill>
            </a:endParaRPr>
          </a:p>
        </p:txBody>
      </p:sp>
      <p:sp>
        <p:nvSpPr>
          <p:cNvPr id="7" name="6 Marcador de número de diapositiva"/>
          <p:cNvSpPr>
            <a:spLocks noGrp="1"/>
          </p:cNvSpPr>
          <p:nvPr>
            <p:ph type="sldNum" sz="quarter" idx="12"/>
          </p:nvPr>
        </p:nvSpPr>
        <p:spPr/>
        <p:txBody>
          <a:bodyPr/>
          <a:lstStyle>
            <a:lvl1pPr>
              <a:defRPr/>
            </a:lvl1pPr>
          </a:lstStyle>
          <a:p>
            <a:fld id="{982C41C4-F1D5-43F0-A9C6-2C54FA67AEA9}" type="slidenum">
              <a:rPr lang="es-ES">
                <a:solidFill>
                  <a:srgbClr val="FFFFCC"/>
                </a:solidFill>
              </a:rPr>
              <a:pPr/>
              <a:t>‹Nº›</a:t>
            </a:fld>
            <a:endParaRPr lang="es-ES">
              <a:solidFill>
                <a:srgbClr val="FFFFCC"/>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path path="rect">
            <a:fillToRect r="100000" b="100000"/>
          </a:path>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7938" y="1636713"/>
            <a:ext cx="9148763" cy="4618037"/>
            <a:chOff x="-5" y="1031"/>
            <a:chExt cx="5763" cy="2909"/>
          </a:xfrm>
        </p:grpSpPr>
        <p:pic>
          <p:nvPicPr>
            <p:cNvPr id="140291" name="Picture 3" descr="ARTHSEPA"/>
            <p:cNvPicPr>
              <a:picLocks noChangeAspect="1" noChangeArrowheads="1"/>
            </p:cNvPicPr>
            <p:nvPr/>
          </p:nvPicPr>
          <p:blipFill>
            <a:blip r:embed="rId13" cstate="print"/>
            <a:srcRect/>
            <a:stretch>
              <a:fillRect/>
            </a:stretch>
          </p:blipFill>
          <p:spPr bwMode="gray">
            <a:xfrm>
              <a:off x="3778" y="3893"/>
              <a:ext cx="1980" cy="47"/>
            </a:xfrm>
            <a:prstGeom prst="rect">
              <a:avLst/>
            </a:prstGeom>
            <a:noFill/>
          </p:spPr>
        </p:pic>
        <p:pic>
          <p:nvPicPr>
            <p:cNvPr id="140292" name="Picture 4" descr="Arthsepa"/>
            <p:cNvPicPr>
              <a:picLocks noChangeAspect="1" noChangeArrowheads="1"/>
            </p:cNvPicPr>
            <p:nvPr/>
          </p:nvPicPr>
          <p:blipFill>
            <a:blip r:embed="rId14" cstate="print"/>
            <a:srcRect/>
            <a:stretch>
              <a:fillRect/>
            </a:stretch>
          </p:blipFill>
          <p:spPr bwMode="auto">
            <a:xfrm>
              <a:off x="-5" y="1031"/>
              <a:ext cx="2832" cy="61"/>
            </a:xfrm>
            <a:prstGeom prst="rect">
              <a:avLst/>
            </a:prstGeom>
            <a:noFill/>
          </p:spPr>
        </p:pic>
      </p:grpSp>
      <p:sp>
        <p:nvSpPr>
          <p:cNvPr id="140293" name="Rectangle 5"/>
          <p:cNvSpPr>
            <a:spLocks noGrp="1" noChangeArrowheads="1"/>
          </p:cNvSpPr>
          <p:nvPr>
            <p:ph type="title"/>
          </p:nvPr>
        </p:nvSpPr>
        <p:spPr bwMode="auto">
          <a:xfrm>
            <a:off x="317500" y="722313"/>
            <a:ext cx="8637588"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lvl="0"/>
            <a:r>
              <a:rPr lang="es-ES" smtClean="0"/>
              <a:t>Haga clic para modificar el estilo de título del patrón</a:t>
            </a:r>
          </a:p>
        </p:txBody>
      </p:sp>
      <p:sp>
        <p:nvSpPr>
          <p:cNvPr id="140294" name="Rectangle 6"/>
          <p:cNvSpPr>
            <a:spLocks noGrp="1" noChangeArrowheads="1"/>
          </p:cNvSpPr>
          <p:nvPr>
            <p:ph type="body" idx="1"/>
          </p:nvPr>
        </p:nvSpPr>
        <p:spPr bwMode="auto">
          <a:xfrm>
            <a:off x="328613" y="1941513"/>
            <a:ext cx="8208962"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40295" name="Rectangle 7"/>
          <p:cNvSpPr>
            <a:spLocks noGrp="1" noChangeArrowheads="1"/>
          </p:cNvSpPr>
          <p:nvPr>
            <p:ph type="dt" sz="half" idx="2"/>
          </p:nvPr>
        </p:nvSpPr>
        <p:spPr bwMode="auto">
          <a:xfrm>
            <a:off x="3433763" y="634365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mn-lt"/>
              </a:defRPr>
            </a:lvl1pPr>
          </a:lstStyle>
          <a:p>
            <a:pPr fontAlgn="base">
              <a:spcBef>
                <a:spcPct val="0"/>
              </a:spcBef>
              <a:spcAft>
                <a:spcPct val="0"/>
              </a:spcAft>
            </a:pPr>
            <a:endParaRPr lang="es-ES">
              <a:solidFill>
                <a:srgbClr val="FFFFCC"/>
              </a:solidFill>
            </a:endParaRPr>
          </a:p>
        </p:txBody>
      </p:sp>
      <p:sp>
        <p:nvSpPr>
          <p:cNvPr id="140296" name="Rectangle 8"/>
          <p:cNvSpPr>
            <a:spLocks noGrp="1" noChangeArrowheads="1"/>
          </p:cNvSpPr>
          <p:nvPr>
            <p:ph type="ftr" sz="quarter" idx="3"/>
          </p:nvPr>
        </p:nvSpPr>
        <p:spPr bwMode="auto">
          <a:xfrm>
            <a:off x="6108700" y="634365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defRPr>
            </a:lvl1pPr>
          </a:lstStyle>
          <a:p>
            <a:pPr fontAlgn="base">
              <a:spcBef>
                <a:spcPct val="0"/>
              </a:spcBef>
              <a:spcAft>
                <a:spcPct val="0"/>
              </a:spcAft>
            </a:pPr>
            <a:endParaRPr lang="es-ES">
              <a:solidFill>
                <a:srgbClr val="FFFFCC"/>
              </a:solidFill>
            </a:endParaRPr>
          </a:p>
        </p:txBody>
      </p:sp>
      <p:sp>
        <p:nvSpPr>
          <p:cNvPr id="140297" name="Rectangle 9"/>
          <p:cNvSpPr>
            <a:spLocks noGrp="1" noChangeArrowheads="1"/>
          </p:cNvSpPr>
          <p:nvPr>
            <p:ph type="sldNum" sz="quarter" idx="4"/>
          </p:nvPr>
        </p:nvSpPr>
        <p:spPr bwMode="auto">
          <a:xfrm>
            <a:off x="146050" y="6361113"/>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atin typeface="+mn-lt"/>
              </a:defRPr>
            </a:lvl1pPr>
          </a:lstStyle>
          <a:p>
            <a:pPr fontAlgn="base">
              <a:spcBef>
                <a:spcPct val="0"/>
              </a:spcBef>
              <a:spcAft>
                <a:spcPct val="0"/>
              </a:spcAft>
            </a:pPr>
            <a:fld id="{2FC9F72B-2BE7-46D6-872B-16B68AD53FC7}" type="slidenum">
              <a:rPr lang="es-ES" sz="2400">
                <a:solidFill>
                  <a:srgbClr val="FFFFCC"/>
                </a:solidFill>
              </a:rPr>
              <a:pPr fontAlgn="base">
                <a:spcBef>
                  <a:spcPct val="0"/>
                </a:spcBef>
                <a:spcAft>
                  <a:spcPct val="0"/>
                </a:spcAft>
              </a:pPr>
              <a:t>‹Nº›</a:t>
            </a:fld>
            <a:endParaRPr lang="es-ES" sz="2400">
              <a:solidFill>
                <a:srgbClr val="FFFFCC"/>
              </a:solidFill>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charset="0"/>
        </a:defRPr>
      </a:lvl2pPr>
      <a:lvl3pPr algn="l" rtl="0" fontAlgn="base">
        <a:spcBef>
          <a:spcPct val="0"/>
        </a:spcBef>
        <a:spcAft>
          <a:spcPct val="0"/>
        </a:spcAft>
        <a:defRPr sz="4400">
          <a:solidFill>
            <a:schemeClr val="tx2"/>
          </a:solidFill>
          <a:latin typeface="Arial" charset="0"/>
        </a:defRPr>
      </a:lvl3pPr>
      <a:lvl4pPr algn="l" rtl="0" fontAlgn="base">
        <a:spcBef>
          <a:spcPct val="0"/>
        </a:spcBef>
        <a:spcAft>
          <a:spcPct val="0"/>
        </a:spcAft>
        <a:defRPr sz="4400">
          <a:solidFill>
            <a:schemeClr val="tx2"/>
          </a:solidFill>
          <a:latin typeface="Arial" charset="0"/>
        </a:defRPr>
      </a:lvl4pPr>
      <a:lvl5pPr algn="l" rtl="0" fontAlgn="base">
        <a:spcBef>
          <a:spcPct val="0"/>
        </a:spcBef>
        <a:spcAft>
          <a:spcPct val="0"/>
        </a:spcAft>
        <a:defRPr sz="4400">
          <a:solidFill>
            <a:schemeClr val="tx2"/>
          </a:solidFill>
          <a:latin typeface="Arial" charset="0"/>
        </a:defRPr>
      </a:lvl5pPr>
      <a:lvl6pPr marL="457200" algn="l" rtl="0" fontAlgn="base">
        <a:spcBef>
          <a:spcPct val="0"/>
        </a:spcBef>
        <a:spcAft>
          <a:spcPct val="0"/>
        </a:spcAft>
        <a:defRPr sz="4400">
          <a:solidFill>
            <a:schemeClr val="tx2"/>
          </a:solidFill>
          <a:latin typeface="Arial" charset="0"/>
        </a:defRPr>
      </a:lvl6pPr>
      <a:lvl7pPr marL="914400" algn="l" rtl="0" fontAlgn="base">
        <a:spcBef>
          <a:spcPct val="0"/>
        </a:spcBef>
        <a:spcAft>
          <a:spcPct val="0"/>
        </a:spcAft>
        <a:defRPr sz="4400">
          <a:solidFill>
            <a:schemeClr val="tx2"/>
          </a:solidFill>
          <a:latin typeface="Arial" charset="0"/>
        </a:defRPr>
      </a:lvl7pPr>
      <a:lvl8pPr marL="1371600" algn="l" rtl="0" fontAlgn="base">
        <a:spcBef>
          <a:spcPct val="0"/>
        </a:spcBef>
        <a:spcAft>
          <a:spcPct val="0"/>
        </a:spcAft>
        <a:defRPr sz="4400">
          <a:solidFill>
            <a:schemeClr val="tx2"/>
          </a:solidFill>
          <a:latin typeface="Arial" charset="0"/>
        </a:defRPr>
      </a:lvl8pPr>
      <a:lvl9pPr marL="1828800" algn="l"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lr>
          <a:srgbClr val="CCFF33"/>
        </a:buClr>
        <a:buSzPct val="7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6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rgbClr val="0099CC"/>
        </a:buClr>
        <a:buSzPct val="6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tx2"/>
        </a:buClr>
        <a:buSzPct val="7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hlink"/>
        </a:buClr>
        <a:buSzPct val="65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latin typeface="+mn-lt"/>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ctrTitle"/>
          </p:nvPr>
        </p:nvSpPr>
        <p:spPr>
          <a:xfrm>
            <a:off x="684213" y="1196975"/>
            <a:ext cx="7991475" cy="2592388"/>
          </a:xfrm>
        </p:spPr>
        <p:txBody>
          <a:bodyPr/>
          <a:lstStyle/>
          <a:p>
            <a:r>
              <a:rPr lang="es-MX" sz="3600" b="1">
                <a:solidFill>
                  <a:srgbClr val="FFFFB9"/>
                </a:solidFill>
              </a:rPr>
              <a:t>TRATAMIENTO FARMACOLOGICO</a:t>
            </a:r>
            <a:br>
              <a:rPr lang="es-MX" sz="3600" b="1">
                <a:solidFill>
                  <a:srgbClr val="FFFFB9"/>
                </a:solidFill>
              </a:rPr>
            </a:br>
            <a:r>
              <a:rPr lang="es-MX" sz="3600" b="1">
                <a:solidFill>
                  <a:srgbClr val="FFFFB9"/>
                </a:solidFill>
              </a:rPr>
              <a:t>DE LOS </a:t>
            </a:r>
            <a:br>
              <a:rPr lang="es-MX" sz="3600" b="1">
                <a:solidFill>
                  <a:srgbClr val="FFFFB9"/>
                </a:solidFill>
              </a:rPr>
            </a:br>
            <a:r>
              <a:rPr lang="es-MX" sz="3600" b="1">
                <a:solidFill>
                  <a:srgbClr val="FFFFB9"/>
                </a:solidFill>
              </a:rPr>
              <a:t>TRASTORNOS DE PERSONALIDAD</a:t>
            </a:r>
            <a:r>
              <a:rPr lang="es-MX" sz="3600" b="1">
                <a:solidFill>
                  <a:schemeClr val="hlink"/>
                </a:solidFill>
              </a:rPr>
              <a:t/>
            </a:r>
            <a:br>
              <a:rPr lang="es-MX" sz="3600" b="1">
                <a:solidFill>
                  <a:schemeClr val="hlink"/>
                </a:solidFill>
              </a:rPr>
            </a:br>
            <a:endParaRPr lang="es-ES" sz="3600" b="1">
              <a:solidFill>
                <a:schemeClr val="hlink"/>
              </a:solidFill>
            </a:endParaRPr>
          </a:p>
        </p:txBody>
      </p:sp>
      <p:sp>
        <p:nvSpPr>
          <p:cNvPr id="162819" name="Rectangle 3"/>
          <p:cNvSpPr>
            <a:spLocks noGrp="1" noChangeArrowheads="1"/>
          </p:cNvSpPr>
          <p:nvPr>
            <p:ph type="subTitle" idx="1"/>
          </p:nvPr>
        </p:nvSpPr>
        <p:spPr>
          <a:xfrm>
            <a:off x="4427538" y="4629150"/>
            <a:ext cx="5113337" cy="1752600"/>
          </a:xfrm>
        </p:spPr>
        <p:txBody>
          <a:bodyPr/>
          <a:lstStyle/>
          <a:p>
            <a:pPr algn="l"/>
            <a:r>
              <a:rPr lang="es-MX" sz="2400">
                <a:solidFill>
                  <a:schemeClr val="tx2"/>
                </a:solidFill>
              </a:rPr>
              <a:t>T.O. ANGELICA MONTENEGRO</a:t>
            </a:r>
            <a:endParaRPr lang="es-ES" sz="2400">
              <a:solidFill>
                <a:schemeClr val="tx2"/>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1011" name="Rectangle 3"/>
          <p:cNvSpPr>
            <a:spLocks noGrp="1" noChangeArrowheads="1"/>
          </p:cNvSpPr>
          <p:nvPr>
            <p:ph type="subTitle" idx="1"/>
          </p:nvPr>
        </p:nvSpPr>
        <p:spPr>
          <a:xfrm>
            <a:off x="71438" y="935038"/>
            <a:ext cx="8964612" cy="6742112"/>
          </a:xfrm>
        </p:spPr>
        <p:txBody>
          <a:bodyPr/>
          <a:lstStyle/>
          <a:p>
            <a:pPr algn="ctr"/>
            <a:r>
              <a:rPr lang="es-MX" sz="3000" b="1" dirty="0">
                <a:solidFill>
                  <a:srgbClr val="FFFFB9"/>
                </a:solidFill>
              </a:rPr>
              <a:t>Aproximación por </a:t>
            </a:r>
            <a:r>
              <a:rPr lang="es-MX" sz="3000" b="1" dirty="0" smtClean="0">
                <a:solidFill>
                  <a:srgbClr val="FFFFB9"/>
                </a:solidFill>
              </a:rPr>
              <a:t>dimensión</a:t>
            </a:r>
            <a:endParaRPr lang="es-MX" sz="3000" b="1" dirty="0">
              <a:solidFill>
                <a:srgbClr val="FFFFB9"/>
              </a:solidFill>
            </a:endParaRPr>
          </a:p>
          <a:p>
            <a:pPr algn="l"/>
            <a:endParaRPr lang="es-MX" sz="1200" b="1" dirty="0">
              <a:solidFill>
                <a:srgbClr val="FFFFB9"/>
              </a:solidFill>
            </a:endParaRPr>
          </a:p>
          <a:p>
            <a:pPr algn="l"/>
            <a:r>
              <a:rPr lang="es-MX" dirty="0">
                <a:solidFill>
                  <a:schemeClr val="tx2"/>
                </a:solidFill>
              </a:rPr>
              <a:t>                        </a:t>
            </a:r>
            <a:r>
              <a:rPr lang="es-MX" sz="2400" dirty="0">
                <a:solidFill>
                  <a:schemeClr val="tx2"/>
                </a:solidFill>
              </a:rPr>
              <a:t>Inestabilidad Afectiva</a:t>
            </a:r>
          </a:p>
          <a:p>
            <a:pPr algn="l"/>
            <a:endParaRPr lang="es-MX" sz="2400" dirty="0">
              <a:solidFill>
                <a:schemeClr val="tx2"/>
              </a:solidFill>
            </a:endParaRPr>
          </a:p>
          <a:p>
            <a:pPr algn="l"/>
            <a:r>
              <a:rPr lang="es-MX" sz="2400" dirty="0">
                <a:solidFill>
                  <a:schemeClr val="tx2"/>
                </a:solidFill>
              </a:rPr>
              <a:t>	                                 ISRS</a:t>
            </a:r>
          </a:p>
          <a:p>
            <a:pPr algn="l"/>
            <a:endParaRPr lang="es-MX" sz="2400" dirty="0">
              <a:solidFill>
                <a:schemeClr val="tx2"/>
              </a:solidFill>
            </a:endParaRPr>
          </a:p>
          <a:p>
            <a:pPr algn="l"/>
            <a:r>
              <a:rPr lang="es-MX" sz="2400" dirty="0">
                <a:solidFill>
                  <a:schemeClr val="tx2"/>
                </a:solidFill>
              </a:rPr>
              <a:t>                                          2° ISRS</a:t>
            </a:r>
          </a:p>
          <a:p>
            <a:pPr algn="l"/>
            <a:endParaRPr lang="es-MX" sz="2400" dirty="0">
              <a:solidFill>
                <a:schemeClr val="tx2"/>
              </a:solidFill>
            </a:endParaRPr>
          </a:p>
          <a:p>
            <a:pPr algn="l"/>
            <a:r>
              <a:rPr lang="es-MX" sz="2400" dirty="0">
                <a:solidFill>
                  <a:schemeClr val="tx2"/>
                </a:solidFill>
              </a:rPr>
              <a:t>                        Dosis bajas de  AT/</a:t>
            </a:r>
            <a:r>
              <a:rPr lang="es-MX" sz="2400" dirty="0" err="1">
                <a:solidFill>
                  <a:schemeClr val="tx2"/>
                </a:solidFill>
              </a:rPr>
              <a:t>clonazapam</a:t>
            </a:r>
            <a:endParaRPr lang="es-MX" sz="2400" dirty="0">
              <a:solidFill>
                <a:schemeClr val="tx2"/>
              </a:solidFill>
            </a:endParaRPr>
          </a:p>
          <a:p>
            <a:pPr algn="l"/>
            <a:endParaRPr lang="es-MX" sz="2400" dirty="0">
              <a:solidFill>
                <a:schemeClr val="tx2"/>
              </a:solidFill>
            </a:endParaRPr>
          </a:p>
          <a:p>
            <a:pPr algn="l"/>
            <a:r>
              <a:rPr lang="es-MX" sz="2400" dirty="0">
                <a:solidFill>
                  <a:schemeClr val="tx2"/>
                </a:solidFill>
              </a:rPr>
              <a:t>                         Cambiar ISRS por </a:t>
            </a:r>
            <a:r>
              <a:rPr lang="es-MX" sz="2400" dirty="0" err="1">
                <a:solidFill>
                  <a:schemeClr val="tx2"/>
                </a:solidFill>
              </a:rPr>
              <a:t>venlafaxina</a:t>
            </a:r>
            <a:endParaRPr lang="es-MX" sz="2400" dirty="0">
              <a:solidFill>
                <a:schemeClr val="tx2"/>
              </a:solidFill>
            </a:endParaRPr>
          </a:p>
          <a:p>
            <a:pPr algn="l"/>
            <a:endParaRPr lang="es-MX" sz="2400" dirty="0">
              <a:solidFill>
                <a:schemeClr val="tx2"/>
              </a:solidFill>
            </a:endParaRPr>
          </a:p>
          <a:p>
            <a:pPr algn="l"/>
            <a:r>
              <a:rPr lang="es-MX" sz="2400" dirty="0">
                <a:solidFill>
                  <a:schemeClr val="tx2"/>
                </a:solidFill>
              </a:rPr>
              <a:t>                             Estabilizadores del ánimo</a:t>
            </a:r>
            <a:endParaRPr lang="es-ES" sz="2400" dirty="0">
              <a:solidFill>
                <a:schemeClr val="tx2"/>
              </a:solidFill>
            </a:endParaRPr>
          </a:p>
        </p:txBody>
      </p:sp>
      <p:sp>
        <p:nvSpPr>
          <p:cNvPr id="171012" name="Line 4"/>
          <p:cNvSpPr>
            <a:spLocks noChangeShapeType="1"/>
          </p:cNvSpPr>
          <p:nvPr/>
        </p:nvSpPr>
        <p:spPr bwMode="auto">
          <a:xfrm>
            <a:off x="4211638" y="2276475"/>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1013" name="Line 5"/>
          <p:cNvSpPr>
            <a:spLocks noChangeShapeType="1"/>
          </p:cNvSpPr>
          <p:nvPr/>
        </p:nvSpPr>
        <p:spPr bwMode="auto">
          <a:xfrm>
            <a:off x="4211638" y="3141663"/>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1014" name="Line 6"/>
          <p:cNvSpPr>
            <a:spLocks noChangeShapeType="1"/>
          </p:cNvSpPr>
          <p:nvPr/>
        </p:nvSpPr>
        <p:spPr bwMode="auto">
          <a:xfrm>
            <a:off x="4211638" y="4076700"/>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1015" name="Line 7"/>
          <p:cNvSpPr>
            <a:spLocks noChangeShapeType="1"/>
          </p:cNvSpPr>
          <p:nvPr/>
        </p:nvSpPr>
        <p:spPr bwMode="auto">
          <a:xfrm>
            <a:off x="4211638" y="4941888"/>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1016" name="Line 8"/>
          <p:cNvSpPr>
            <a:spLocks noChangeShapeType="1"/>
          </p:cNvSpPr>
          <p:nvPr/>
        </p:nvSpPr>
        <p:spPr bwMode="auto">
          <a:xfrm>
            <a:off x="4211638" y="5805488"/>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2035" name="Rectangle 3"/>
          <p:cNvSpPr>
            <a:spLocks noGrp="1" noChangeArrowheads="1"/>
          </p:cNvSpPr>
          <p:nvPr>
            <p:ph type="subTitle" idx="1"/>
          </p:nvPr>
        </p:nvSpPr>
        <p:spPr>
          <a:xfrm>
            <a:off x="323850" y="981075"/>
            <a:ext cx="8461375" cy="5976938"/>
          </a:xfrm>
        </p:spPr>
        <p:txBody>
          <a:bodyPr/>
          <a:lstStyle/>
          <a:p>
            <a:pPr algn="l"/>
            <a:r>
              <a:rPr lang="es-MX" sz="3000" b="1">
                <a:solidFill>
                  <a:srgbClr val="FFFFB9"/>
                </a:solidFill>
              </a:rPr>
              <a:t>Cognitivo perceptuales</a:t>
            </a:r>
          </a:p>
          <a:p>
            <a:pPr algn="l"/>
            <a:endParaRPr lang="es-MX" sz="1800" b="1">
              <a:solidFill>
                <a:srgbClr val="FFFFB9"/>
              </a:solidFill>
            </a:endParaRPr>
          </a:p>
          <a:p>
            <a:pPr algn="l">
              <a:buFont typeface="Wingdings" pitchFamily="2" charset="2"/>
              <a:buChar char="Ø"/>
            </a:pPr>
            <a:r>
              <a:rPr lang="es-MX">
                <a:solidFill>
                  <a:schemeClr val="tx2"/>
                </a:solidFill>
              </a:rPr>
              <a:t> Suspicacia</a:t>
            </a:r>
          </a:p>
          <a:p>
            <a:pPr algn="l">
              <a:buFont typeface="Wingdings" pitchFamily="2" charset="2"/>
              <a:buChar char="Ø"/>
            </a:pPr>
            <a:r>
              <a:rPr lang="es-MX">
                <a:solidFill>
                  <a:schemeClr val="tx2"/>
                </a:solidFill>
              </a:rPr>
              <a:t> Ideación paranoide</a:t>
            </a:r>
          </a:p>
          <a:p>
            <a:pPr algn="l">
              <a:buFont typeface="Wingdings" pitchFamily="2" charset="2"/>
              <a:buChar char="Ø"/>
            </a:pPr>
            <a:r>
              <a:rPr lang="es-MX">
                <a:solidFill>
                  <a:schemeClr val="tx2"/>
                </a:solidFill>
              </a:rPr>
              <a:t> Ideas de referencia</a:t>
            </a:r>
          </a:p>
          <a:p>
            <a:pPr algn="l">
              <a:buFont typeface="Wingdings" pitchFamily="2" charset="2"/>
              <a:buChar char="Ø"/>
            </a:pPr>
            <a:r>
              <a:rPr lang="es-MX">
                <a:solidFill>
                  <a:schemeClr val="tx2"/>
                </a:solidFill>
              </a:rPr>
              <a:t> Disociación</a:t>
            </a:r>
          </a:p>
          <a:p>
            <a:pPr algn="l">
              <a:buFont typeface="Wingdings" pitchFamily="2" charset="2"/>
              <a:buChar char="Ø"/>
            </a:pPr>
            <a:r>
              <a:rPr lang="es-MX">
                <a:solidFill>
                  <a:schemeClr val="tx2"/>
                </a:solidFill>
              </a:rPr>
              <a:t> Ilusiones / alucinaciones</a:t>
            </a:r>
          </a:p>
          <a:p>
            <a:pPr algn="l">
              <a:buFont typeface="Wingdings" pitchFamily="2" charset="2"/>
              <a:buChar char="Ø"/>
            </a:pPr>
            <a:r>
              <a:rPr lang="es-MX">
                <a:solidFill>
                  <a:schemeClr val="tx2"/>
                </a:solidFill>
              </a:rPr>
              <a:t> Episodios micropsicóticos relacionados con estrés</a:t>
            </a:r>
            <a:endParaRPr lang="es-ES">
              <a:solidFill>
                <a:schemeClr val="tx2"/>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3059" name="Rectangle 3"/>
          <p:cNvSpPr>
            <a:spLocks noGrp="1" noChangeArrowheads="1"/>
          </p:cNvSpPr>
          <p:nvPr>
            <p:ph type="subTitle" idx="1"/>
          </p:nvPr>
        </p:nvSpPr>
        <p:spPr>
          <a:xfrm>
            <a:off x="71438" y="863600"/>
            <a:ext cx="8964612" cy="6742113"/>
          </a:xfrm>
        </p:spPr>
        <p:txBody>
          <a:bodyPr/>
          <a:lstStyle/>
          <a:p>
            <a:pPr algn="ctr"/>
            <a:r>
              <a:rPr lang="es-MX" sz="3000" b="1" dirty="0">
                <a:solidFill>
                  <a:srgbClr val="FFFFB9"/>
                </a:solidFill>
              </a:rPr>
              <a:t>Aproximación por </a:t>
            </a:r>
            <a:r>
              <a:rPr lang="es-MX" sz="3000" b="1" dirty="0" smtClean="0">
                <a:solidFill>
                  <a:srgbClr val="FFFFB9"/>
                </a:solidFill>
              </a:rPr>
              <a:t>dimensión</a:t>
            </a:r>
            <a:endParaRPr lang="es-MX" sz="3000" b="1" dirty="0">
              <a:solidFill>
                <a:srgbClr val="FFFFB9"/>
              </a:solidFill>
            </a:endParaRPr>
          </a:p>
          <a:p>
            <a:pPr algn="l"/>
            <a:endParaRPr lang="es-MX" sz="1200" b="1" dirty="0">
              <a:solidFill>
                <a:schemeClr val="hlink"/>
              </a:solidFill>
            </a:endParaRPr>
          </a:p>
          <a:p>
            <a:pPr algn="l"/>
            <a:endParaRPr lang="es-MX" sz="800" b="1" dirty="0">
              <a:solidFill>
                <a:schemeClr val="tx2"/>
              </a:solidFill>
            </a:endParaRPr>
          </a:p>
          <a:p>
            <a:pPr algn="l"/>
            <a:r>
              <a:rPr lang="es-MX" dirty="0">
                <a:solidFill>
                  <a:schemeClr val="tx2"/>
                </a:solidFill>
              </a:rPr>
              <a:t>                       Cognitivo Perceptual</a:t>
            </a:r>
          </a:p>
          <a:p>
            <a:pPr algn="l"/>
            <a:endParaRPr lang="es-MX" sz="2000" dirty="0">
              <a:solidFill>
                <a:schemeClr val="tx2"/>
              </a:solidFill>
            </a:endParaRPr>
          </a:p>
          <a:p>
            <a:pPr algn="l"/>
            <a:r>
              <a:rPr lang="es-MX" dirty="0">
                <a:solidFill>
                  <a:schemeClr val="tx2"/>
                </a:solidFill>
              </a:rPr>
              <a:t>                            </a:t>
            </a:r>
            <a:r>
              <a:rPr lang="es-MX" dirty="0" err="1">
                <a:solidFill>
                  <a:schemeClr val="tx2"/>
                </a:solidFill>
              </a:rPr>
              <a:t>antipsicóticos</a:t>
            </a:r>
            <a:r>
              <a:rPr lang="es-MX" dirty="0">
                <a:solidFill>
                  <a:schemeClr val="tx2"/>
                </a:solidFill>
              </a:rPr>
              <a:t>                                                           				</a:t>
            </a:r>
          </a:p>
          <a:p>
            <a:pPr algn="l"/>
            <a:r>
              <a:rPr lang="es-MX" dirty="0">
                <a:solidFill>
                  <a:schemeClr val="tx2"/>
                </a:solidFill>
              </a:rPr>
              <a:t>			   Aumento dosis</a:t>
            </a:r>
          </a:p>
          <a:p>
            <a:pPr algn="l"/>
            <a:endParaRPr lang="es-MX" sz="2000" dirty="0">
              <a:solidFill>
                <a:schemeClr val="tx2"/>
              </a:solidFill>
            </a:endParaRPr>
          </a:p>
          <a:p>
            <a:pPr algn="l"/>
            <a:r>
              <a:rPr lang="es-MX" dirty="0">
                <a:solidFill>
                  <a:schemeClr val="tx2"/>
                </a:solidFill>
              </a:rPr>
              <a:t>                       ¿desorden afectivo?</a:t>
            </a:r>
          </a:p>
          <a:p>
            <a:pPr algn="l"/>
            <a:endParaRPr lang="es-MX" sz="2000" dirty="0">
              <a:solidFill>
                <a:schemeClr val="tx2"/>
              </a:solidFill>
            </a:endParaRPr>
          </a:p>
          <a:p>
            <a:pPr algn="l"/>
            <a:endParaRPr lang="es-MX" dirty="0">
              <a:solidFill>
                <a:schemeClr val="tx2"/>
              </a:solidFill>
            </a:endParaRPr>
          </a:p>
          <a:p>
            <a:pPr algn="l"/>
            <a:r>
              <a:rPr lang="es-MX" dirty="0">
                <a:solidFill>
                  <a:schemeClr val="tx2"/>
                </a:solidFill>
              </a:rPr>
              <a:t>            ISRS				    </a:t>
            </a:r>
            <a:r>
              <a:rPr lang="es-MX" dirty="0" err="1">
                <a:solidFill>
                  <a:schemeClr val="tx2"/>
                </a:solidFill>
              </a:rPr>
              <a:t>clozapina</a:t>
            </a:r>
            <a:endParaRPr lang="es-ES" dirty="0">
              <a:solidFill>
                <a:schemeClr val="tx2"/>
              </a:solidFill>
            </a:endParaRPr>
          </a:p>
        </p:txBody>
      </p:sp>
      <p:sp>
        <p:nvSpPr>
          <p:cNvPr id="173060" name="Line 4"/>
          <p:cNvSpPr>
            <a:spLocks noChangeShapeType="1"/>
          </p:cNvSpPr>
          <p:nvPr/>
        </p:nvSpPr>
        <p:spPr bwMode="auto">
          <a:xfrm>
            <a:off x="4500563" y="2349500"/>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3061" name="Line 5"/>
          <p:cNvSpPr>
            <a:spLocks noChangeShapeType="1"/>
          </p:cNvSpPr>
          <p:nvPr/>
        </p:nvSpPr>
        <p:spPr bwMode="auto">
          <a:xfrm>
            <a:off x="4500563" y="3357563"/>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3062" name="Line 6"/>
          <p:cNvSpPr>
            <a:spLocks noChangeShapeType="1"/>
          </p:cNvSpPr>
          <p:nvPr/>
        </p:nvSpPr>
        <p:spPr bwMode="auto">
          <a:xfrm>
            <a:off x="4500563" y="4365625"/>
            <a:ext cx="0" cy="431800"/>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3063" name="Line 7"/>
          <p:cNvSpPr>
            <a:spLocks noChangeShapeType="1"/>
          </p:cNvSpPr>
          <p:nvPr/>
        </p:nvSpPr>
        <p:spPr bwMode="auto">
          <a:xfrm flipH="1">
            <a:off x="2411413" y="5516563"/>
            <a:ext cx="2160587" cy="792162"/>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3064" name="Line 8"/>
          <p:cNvSpPr>
            <a:spLocks noChangeShapeType="1"/>
          </p:cNvSpPr>
          <p:nvPr/>
        </p:nvSpPr>
        <p:spPr bwMode="auto">
          <a:xfrm>
            <a:off x="4643438" y="5516563"/>
            <a:ext cx="2160587" cy="865187"/>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73065" name="Text Box 9"/>
          <p:cNvSpPr txBox="1">
            <a:spLocks noChangeArrowheads="1"/>
          </p:cNvSpPr>
          <p:nvPr/>
        </p:nvSpPr>
        <p:spPr bwMode="auto">
          <a:xfrm>
            <a:off x="2989263" y="5583238"/>
            <a:ext cx="503237" cy="366712"/>
          </a:xfrm>
          <a:prstGeom prst="rect">
            <a:avLst/>
          </a:prstGeom>
          <a:noFill/>
          <a:ln w="9525">
            <a:noFill/>
            <a:miter lim="800000"/>
            <a:headEnd/>
            <a:tailEnd/>
          </a:ln>
          <a:effectLst/>
        </p:spPr>
        <p:txBody>
          <a:bodyPr>
            <a:spAutoFit/>
          </a:bodyPr>
          <a:lstStyle/>
          <a:p>
            <a:pPr fontAlgn="base">
              <a:spcBef>
                <a:spcPct val="50000"/>
              </a:spcBef>
              <a:spcAft>
                <a:spcPct val="0"/>
              </a:spcAft>
            </a:pPr>
            <a:r>
              <a:rPr lang="es-MX">
                <a:solidFill>
                  <a:srgbClr val="FFFFCC"/>
                </a:solidFill>
                <a:latin typeface="Tahoma" pitchFamily="34" charset="0"/>
              </a:rPr>
              <a:t>Si</a:t>
            </a:r>
            <a:endParaRPr lang="es-ES">
              <a:solidFill>
                <a:srgbClr val="FFFFCC"/>
              </a:solidFill>
              <a:latin typeface="Tahoma" pitchFamily="34" charset="0"/>
            </a:endParaRPr>
          </a:p>
        </p:txBody>
      </p:sp>
      <p:sp>
        <p:nvSpPr>
          <p:cNvPr id="173066" name="Text Box 10"/>
          <p:cNvSpPr txBox="1">
            <a:spLocks noChangeArrowheads="1"/>
          </p:cNvSpPr>
          <p:nvPr/>
        </p:nvSpPr>
        <p:spPr bwMode="auto">
          <a:xfrm>
            <a:off x="5724525" y="5583238"/>
            <a:ext cx="576263" cy="366712"/>
          </a:xfrm>
          <a:prstGeom prst="rect">
            <a:avLst/>
          </a:prstGeom>
          <a:noFill/>
          <a:ln w="9525">
            <a:noFill/>
            <a:miter lim="800000"/>
            <a:headEnd/>
            <a:tailEnd/>
          </a:ln>
          <a:effectLst/>
        </p:spPr>
        <p:txBody>
          <a:bodyPr>
            <a:spAutoFit/>
          </a:bodyPr>
          <a:lstStyle/>
          <a:p>
            <a:pPr fontAlgn="base">
              <a:spcBef>
                <a:spcPct val="50000"/>
              </a:spcBef>
              <a:spcAft>
                <a:spcPct val="0"/>
              </a:spcAft>
            </a:pPr>
            <a:r>
              <a:rPr lang="es-MX">
                <a:solidFill>
                  <a:srgbClr val="FFFFCC"/>
                </a:solidFill>
                <a:latin typeface="Tahoma" pitchFamily="34" charset="0"/>
              </a:rPr>
              <a:t>No</a:t>
            </a:r>
            <a:endParaRPr lang="es-ES">
              <a:solidFill>
                <a:srgbClr val="FFFFCC"/>
              </a:solidFill>
              <a:latin typeface="Tahoma"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4083" name="Rectangle 3"/>
          <p:cNvSpPr>
            <a:spLocks noGrp="1" noChangeArrowheads="1"/>
          </p:cNvSpPr>
          <p:nvPr>
            <p:ph type="subTitle" idx="1"/>
          </p:nvPr>
        </p:nvSpPr>
        <p:spPr>
          <a:xfrm>
            <a:off x="250825" y="1052513"/>
            <a:ext cx="8461375" cy="5976937"/>
          </a:xfrm>
        </p:spPr>
        <p:txBody>
          <a:bodyPr/>
          <a:lstStyle/>
          <a:p>
            <a:pPr algn="l"/>
            <a:r>
              <a:rPr lang="es-MX" sz="3000" b="1">
                <a:solidFill>
                  <a:srgbClr val="FFFFB9"/>
                </a:solidFill>
              </a:rPr>
              <a:t>Fármacos utilizados</a:t>
            </a:r>
          </a:p>
          <a:p>
            <a:pPr algn="l"/>
            <a:endParaRPr lang="es-MX" sz="2000" b="1">
              <a:solidFill>
                <a:srgbClr val="FFFFB9"/>
              </a:solidFill>
            </a:endParaRPr>
          </a:p>
          <a:p>
            <a:pPr algn="l"/>
            <a:r>
              <a:rPr lang="es-MX">
                <a:solidFill>
                  <a:schemeClr val="tx2"/>
                </a:solidFill>
              </a:rPr>
              <a:t>1.- Antipsicóticos:</a:t>
            </a:r>
          </a:p>
          <a:p>
            <a:pPr algn="l">
              <a:buFont typeface="Wingdings" pitchFamily="2" charset="2"/>
              <a:buChar char="Ø"/>
            </a:pPr>
            <a:r>
              <a:rPr lang="es-MX">
                <a:solidFill>
                  <a:schemeClr val="tx2"/>
                </a:solidFill>
              </a:rPr>
              <a:t> </a:t>
            </a:r>
            <a:r>
              <a:rPr lang="es-MX" sz="2800">
                <a:solidFill>
                  <a:schemeClr val="tx2"/>
                </a:solidFill>
              </a:rPr>
              <a:t>Son los fármacos mejor estudiados y más utilizados</a:t>
            </a:r>
          </a:p>
          <a:p>
            <a:pPr algn="l">
              <a:buFont typeface="Wingdings" pitchFamily="2" charset="2"/>
              <a:buChar char="Ø"/>
            </a:pPr>
            <a:r>
              <a:rPr lang="es-MX" sz="2800">
                <a:solidFill>
                  <a:schemeClr val="tx2"/>
                </a:solidFill>
              </a:rPr>
              <a:t> Utilizados en las tres dimensiones sintomáticas </a:t>
            </a:r>
          </a:p>
          <a:p>
            <a:pPr algn="l">
              <a:buFont typeface="Wingdings" pitchFamily="2" charset="2"/>
              <a:buChar char="Ø"/>
            </a:pPr>
            <a:r>
              <a:rPr lang="es-MX" sz="2800">
                <a:solidFill>
                  <a:schemeClr val="tx2"/>
                </a:solidFill>
              </a:rPr>
              <a:t> Rápido inicio acción y eficacia en mejorar severidad de los síntomas</a:t>
            </a:r>
          </a:p>
          <a:p>
            <a:pPr algn="l">
              <a:buFont typeface="Wingdings" pitchFamily="2" charset="2"/>
              <a:buChar char="Ø"/>
            </a:pPr>
            <a:r>
              <a:rPr lang="es-MX" sz="2800">
                <a:solidFill>
                  <a:schemeClr val="tx2"/>
                </a:solidFill>
              </a:rPr>
              <a:t> Tioridazina, haldol, fluxopentixol, risperidona, quetiapina, olanzapina, clozapina</a:t>
            </a:r>
            <a:endParaRPr lang="es-ES" sz="2800">
              <a:solidFill>
                <a:schemeClr val="tx2"/>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5107" name="Rectangle 3"/>
          <p:cNvSpPr>
            <a:spLocks noGrp="1" noChangeArrowheads="1"/>
          </p:cNvSpPr>
          <p:nvPr>
            <p:ph type="subTitle" idx="1"/>
          </p:nvPr>
        </p:nvSpPr>
        <p:spPr>
          <a:xfrm>
            <a:off x="287338" y="981075"/>
            <a:ext cx="8461375" cy="5976938"/>
          </a:xfrm>
        </p:spPr>
        <p:txBody>
          <a:bodyPr/>
          <a:lstStyle/>
          <a:p>
            <a:pPr algn="l"/>
            <a:r>
              <a:rPr lang="es-MX" sz="3000" b="1">
                <a:solidFill>
                  <a:srgbClr val="FFFFB9"/>
                </a:solidFill>
              </a:rPr>
              <a:t>Fármacos utilizados</a:t>
            </a:r>
          </a:p>
          <a:p>
            <a:pPr algn="l"/>
            <a:endParaRPr lang="es-MX" sz="1800" b="1">
              <a:solidFill>
                <a:srgbClr val="FFFFB9"/>
              </a:solidFill>
            </a:endParaRPr>
          </a:p>
          <a:p>
            <a:pPr algn="l"/>
            <a:r>
              <a:rPr lang="es-MX" sz="2800">
                <a:solidFill>
                  <a:schemeClr val="tx2"/>
                </a:solidFill>
              </a:rPr>
              <a:t>2.- Antidepresivos:</a:t>
            </a:r>
          </a:p>
          <a:p>
            <a:pPr algn="l">
              <a:buFont typeface="Wingdings" pitchFamily="2" charset="2"/>
              <a:buChar char="Ø"/>
            </a:pPr>
            <a:r>
              <a:rPr lang="es-MX" sz="2800">
                <a:solidFill>
                  <a:schemeClr val="tx2"/>
                </a:solidFill>
              </a:rPr>
              <a:t> Gran comorbilidad con TDM, distimia</a:t>
            </a:r>
          </a:p>
          <a:p>
            <a:pPr algn="l">
              <a:buFont typeface="Wingdings" pitchFamily="2" charset="2"/>
              <a:buChar char="Ø"/>
            </a:pPr>
            <a:r>
              <a:rPr lang="es-MX" sz="2800">
                <a:solidFill>
                  <a:schemeClr val="tx2"/>
                </a:solidFill>
              </a:rPr>
              <a:t> Utilidad en síntomas de la afectividad y de la impulsividad</a:t>
            </a:r>
          </a:p>
          <a:p>
            <a:pPr algn="l">
              <a:buFont typeface="Wingdings" pitchFamily="2" charset="2"/>
              <a:buChar char="Ø"/>
            </a:pPr>
            <a:r>
              <a:rPr lang="es-MX" sz="2800">
                <a:solidFill>
                  <a:schemeClr val="tx2"/>
                </a:solidFill>
              </a:rPr>
              <a:t> Efecto diferente y más precoz en la impulsividad</a:t>
            </a:r>
          </a:p>
          <a:p>
            <a:pPr algn="l">
              <a:buFont typeface="Wingdings" pitchFamily="2" charset="2"/>
              <a:buChar char="Ø"/>
            </a:pPr>
            <a:r>
              <a:rPr lang="es-MX" sz="2800">
                <a:solidFill>
                  <a:schemeClr val="tx2"/>
                </a:solidFill>
              </a:rPr>
              <a:t> Tricíclicos y los IMAO son de utilidad escasa y gran potencial de efectos adversos y toxicidad severa</a:t>
            </a:r>
          </a:p>
          <a:p>
            <a:pPr algn="l">
              <a:buFont typeface="Wingdings" pitchFamily="2" charset="2"/>
              <a:buChar char="Ø"/>
            </a:pPr>
            <a:r>
              <a:rPr lang="es-MX" sz="2800">
                <a:solidFill>
                  <a:schemeClr val="tx2"/>
                </a:solidFill>
              </a:rPr>
              <a:t> ISRS y venlafaxina los de mayor tasa de respuestas</a:t>
            </a:r>
            <a:endParaRPr lang="es-ES" sz="2800">
              <a:solidFill>
                <a:schemeClr val="tx2"/>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6131" name="Rectangle 3"/>
          <p:cNvSpPr>
            <a:spLocks noGrp="1" noChangeArrowheads="1"/>
          </p:cNvSpPr>
          <p:nvPr>
            <p:ph type="subTitle" idx="1"/>
          </p:nvPr>
        </p:nvSpPr>
        <p:spPr>
          <a:xfrm>
            <a:off x="287338" y="981075"/>
            <a:ext cx="8461375" cy="5976938"/>
          </a:xfrm>
        </p:spPr>
        <p:txBody>
          <a:bodyPr/>
          <a:lstStyle/>
          <a:p>
            <a:pPr algn="l"/>
            <a:r>
              <a:rPr lang="es-MX" sz="3000" b="1" dirty="0">
                <a:solidFill>
                  <a:srgbClr val="FFFFB9"/>
                </a:solidFill>
              </a:rPr>
              <a:t>Fármacos utilizados</a:t>
            </a:r>
          </a:p>
          <a:p>
            <a:pPr algn="l"/>
            <a:endParaRPr lang="es-MX" sz="2000" b="1" dirty="0">
              <a:solidFill>
                <a:srgbClr val="FFFFB9"/>
              </a:solidFill>
            </a:endParaRPr>
          </a:p>
          <a:p>
            <a:pPr algn="l"/>
            <a:r>
              <a:rPr lang="es-MX" dirty="0">
                <a:solidFill>
                  <a:schemeClr val="tx2"/>
                </a:solidFill>
              </a:rPr>
              <a:t>3.- Estabilizadores del ánimo:</a:t>
            </a:r>
          </a:p>
          <a:p>
            <a:pPr algn="l">
              <a:buFont typeface="Wingdings" pitchFamily="2" charset="2"/>
              <a:buChar char="Ø"/>
            </a:pPr>
            <a:r>
              <a:rPr lang="es-MX" dirty="0">
                <a:solidFill>
                  <a:schemeClr val="tx2"/>
                </a:solidFill>
              </a:rPr>
              <a:t> Síntomas perceptuales, impulsivos y del ánimo son comparados con Epilepsia Temporal</a:t>
            </a:r>
          </a:p>
          <a:p>
            <a:pPr algn="l">
              <a:buFont typeface="Wingdings" pitchFamily="2" charset="2"/>
              <a:buChar char="Ø"/>
            </a:pPr>
            <a:r>
              <a:rPr lang="es-MX" dirty="0">
                <a:solidFill>
                  <a:schemeClr val="tx2"/>
                </a:solidFill>
              </a:rPr>
              <a:t> </a:t>
            </a:r>
            <a:r>
              <a:rPr lang="es-MX" dirty="0" err="1">
                <a:solidFill>
                  <a:schemeClr val="tx2"/>
                </a:solidFill>
              </a:rPr>
              <a:t>Carbamazepina</a:t>
            </a:r>
            <a:r>
              <a:rPr lang="es-MX" dirty="0">
                <a:solidFill>
                  <a:schemeClr val="tx2"/>
                </a:solidFill>
              </a:rPr>
              <a:t>, ácido </a:t>
            </a:r>
            <a:r>
              <a:rPr lang="es-MX" dirty="0" err="1">
                <a:solidFill>
                  <a:schemeClr val="tx2"/>
                </a:solidFill>
              </a:rPr>
              <a:t>valproico</a:t>
            </a:r>
            <a:r>
              <a:rPr lang="es-MX" dirty="0">
                <a:solidFill>
                  <a:schemeClr val="tx2"/>
                </a:solidFill>
              </a:rPr>
              <a:t>, litio</a:t>
            </a:r>
          </a:p>
          <a:p>
            <a:pPr algn="l">
              <a:buFont typeface="Wingdings" pitchFamily="2" charset="2"/>
              <a:buChar char="Ø"/>
            </a:pPr>
            <a:r>
              <a:rPr lang="es-MX" dirty="0">
                <a:solidFill>
                  <a:schemeClr val="tx2"/>
                </a:solidFill>
              </a:rPr>
              <a:t> Mayor </a:t>
            </a:r>
            <a:r>
              <a:rPr lang="es-MX" dirty="0" smtClean="0">
                <a:solidFill>
                  <a:schemeClr val="tx2"/>
                </a:solidFill>
              </a:rPr>
              <a:t>evidencia </a:t>
            </a:r>
            <a:r>
              <a:rPr lang="es-MX" dirty="0">
                <a:solidFill>
                  <a:schemeClr val="tx2"/>
                </a:solidFill>
              </a:rPr>
              <a:t>empírica</a:t>
            </a:r>
          </a:p>
          <a:p>
            <a:pPr algn="l">
              <a:buFont typeface="Wingdings" pitchFamily="2" charset="2"/>
              <a:buChar char="Ø"/>
            </a:pPr>
            <a:r>
              <a:rPr lang="es-MX" dirty="0">
                <a:solidFill>
                  <a:schemeClr val="tx2"/>
                </a:solidFill>
              </a:rPr>
              <a:t> Riesgo toxicidad, necesidad de medir niveles plasmáticos</a:t>
            </a:r>
            <a:endParaRPr lang="es-ES" dirty="0">
              <a:solidFill>
                <a:schemeClr val="tx2"/>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7155" name="Rectangle 3"/>
          <p:cNvSpPr>
            <a:spLocks noGrp="1" noChangeArrowheads="1"/>
          </p:cNvSpPr>
          <p:nvPr>
            <p:ph type="subTitle" idx="1"/>
          </p:nvPr>
        </p:nvSpPr>
        <p:spPr>
          <a:xfrm>
            <a:off x="287338" y="981075"/>
            <a:ext cx="8461375" cy="5976938"/>
          </a:xfrm>
        </p:spPr>
        <p:txBody>
          <a:bodyPr/>
          <a:lstStyle/>
          <a:p>
            <a:pPr algn="l"/>
            <a:r>
              <a:rPr lang="es-MX" sz="3000" b="1">
                <a:solidFill>
                  <a:srgbClr val="FFFFB9"/>
                </a:solidFill>
              </a:rPr>
              <a:t>Fármacos utilizados</a:t>
            </a:r>
          </a:p>
          <a:p>
            <a:pPr algn="l"/>
            <a:endParaRPr lang="es-MX" sz="2000" b="1">
              <a:solidFill>
                <a:srgbClr val="FFFFB9"/>
              </a:solidFill>
            </a:endParaRPr>
          </a:p>
          <a:p>
            <a:pPr algn="l"/>
            <a:r>
              <a:rPr lang="es-MX">
                <a:solidFill>
                  <a:schemeClr val="tx2"/>
                </a:solidFill>
              </a:rPr>
              <a:t>4.- Ansiolíticos:</a:t>
            </a:r>
          </a:p>
          <a:p>
            <a:pPr algn="l">
              <a:buFont typeface="Wingdings" pitchFamily="2" charset="2"/>
              <a:buChar char="Ø"/>
            </a:pPr>
            <a:r>
              <a:rPr lang="es-MX">
                <a:solidFill>
                  <a:schemeClr val="tx2"/>
                </a:solidFill>
              </a:rPr>
              <a:t> ansiedad es un síntoma frecuente y puede ser crónico</a:t>
            </a:r>
          </a:p>
          <a:p>
            <a:pPr algn="l">
              <a:buFont typeface="Wingdings" pitchFamily="2" charset="2"/>
              <a:buChar char="Ø"/>
            </a:pPr>
            <a:r>
              <a:rPr lang="es-MX">
                <a:solidFill>
                  <a:schemeClr val="tx2"/>
                </a:solidFill>
              </a:rPr>
              <a:t> Mayor frecuencia de reactividad ante estresores interpersonales</a:t>
            </a:r>
          </a:p>
          <a:p>
            <a:pPr algn="l">
              <a:buFont typeface="Wingdings" pitchFamily="2" charset="2"/>
              <a:buChar char="Ø"/>
            </a:pPr>
            <a:r>
              <a:rPr lang="es-MX">
                <a:solidFill>
                  <a:schemeClr val="tx2"/>
                </a:solidFill>
              </a:rPr>
              <a:t> Utilidad mayor clonazepam por efecto serotoninérgico asociado</a:t>
            </a:r>
          </a:p>
          <a:p>
            <a:pPr algn="l">
              <a:buFont typeface="Wingdings" pitchFamily="2" charset="2"/>
              <a:buChar char="Ø"/>
            </a:pPr>
            <a:r>
              <a:rPr lang="es-MX">
                <a:solidFill>
                  <a:schemeClr val="tx2"/>
                </a:solidFill>
              </a:rPr>
              <a:t> Riesgo de desinhibición y de dependencia</a:t>
            </a:r>
            <a:endParaRPr lang="es-ES">
              <a:solidFill>
                <a:schemeClr val="tx2"/>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8179" name="Rectangle 3"/>
          <p:cNvSpPr>
            <a:spLocks noGrp="1" noChangeArrowheads="1"/>
          </p:cNvSpPr>
          <p:nvPr>
            <p:ph type="subTitle" idx="1"/>
          </p:nvPr>
        </p:nvSpPr>
        <p:spPr>
          <a:xfrm>
            <a:off x="287338" y="1052513"/>
            <a:ext cx="8461375" cy="5976937"/>
          </a:xfrm>
        </p:spPr>
        <p:txBody>
          <a:bodyPr/>
          <a:lstStyle/>
          <a:p>
            <a:pPr algn="l"/>
            <a:r>
              <a:rPr lang="es-MX" sz="3000" b="1">
                <a:solidFill>
                  <a:srgbClr val="FFFFB9"/>
                </a:solidFill>
              </a:rPr>
              <a:t>Factores que avalan el uso de fármacos</a:t>
            </a:r>
          </a:p>
          <a:p>
            <a:pPr algn="l"/>
            <a:endParaRPr lang="es-MX" sz="2000" b="1">
              <a:solidFill>
                <a:srgbClr val="FFFFB9"/>
              </a:solidFill>
            </a:endParaRPr>
          </a:p>
          <a:p>
            <a:pPr algn="l">
              <a:buFont typeface="Wingdings" pitchFamily="2" charset="2"/>
              <a:buChar char="Ø"/>
            </a:pPr>
            <a:r>
              <a:rPr lang="es-MX" sz="2000" b="1">
                <a:solidFill>
                  <a:schemeClr val="tx2"/>
                </a:solidFill>
              </a:rPr>
              <a:t> </a:t>
            </a:r>
            <a:r>
              <a:rPr lang="es-MX">
                <a:solidFill>
                  <a:schemeClr val="tx2"/>
                </a:solidFill>
              </a:rPr>
              <a:t>Avances en el modelo dimensional de personalidad</a:t>
            </a:r>
          </a:p>
          <a:p>
            <a:pPr algn="l">
              <a:buFont typeface="Wingdings" pitchFamily="2" charset="2"/>
              <a:buChar char="Ø"/>
            </a:pPr>
            <a:r>
              <a:rPr lang="es-MX">
                <a:solidFill>
                  <a:schemeClr val="tx2"/>
                </a:solidFill>
              </a:rPr>
              <a:t> Dimensiones biológicas a través mediación de neurotransmisores</a:t>
            </a:r>
          </a:p>
          <a:p>
            <a:pPr algn="l">
              <a:buFont typeface="Wingdings" pitchFamily="2" charset="2"/>
              <a:buChar char="Ø"/>
            </a:pPr>
            <a:r>
              <a:rPr lang="es-MX">
                <a:solidFill>
                  <a:schemeClr val="tx2"/>
                </a:solidFill>
              </a:rPr>
              <a:t> Creciente evidencia clínica que muestra resultados mayores a los tipos de psicoterapia</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79203" name="Rectangle 3"/>
          <p:cNvSpPr>
            <a:spLocks noGrp="1" noChangeArrowheads="1"/>
          </p:cNvSpPr>
          <p:nvPr>
            <p:ph type="subTitle" idx="1"/>
          </p:nvPr>
        </p:nvSpPr>
        <p:spPr>
          <a:xfrm>
            <a:off x="287338" y="981075"/>
            <a:ext cx="8461375" cy="5976938"/>
          </a:xfrm>
        </p:spPr>
        <p:txBody>
          <a:bodyPr/>
          <a:lstStyle/>
          <a:p>
            <a:pPr algn="l"/>
            <a:r>
              <a:rPr lang="es-MX" sz="3000" b="1" dirty="0">
                <a:solidFill>
                  <a:srgbClr val="FFFFB9"/>
                </a:solidFill>
              </a:rPr>
              <a:t>Evidencia clínica</a:t>
            </a:r>
          </a:p>
          <a:p>
            <a:pPr algn="l"/>
            <a:endParaRPr lang="es-MX" dirty="0" smtClean="0">
              <a:solidFill>
                <a:schemeClr val="tx2"/>
              </a:solidFill>
            </a:endParaRPr>
          </a:p>
          <a:p>
            <a:pPr algn="l"/>
            <a:r>
              <a:rPr lang="es-MX" dirty="0" smtClean="0">
                <a:solidFill>
                  <a:schemeClr val="tx2"/>
                </a:solidFill>
              </a:rPr>
              <a:t>Estudios muestran </a:t>
            </a:r>
            <a:r>
              <a:rPr lang="es-MX" dirty="0">
                <a:solidFill>
                  <a:schemeClr val="tx2"/>
                </a:solidFill>
              </a:rPr>
              <a:t>una fuerte evidencia en términos que el manejo farmacológico de las dimensiones sintomáticas posee una mayor confianza estadística en desmedro de las psicoterapias. Sin embargo, se recomienda el manejo combinado (APA) y la </a:t>
            </a:r>
            <a:r>
              <a:rPr lang="es-MX" b="1" dirty="0" err="1">
                <a:solidFill>
                  <a:schemeClr val="tx2"/>
                </a:solidFill>
              </a:rPr>
              <a:t>farmacoterapia</a:t>
            </a:r>
            <a:r>
              <a:rPr lang="es-MX" b="1" dirty="0">
                <a:solidFill>
                  <a:schemeClr val="tx2"/>
                </a:solidFill>
              </a:rPr>
              <a:t> orientada a síntomas específicos</a:t>
            </a:r>
            <a:r>
              <a:rPr lang="es-MX" dirty="0">
                <a:solidFill>
                  <a:schemeClr val="tx2"/>
                </a:solidFill>
              </a:rPr>
              <a:t>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80227" name="Rectangle 3"/>
          <p:cNvSpPr>
            <a:spLocks noGrp="1" noChangeArrowheads="1"/>
          </p:cNvSpPr>
          <p:nvPr>
            <p:ph type="subTitle" idx="1"/>
          </p:nvPr>
        </p:nvSpPr>
        <p:spPr>
          <a:xfrm>
            <a:off x="287338" y="1052513"/>
            <a:ext cx="8461375" cy="5976937"/>
          </a:xfrm>
        </p:spPr>
        <p:txBody>
          <a:bodyPr/>
          <a:lstStyle/>
          <a:p>
            <a:pPr algn="l"/>
            <a:r>
              <a:rPr lang="es-MX" sz="3000" b="1" dirty="0">
                <a:solidFill>
                  <a:srgbClr val="FFFFB9"/>
                </a:solidFill>
              </a:rPr>
              <a:t>Diseño de tratamiento</a:t>
            </a:r>
          </a:p>
          <a:p>
            <a:pPr algn="l"/>
            <a:endParaRPr lang="es-MX" sz="2000" b="1" dirty="0">
              <a:solidFill>
                <a:srgbClr val="FFFFB9"/>
              </a:solidFill>
            </a:endParaRPr>
          </a:p>
          <a:p>
            <a:pPr algn="l">
              <a:buFont typeface="Wingdings" pitchFamily="2" charset="2"/>
              <a:buChar char="Ø"/>
            </a:pPr>
            <a:r>
              <a:rPr lang="es-MX" dirty="0">
                <a:solidFill>
                  <a:schemeClr val="tx2"/>
                </a:solidFill>
              </a:rPr>
              <a:t> Control síntomas específicos que </a:t>
            </a:r>
            <a:r>
              <a:rPr lang="es-MX" dirty="0" smtClean="0">
                <a:solidFill>
                  <a:schemeClr val="tx2"/>
                </a:solidFill>
              </a:rPr>
              <a:t>mejoren </a:t>
            </a:r>
            <a:r>
              <a:rPr lang="es-MX" dirty="0">
                <a:solidFill>
                  <a:schemeClr val="tx2"/>
                </a:solidFill>
              </a:rPr>
              <a:t>funcionalidad </a:t>
            </a:r>
            <a:r>
              <a:rPr lang="es-MX" dirty="0" smtClean="0">
                <a:solidFill>
                  <a:schemeClr val="tx2"/>
                </a:solidFill>
              </a:rPr>
              <a:t>y </a:t>
            </a:r>
            <a:r>
              <a:rPr lang="es-MX" dirty="0">
                <a:solidFill>
                  <a:schemeClr val="tx2"/>
                </a:solidFill>
              </a:rPr>
              <a:t>rendimiento en psicoterapia</a:t>
            </a:r>
          </a:p>
          <a:p>
            <a:pPr algn="l">
              <a:buFont typeface="Wingdings" pitchFamily="2" charset="2"/>
              <a:buChar char="Ø"/>
            </a:pPr>
            <a:r>
              <a:rPr lang="es-MX" dirty="0">
                <a:solidFill>
                  <a:schemeClr val="tx2"/>
                </a:solidFill>
              </a:rPr>
              <a:t> Hacer diagnóstico diferencial con Eje I y </a:t>
            </a:r>
            <a:r>
              <a:rPr lang="es-MX" dirty="0" smtClean="0">
                <a:solidFill>
                  <a:schemeClr val="tx2"/>
                </a:solidFill>
              </a:rPr>
              <a:t>II</a:t>
            </a:r>
            <a:endParaRPr lang="es-MX" dirty="0">
              <a:solidFill>
                <a:schemeClr val="tx2"/>
              </a:solidFill>
            </a:endParaRPr>
          </a:p>
          <a:p>
            <a:pPr algn="l">
              <a:buFont typeface="Wingdings" pitchFamily="2" charset="2"/>
              <a:buChar char="Ø"/>
            </a:pPr>
            <a:r>
              <a:rPr lang="es-MX" dirty="0">
                <a:solidFill>
                  <a:schemeClr val="tx2"/>
                </a:solidFill>
              </a:rPr>
              <a:t> Enfoque tratamiento combinado</a:t>
            </a:r>
          </a:p>
          <a:p>
            <a:pPr algn="l">
              <a:buFont typeface="Wingdings" pitchFamily="2" charset="2"/>
              <a:buChar char="Ø"/>
            </a:pPr>
            <a:r>
              <a:rPr lang="es-MX" dirty="0">
                <a:solidFill>
                  <a:schemeClr val="tx2"/>
                </a:solidFill>
              </a:rPr>
              <a:t> Acuerdo con familia; trabajar la adherencia, educar efectos adversos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395536" y="332656"/>
            <a:ext cx="8208912" cy="6094489"/>
          </a:xfrm>
          <a:prstGeom prst="rect">
            <a:avLst/>
          </a:prstGeom>
          <a:noFill/>
        </p:spPr>
        <p:txBody>
          <a:bodyPr wrap="square" rtlCol="0">
            <a:spAutoFit/>
          </a:bodyPr>
          <a:lstStyle/>
          <a:p>
            <a:pPr>
              <a:lnSpc>
                <a:spcPct val="150000"/>
              </a:lnSpc>
            </a:pPr>
            <a:r>
              <a:rPr lang="es-ES" b="1" dirty="0" smtClean="0"/>
              <a:t/>
            </a:r>
            <a:br>
              <a:rPr lang="es-ES" b="1" dirty="0" smtClean="0"/>
            </a:br>
            <a:r>
              <a:rPr lang="es-ES" b="1" dirty="0" smtClean="0"/>
              <a:t/>
            </a:r>
            <a:br>
              <a:rPr lang="es-ES" b="1" dirty="0" smtClean="0"/>
            </a:br>
            <a:endParaRPr lang="es-ES" b="1" dirty="0" smtClean="0"/>
          </a:p>
          <a:p>
            <a:pPr>
              <a:lnSpc>
                <a:spcPct val="150000"/>
              </a:lnSpc>
            </a:pPr>
            <a:r>
              <a:rPr lang="es-ES" sz="1600" b="1" dirty="0" smtClean="0">
                <a:solidFill>
                  <a:srgbClr val="FFC000"/>
                </a:solidFill>
              </a:rPr>
              <a:t>1- DIAGNOSTICO</a:t>
            </a:r>
            <a:br>
              <a:rPr lang="es-ES" sz="1600" b="1" dirty="0" smtClean="0">
                <a:solidFill>
                  <a:srgbClr val="FFC000"/>
                </a:solidFill>
              </a:rPr>
            </a:br>
            <a:r>
              <a:rPr lang="es-ES" sz="1600" b="1" dirty="0" smtClean="0">
                <a:solidFill>
                  <a:srgbClr val="FFC000"/>
                </a:solidFill>
              </a:rPr>
              <a:t>2-ESTADO CLINICO GENERAL DEL PACIENTE</a:t>
            </a:r>
            <a:br>
              <a:rPr lang="es-ES" sz="1600" b="1" dirty="0" smtClean="0">
                <a:solidFill>
                  <a:srgbClr val="FFC000"/>
                </a:solidFill>
              </a:rPr>
            </a:br>
            <a:r>
              <a:rPr lang="es-ES" sz="1600" b="1" dirty="0" smtClean="0">
                <a:solidFill>
                  <a:srgbClr val="FFC000"/>
                </a:solidFill>
              </a:rPr>
              <a:t>3- CONOCIMIENTO DE LA FARMACOCINETICA</a:t>
            </a:r>
            <a:br>
              <a:rPr lang="es-ES" sz="1600" b="1" dirty="0" smtClean="0">
                <a:solidFill>
                  <a:srgbClr val="FFC000"/>
                </a:solidFill>
              </a:rPr>
            </a:br>
            <a:r>
              <a:rPr lang="es-ES" sz="1600" b="1" dirty="0" smtClean="0">
                <a:solidFill>
                  <a:srgbClr val="FFC000"/>
                </a:solidFill>
              </a:rPr>
              <a:t>4-CONSENTIMIENTO Y DEBER DE INFORMAR</a:t>
            </a:r>
            <a:br>
              <a:rPr lang="es-ES" sz="1600" b="1" dirty="0" smtClean="0">
                <a:solidFill>
                  <a:srgbClr val="FFC000"/>
                </a:solidFill>
              </a:rPr>
            </a:br>
            <a:r>
              <a:rPr lang="es-ES" sz="1600" b="1" dirty="0" smtClean="0">
                <a:solidFill>
                  <a:srgbClr val="FFC000"/>
                </a:solidFill>
              </a:rPr>
              <a:t>5.RELACION MEDICO PACIENTE Y SU FAMILIA</a:t>
            </a:r>
            <a:br>
              <a:rPr lang="es-ES" sz="1600" b="1" dirty="0" smtClean="0">
                <a:solidFill>
                  <a:srgbClr val="FFC000"/>
                </a:solidFill>
              </a:rPr>
            </a:br>
            <a:r>
              <a:rPr lang="es-ES" sz="1600" b="1" dirty="0" smtClean="0">
                <a:solidFill>
                  <a:srgbClr val="FFC000"/>
                </a:solidFill>
              </a:rPr>
              <a:t>6- CONOCIMIENTO DE LOS EFECTOS ADVERSOS Y LAS  INTERACCIONES</a:t>
            </a:r>
            <a:br>
              <a:rPr lang="es-ES" sz="1600" b="1" dirty="0" smtClean="0">
                <a:solidFill>
                  <a:srgbClr val="FFC000"/>
                </a:solidFill>
              </a:rPr>
            </a:br>
            <a:r>
              <a:rPr lang="es-ES" sz="1600" b="1" dirty="0" smtClean="0">
                <a:solidFill>
                  <a:srgbClr val="FFC000"/>
                </a:solidFill>
              </a:rPr>
              <a:t>7-LA INTERCONSULTA</a:t>
            </a:r>
            <a:br>
              <a:rPr lang="es-ES" sz="1600" b="1" dirty="0" smtClean="0">
                <a:solidFill>
                  <a:srgbClr val="FFC000"/>
                </a:solidFill>
              </a:rPr>
            </a:br>
            <a:r>
              <a:rPr lang="es-ES" sz="1600" b="1" dirty="0" smtClean="0">
                <a:solidFill>
                  <a:srgbClr val="FFC000"/>
                </a:solidFill>
              </a:rPr>
              <a:t>8- PSICOTERAPIA</a:t>
            </a:r>
            <a:br>
              <a:rPr lang="es-ES" sz="1600" b="1" dirty="0" smtClean="0">
                <a:solidFill>
                  <a:srgbClr val="FFC000"/>
                </a:solidFill>
              </a:rPr>
            </a:br>
            <a:r>
              <a:rPr lang="es-ES" sz="1600" b="1" dirty="0" smtClean="0">
                <a:solidFill>
                  <a:srgbClr val="FFC000"/>
                </a:solidFill>
              </a:rPr>
              <a:t>9-TRATAMIENTO DE MANTENCION Y ALTA TERAPEUTICA</a:t>
            </a:r>
            <a:br>
              <a:rPr lang="es-ES" sz="1600" b="1" dirty="0" smtClean="0">
                <a:solidFill>
                  <a:srgbClr val="FFC000"/>
                </a:solidFill>
              </a:rPr>
            </a:br>
            <a:r>
              <a:rPr lang="es-ES" sz="1600" b="1" dirty="0" smtClean="0">
                <a:solidFill>
                  <a:srgbClr val="FFC000"/>
                </a:solidFill>
              </a:rPr>
              <a:t>10- TRATAMIENTO DE LA RESISTENCIA</a:t>
            </a:r>
            <a:br>
              <a:rPr lang="es-ES" sz="1600" b="1" dirty="0" smtClean="0">
                <a:solidFill>
                  <a:srgbClr val="FFC000"/>
                </a:solidFill>
              </a:rPr>
            </a:br>
            <a:r>
              <a:rPr lang="es-ES" sz="1600" b="1" dirty="0" smtClean="0">
                <a:solidFill>
                  <a:srgbClr val="FFC000"/>
                </a:solidFill>
              </a:rPr>
              <a:t>11-EVALUCACION COSTO/BENEFICIO</a:t>
            </a:r>
            <a:br>
              <a:rPr lang="es-ES" sz="1600" b="1" dirty="0" smtClean="0">
                <a:solidFill>
                  <a:srgbClr val="FFC000"/>
                </a:solidFill>
              </a:rPr>
            </a:br>
            <a:r>
              <a:rPr lang="es-ES" sz="1600" b="1" dirty="0" smtClean="0">
                <a:solidFill>
                  <a:srgbClr val="FFC000"/>
                </a:solidFill>
              </a:rPr>
              <a:t>12-FARMACOECONOMIA Y EVALUACION DE CALIDAD DE VIDA.</a:t>
            </a:r>
            <a:br>
              <a:rPr lang="es-ES" sz="1600" b="1" dirty="0" smtClean="0">
                <a:solidFill>
                  <a:srgbClr val="FFC000"/>
                </a:solidFill>
              </a:rPr>
            </a:br>
            <a:endParaRPr lang="es-CL" sz="1600" dirty="0">
              <a:solidFill>
                <a:srgbClr val="FFC000"/>
              </a:solidFill>
            </a:endParaRPr>
          </a:p>
        </p:txBody>
      </p:sp>
      <p:sp>
        <p:nvSpPr>
          <p:cNvPr id="8" name="7 CuadroTexto"/>
          <p:cNvSpPr txBox="1"/>
          <p:nvPr/>
        </p:nvSpPr>
        <p:spPr>
          <a:xfrm>
            <a:off x="1835696" y="836712"/>
            <a:ext cx="4968552" cy="923330"/>
          </a:xfrm>
          <a:prstGeom prst="rect">
            <a:avLst/>
          </a:prstGeom>
          <a:noFill/>
        </p:spPr>
        <p:txBody>
          <a:bodyPr wrap="square" rtlCol="0">
            <a:spAutoFit/>
          </a:bodyPr>
          <a:lstStyle/>
          <a:p>
            <a:pPr algn="ctr"/>
            <a:r>
              <a:rPr lang="es-ES" b="1" dirty="0" smtClean="0"/>
              <a:t>RECOMENDACIONES BASICAS PARA MEDICAR A UN PACIENTE MENTAL</a:t>
            </a:r>
            <a:br>
              <a:rPr lang="es-ES" b="1" dirty="0" smtClean="0"/>
            </a:br>
            <a:endParaRPr lang="es-CL"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p:nvPr>
        </p:nvSpPr>
        <p:spPr>
          <a:xfrm>
            <a:off x="203200" y="1447800"/>
            <a:ext cx="8534400" cy="1981200"/>
          </a:xfrm>
        </p:spPr>
        <p:txBody>
          <a:bodyPr/>
          <a:lstStyle/>
          <a:p>
            <a:r>
              <a:rPr lang="es-MX" sz="3200" b="1">
                <a:solidFill>
                  <a:srgbClr val="FFFF00"/>
                </a:solidFill>
                <a:latin typeface="Arial" charset="0"/>
                <a:cs typeface="Times New Roman" pitchFamily="18" charset="0"/>
              </a:rPr>
              <a:t>ENTRENAMIENTO EN HABILIDADES BÁSICAS DE LA COMUNICACIÓN</a:t>
            </a:r>
            <a:endParaRPr lang="es-ES" sz="3200" b="1">
              <a:solidFill>
                <a:srgbClr val="FFFF00"/>
              </a:solidFill>
              <a:latin typeface="Arial" charset="0"/>
              <a:cs typeface="Times New Roman" pitchFamily="18" charset="0"/>
            </a:endParaRPr>
          </a:p>
        </p:txBody>
      </p:sp>
      <p:sp>
        <p:nvSpPr>
          <p:cNvPr id="107523" name="Rectangle 3"/>
          <p:cNvSpPr>
            <a:spLocks noGrp="1" noChangeArrowheads="1"/>
          </p:cNvSpPr>
          <p:nvPr>
            <p:ph type="subTitle" idx="1"/>
          </p:nvPr>
        </p:nvSpPr>
        <p:spPr>
          <a:xfrm>
            <a:off x="2166938" y="4267200"/>
            <a:ext cx="6435725" cy="1752600"/>
          </a:xfrm>
        </p:spPr>
        <p:txBody>
          <a:bodyPr/>
          <a:lstStyle/>
          <a:p>
            <a:pPr algn="r">
              <a:lnSpc>
                <a:spcPct val="70000"/>
              </a:lnSpc>
            </a:pPr>
            <a:r>
              <a:rPr lang="es-ES_tradnl" sz="2800">
                <a:solidFill>
                  <a:srgbClr val="FFFF99"/>
                </a:solidFill>
                <a:latin typeface="Arial" charset="0"/>
              </a:rPr>
              <a:t>T.O. Angélica Montenegro</a:t>
            </a:r>
          </a:p>
          <a:p>
            <a:pPr algn="r">
              <a:lnSpc>
                <a:spcPct val="70000"/>
              </a:lnSpc>
              <a:spcBef>
                <a:spcPct val="50000"/>
              </a:spcBef>
            </a:pPr>
            <a:r>
              <a:rPr lang="es-ES" sz="2800">
                <a:solidFill>
                  <a:srgbClr val="FFFF99"/>
                </a:solidFill>
                <a:latin typeface="Arial" charset="0"/>
                <a:cs typeface="Times New Roman" pitchFamily="18" charset="0"/>
              </a:rPr>
              <a:t>Clínica </a:t>
            </a:r>
            <a:r>
              <a:rPr lang="es-ES_tradnl" sz="2800">
                <a:solidFill>
                  <a:srgbClr val="FFFF99"/>
                </a:solidFill>
                <a:latin typeface="Arial" charset="0"/>
                <a:cs typeface="Times New Roman" pitchFamily="18" charset="0"/>
              </a:rPr>
              <a:t>P</a:t>
            </a:r>
            <a:r>
              <a:rPr lang="es-ES" sz="2800">
                <a:solidFill>
                  <a:srgbClr val="FFFF99"/>
                </a:solidFill>
                <a:latin typeface="Arial" charset="0"/>
                <a:cs typeface="Times New Roman" pitchFamily="18" charset="0"/>
              </a:rPr>
              <a:t>siquiátrica </a:t>
            </a:r>
            <a:r>
              <a:rPr lang="es-ES_tradnl" sz="2800">
                <a:solidFill>
                  <a:srgbClr val="FFFF99"/>
                </a:solidFill>
                <a:latin typeface="Arial" charset="0"/>
                <a:cs typeface="Times New Roman" pitchFamily="18" charset="0"/>
              </a:rPr>
              <a:t>U</a:t>
            </a:r>
            <a:r>
              <a:rPr lang="es-ES" sz="2800">
                <a:solidFill>
                  <a:srgbClr val="FFFF99"/>
                </a:solidFill>
                <a:latin typeface="Arial" charset="0"/>
                <a:cs typeface="Times New Roman" pitchFamily="18" charset="0"/>
              </a:rPr>
              <a:t>niversitaria</a:t>
            </a:r>
          </a:p>
          <a:p>
            <a:pPr algn="r">
              <a:lnSpc>
                <a:spcPct val="70000"/>
              </a:lnSpc>
              <a:spcBef>
                <a:spcPct val="50000"/>
              </a:spcBef>
            </a:pPr>
            <a:r>
              <a:rPr lang="es-ES" sz="2800">
                <a:solidFill>
                  <a:srgbClr val="FFFF99"/>
                </a:solidFill>
                <a:latin typeface="Arial" charset="0"/>
                <a:cs typeface="Times New Roman" pitchFamily="18" charset="0"/>
              </a:rPr>
              <a:t>Universidad de Chile</a:t>
            </a:r>
          </a:p>
          <a:p>
            <a:pPr algn="r">
              <a:spcBef>
                <a:spcPct val="50000"/>
              </a:spcBef>
            </a:pPr>
            <a:endParaRPr lang="es-ES" sz="2800">
              <a:solidFill>
                <a:srgbClr val="FFFF99"/>
              </a:solidFill>
              <a:latin typeface="Arial"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solidFill>
                  <a:srgbClr val="FFFF00"/>
                </a:solidFill>
              </a:rPr>
              <a:t>PSICOTERAPIA</a:t>
            </a:r>
            <a:endParaRPr lang="es-CL" dirty="0">
              <a:solidFill>
                <a:srgbClr val="FFFF00"/>
              </a:solidFill>
            </a:endParaRPr>
          </a:p>
        </p:txBody>
      </p:sp>
      <p:sp>
        <p:nvSpPr>
          <p:cNvPr id="3" name="2 Marcador de contenido"/>
          <p:cNvSpPr>
            <a:spLocks noGrp="1"/>
          </p:cNvSpPr>
          <p:nvPr>
            <p:ph idx="1"/>
          </p:nvPr>
        </p:nvSpPr>
        <p:spPr/>
        <p:txBody>
          <a:bodyPr/>
          <a:lstStyle/>
          <a:p>
            <a:r>
              <a:rPr lang="es-CL" dirty="0" smtClean="0">
                <a:solidFill>
                  <a:srgbClr val="FFC000"/>
                </a:solidFill>
              </a:rPr>
              <a:t>La Psicoterapia es una ciencia práctica orientada al alivio del sufrimiento, a la recuperación de la plena capacidad y a la prevención de los trastornos y desequilibrios de la vida psíquica.</a:t>
            </a:r>
            <a:endParaRPr lang="es-CL" dirty="0">
              <a:solidFill>
                <a:srgbClr val="FFC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900113" y="115888"/>
            <a:ext cx="7653337" cy="990600"/>
          </a:xfrm>
        </p:spPr>
        <p:txBody>
          <a:bodyPr/>
          <a:lstStyle/>
          <a:p>
            <a:r>
              <a:rPr lang="es-ES" sz="3600" b="1">
                <a:solidFill>
                  <a:srgbClr val="FFFF00"/>
                </a:solidFill>
                <a:latin typeface="Arial Black" pitchFamily="34" charset="0"/>
                <a:cs typeface="Times New Roman" pitchFamily="18" charset="0"/>
              </a:rPr>
              <a:t>ASERTIVIDAD Y FEEDBACK</a:t>
            </a:r>
          </a:p>
        </p:txBody>
      </p:sp>
      <p:sp>
        <p:nvSpPr>
          <p:cNvPr id="108547" name="Rectangle 3"/>
          <p:cNvSpPr>
            <a:spLocks noGrp="1" noChangeArrowheads="1"/>
          </p:cNvSpPr>
          <p:nvPr>
            <p:ph type="body" idx="1"/>
          </p:nvPr>
        </p:nvSpPr>
        <p:spPr>
          <a:xfrm>
            <a:off x="395288" y="1341438"/>
            <a:ext cx="8569325" cy="3279775"/>
          </a:xfrm>
        </p:spPr>
        <p:txBody>
          <a:bodyPr/>
          <a:lstStyle/>
          <a:p>
            <a:pPr marL="374650" indent="-374650" algn="just">
              <a:lnSpc>
                <a:spcPct val="150000"/>
              </a:lnSpc>
              <a:buClr>
                <a:srgbClr val="FFFF99"/>
              </a:buClr>
              <a:buSzPct val="105000"/>
              <a:buFont typeface="Wingdings" pitchFamily="2" charset="2"/>
              <a:buChar char="Ä"/>
            </a:pPr>
            <a:r>
              <a:rPr lang="es-ES" sz="2000" b="1" dirty="0">
                <a:solidFill>
                  <a:srgbClr val="FFC000"/>
                </a:solidFill>
                <a:latin typeface="Arial" charset="0"/>
              </a:rPr>
              <a:t>El estilo de relación habitual en la experiencia pasada, solo le ha proporcionado al paciente </a:t>
            </a:r>
            <a:r>
              <a:rPr lang="es-ES" sz="2000" b="1" dirty="0" err="1">
                <a:solidFill>
                  <a:srgbClr val="FFC000"/>
                </a:solidFill>
                <a:latin typeface="Arial" charset="0"/>
              </a:rPr>
              <a:t>desconfirmación</a:t>
            </a:r>
            <a:r>
              <a:rPr lang="es-ES" sz="2000" b="1" dirty="0">
                <a:solidFill>
                  <a:srgbClr val="FFC000"/>
                </a:solidFill>
                <a:latin typeface="Arial" charset="0"/>
              </a:rPr>
              <a:t> y </a:t>
            </a:r>
            <a:r>
              <a:rPr lang="es-ES" sz="2000" b="1" dirty="0" err="1">
                <a:solidFill>
                  <a:srgbClr val="FFC000"/>
                </a:solidFill>
                <a:latin typeface="Arial" charset="0"/>
              </a:rPr>
              <a:t>desligitimización</a:t>
            </a:r>
            <a:r>
              <a:rPr lang="es-ES" sz="2000" b="1" dirty="0">
                <a:solidFill>
                  <a:srgbClr val="FFC000"/>
                </a:solidFill>
                <a:latin typeface="Arial" charset="0"/>
              </a:rPr>
              <a:t> de sus deseos, necesidades y derechos. El objetivo  será entonces entrenarlo en reconocer  sus derechos y defenderlos y aprender a negociar con un estilo  menos demandante y utilizando los principios básicos de la RETROALIMENTACIÓN.</a:t>
            </a:r>
          </a:p>
          <a:p>
            <a:pPr marL="374650" indent="-374650" algn="just">
              <a:lnSpc>
                <a:spcPct val="150000"/>
              </a:lnSpc>
              <a:buClr>
                <a:srgbClr val="FFFF99"/>
              </a:buClr>
              <a:buSzPct val="105000"/>
              <a:buFont typeface="Wingdings" pitchFamily="2" charset="2"/>
              <a:buNone/>
            </a:pPr>
            <a:endParaRPr lang="es-ES" sz="2000" b="1" dirty="0">
              <a:solidFill>
                <a:srgbClr val="FFC000"/>
              </a:solidFill>
              <a:latin typeface="Arial" charset="0"/>
            </a:endParaRPr>
          </a:p>
          <a:p>
            <a:pPr marL="374650" indent="-374650" algn="just">
              <a:lnSpc>
                <a:spcPct val="150000"/>
              </a:lnSpc>
              <a:buClr>
                <a:srgbClr val="FFFF99"/>
              </a:buClr>
              <a:buSzPct val="105000"/>
              <a:buFont typeface="Wingdings" pitchFamily="2" charset="2"/>
              <a:buChar char="Ä"/>
            </a:pPr>
            <a:r>
              <a:rPr lang="es-ES" sz="2000" b="1" dirty="0">
                <a:solidFill>
                  <a:srgbClr val="FFC000"/>
                </a:solidFill>
                <a:latin typeface="Arial" charset="0"/>
              </a:rPr>
              <a:t>Si el paciente trae a la sesión algún evento de disfunción relacional, se realizan role </a:t>
            </a:r>
            <a:r>
              <a:rPr lang="es-ES" sz="2000" b="1" dirty="0" err="1">
                <a:solidFill>
                  <a:srgbClr val="FFC000"/>
                </a:solidFill>
                <a:latin typeface="Arial" charset="0"/>
              </a:rPr>
              <a:t>playings</a:t>
            </a:r>
            <a:r>
              <a:rPr lang="es-ES" sz="2000" b="1" dirty="0">
                <a:solidFill>
                  <a:srgbClr val="FFC000"/>
                </a:solidFill>
                <a:latin typeface="Arial" charset="0"/>
              </a:rPr>
              <a:t> con la Terapeuta, siguiendo el siguiente modelo.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684213" y="188913"/>
            <a:ext cx="7653337" cy="990600"/>
          </a:xfrm>
        </p:spPr>
        <p:txBody>
          <a:bodyPr/>
          <a:lstStyle/>
          <a:p>
            <a:r>
              <a:rPr lang="es-ES" sz="3600" b="1">
                <a:solidFill>
                  <a:srgbClr val="FFFF00"/>
                </a:solidFill>
                <a:latin typeface="Arial Black" pitchFamily="34" charset="0"/>
                <a:cs typeface="Times New Roman" pitchFamily="18" charset="0"/>
              </a:rPr>
              <a:t>ASERTIVIDAD Y FEEDBACK</a:t>
            </a:r>
          </a:p>
        </p:txBody>
      </p:sp>
      <p:sp>
        <p:nvSpPr>
          <p:cNvPr id="109571" name="Rectangle 3"/>
          <p:cNvSpPr>
            <a:spLocks noGrp="1" noChangeArrowheads="1"/>
          </p:cNvSpPr>
          <p:nvPr>
            <p:ph type="body" idx="1"/>
          </p:nvPr>
        </p:nvSpPr>
        <p:spPr>
          <a:xfrm>
            <a:off x="323850" y="1844675"/>
            <a:ext cx="4032250" cy="3578225"/>
          </a:xfrm>
        </p:spPr>
        <p:txBody>
          <a:bodyPr/>
          <a:lstStyle/>
          <a:p>
            <a:pPr marL="609600" indent="-609600" algn="ctr">
              <a:lnSpc>
                <a:spcPct val="110000"/>
              </a:lnSpc>
              <a:buClr>
                <a:srgbClr val="FFFF99"/>
              </a:buClr>
              <a:buSzPct val="105000"/>
              <a:buFont typeface="Wingdings" pitchFamily="2" charset="2"/>
              <a:buNone/>
            </a:pPr>
            <a:r>
              <a:rPr lang="es-ES" sz="2000" i="1" dirty="0">
                <a:solidFill>
                  <a:srgbClr val="FFC000"/>
                </a:solidFill>
                <a:latin typeface="Arial" charset="0"/>
              </a:rPr>
              <a:t>PARA ENTREGAR</a:t>
            </a:r>
          </a:p>
          <a:p>
            <a:pPr marL="609600" indent="-609600" algn="ctr">
              <a:lnSpc>
                <a:spcPct val="110000"/>
              </a:lnSpc>
              <a:buClr>
                <a:srgbClr val="FFFF99"/>
              </a:buClr>
              <a:buSzPct val="105000"/>
              <a:buFont typeface="Wingdings" pitchFamily="2" charset="2"/>
              <a:buNone/>
            </a:pPr>
            <a:r>
              <a:rPr lang="es-ES" sz="2000" i="1" dirty="0">
                <a:solidFill>
                  <a:srgbClr val="FFC000"/>
                </a:solidFill>
                <a:latin typeface="Arial" charset="0"/>
              </a:rPr>
              <a:t>FEEDBACK</a:t>
            </a:r>
          </a:p>
          <a:p>
            <a:pPr marL="609600" indent="-609600" algn="ctr">
              <a:lnSpc>
                <a:spcPct val="110000"/>
              </a:lnSpc>
              <a:buClr>
                <a:srgbClr val="FFFF99"/>
              </a:buClr>
              <a:buSzPct val="105000"/>
              <a:buFont typeface="Wingdings" pitchFamily="2" charset="2"/>
              <a:buChar char="Ä"/>
            </a:pPr>
            <a:endParaRPr lang="es-ES" sz="2000" i="1" dirty="0">
              <a:solidFill>
                <a:srgbClr val="FFC000"/>
              </a:solidFill>
              <a:latin typeface="Arial" charset="0"/>
            </a:endParaRPr>
          </a:p>
          <a:p>
            <a:pPr marL="609600" indent="-609600" algn="just">
              <a:lnSpc>
                <a:spcPct val="110000"/>
              </a:lnSpc>
              <a:buClr>
                <a:srgbClr val="FFFF99"/>
              </a:buClr>
              <a:buSzPct val="105000"/>
              <a:buFont typeface="Wingdings" pitchFamily="2" charset="2"/>
              <a:buAutoNum type="arabicPeriod"/>
            </a:pPr>
            <a:r>
              <a:rPr lang="es-ES" sz="2000" b="1" i="1" dirty="0">
                <a:solidFill>
                  <a:srgbClr val="FFC000"/>
                </a:solidFill>
                <a:latin typeface="Arial" charset="0"/>
              </a:rPr>
              <a:t>No postergar, pero  elegir el momento oportuno.</a:t>
            </a:r>
          </a:p>
          <a:p>
            <a:pPr marL="609600" indent="-609600" algn="just">
              <a:lnSpc>
                <a:spcPct val="110000"/>
              </a:lnSpc>
              <a:buClr>
                <a:srgbClr val="FFFF99"/>
              </a:buClr>
              <a:buSzPct val="105000"/>
              <a:buFont typeface="Wingdings" pitchFamily="2" charset="2"/>
              <a:buAutoNum type="arabicPeriod"/>
            </a:pPr>
            <a:r>
              <a:rPr lang="es-ES" sz="2000" b="1" i="1" dirty="0">
                <a:solidFill>
                  <a:srgbClr val="FFC000"/>
                </a:solidFill>
                <a:latin typeface="Arial" charset="0"/>
              </a:rPr>
              <a:t>Describir la conducta específica observada.</a:t>
            </a:r>
          </a:p>
          <a:p>
            <a:pPr marL="609600" indent="-609600" algn="just">
              <a:lnSpc>
                <a:spcPct val="110000"/>
              </a:lnSpc>
              <a:buClr>
                <a:srgbClr val="FFFF99"/>
              </a:buClr>
              <a:buSzPct val="105000"/>
              <a:buFont typeface="Wingdings" pitchFamily="2" charset="2"/>
              <a:buAutoNum type="arabicPeriod"/>
            </a:pPr>
            <a:r>
              <a:rPr lang="es-ES" sz="2000" b="1" i="1" dirty="0">
                <a:solidFill>
                  <a:srgbClr val="FFC000"/>
                </a:solidFill>
                <a:latin typeface="Arial" charset="0"/>
              </a:rPr>
              <a:t>No emitir juicios de valor.</a:t>
            </a:r>
          </a:p>
          <a:p>
            <a:pPr marL="609600" indent="-609600" algn="just">
              <a:lnSpc>
                <a:spcPct val="110000"/>
              </a:lnSpc>
              <a:buClr>
                <a:srgbClr val="FFFF99"/>
              </a:buClr>
              <a:buSzPct val="105000"/>
              <a:buFont typeface="Wingdings" pitchFamily="2" charset="2"/>
              <a:buAutoNum type="arabicPeriod"/>
            </a:pPr>
            <a:r>
              <a:rPr lang="es-ES" sz="2000" b="1" i="1" dirty="0">
                <a:solidFill>
                  <a:srgbClr val="FFC000"/>
                </a:solidFill>
                <a:latin typeface="Arial" charset="0"/>
              </a:rPr>
              <a:t>No usar los SIEMPRE ni los NUNCA.</a:t>
            </a:r>
          </a:p>
          <a:p>
            <a:pPr marL="609600" indent="-609600" algn="just">
              <a:lnSpc>
                <a:spcPct val="110000"/>
              </a:lnSpc>
              <a:buClr>
                <a:srgbClr val="FFFF99"/>
              </a:buClr>
              <a:buSzPct val="105000"/>
              <a:buFont typeface="Wingdings" pitchFamily="2" charset="2"/>
              <a:buAutoNum type="arabicPeriod"/>
            </a:pPr>
            <a:r>
              <a:rPr lang="es-ES" sz="2000" b="1" i="1" dirty="0">
                <a:solidFill>
                  <a:srgbClr val="FFC000"/>
                </a:solidFill>
                <a:latin typeface="Arial" charset="0"/>
              </a:rPr>
              <a:t>Dar cuenta de la propia reacción emocional.</a:t>
            </a:r>
            <a:endParaRPr lang="es-ES" sz="2000" b="1" dirty="0">
              <a:solidFill>
                <a:srgbClr val="FFC000"/>
              </a:solidFill>
              <a:latin typeface="Arial" charset="0"/>
            </a:endParaRPr>
          </a:p>
        </p:txBody>
      </p:sp>
      <p:sp>
        <p:nvSpPr>
          <p:cNvPr id="109572" name="Rectangle 4"/>
          <p:cNvSpPr>
            <a:spLocks noChangeArrowheads="1"/>
          </p:cNvSpPr>
          <p:nvPr/>
        </p:nvSpPr>
        <p:spPr bwMode="auto">
          <a:xfrm>
            <a:off x="4808538" y="1844675"/>
            <a:ext cx="3454400" cy="4572000"/>
          </a:xfrm>
          <a:prstGeom prst="rect">
            <a:avLst/>
          </a:prstGeom>
          <a:noFill/>
          <a:ln w="9525">
            <a:noFill/>
            <a:miter lim="800000"/>
            <a:headEnd/>
            <a:tailEnd/>
          </a:ln>
          <a:effectLst/>
        </p:spPr>
        <p:txBody>
          <a:bodyPr/>
          <a:lstStyle/>
          <a:p>
            <a:pPr marL="374650" indent="-374650" algn="ctr">
              <a:lnSpc>
                <a:spcPct val="110000"/>
              </a:lnSpc>
              <a:spcBef>
                <a:spcPct val="20000"/>
              </a:spcBef>
              <a:buClr>
                <a:srgbClr val="FFFF99"/>
              </a:buClr>
              <a:buSzPct val="105000"/>
              <a:buFont typeface="Wingdings" pitchFamily="2" charset="2"/>
              <a:buNone/>
            </a:pPr>
            <a:r>
              <a:rPr lang="es-ES" sz="2000" b="1" i="1" dirty="0">
                <a:solidFill>
                  <a:srgbClr val="FFC000"/>
                </a:solidFill>
                <a:latin typeface="Arial" charset="0"/>
              </a:rPr>
              <a:t> </a:t>
            </a:r>
            <a:r>
              <a:rPr lang="es-ES" sz="2000" i="1" dirty="0">
                <a:solidFill>
                  <a:srgbClr val="FFC000"/>
                </a:solidFill>
                <a:effectLst>
                  <a:outerShdw blurRad="38100" dist="38100" dir="2700000" algn="tl">
                    <a:srgbClr val="000000"/>
                  </a:outerShdw>
                </a:effectLst>
                <a:latin typeface="Arial" charset="0"/>
              </a:rPr>
              <a:t>PARA RECIBIR</a:t>
            </a:r>
          </a:p>
          <a:p>
            <a:pPr marL="374650" indent="-374650" algn="ctr">
              <a:lnSpc>
                <a:spcPct val="110000"/>
              </a:lnSpc>
              <a:spcBef>
                <a:spcPct val="20000"/>
              </a:spcBef>
              <a:buClr>
                <a:srgbClr val="FFFF99"/>
              </a:buClr>
              <a:buSzPct val="105000"/>
              <a:buFont typeface="Wingdings" pitchFamily="2" charset="2"/>
              <a:buNone/>
            </a:pPr>
            <a:r>
              <a:rPr lang="es-ES" sz="2000" i="1" dirty="0">
                <a:solidFill>
                  <a:srgbClr val="FFC000"/>
                </a:solidFill>
                <a:effectLst>
                  <a:outerShdw blurRad="38100" dist="38100" dir="2700000" algn="tl">
                    <a:srgbClr val="000000"/>
                  </a:outerShdw>
                </a:effectLst>
                <a:latin typeface="Arial" charset="0"/>
              </a:rPr>
              <a:t>FEEDBACK</a:t>
            </a:r>
          </a:p>
          <a:p>
            <a:pPr marL="374650" indent="-374650" algn="ctr">
              <a:lnSpc>
                <a:spcPct val="110000"/>
              </a:lnSpc>
              <a:spcBef>
                <a:spcPct val="20000"/>
              </a:spcBef>
              <a:buClr>
                <a:srgbClr val="FFFF99"/>
              </a:buClr>
              <a:buSzPct val="105000"/>
              <a:buFont typeface="Wingdings" pitchFamily="2" charset="2"/>
              <a:buNone/>
            </a:pPr>
            <a:endParaRPr lang="es-ES" sz="2000" b="1" i="1" dirty="0">
              <a:solidFill>
                <a:srgbClr val="FFC000"/>
              </a:solidFill>
              <a:latin typeface="Arial" charset="0"/>
            </a:endParaRPr>
          </a:p>
          <a:p>
            <a:pPr marL="374650" indent="-374650" algn="just">
              <a:lnSpc>
                <a:spcPct val="110000"/>
              </a:lnSpc>
              <a:spcBef>
                <a:spcPct val="20000"/>
              </a:spcBef>
              <a:buClr>
                <a:srgbClr val="FFFF99"/>
              </a:buClr>
              <a:buSzPct val="105000"/>
              <a:buFont typeface="Wingdings" pitchFamily="2" charset="2"/>
              <a:buAutoNum type="arabicPeriod"/>
            </a:pPr>
            <a:r>
              <a:rPr lang="es-ES" sz="2000" b="1" i="1" dirty="0">
                <a:solidFill>
                  <a:srgbClr val="FFC000"/>
                </a:solidFill>
                <a:latin typeface="Arial" charset="0"/>
              </a:rPr>
              <a:t>Escuchar.</a:t>
            </a:r>
          </a:p>
          <a:p>
            <a:pPr marL="374650" indent="-374650" algn="just">
              <a:lnSpc>
                <a:spcPct val="110000"/>
              </a:lnSpc>
              <a:spcBef>
                <a:spcPct val="20000"/>
              </a:spcBef>
              <a:buClr>
                <a:srgbClr val="FFFF99"/>
              </a:buClr>
              <a:buSzPct val="105000"/>
              <a:buFont typeface="Wingdings" pitchFamily="2" charset="2"/>
              <a:buAutoNum type="arabicPeriod"/>
            </a:pPr>
            <a:r>
              <a:rPr lang="es-ES" sz="2000" b="1" i="1" dirty="0">
                <a:solidFill>
                  <a:srgbClr val="FFC000"/>
                </a:solidFill>
                <a:latin typeface="Arial" charset="0"/>
              </a:rPr>
              <a:t>Reformular el  mensaje.</a:t>
            </a:r>
          </a:p>
          <a:p>
            <a:pPr marL="374650" indent="-374650" algn="just">
              <a:lnSpc>
                <a:spcPct val="110000"/>
              </a:lnSpc>
              <a:spcBef>
                <a:spcPct val="20000"/>
              </a:spcBef>
              <a:buClr>
                <a:srgbClr val="FFFF99"/>
              </a:buClr>
              <a:buSzPct val="105000"/>
              <a:buFont typeface="Wingdings" pitchFamily="2" charset="2"/>
              <a:buAutoNum type="arabicPeriod"/>
            </a:pPr>
            <a:r>
              <a:rPr lang="es-ES" sz="2000" b="1" i="1" dirty="0">
                <a:solidFill>
                  <a:srgbClr val="FFC000"/>
                </a:solidFill>
                <a:latin typeface="Arial" charset="0"/>
              </a:rPr>
              <a:t>No preparar alegato.</a:t>
            </a:r>
          </a:p>
          <a:p>
            <a:pPr marL="374650" indent="-374650" algn="just">
              <a:lnSpc>
                <a:spcPct val="110000"/>
              </a:lnSpc>
              <a:spcBef>
                <a:spcPct val="20000"/>
              </a:spcBef>
              <a:buClr>
                <a:srgbClr val="FFFF99"/>
              </a:buClr>
              <a:buSzPct val="105000"/>
              <a:buFont typeface="Wingdings" pitchFamily="2" charset="2"/>
              <a:buAutoNum type="arabicPeriod"/>
            </a:pPr>
            <a:r>
              <a:rPr lang="es-ES" sz="2000" b="1" i="1" dirty="0">
                <a:solidFill>
                  <a:srgbClr val="FFC000"/>
                </a:solidFill>
                <a:latin typeface="Arial" charset="0"/>
              </a:rPr>
              <a:t>Averiguar si hay consenso.</a:t>
            </a:r>
            <a:endParaRPr lang="es-ES" sz="2000" b="1" dirty="0">
              <a:solidFill>
                <a:srgbClr val="FFC000"/>
              </a:solidFill>
              <a:latin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016000" y="188913"/>
            <a:ext cx="7653338" cy="990600"/>
          </a:xfrm>
        </p:spPr>
        <p:txBody>
          <a:bodyPr/>
          <a:lstStyle/>
          <a:p>
            <a:r>
              <a:rPr lang="es-ES" sz="3600" b="1">
                <a:solidFill>
                  <a:srgbClr val="FFFF00"/>
                </a:solidFill>
                <a:latin typeface="Arial Black" pitchFamily="34" charset="0"/>
                <a:cs typeface="Times New Roman" pitchFamily="18" charset="0"/>
              </a:rPr>
              <a:t>MANEJO DE LA ANSIEDAD</a:t>
            </a:r>
          </a:p>
        </p:txBody>
      </p:sp>
      <p:sp>
        <p:nvSpPr>
          <p:cNvPr id="110595" name="Rectangle 3"/>
          <p:cNvSpPr>
            <a:spLocks noGrp="1" noChangeArrowheads="1"/>
          </p:cNvSpPr>
          <p:nvPr>
            <p:ph type="body" idx="1"/>
          </p:nvPr>
        </p:nvSpPr>
        <p:spPr>
          <a:xfrm>
            <a:off x="323850" y="1484313"/>
            <a:ext cx="8569325" cy="3759200"/>
          </a:xfrm>
        </p:spPr>
        <p:txBody>
          <a:bodyPr/>
          <a:lstStyle/>
          <a:p>
            <a:pPr marL="374650" indent="-374650" algn="just">
              <a:lnSpc>
                <a:spcPct val="150000"/>
              </a:lnSpc>
              <a:buClr>
                <a:srgbClr val="FFFF99"/>
              </a:buClr>
              <a:buSzPct val="105000"/>
              <a:buFont typeface="Wingdings" pitchFamily="2" charset="2"/>
              <a:buChar char="Ä"/>
            </a:pPr>
            <a:r>
              <a:rPr lang="es-ES" sz="1800" b="1" dirty="0">
                <a:solidFill>
                  <a:srgbClr val="FFC000"/>
                </a:solidFill>
                <a:latin typeface="Arial" charset="0"/>
              </a:rPr>
              <a:t>El deficiente manejo de la ansiedad y de la angustia, promueve muchas veces las conductas actuadoras (</a:t>
            </a:r>
            <a:r>
              <a:rPr lang="es-ES" sz="1800" b="1" dirty="0" err="1">
                <a:solidFill>
                  <a:srgbClr val="FFC000"/>
                </a:solidFill>
                <a:latin typeface="Arial" charset="0"/>
              </a:rPr>
              <a:t>Acting-Out</a:t>
            </a:r>
            <a:r>
              <a:rPr lang="es-ES" sz="1800" b="1" dirty="0">
                <a:solidFill>
                  <a:srgbClr val="FFC000"/>
                </a:solidFill>
                <a:latin typeface="Arial" charset="0"/>
              </a:rPr>
              <a:t>), que si no son bien resueltas desencadenan crisis y no pocas veces internaciones psiquiátricas.</a:t>
            </a:r>
          </a:p>
          <a:p>
            <a:pPr marL="374650" indent="-374650" algn="just">
              <a:lnSpc>
                <a:spcPct val="150000"/>
              </a:lnSpc>
              <a:buClr>
                <a:srgbClr val="FFFF99"/>
              </a:buClr>
              <a:buSzPct val="105000"/>
              <a:buFont typeface="Wingdings" pitchFamily="2" charset="2"/>
              <a:buChar char="Ä"/>
            </a:pPr>
            <a:r>
              <a:rPr lang="es-ES" sz="1800" b="1" dirty="0">
                <a:solidFill>
                  <a:srgbClr val="FFC000"/>
                </a:solidFill>
                <a:latin typeface="Arial" charset="0"/>
              </a:rPr>
              <a:t>En el abordaje de este síntoma , se realizan Terapias Corporales (de Relajación y otras técnicas orientadas  a aumentar base de sustentación y de ampliar corporalidad en el espacio).</a:t>
            </a:r>
          </a:p>
          <a:p>
            <a:pPr marL="374650" indent="-374650" algn="just">
              <a:lnSpc>
                <a:spcPct val="150000"/>
              </a:lnSpc>
              <a:buClr>
                <a:srgbClr val="FFFF99"/>
              </a:buClr>
              <a:buSzPct val="105000"/>
              <a:buFont typeface="Wingdings" pitchFamily="2" charset="2"/>
              <a:buChar char="Ä"/>
            </a:pPr>
            <a:r>
              <a:rPr lang="es-ES" sz="1800" b="1" dirty="0">
                <a:solidFill>
                  <a:srgbClr val="FFC000"/>
                </a:solidFill>
                <a:latin typeface="Arial" charset="0"/>
              </a:rPr>
              <a:t>También se usa una técnica tomada del Psicodrama, PERSONIFICACIÓN DE SENTIMIENTOS donde se promueve dialogar con el sentimiento invasivo y </a:t>
            </a:r>
            <a:r>
              <a:rPr lang="es-ES" sz="1800" b="1" dirty="0" err="1">
                <a:solidFill>
                  <a:srgbClr val="FFC000"/>
                </a:solidFill>
                <a:latin typeface="Arial" charset="0"/>
              </a:rPr>
              <a:t>displacentero</a:t>
            </a:r>
            <a:r>
              <a:rPr lang="es-ES" sz="1800" b="1" dirty="0">
                <a:solidFill>
                  <a:srgbClr val="FFC000"/>
                </a:solidFill>
                <a:latin typeface="Arial" charset="0"/>
              </a:rPr>
              <a:t>. El objetivo de este ejercicio  es ponerlo en el espacio externo y desde ahí verbalizar exteriorizando toda la connotación negativa derivada de la invasión de este sentimiento.</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07950" y="188913"/>
            <a:ext cx="8893175" cy="990600"/>
          </a:xfrm>
        </p:spPr>
        <p:txBody>
          <a:bodyPr/>
          <a:lstStyle/>
          <a:p>
            <a:r>
              <a:rPr lang="es-ES" sz="3600" b="1">
                <a:solidFill>
                  <a:srgbClr val="FFFF00"/>
                </a:solidFill>
                <a:latin typeface="Arial Black" pitchFamily="34" charset="0"/>
                <a:cs typeface="Times New Roman" pitchFamily="18" charset="0"/>
              </a:rPr>
              <a:t>PROMOCION DE LA RESILIENCIA</a:t>
            </a:r>
          </a:p>
        </p:txBody>
      </p:sp>
      <p:sp>
        <p:nvSpPr>
          <p:cNvPr id="111619" name="Rectangle 3"/>
          <p:cNvSpPr>
            <a:spLocks noGrp="1" noChangeArrowheads="1"/>
          </p:cNvSpPr>
          <p:nvPr>
            <p:ph type="body" idx="1"/>
          </p:nvPr>
        </p:nvSpPr>
        <p:spPr>
          <a:xfrm>
            <a:off x="179388" y="1484313"/>
            <a:ext cx="8675687" cy="3636962"/>
          </a:xfrm>
        </p:spPr>
        <p:txBody>
          <a:bodyPr/>
          <a:lstStyle/>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La palabra RESILIENCIA, proviene del latín RESILERE que significa “volver a entrar saltando”,  pero que se puede reinterpretar como retornar a su lugar de origen. Se la define también como el afrontamiento adecuado ante la adversidad, saliendo fortalecido de ella. Mas que adscrita al modelo  de riesgo, empleado básicamente en la enfermedad, el modelo de </a:t>
            </a:r>
            <a:r>
              <a:rPr lang="es-ES" sz="2000" b="1" dirty="0" err="1">
                <a:solidFill>
                  <a:srgbClr val="FFC000"/>
                </a:solidFill>
                <a:latin typeface="Arial" charset="0"/>
              </a:rPr>
              <a:t>Resilencia</a:t>
            </a:r>
            <a:r>
              <a:rPr lang="es-ES" sz="2000" b="1" dirty="0">
                <a:solidFill>
                  <a:srgbClr val="FFC000"/>
                </a:solidFill>
                <a:latin typeface="Arial" charset="0"/>
              </a:rPr>
              <a:t> habla de factores protectores; en consecuencia el daño no siempre debe encontrar a un sujeto vulnerable, donde inevitablemente causará un daño.</a:t>
            </a:r>
          </a:p>
          <a:p>
            <a:pPr marL="374650" indent="-374650" algn="just">
              <a:lnSpc>
                <a:spcPct val="110000"/>
              </a:lnSpc>
              <a:buClr>
                <a:srgbClr val="FFFF99"/>
              </a:buClr>
              <a:buSzPct val="105000"/>
              <a:buFont typeface="Wingdings" pitchFamily="2" charset="2"/>
              <a:buNone/>
            </a:pPr>
            <a:endParaRPr lang="es-ES" sz="12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Siguiendo este modelo, se le entrena al paciente a utilizar al patrón sugerido por </a:t>
            </a:r>
            <a:r>
              <a:rPr lang="es-ES" sz="2000" b="1" dirty="0" err="1">
                <a:solidFill>
                  <a:srgbClr val="FFC000"/>
                </a:solidFill>
                <a:latin typeface="Arial" charset="0"/>
              </a:rPr>
              <a:t>Grotberg</a:t>
            </a:r>
            <a:r>
              <a:rPr lang="es-ES" sz="2000" b="1" dirty="0">
                <a:solidFill>
                  <a:srgbClr val="FFC000"/>
                </a:solidFill>
                <a:latin typeface="Arial" charset="0"/>
              </a:rPr>
              <a:t> (1995), en términos de evaluar los recursos con que la persona cuenta en situaciones adversas.</a:t>
            </a:r>
          </a:p>
          <a:p>
            <a:pPr marL="374650" indent="-374650" algn="just">
              <a:lnSpc>
                <a:spcPct val="110000"/>
              </a:lnSpc>
              <a:buClr>
                <a:srgbClr val="FFFF99"/>
              </a:buClr>
              <a:buSzPct val="105000"/>
              <a:buFont typeface="Wingdings" pitchFamily="2" charset="2"/>
              <a:buChar char="Ä"/>
            </a:pPr>
            <a:endParaRPr lang="es-ES" sz="2000" b="1" dirty="0">
              <a:solidFill>
                <a:schemeClr val="folHlink"/>
              </a:solidFill>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07950" y="188913"/>
            <a:ext cx="8893175" cy="990600"/>
          </a:xfrm>
        </p:spPr>
        <p:txBody>
          <a:bodyPr/>
          <a:lstStyle/>
          <a:p>
            <a:r>
              <a:rPr lang="es-ES" sz="3600" b="1">
                <a:solidFill>
                  <a:srgbClr val="FFFF00"/>
                </a:solidFill>
                <a:latin typeface="Arial Black" pitchFamily="34" charset="0"/>
                <a:cs typeface="Times New Roman" pitchFamily="18" charset="0"/>
              </a:rPr>
              <a:t>PROMOCION DE LA RESILIENCIA</a:t>
            </a:r>
          </a:p>
        </p:txBody>
      </p:sp>
      <p:sp>
        <p:nvSpPr>
          <p:cNvPr id="112643" name="Rectangle 3"/>
          <p:cNvSpPr>
            <a:spLocks noGrp="1" noChangeArrowheads="1"/>
          </p:cNvSpPr>
          <p:nvPr>
            <p:ph type="body" idx="1"/>
          </p:nvPr>
        </p:nvSpPr>
        <p:spPr>
          <a:xfrm>
            <a:off x="744538" y="1773238"/>
            <a:ext cx="7645400" cy="3636962"/>
          </a:xfrm>
        </p:spPr>
        <p:txBody>
          <a:bodyPr/>
          <a:lstStyle/>
          <a:p>
            <a:pPr marL="374650" indent="-374650" algn="just">
              <a:lnSpc>
                <a:spcPct val="110000"/>
              </a:lnSpc>
              <a:buClr>
                <a:srgbClr val="FFFF99"/>
              </a:buClr>
              <a:buSzPct val="105000"/>
              <a:buFont typeface="Wingdings" pitchFamily="2" charset="2"/>
              <a:buChar char="Ä"/>
            </a:pPr>
            <a:r>
              <a:rPr lang="es-ES" sz="3600" b="1" i="1" dirty="0">
                <a:solidFill>
                  <a:srgbClr val="FFFF99"/>
                </a:solidFill>
                <a:latin typeface="Arial" charset="0"/>
              </a:rPr>
              <a:t> </a:t>
            </a:r>
            <a:r>
              <a:rPr lang="es-ES" sz="2400" b="1" dirty="0">
                <a:solidFill>
                  <a:srgbClr val="FFC000"/>
                </a:solidFill>
                <a:latin typeface="Arial" charset="0"/>
              </a:rPr>
              <a:t>TENGO :  El apoyo</a:t>
            </a:r>
          </a:p>
          <a:p>
            <a:pPr marL="374650" indent="-374650" algn="just">
              <a:lnSpc>
                <a:spcPct val="110000"/>
              </a:lnSpc>
              <a:buClr>
                <a:srgbClr val="FFFF99"/>
              </a:buClr>
              <a:buSzPct val="105000"/>
              <a:buFont typeface="Wingdings" pitchFamily="2" charset="2"/>
              <a:buChar char="Ä"/>
            </a:pPr>
            <a:endParaRPr lang="es-ES" sz="24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r>
              <a:rPr lang="es-ES" sz="2400" b="1" dirty="0">
                <a:solidFill>
                  <a:srgbClr val="FFC000"/>
                </a:solidFill>
                <a:latin typeface="Arial" charset="0"/>
              </a:rPr>
              <a:t>SOY</a:t>
            </a:r>
          </a:p>
          <a:p>
            <a:pPr marL="374650" indent="-374650" algn="just">
              <a:lnSpc>
                <a:spcPct val="110000"/>
              </a:lnSpc>
              <a:buClr>
                <a:srgbClr val="FFFF99"/>
              </a:buClr>
              <a:buSzPct val="105000"/>
              <a:buFont typeface="Wingdings" pitchFamily="2" charset="2"/>
              <a:buChar char="Ä"/>
            </a:pPr>
            <a:endParaRPr lang="es-ES" sz="24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r>
              <a:rPr lang="es-ES" sz="2400" b="1" dirty="0">
                <a:solidFill>
                  <a:srgbClr val="FFC000"/>
                </a:solidFill>
                <a:latin typeface="Arial" charset="0"/>
              </a:rPr>
              <a:t>ESTOY</a:t>
            </a:r>
          </a:p>
          <a:p>
            <a:pPr marL="374650" indent="-374650" algn="just">
              <a:lnSpc>
                <a:spcPct val="110000"/>
              </a:lnSpc>
              <a:buClr>
                <a:srgbClr val="FFFF99"/>
              </a:buClr>
              <a:buSzPct val="105000"/>
              <a:buFont typeface="Wingdings" pitchFamily="2" charset="2"/>
              <a:buChar char="Ä"/>
            </a:pPr>
            <a:endParaRPr lang="es-ES" sz="24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endParaRPr lang="es-ES" sz="24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r>
              <a:rPr lang="es-ES" sz="2400" b="1" dirty="0">
                <a:solidFill>
                  <a:srgbClr val="FFC000"/>
                </a:solidFill>
                <a:latin typeface="Arial" charset="0"/>
              </a:rPr>
              <a:t>PUEDO</a:t>
            </a:r>
          </a:p>
        </p:txBody>
      </p:sp>
      <p:sp>
        <p:nvSpPr>
          <p:cNvPr id="112644" name="AutoShape 4"/>
          <p:cNvSpPr>
            <a:spLocks/>
          </p:cNvSpPr>
          <p:nvPr/>
        </p:nvSpPr>
        <p:spPr bwMode="auto">
          <a:xfrm>
            <a:off x="2287588" y="2994025"/>
            <a:ext cx="339725" cy="1371600"/>
          </a:xfrm>
          <a:prstGeom prst="rightBrace">
            <a:avLst>
              <a:gd name="adj1" fmla="val 33645"/>
              <a:gd name="adj2" fmla="val 50000"/>
            </a:avLst>
          </a:prstGeom>
          <a:noFill/>
          <a:ln w="9525">
            <a:solidFill>
              <a:srgbClr val="FFFF99"/>
            </a:solidFill>
            <a:round/>
            <a:headEnd/>
            <a:tailEnd/>
          </a:ln>
          <a:effectLst/>
        </p:spPr>
        <p:txBody>
          <a:bodyPr wrap="none" anchor="ctr"/>
          <a:lstStyle/>
          <a:p>
            <a:endParaRPr lang="es-CL"/>
          </a:p>
        </p:txBody>
      </p:sp>
      <p:sp>
        <p:nvSpPr>
          <p:cNvPr id="112645" name="Rectangle 5"/>
          <p:cNvSpPr>
            <a:spLocks noChangeArrowheads="1"/>
          </p:cNvSpPr>
          <p:nvPr/>
        </p:nvSpPr>
        <p:spPr bwMode="auto">
          <a:xfrm>
            <a:off x="2195513" y="2997200"/>
            <a:ext cx="5400675" cy="1371600"/>
          </a:xfrm>
          <a:prstGeom prst="rect">
            <a:avLst/>
          </a:prstGeom>
          <a:noFill/>
          <a:ln w="9525">
            <a:noFill/>
            <a:miter lim="800000"/>
            <a:headEnd/>
            <a:tailEnd/>
          </a:ln>
          <a:effectLst/>
        </p:spPr>
        <p:txBody>
          <a:bodyPr/>
          <a:lstStyle/>
          <a:p>
            <a:pPr marL="374650" indent="-374650" algn="ctr">
              <a:lnSpc>
                <a:spcPct val="110000"/>
              </a:lnSpc>
              <a:spcBef>
                <a:spcPct val="20000"/>
              </a:spcBef>
              <a:buClr>
                <a:srgbClr val="FFFF99"/>
              </a:buClr>
              <a:buSzPct val="105000"/>
              <a:buFont typeface="Wingdings" pitchFamily="2" charset="2"/>
              <a:buNone/>
            </a:pPr>
            <a:r>
              <a:rPr lang="es-ES" sz="2000" i="1" dirty="0">
                <a:solidFill>
                  <a:schemeClr val="folHlink"/>
                </a:solidFill>
                <a:latin typeface="Arial" charset="0"/>
              </a:rPr>
              <a:t>                </a:t>
            </a:r>
          </a:p>
          <a:p>
            <a:pPr marL="374650" indent="-374650" algn="ctr">
              <a:lnSpc>
                <a:spcPct val="110000"/>
              </a:lnSpc>
              <a:spcBef>
                <a:spcPct val="20000"/>
              </a:spcBef>
              <a:buClr>
                <a:srgbClr val="FFFF99"/>
              </a:buClr>
              <a:buSzPct val="105000"/>
              <a:buFont typeface="Wingdings" pitchFamily="2" charset="2"/>
              <a:buNone/>
            </a:pPr>
            <a:r>
              <a:rPr lang="es-ES" sz="2000" i="1" dirty="0">
                <a:solidFill>
                  <a:srgbClr val="FFC000"/>
                </a:solidFill>
                <a:latin typeface="Arial" charset="0"/>
              </a:rPr>
              <a:t>                Desarrollo de fortalezas </a:t>
            </a:r>
            <a:r>
              <a:rPr lang="es-ES" sz="2000" i="1" dirty="0" err="1">
                <a:solidFill>
                  <a:srgbClr val="FFC000"/>
                </a:solidFill>
                <a:latin typeface="Arial" charset="0"/>
              </a:rPr>
              <a:t>intrapsíquicas</a:t>
            </a:r>
            <a:endParaRPr lang="es-ES" sz="2000" i="1" dirty="0">
              <a:solidFill>
                <a:srgbClr val="FFC000"/>
              </a:solidFill>
              <a:latin typeface="Arial" charset="0"/>
            </a:endParaRPr>
          </a:p>
          <a:p>
            <a:pPr marL="374650" indent="-374650" algn="ctr">
              <a:lnSpc>
                <a:spcPct val="110000"/>
              </a:lnSpc>
              <a:spcBef>
                <a:spcPct val="20000"/>
              </a:spcBef>
              <a:buClr>
                <a:srgbClr val="FFFF99"/>
              </a:buClr>
              <a:buSzPct val="105000"/>
              <a:buFont typeface="Wingdings" pitchFamily="2" charset="2"/>
              <a:buNone/>
            </a:pPr>
            <a:endParaRPr lang="es-ES" sz="2000" i="1" dirty="0">
              <a:solidFill>
                <a:srgbClr val="FFC000"/>
              </a:solidFill>
              <a:latin typeface="Arial" charset="0"/>
            </a:endParaRPr>
          </a:p>
          <a:p>
            <a:pPr marL="374650" indent="-374650" algn="ctr">
              <a:lnSpc>
                <a:spcPct val="110000"/>
              </a:lnSpc>
              <a:spcBef>
                <a:spcPct val="20000"/>
              </a:spcBef>
              <a:buClr>
                <a:srgbClr val="FFFF99"/>
              </a:buClr>
              <a:buSzPct val="105000"/>
              <a:buFont typeface="Wingdings" pitchFamily="2" charset="2"/>
              <a:buNone/>
            </a:pPr>
            <a:endParaRPr lang="es-ES" sz="2000" i="1" dirty="0">
              <a:solidFill>
                <a:srgbClr val="FFC000"/>
              </a:solidFill>
              <a:latin typeface="Arial" charset="0"/>
            </a:endParaRPr>
          </a:p>
          <a:p>
            <a:pPr marL="374650" indent="-374650" algn="ctr">
              <a:lnSpc>
                <a:spcPct val="110000"/>
              </a:lnSpc>
              <a:spcBef>
                <a:spcPct val="20000"/>
              </a:spcBef>
              <a:buClr>
                <a:srgbClr val="FFFF99"/>
              </a:buClr>
              <a:buSzPct val="105000"/>
              <a:buFont typeface="Wingdings" pitchFamily="2" charset="2"/>
              <a:buNone/>
            </a:pPr>
            <a:r>
              <a:rPr lang="es-ES" sz="2000" i="1" dirty="0">
                <a:solidFill>
                  <a:srgbClr val="FFC000"/>
                </a:solidFill>
                <a:latin typeface="Arial" charset="0"/>
              </a:rPr>
              <a:t>            </a:t>
            </a:r>
          </a:p>
          <a:p>
            <a:pPr marL="374650" indent="-374650" algn="ctr">
              <a:lnSpc>
                <a:spcPct val="110000"/>
              </a:lnSpc>
              <a:spcBef>
                <a:spcPct val="20000"/>
              </a:spcBef>
              <a:buClr>
                <a:srgbClr val="FFFF99"/>
              </a:buClr>
              <a:buSzPct val="105000"/>
              <a:buFont typeface="Wingdings" pitchFamily="2" charset="2"/>
              <a:buNone/>
            </a:pPr>
            <a:r>
              <a:rPr lang="es-ES" sz="2000" i="1" dirty="0">
                <a:solidFill>
                  <a:srgbClr val="FFC000"/>
                </a:solidFill>
                <a:latin typeface="Arial" charset="0"/>
              </a:rPr>
              <a:t>              Adquisición de habilidades interpersonales y de resolución de conflictos. </a:t>
            </a:r>
            <a:endParaRPr lang="es-ES" sz="2000" dirty="0">
              <a:solidFill>
                <a:srgbClr val="FFC000"/>
              </a:solidFill>
              <a:latin typeface="Arial" charset="0"/>
            </a:endParaRPr>
          </a:p>
        </p:txBody>
      </p:sp>
      <p:sp>
        <p:nvSpPr>
          <p:cNvPr id="112646" name="AutoShape 6"/>
          <p:cNvSpPr>
            <a:spLocks/>
          </p:cNvSpPr>
          <p:nvPr/>
        </p:nvSpPr>
        <p:spPr bwMode="auto">
          <a:xfrm>
            <a:off x="2360613" y="4959350"/>
            <a:ext cx="339725" cy="990600"/>
          </a:xfrm>
          <a:prstGeom prst="rightBrace">
            <a:avLst>
              <a:gd name="adj1" fmla="val 24299"/>
              <a:gd name="adj2" fmla="val 50000"/>
            </a:avLst>
          </a:prstGeom>
          <a:noFill/>
          <a:ln w="9525">
            <a:solidFill>
              <a:srgbClr val="FFFF99"/>
            </a:solidFill>
            <a:round/>
            <a:headEnd/>
            <a:tailEnd/>
          </a:ln>
          <a:effectLst/>
        </p:spPr>
        <p:txBody>
          <a:bodyPr wrap="none" anchor="ctr"/>
          <a:lstStyle/>
          <a:p>
            <a:endParaRPr lang="es-CL"/>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250825" y="333375"/>
            <a:ext cx="8642350" cy="990600"/>
          </a:xfrm>
        </p:spPr>
        <p:txBody>
          <a:bodyPr/>
          <a:lstStyle/>
          <a:p>
            <a:r>
              <a:rPr lang="es-ES" sz="3200" b="1">
                <a:solidFill>
                  <a:srgbClr val="FFFF00"/>
                </a:solidFill>
                <a:latin typeface="Arial Black" pitchFamily="34" charset="0"/>
                <a:cs typeface="Times New Roman" pitchFamily="18" charset="0"/>
              </a:rPr>
              <a:t>ENTRENAMIENTO EN HABILIDADES B</a:t>
            </a:r>
            <a:r>
              <a:rPr lang="es-ES" sz="3200" b="1">
                <a:solidFill>
                  <a:srgbClr val="FFFF00"/>
                </a:solidFill>
                <a:latin typeface="Arial"/>
                <a:cs typeface="Times New Roman" pitchFamily="18" charset="0"/>
              </a:rPr>
              <a:t>Á</a:t>
            </a:r>
            <a:r>
              <a:rPr lang="es-ES" sz="3200" b="1">
                <a:solidFill>
                  <a:srgbClr val="FFFF00"/>
                </a:solidFill>
                <a:latin typeface="Arial Black" pitchFamily="34" charset="0"/>
                <a:cs typeface="Times New Roman" pitchFamily="18" charset="0"/>
              </a:rPr>
              <a:t>SICAS DE LA COMUNICACI</a:t>
            </a:r>
            <a:r>
              <a:rPr lang="es-ES" sz="3200" b="1">
                <a:solidFill>
                  <a:srgbClr val="FFFF00"/>
                </a:solidFill>
                <a:latin typeface="Arial"/>
                <a:cs typeface="Times New Roman" pitchFamily="18" charset="0"/>
              </a:rPr>
              <a:t>Ó</a:t>
            </a:r>
            <a:r>
              <a:rPr lang="es-ES" sz="3200" b="1">
                <a:solidFill>
                  <a:srgbClr val="FFFF00"/>
                </a:solidFill>
                <a:latin typeface="Arial Black" pitchFamily="34" charset="0"/>
                <a:cs typeface="Times New Roman" pitchFamily="18" charset="0"/>
              </a:rPr>
              <a:t>N</a:t>
            </a:r>
          </a:p>
        </p:txBody>
      </p:sp>
      <p:sp>
        <p:nvSpPr>
          <p:cNvPr id="113667" name="Rectangle 3"/>
          <p:cNvSpPr>
            <a:spLocks noGrp="1" noChangeArrowheads="1"/>
          </p:cNvSpPr>
          <p:nvPr>
            <p:ph type="body" idx="1"/>
          </p:nvPr>
        </p:nvSpPr>
        <p:spPr>
          <a:xfrm>
            <a:off x="179388" y="1628775"/>
            <a:ext cx="8820150" cy="3398838"/>
          </a:xfrm>
        </p:spPr>
        <p:txBody>
          <a:bodyPr/>
          <a:lstStyle/>
          <a:p>
            <a:pPr marL="374650" indent="-374650" algn="just">
              <a:lnSpc>
                <a:spcPct val="110000"/>
              </a:lnSpc>
              <a:buClr>
                <a:srgbClr val="FFFF99"/>
              </a:buClr>
              <a:buSzPct val="105000"/>
              <a:buFont typeface="Wingdings" pitchFamily="2" charset="2"/>
              <a:buChar char="Ä"/>
            </a:pPr>
            <a:r>
              <a:rPr lang="es-ES" sz="2000" dirty="0">
                <a:solidFill>
                  <a:srgbClr val="FFC000"/>
                </a:solidFill>
                <a:latin typeface="Arial" charset="0"/>
              </a:rPr>
              <a:t>Gran parte de los conflictos </a:t>
            </a:r>
            <a:r>
              <a:rPr lang="es-ES" sz="2000" dirty="0" err="1">
                <a:solidFill>
                  <a:srgbClr val="FFC000"/>
                </a:solidFill>
                <a:latin typeface="Arial" charset="0"/>
              </a:rPr>
              <a:t>interaccionales</a:t>
            </a:r>
            <a:r>
              <a:rPr lang="es-ES" sz="2000" dirty="0">
                <a:solidFill>
                  <a:srgbClr val="FFC000"/>
                </a:solidFill>
                <a:latin typeface="Arial" charset="0"/>
              </a:rPr>
              <a:t> de los Trastornos de personalidad, se deben al ineficaz ejercicio de las habilidades de la comunicación. Son frecuentes por ej.  Las generalizaciones, la atribución de significado erróneos, los prejuicios, las categorizaciones, etc.</a:t>
            </a:r>
          </a:p>
          <a:p>
            <a:pPr marL="374650" indent="-374650" algn="just">
              <a:lnSpc>
                <a:spcPct val="110000"/>
              </a:lnSpc>
              <a:buClr>
                <a:srgbClr val="FFFF99"/>
              </a:buClr>
              <a:buSzPct val="105000"/>
              <a:buFont typeface="Wingdings" pitchFamily="2" charset="2"/>
              <a:buChar char="Ä"/>
            </a:pPr>
            <a:r>
              <a:rPr lang="es-ES" sz="2000" dirty="0">
                <a:solidFill>
                  <a:srgbClr val="FFC000"/>
                </a:solidFill>
                <a:latin typeface="Arial" charset="0"/>
              </a:rPr>
              <a:t>Este naturalmente conduce a frecuentes ficciones con sus vínculos más próximos lo que redunda en devaluaciones mutuas.</a:t>
            </a:r>
          </a:p>
          <a:p>
            <a:pPr marL="374650" indent="-374650" algn="just">
              <a:lnSpc>
                <a:spcPct val="110000"/>
              </a:lnSpc>
              <a:buClr>
                <a:srgbClr val="FFFF99"/>
              </a:buClr>
              <a:buSzPct val="105000"/>
              <a:buFont typeface="Wingdings" pitchFamily="2" charset="2"/>
              <a:buChar char="Ä"/>
            </a:pPr>
            <a:r>
              <a:rPr lang="es-ES" sz="2000" dirty="0">
                <a:solidFill>
                  <a:srgbClr val="FFC000"/>
                </a:solidFill>
                <a:latin typeface="Arial" charset="0"/>
              </a:rPr>
              <a:t>Para abordar estos déficit se ha creado un módulo de intervención, tomando como referente el Modelo interaccional de la Comunicación de </a:t>
            </a:r>
            <a:r>
              <a:rPr lang="es-ES" sz="2000" dirty="0" err="1">
                <a:solidFill>
                  <a:srgbClr val="FFC000"/>
                </a:solidFill>
                <a:latin typeface="Arial" charset="0"/>
              </a:rPr>
              <a:t>Bateson</a:t>
            </a:r>
            <a:r>
              <a:rPr lang="es-ES" sz="2000" dirty="0">
                <a:solidFill>
                  <a:srgbClr val="FFC000"/>
                </a:solidFill>
                <a:latin typeface="Arial" charset="0"/>
              </a:rPr>
              <a:t>, el modelo de </a:t>
            </a:r>
            <a:r>
              <a:rPr lang="es-ES" sz="2000" dirty="0" err="1">
                <a:solidFill>
                  <a:srgbClr val="FFC000"/>
                </a:solidFill>
                <a:latin typeface="Arial" charset="0"/>
              </a:rPr>
              <a:t>Resiliencia</a:t>
            </a:r>
            <a:r>
              <a:rPr lang="es-ES" sz="2000" dirty="0">
                <a:solidFill>
                  <a:srgbClr val="FFC000"/>
                </a:solidFill>
                <a:latin typeface="Arial" charset="0"/>
              </a:rPr>
              <a:t> y algunas técnicas corporales particularmente para el manejo de la ansiedad.</a:t>
            </a:r>
          </a:p>
          <a:p>
            <a:pPr marL="374650" indent="-374650" algn="just">
              <a:lnSpc>
                <a:spcPct val="110000"/>
              </a:lnSpc>
              <a:buClr>
                <a:srgbClr val="FFFF99"/>
              </a:buClr>
              <a:buSzPct val="105000"/>
              <a:buFont typeface="Wingdings" pitchFamily="2" charset="2"/>
              <a:buChar char="Ä"/>
            </a:pPr>
            <a:r>
              <a:rPr lang="es-ES" sz="2000" dirty="0">
                <a:solidFill>
                  <a:srgbClr val="FFC000"/>
                </a:solidFill>
                <a:latin typeface="Arial" charset="0"/>
              </a:rPr>
              <a:t>Con cada paciente se pacta el Nº de sesiones, que nunca debe ser inferior a 12, de 130`horas de duración y con una frecuencia de 1 vez por semana.</a:t>
            </a:r>
          </a:p>
          <a:p>
            <a:pPr marL="374650" indent="-374650" algn="just">
              <a:lnSpc>
                <a:spcPct val="110000"/>
              </a:lnSpc>
              <a:buClr>
                <a:srgbClr val="FFFF99"/>
              </a:buClr>
              <a:buSzPct val="105000"/>
              <a:buFont typeface="Wingdings" pitchFamily="2" charset="2"/>
              <a:buChar char="Ä"/>
            </a:pPr>
            <a:endParaRPr lang="es-ES" sz="2000" b="1" dirty="0">
              <a:solidFill>
                <a:schemeClr val="folHlink"/>
              </a:solidFill>
              <a:latin typeface="Arial" charset="0"/>
            </a:endParaRPr>
          </a:p>
          <a:p>
            <a:pPr marL="374650" indent="-374650" algn="just">
              <a:lnSpc>
                <a:spcPct val="110000"/>
              </a:lnSpc>
              <a:buClr>
                <a:srgbClr val="FFFF99"/>
              </a:buClr>
              <a:buSzPct val="105000"/>
              <a:buFont typeface="Wingdings" pitchFamily="2" charset="2"/>
              <a:buChar char="Ä"/>
            </a:pPr>
            <a:endParaRPr lang="es-ES" sz="2000" b="1" dirty="0">
              <a:solidFill>
                <a:schemeClr val="folHlink"/>
              </a:solidFill>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50825" y="228600"/>
            <a:ext cx="8569325" cy="990600"/>
          </a:xfrm>
        </p:spPr>
        <p:txBody>
          <a:bodyPr/>
          <a:lstStyle/>
          <a:p>
            <a:r>
              <a:rPr lang="es-ES" sz="3200" b="1">
                <a:solidFill>
                  <a:srgbClr val="FFFF00"/>
                </a:solidFill>
                <a:latin typeface="Arial Black" pitchFamily="34" charset="0"/>
                <a:cs typeface="Times New Roman" pitchFamily="18" charset="0"/>
              </a:rPr>
              <a:t>ENTRENAMIENTO EN HABILIDADES B</a:t>
            </a:r>
            <a:r>
              <a:rPr lang="es-ES" sz="3200" b="1">
                <a:solidFill>
                  <a:srgbClr val="FFFF00"/>
                </a:solidFill>
                <a:latin typeface="Arial"/>
                <a:cs typeface="Times New Roman" pitchFamily="18" charset="0"/>
              </a:rPr>
              <a:t>Á</a:t>
            </a:r>
            <a:r>
              <a:rPr lang="es-ES" sz="3200" b="1">
                <a:solidFill>
                  <a:srgbClr val="FFFF00"/>
                </a:solidFill>
                <a:latin typeface="Arial Black" pitchFamily="34" charset="0"/>
                <a:cs typeface="Times New Roman" pitchFamily="18" charset="0"/>
              </a:rPr>
              <a:t>SICAS DE LA COMUNICACI</a:t>
            </a:r>
            <a:r>
              <a:rPr lang="es-ES" sz="3200" b="1">
                <a:solidFill>
                  <a:srgbClr val="FFFF00"/>
                </a:solidFill>
                <a:latin typeface="Arial"/>
                <a:cs typeface="Times New Roman" pitchFamily="18" charset="0"/>
              </a:rPr>
              <a:t>Ó</a:t>
            </a:r>
            <a:r>
              <a:rPr lang="es-ES" sz="3200" b="1">
                <a:solidFill>
                  <a:srgbClr val="FFFF00"/>
                </a:solidFill>
                <a:latin typeface="Arial Black" pitchFamily="34" charset="0"/>
                <a:cs typeface="Times New Roman" pitchFamily="18" charset="0"/>
              </a:rPr>
              <a:t>N</a:t>
            </a:r>
          </a:p>
        </p:txBody>
      </p:sp>
      <p:sp>
        <p:nvSpPr>
          <p:cNvPr id="114691" name="Rectangle 3"/>
          <p:cNvSpPr>
            <a:spLocks noGrp="1" noChangeArrowheads="1"/>
          </p:cNvSpPr>
          <p:nvPr>
            <p:ph type="body" idx="1"/>
          </p:nvPr>
        </p:nvSpPr>
        <p:spPr>
          <a:xfrm>
            <a:off x="539750" y="1412875"/>
            <a:ext cx="7974013" cy="3398838"/>
          </a:xfrm>
        </p:spPr>
        <p:txBody>
          <a:bodyPr/>
          <a:lstStyle/>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Dentro del MODUS OPERANDI, se aconseja que asistan con un cuaderno de registro, de modo de anotar con precisión tanto algunos ejercicios realizados como tareas a realizar y que actúa de Yo – auxiliar ante la emergencia de determinados síntomas y ante la ausencia de la Terapeuta.</a:t>
            </a:r>
          </a:p>
          <a:p>
            <a:pPr marL="374650" indent="-374650" algn="just">
              <a:lnSpc>
                <a:spcPct val="110000"/>
              </a:lnSpc>
              <a:buClr>
                <a:srgbClr val="FFFF99"/>
              </a:buClr>
              <a:buSzPct val="105000"/>
              <a:buFont typeface="Wingdings" pitchFamily="2" charset="2"/>
              <a:buChar char="Ä"/>
            </a:pPr>
            <a:endParaRPr lang="es-ES" sz="2000" b="1" dirty="0">
              <a:solidFill>
                <a:schemeClr val="folHlink"/>
              </a:solidFill>
              <a:latin typeface="Arial" charset="0"/>
            </a:endParaRPr>
          </a:p>
        </p:txBody>
      </p:sp>
      <p:grpSp>
        <p:nvGrpSpPr>
          <p:cNvPr id="2" name="Group 4"/>
          <p:cNvGrpSpPr>
            <a:grpSpLocks/>
          </p:cNvGrpSpPr>
          <p:nvPr/>
        </p:nvGrpSpPr>
        <p:grpSpPr bwMode="auto">
          <a:xfrm>
            <a:off x="4572000" y="3284538"/>
            <a:ext cx="3619500" cy="2959100"/>
            <a:chOff x="3240" y="2160"/>
            <a:chExt cx="3096" cy="2016"/>
          </a:xfrm>
        </p:grpSpPr>
        <p:sp>
          <p:nvSpPr>
            <p:cNvPr id="114693" name="AutoShape 5"/>
            <p:cNvSpPr>
              <a:spLocks noChangeArrowheads="1"/>
            </p:cNvSpPr>
            <p:nvPr/>
          </p:nvSpPr>
          <p:spPr bwMode="auto">
            <a:xfrm>
              <a:off x="3240" y="2160"/>
              <a:ext cx="3096" cy="2016"/>
            </a:xfrm>
            <a:prstGeom prst="flowChartExtract">
              <a:avLst/>
            </a:prstGeom>
            <a:solidFill>
              <a:schemeClr val="accent1"/>
            </a:solidFill>
            <a:ln w="38100">
              <a:solidFill>
                <a:srgbClr val="FFFF99"/>
              </a:solidFill>
              <a:miter lim="800000"/>
              <a:headEnd/>
              <a:tailEnd/>
            </a:ln>
            <a:effectLst/>
          </p:spPr>
          <p:txBody>
            <a:bodyPr wrap="none" anchor="ctr"/>
            <a:lstStyle/>
            <a:p>
              <a:endParaRPr lang="es-CL"/>
            </a:p>
          </p:txBody>
        </p:sp>
        <p:sp>
          <p:nvSpPr>
            <p:cNvPr id="114694" name="Line 6"/>
            <p:cNvSpPr>
              <a:spLocks noChangeShapeType="1"/>
            </p:cNvSpPr>
            <p:nvPr/>
          </p:nvSpPr>
          <p:spPr bwMode="auto">
            <a:xfrm>
              <a:off x="4320" y="2784"/>
              <a:ext cx="960" cy="0"/>
            </a:xfrm>
            <a:prstGeom prst="line">
              <a:avLst/>
            </a:prstGeom>
            <a:noFill/>
            <a:ln w="38100">
              <a:solidFill>
                <a:srgbClr val="FFFF99"/>
              </a:solidFill>
              <a:round/>
              <a:headEnd/>
              <a:tailEnd/>
            </a:ln>
            <a:effectLst/>
          </p:spPr>
          <p:txBody>
            <a:bodyPr/>
            <a:lstStyle/>
            <a:p>
              <a:endParaRPr lang="es-CL"/>
            </a:p>
          </p:txBody>
        </p:sp>
        <p:sp>
          <p:nvSpPr>
            <p:cNvPr id="114695" name="Rectangle 7"/>
            <p:cNvSpPr>
              <a:spLocks noChangeArrowheads="1"/>
            </p:cNvSpPr>
            <p:nvPr/>
          </p:nvSpPr>
          <p:spPr bwMode="auto">
            <a:xfrm>
              <a:off x="4560" y="2400"/>
              <a:ext cx="576" cy="432"/>
            </a:xfrm>
            <a:prstGeom prst="rect">
              <a:avLst/>
            </a:prstGeom>
            <a:noFill/>
            <a:ln w="9525">
              <a:noFill/>
              <a:miter lim="800000"/>
              <a:headEnd/>
              <a:tailEnd/>
            </a:ln>
            <a:effectLst/>
          </p:spPr>
          <p:txBody>
            <a:bodyPr wrap="none" anchor="ctr"/>
            <a:lstStyle/>
            <a:p>
              <a:pPr algn="ctr"/>
              <a:r>
                <a:rPr lang="es-ES" sz="1400">
                  <a:latin typeface="Arial" charset="0"/>
                </a:rPr>
                <a:t>Auto</a:t>
              </a:r>
            </a:p>
            <a:p>
              <a:pPr algn="ctr"/>
              <a:r>
                <a:rPr lang="es-ES" sz="1400">
                  <a:latin typeface="Arial" charset="0"/>
                </a:rPr>
                <a:t>Realización</a:t>
              </a:r>
            </a:p>
          </p:txBody>
        </p:sp>
        <p:sp>
          <p:nvSpPr>
            <p:cNvPr id="114696" name="Rectangle 8"/>
            <p:cNvSpPr>
              <a:spLocks noChangeArrowheads="1"/>
            </p:cNvSpPr>
            <p:nvPr/>
          </p:nvSpPr>
          <p:spPr bwMode="auto">
            <a:xfrm>
              <a:off x="4320" y="2736"/>
              <a:ext cx="912" cy="432"/>
            </a:xfrm>
            <a:prstGeom prst="rect">
              <a:avLst/>
            </a:prstGeom>
            <a:noFill/>
            <a:ln w="9525">
              <a:noFill/>
              <a:miter lim="800000"/>
              <a:headEnd/>
              <a:tailEnd/>
            </a:ln>
            <a:effectLst/>
          </p:spPr>
          <p:txBody>
            <a:bodyPr wrap="none" anchor="ctr"/>
            <a:lstStyle/>
            <a:p>
              <a:pPr algn="ctr"/>
              <a:r>
                <a:rPr lang="es-ES" sz="1500">
                  <a:latin typeface="Arial" charset="0"/>
                </a:rPr>
                <a:t>Autoestima</a:t>
              </a:r>
            </a:p>
          </p:txBody>
        </p:sp>
        <p:sp>
          <p:nvSpPr>
            <p:cNvPr id="114697" name="Line 9"/>
            <p:cNvSpPr>
              <a:spLocks noChangeShapeType="1"/>
            </p:cNvSpPr>
            <p:nvPr/>
          </p:nvSpPr>
          <p:spPr bwMode="auto">
            <a:xfrm flipV="1">
              <a:off x="4110" y="3072"/>
              <a:ext cx="1392" cy="0"/>
            </a:xfrm>
            <a:prstGeom prst="line">
              <a:avLst/>
            </a:prstGeom>
            <a:noFill/>
            <a:ln w="38100">
              <a:solidFill>
                <a:srgbClr val="FFFF99"/>
              </a:solidFill>
              <a:round/>
              <a:headEnd/>
              <a:tailEnd/>
            </a:ln>
            <a:effectLst/>
          </p:spPr>
          <p:txBody>
            <a:bodyPr/>
            <a:lstStyle/>
            <a:p>
              <a:endParaRPr lang="es-CL"/>
            </a:p>
          </p:txBody>
        </p:sp>
        <p:sp>
          <p:nvSpPr>
            <p:cNvPr id="114698" name="Rectangle 10"/>
            <p:cNvSpPr>
              <a:spLocks noChangeArrowheads="1"/>
            </p:cNvSpPr>
            <p:nvPr/>
          </p:nvSpPr>
          <p:spPr bwMode="auto">
            <a:xfrm>
              <a:off x="4320" y="2976"/>
              <a:ext cx="912" cy="432"/>
            </a:xfrm>
            <a:prstGeom prst="rect">
              <a:avLst/>
            </a:prstGeom>
            <a:noFill/>
            <a:ln w="9525">
              <a:noFill/>
              <a:miter lim="800000"/>
              <a:headEnd/>
              <a:tailEnd/>
            </a:ln>
            <a:effectLst/>
          </p:spPr>
          <p:txBody>
            <a:bodyPr wrap="none" anchor="ctr"/>
            <a:lstStyle/>
            <a:p>
              <a:pPr algn="ctr"/>
              <a:r>
                <a:rPr lang="es-ES" sz="1300">
                  <a:latin typeface="Arial" charset="0"/>
                </a:rPr>
                <a:t>Amor y Pertenencia</a:t>
              </a:r>
            </a:p>
          </p:txBody>
        </p:sp>
        <p:sp>
          <p:nvSpPr>
            <p:cNvPr id="114699" name="Line 11"/>
            <p:cNvSpPr>
              <a:spLocks noChangeShapeType="1"/>
            </p:cNvSpPr>
            <p:nvPr/>
          </p:nvSpPr>
          <p:spPr bwMode="auto">
            <a:xfrm flipV="1">
              <a:off x="3888" y="3360"/>
              <a:ext cx="1824" cy="0"/>
            </a:xfrm>
            <a:prstGeom prst="line">
              <a:avLst/>
            </a:prstGeom>
            <a:noFill/>
            <a:ln w="38100">
              <a:solidFill>
                <a:srgbClr val="FFFF99"/>
              </a:solidFill>
              <a:round/>
              <a:headEnd/>
              <a:tailEnd/>
            </a:ln>
            <a:effectLst/>
          </p:spPr>
          <p:txBody>
            <a:bodyPr/>
            <a:lstStyle/>
            <a:p>
              <a:endParaRPr lang="es-CL"/>
            </a:p>
          </p:txBody>
        </p:sp>
        <p:sp>
          <p:nvSpPr>
            <p:cNvPr id="114700" name="Rectangle 12"/>
            <p:cNvSpPr>
              <a:spLocks noChangeArrowheads="1"/>
            </p:cNvSpPr>
            <p:nvPr/>
          </p:nvSpPr>
          <p:spPr bwMode="auto">
            <a:xfrm>
              <a:off x="4320" y="3312"/>
              <a:ext cx="912" cy="432"/>
            </a:xfrm>
            <a:prstGeom prst="rect">
              <a:avLst/>
            </a:prstGeom>
            <a:noFill/>
            <a:ln w="9525">
              <a:noFill/>
              <a:miter lim="800000"/>
              <a:headEnd/>
              <a:tailEnd/>
            </a:ln>
            <a:effectLst/>
          </p:spPr>
          <p:txBody>
            <a:bodyPr wrap="none" anchor="ctr"/>
            <a:lstStyle/>
            <a:p>
              <a:pPr algn="ctr"/>
              <a:r>
                <a:rPr lang="es-ES" sz="1500">
                  <a:latin typeface="Arial" charset="0"/>
                </a:rPr>
                <a:t>Seguridad</a:t>
              </a:r>
            </a:p>
          </p:txBody>
        </p:sp>
        <p:sp>
          <p:nvSpPr>
            <p:cNvPr id="114701" name="Line 13"/>
            <p:cNvSpPr>
              <a:spLocks noChangeShapeType="1"/>
            </p:cNvSpPr>
            <p:nvPr/>
          </p:nvSpPr>
          <p:spPr bwMode="auto">
            <a:xfrm flipV="1">
              <a:off x="3648" y="3696"/>
              <a:ext cx="2304" cy="0"/>
            </a:xfrm>
            <a:prstGeom prst="line">
              <a:avLst/>
            </a:prstGeom>
            <a:noFill/>
            <a:ln w="38100">
              <a:solidFill>
                <a:srgbClr val="FFFF99"/>
              </a:solidFill>
              <a:round/>
              <a:headEnd/>
              <a:tailEnd/>
            </a:ln>
            <a:effectLst/>
          </p:spPr>
          <p:txBody>
            <a:bodyPr/>
            <a:lstStyle/>
            <a:p>
              <a:endParaRPr lang="es-CL"/>
            </a:p>
          </p:txBody>
        </p:sp>
        <p:sp>
          <p:nvSpPr>
            <p:cNvPr id="114702" name="Rectangle 14"/>
            <p:cNvSpPr>
              <a:spLocks noChangeArrowheads="1"/>
            </p:cNvSpPr>
            <p:nvPr/>
          </p:nvSpPr>
          <p:spPr bwMode="auto">
            <a:xfrm>
              <a:off x="4272" y="3696"/>
              <a:ext cx="912" cy="432"/>
            </a:xfrm>
            <a:prstGeom prst="rect">
              <a:avLst/>
            </a:prstGeom>
            <a:noFill/>
            <a:ln w="9525">
              <a:noFill/>
              <a:miter lim="800000"/>
              <a:headEnd/>
              <a:tailEnd/>
            </a:ln>
            <a:effectLst/>
          </p:spPr>
          <p:txBody>
            <a:bodyPr wrap="none" anchor="ctr"/>
            <a:lstStyle/>
            <a:p>
              <a:pPr algn="ctr"/>
              <a:r>
                <a:rPr lang="es-ES" sz="1500">
                  <a:latin typeface="Arial" charset="0"/>
                </a:rPr>
                <a:t>Necesidades Biológicas Básicas</a:t>
              </a:r>
            </a:p>
          </p:txBody>
        </p:sp>
      </p:grpSp>
      <p:sp>
        <p:nvSpPr>
          <p:cNvPr id="114703" name="Rectangle 15"/>
          <p:cNvSpPr>
            <a:spLocks noChangeArrowheads="1"/>
          </p:cNvSpPr>
          <p:nvPr/>
        </p:nvSpPr>
        <p:spPr bwMode="auto">
          <a:xfrm>
            <a:off x="179388" y="3549650"/>
            <a:ext cx="3792537" cy="4343400"/>
          </a:xfrm>
          <a:prstGeom prst="rect">
            <a:avLst/>
          </a:prstGeom>
          <a:noFill/>
          <a:ln w="9525">
            <a:noFill/>
            <a:miter lim="800000"/>
            <a:headEnd/>
            <a:tailEnd/>
          </a:ln>
          <a:effectLst/>
        </p:spPr>
        <p:txBody>
          <a:bodyPr/>
          <a:lstStyle/>
          <a:p>
            <a:pPr marL="374650" indent="-374650" algn="just">
              <a:lnSpc>
                <a:spcPct val="110000"/>
              </a:lnSpc>
              <a:spcBef>
                <a:spcPct val="20000"/>
              </a:spcBef>
              <a:buClr>
                <a:srgbClr val="FFFF99"/>
              </a:buClr>
              <a:buSzPct val="105000"/>
              <a:buFont typeface="Wingdings" pitchFamily="2" charset="2"/>
              <a:buChar char="Ä"/>
            </a:pPr>
            <a:r>
              <a:rPr lang="es-ES" dirty="0">
                <a:solidFill>
                  <a:srgbClr val="FFC000"/>
                </a:solidFill>
                <a:latin typeface="Arial" charset="0"/>
              </a:rPr>
              <a:t>Fortalecimiento de Autoestima</a:t>
            </a:r>
          </a:p>
          <a:p>
            <a:pPr marL="374650" indent="-374650" algn="just">
              <a:lnSpc>
                <a:spcPct val="110000"/>
              </a:lnSpc>
              <a:spcBef>
                <a:spcPct val="20000"/>
              </a:spcBef>
              <a:buClr>
                <a:srgbClr val="FFFF99"/>
              </a:buClr>
              <a:buSzPct val="105000"/>
              <a:buFont typeface="Wingdings" pitchFamily="2" charset="2"/>
              <a:buNone/>
            </a:pPr>
            <a:r>
              <a:rPr lang="es-ES" dirty="0">
                <a:solidFill>
                  <a:srgbClr val="FFC000"/>
                </a:solidFill>
                <a:latin typeface="Arial" charset="0"/>
              </a:rPr>
              <a:t>     Objetivo: Cotejar quien o quienes han provisto estas necesidades. Solo el advertir la escasa red de sustento y de provisión produce algún alivio, en términos de des-atribuirse grados de culpa.</a:t>
            </a:r>
          </a:p>
          <a:p>
            <a:pPr marL="374650" indent="-374650" algn="just">
              <a:lnSpc>
                <a:spcPct val="110000"/>
              </a:lnSpc>
              <a:spcBef>
                <a:spcPct val="20000"/>
              </a:spcBef>
              <a:buClr>
                <a:srgbClr val="FFFF99"/>
              </a:buClr>
              <a:buSzPct val="105000"/>
              <a:buFont typeface="Wingdings" pitchFamily="2" charset="2"/>
              <a:buChar char="Ä"/>
            </a:pPr>
            <a:endParaRPr lang="es-ES" dirty="0">
              <a:solidFill>
                <a:schemeClr val="folHlink"/>
              </a:solidFill>
              <a:latin typeface="Arial" charset="0"/>
            </a:endParaRPr>
          </a:p>
        </p:txBody>
      </p:sp>
      <p:sp>
        <p:nvSpPr>
          <p:cNvPr id="114704" name="Rectangle 16"/>
          <p:cNvSpPr>
            <a:spLocks noChangeArrowheads="1"/>
          </p:cNvSpPr>
          <p:nvPr/>
        </p:nvSpPr>
        <p:spPr bwMode="auto">
          <a:xfrm>
            <a:off x="5289550" y="6196013"/>
            <a:ext cx="2235200" cy="762000"/>
          </a:xfrm>
          <a:prstGeom prst="rect">
            <a:avLst/>
          </a:prstGeom>
          <a:noFill/>
          <a:ln w="9525">
            <a:noFill/>
            <a:miter lim="800000"/>
            <a:headEnd/>
            <a:tailEnd/>
          </a:ln>
          <a:effectLst/>
        </p:spPr>
        <p:txBody>
          <a:bodyPr wrap="none" anchor="ctr"/>
          <a:lstStyle/>
          <a:p>
            <a:pPr algn="ctr"/>
            <a:r>
              <a:rPr lang="es-ES" b="1">
                <a:solidFill>
                  <a:srgbClr val="FFFF99"/>
                </a:solidFill>
                <a:effectLst>
                  <a:outerShdw blurRad="38100" dist="38100" dir="2700000" algn="tl">
                    <a:srgbClr val="000000"/>
                  </a:outerShdw>
                </a:effectLst>
                <a:latin typeface="Arial" charset="0"/>
              </a:rPr>
              <a:t>PIRAMIDE DE MASLOW</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50825" y="228600"/>
            <a:ext cx="8569325" cy="990600"/>
          </a:xfrm>
        </p:spPr>
        <p:txBody>
          <a:bodyPr/>
          <a:lstStyle/>
          <a:p>
            <a:r>
              <a:rPr lang="es-ES" sz="3200" b="1">
                <a:solidFill>
                  <a:srgbClr val="FFFF00"/>
                </a:solidFill>
                <a:latin typeface="Arial Black" pitchFamily="34" charset="0"/>
                <a:cs typeface="Times New Roman" pitchFamily="18" charset="0"/>
              </a:rPr>
              <a:t>ENTRENAMIENTO EN HABILIDADES B</a:t>
            </a:r>
            <a:r>
              <a:rPr lang="es-ES" sz="3200" b="1">
                <a:solidFill>
                  <a:srgbClr val="FFFF00"/>
                </a:solidFill>
                <a:latin typeface="Arial"/>
                <a:cs typeface="Times New Roman" pitchFamily="18" charset="0"/>
              </a:rPr>
              <a:t>Á</a:t>
            </a:r>
            <a:r>
              <a:rPr lang="es-ES" sz="3200" b="1">
                <a:solidFill>
                  <a:srgbClr val="FFFF00"/>
                </a:solidFill>
                <a:latin typeface="Arial Black" pitchFamily="34" charset="0"/>
                <a:cs typeface="Times New Roman" pitchFamily="18" charset="0"/>
              </a:rPr>
              <a:t>SICAS DE LA COMUNICACI</a:t>
            </a:r>
            <a:r>
              <a:rPr lang="es-ES" sz="3200" b="1">
                <a:solidFill>
                  <a:srgbClr val="FFFF00"/>
                </a:solidFill>
                <a:latin typeface="Arial"/>
                <a:cs typeface="Times New Roman" pitchFamily="18" charset="0"/>
              </a:rPr>
              <a:t>Ó</a:t>
            </a:r>
            <a:r>
              <a:rPr lang="es-ES" sz="3200" b="1">
                <a:solidFill>
                  <a:srgbClr val="FFFF00"/>
                </a:solidFill>
                <a:latin typeface="Arial Black" pitchFamily="34" charset="0"/>
                <a:cs typeface="Times New Roman" pitchFamily="18" charset="0"/>
              </a:rPr>
              <a:t>N</a:t>
            </a:r>
          </a:p>
        </p:txBody>
      </p:sp>
      <p:sp>
        <p:nvSpPr>
          <p:cNvPr id="115715" name="Rectangle 3"/>
          <p:cNvSpPr>
            <a:spLocks noGrp="1" noChangeArrowheads="1"/>
          </p:cNvSpPr>
          <p:nvPr>
            <p:ph type="body" idx="1"/>
          </p:nvPr>
        </p:nvSpPr>
        <p:spPr>
          <a:xfrm>
            <a:off x="468313" y="1412875"/>
            <a:ext cx="8151812" cy="3268663"/>
          </a:xfrm>
        </p:spPr>
        <p:txBody>
          <a:bodyPr/>
          <a:lstStyle/>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PERCEPCION SOCIAL Y ATRIBUCION DE SIGNIFICADOS: Este objetivo se aborda con gran cantidad de material gráfico que permite ir señalando concretamente la arbitraría atribución de significados. El representarlo de este modo, permite ir relativizando  el tema de los juicios absolutos.</a:t>
            </a:r>
          </a:p>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Inicialmente se trabaja con el tema de la percepción y paulatinamente se va integrando el tema de la percepción social </a:t>
            </a:r>
          </a:p>
          <a:p>
            <a:pPr marL="374650" indent="-374650" algn="just">
              <a:lnSpc>
                <a:spcPct val="110000"/>
              </a:lnSpc>
              <a:buClr>
                <a:srgbClr val="FFFF99"/>
              </a:buClr>
              <a:buSzPct val="105000"/>
              <a:buFont typeface="Wingdings" pitchFamily="2" charset="2"/>
              <a:buChar char="Ä"/>
            </a:pPr>
            <a:endParaRPr lang="es-ES" sz="2000" b="1" dirty="0">
              <a:solidFill>
                <a:srgbClr val="FFC000"/>
              </a:solidFill>
              <a:latin typeface="Arial" charset="0"/>
            </a:endParaRPr>
          </a:p>
          <a:p>
            <a:pPr marL="374650" indent="-374650" algn="just">
              <a:lnSpc>
                <a:spcPct val="110000"/>
              </a:lnSpc>
              <a:buClr>
                <a:srgbClr val="FFFF99"/>
              </a:buClr>
              <a:buSzPct val="105000"/>
              <a:buFont typeface="Wingdings" pitchFamily="2" charset="2"/>
              <a:buChar char="Ä"/>
            </a:pPr>
            <a:r>
              <a:rPr lang="es-ES" sz="2000" b="1" dirty="0">
                <a:solidFill>
                  <a:srgbClr val="FFC000"/>
                </a:solidFill>
                <a:latin typeface="Arial" charset="0"/>
              </a:rPr>
              <a:t>¿SAPO O CABALLO?</a:t>
            </a:r>
          </a:p>
          <a:p>
            <a:pPr marL="374650" indent="-374650" algn="just">
              <a:lnSpc>
                <a:spcPct val="110000"/>
              </a:lnSpc>
              <a:buClr>
                <a:srgbClr val="FFFF99"/>
              </a:buClr>
              <a:buSzPct val="105000"/>
              <a:buFont typeface="Wingdings" pitchFamily="2" charset="2"/>
              <a:buChar char="Ä"/>
            </a:pPr>
            <a:endParaRPr lang="es-ES" sz="2000" b="1" dirty="0">
              <a:solidFill>
                <a:schemeClr val="folHlink"/>
              </a:solidFill>
              <a:latin typeface="Arial" charset="0"/>
            </a:endParaRPr>
          </a:p>
          <a:p>
            <a:pPr marL="374650" indent="-374650" algn="just">
              <a:lnSpc>
                <a:spcPct val="110000"/>
              </a:lnSpc>
              <a:buClr>
                <a:srgbClr val="FFFF99"/>
              </a:buClr>
              <a:buSzPct val="105000"/>
              <a:buFont typeface="Wingdings" pitchFamily="2" charset="2"/>
              <a:buNone/>
            </a:pPr>
            <a:r>
              <a:rPr lang="es-ES" sz="2000" b="1" dirty="0">
                <a:solidFill>
                  <a:schemeClr val="folHlink"/>
                </a:solidFill>
                <a:latin typeface="Arial" charset="0"/>
              </a:rPr>
              <a:t> </a:t>
            </a:r>
          </a:p>
        </p:txBody>
      </p:sp>
      <p:graphicFrame>
        <p:nvGraphicFramePr>
          <p:cNvPr id="115716" name="Object 4"/>
          <p:cNvGraphicFramePr>
            <a:graphicFrameLocks noChangeAspect="1"/>
          </p:cNvGraphicFramePr>
          <p:nvPr/>
        </p:nvGraphicFramePr>
        <p:xfrm>
          <a:off x="4394200" y="4308475"/>
          <a:ext cx="3201988" cy="2355850"/>
        </p:xfrm>
        <a:graphic>
          <a:graphicData uri="http://schemas.openxmlformats.org/presentationml/2006/ole">
            <p:oleObj spid="_x0000_s1026" name="Imagen de mapa de bits" r:id="rId3" imgW="8678486" imgH="5676190" progId="PBrush">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3843" name="Rectangle 3"/>
          <p:cNvSpPr>
            <a:spLocks noGrp="1" noChangeArrowheads="1"/>
          </p:cNvSpPr>
          <p:nvPr>
            <p:ph type="subTitle" idx="1"/>
          </p:nvPr>
        </p:nvSpPr>
        <p:spPr>
          <a:xfrm>
            <a:off x="323850" y="981075"/>
            <a:ext cx="8569325" cy="5976938"/>
          </a:xfrm>
        </p:spPr>
        <p:txBody>
          <a:bodyPr/>
          <a:lstStyle/>
          <a:p>
            <a:pPr algn="l">
              <a:lnSpc>
                <a:spcPct val="90000"/>
              </a:lnSpc>
            </a:pPr>
            <a:r>
              <a:rPr lang="es-MX" b="1">
                <a:solidFill>
                  <a:srgbClr val="FFFFB9"/>
                </a:solidFill>
              </a:rPr>
              <a:t>Enfoque Dimensional</a:t>
            </a:r>
          </a:p>
          <a:p>
            <a:pPr algn="l">
              <a:lnSpc>
                <a:spcPct val="90000"/>
              </a:lnSpc>
            </a:pPr>
            <a:endParaRPr lang="es-MX" sz="2400">
              <a:solidFill>
                <a:srgbClr val="FFFFB9"/>
              </a:solidFill>
            </a:endParaRPr>
          </a:p>
          <a:p>
            <a:pPr algn="l">
              <a:lnSpc>
                <a:spcPct val="90000"/>
              </a:lnSpc>
              <a:buFont typeface="Wingdings" pitchFamily="2" charset="2"/>
              <a:buChar char="Ø"/>
            </a:pPr>
            <a:r>
              <a:rPr lang="es-MX">
                <a:solidFill>
                  <a:schemeClr val="tx2"/>
                </a:solidFill>
              </a:rPr>
              <a:t>Unidades fundamentales desde donde se pueden derivar otras manifestaciones clínicas v/s categorías del DSM-IV</a:t>
            </a:r>
          </a:p>
          <a:p>
            <a:pPr algn="l">
              <a:lnSpc>
                <a:spcPct val="90000"/>
              </a:lnSpc>
              <a:buFont typeface="Wingdings" pitchFamily="2" charset="2"/>
              <a:buChar char="Ø"/>
            </a:pPr>
            <a:endParaRPr lang="es-MX">
              <a:solidFill>
                <a:schemeClr val="tx2"/>
              </a:solidFill>
            </a:endParaRPr>
          </a:p>
          <a:p>
            <a:pPr algn="l">
              <a:lnSpc>
                <a:spcPct val="90000"/>
              </a:lnSpc>
              <a:buFont typeface="Wingdings" pitchFamily="2" charset="2"/>
              <a:buChar char="Ø"/>
            </a:pPr>
            <a:r>
              <a:rPr lang="es-MX">
                <a:solidFill>
                  <a:schemeClr val="tx2"/>
                </a:solidFill>
              </a:rPr>
              <a:t>Se distinguen dimensiones de síntomas:</a:t>
            </a:r>
          </a:p>
          <a:p>
            <a:pPr algn="l">
              <a:lnSpc>
                <a:spcPct val="90000"/>
              </a:lnSpc>
            </a:pPr>
            <a:r>
              <a:rPr lang="es-MX">
                <a:solidFill>
                  <a:schemeClr val="tx2"/>
                </a:solidFill>
              </a:rPr>
              <a:t>  * Impulsividad/agresividad</a:t>
            </a:r>
          </a:p>
          <a:p>
            <a:pPr algn="l">
              <a:lnSpc>
                <a:spcPct val="90000"/>
              </a:lnSpc>
            </a:pPr>
            <a:r>
              <a:rPr lang="es-MX">
                <a:solidFill>
                  <a:schemeClr val="tx2"/>
                </a:solidFill>
              </a:rPr>
              <a:t>  * Inestabilidad afectiva</a:t>
            </a:r>
          </a:p>
          <a:p>
            <a:pPr algn="l">
              <a:lnSpc>
                <a:spcPct val="90000"/>
              </a:lnSpc>
            </a:pPr>
            <a:r>
              <a:rPr lang="es-MX">
                <a:solidFill>
                  <a:schemeClr val="tx2"/>
                </a:solidFill>
              </a:rPr>
              <a:t>  * Cognitivo-perceptuales</a:t>
            </a:r>
          </a:p>
          <a:p>
            <a:pPr algn="l">
              <a:lnSpc>
                <a:spcPct val="90000"/>
              </a:lnSpc>
            </a:pPr>
            <a:r>
              <a:rPr lang="es-MX">
                <a:solidFill>
                  <a:schemeClr val="tx2"/>
                </a:solidFill>
              </a:rPr>
              <a:t>  * Ansiedad</a:t>
            </a:r>
            <a:endParaRPr lang="es-ES">
              <a:solidFill>
                <a:schemeClr val="tx2"/>
              </a:solidFill>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38" name="Object 2"/>
          <p:cNvGraphicFramePr>
            <a:graphicFrameLocks noChangeAspect="1"/>
          </p:cNvGraphicFramePr>
          <p:nvPr/>
        </p:nvGraphicFramePr>
        <p:xfrm>
          <a:off x="0" y="0"/>
          <a:ext cx="9144000" cy="6858000"/>
        </p:xfrm>
        <a:graphic>
          <a:graphicData uri="http://schemas.openxmlformats.org/presentationml/2006/ole">
            <p:oleObj spid="_x0000_s2050" name="Imagen de mapa de bits" r:id="rId3" imgW="10698068" imgH="5315692" progId="PBrush">
              <p:embed/>
            </p:oleObj>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7762" name="Object 2"/>
          <p:cNvGraphicFramePr>
            <a:graphicFrameLocks noChangeAspect="1"/>
          </p:cNvGraphicFramePr>
          <p:nvPr/>
        </p:nvGraphicFramePr>
        <p:xfrm>
          <a:off x="0" y="0"/>
          <a:ext cx="9144000" cy="6858000"/>
        </p:xfrm>
        <a:graphic>
          <a:graphicData uri="http://schemas.openxmlformats.org/presentationml/2006/ole">
            <p:oleObj spid="_x0000_s3074" name="Imagen de mapa de bits" r:id="rId3" imgW="6058746" imgH="8802329" progId="PBrush">
              <p:embed/>
            </p:oleObj>
          </a:graphicData>
        </a:graphic>
      </p:graphicFrame>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8786" name="Object 2"/>
          <p:cNvGraphicFramePr>
            <a:graphicFrameLocks noChangeAspect="1"/>
          </p:cNvGraphicFramePr>
          <p:nvPr/>
        </p:nvGraphicFramePr>
        <p:xfrm>
          <a:off x="0" y="0"/>
          <a:ext cx="9144000" cy="6858000"/>
        </p:xfrm>
        <a:graphic>
          <a:graphicData uri="http://schemas.openxmlformats.org/presentationml/2006/ole">
            <p:oleObj spid="_x0000_s4098" name="Imagen de mapa de bits" r:id="rId3" imgW="8476190" imgH="5923810" progId="PBrush">
              <p:embed/>
            </p:oleObj>
          </a:graphicData>
        </a:graphic>
      </p:graphicFrame>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0" name="Object 2"/>
          <p:cNvGraphicFramePr>
            <a:graphicFrameLocks noChangeAspect="1"/>
          </p:cNvGraphicFramePr>
          <p:nvPr/>
        </p:nvGraphicFramePr>
        <p:xfrm>
          <a:off x="0" y="0"/>
          <a:ext cx="9144000" cy="6858000"/>
        </p:xfrm>
        <a:graphic>
          <a:graphicData uri="http://schemas.openxmlformats.org/presentationml/2006/ole">
            <p:oleObj spid="_x0000_s5122" name="Imagen de mapa de bits" r:id="rId3" imgW="7961905" imgH="8752381" progId="PBrush">
              <p:embed/>
            </p:oleObj>
          </a:graphicData>
        </a:graphic>
      </p:graphicFrame>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834" name="Object 2"/>
          <p:cNvGraphicFramePr>
            <a:graphicFrameLocks noChangeAspect="1"/>
          </p:cNvGraphicFramePr>
          <p:nvPr/>
        </p:nvGraphicFramePr>
        <p:xfrm>
          <a:off x="0" y="0"/>
          <a:ext cx="9144000" cy="6858000"/>
        </p:xfrm>
        <a:graphic>
          <a:graphicData uri="http://schemas.openxmlformats.org/presentationml/2006/ole">
            <p:oleObj spid="_x0000_s6146" name="Imagen de mapa de bits" r:id="rId3" imgW="20771429" imgH="29847619" progId="PBrush">
              <p:embed/>
            </p:oleObj>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body" idx="1"/>
          </p:nvPr>
        </p:nvSpPr>
        <p:spPr>
          <a:xfrm>
            <a:off x="490538" y="908050"/>
            <a:ext cx="8229600" cy="1752600"/>
          </a:xfrm>
        </p:spPr>
        <p:txBody>
          <a:bodyPr/>
          <a:lstStyle/>
          <a:p>
            <a:pPr marL="0" indent="0" algn="ctr"/>
            <a:endParaRPr lang="es-ES" sz="4400" b="1" dirty="0">
              <a:solidFill>
                <a:schemeClr val="bg1"/>
              </a:solidFill>
              <a:latin typeface="Arial" charset="0"/>
            </a:endParaRPr>
          </a:p>
          <a:p>
            <a:pPr marL="0" indent="0" algn="ctr"/>
            <a:r>
              <a:rPr lang="es-ES" sz="3600" b="1" dirty="0">
                <a:solidFill>
                  <a:schemeClr val="folHlink"/>
                </a:solidFill>
                <a:latin typeface="Arial" charset="0"/>
              </a:rPr>
              <a:t>   </a:t>
            </a:r>
            <a:r>
              <a:rPr lang="es-ES" sz="2600" b="1" dirty="0">
                <a:solidFill>
                  <a:srgbClr val="FFC000"/>
                </a:solidFill>
                <a:latin typeface="Arial" charset="0"/>
              </a:rPr>
              <a:t>Lea una vez la frase encerrada en cada figura y escríbala en su hoja:</a:t>
            </a:r>
          </a:p>
        </p:txBody>
      </p:sp>
      <p:grpSp>
        <p:nvGrpSpPr>
          <p:cNvPr id="2" name="Group 3"/>
          <p:cNvGrpSpPr>
            <a:grpSpLocks/>
          </p:cNvGrpSpPr>
          <p:nvPr/>
        </p:nvGrpSpPr>
        <p:grpSpPr bwMode="auto">
          <a:xfrm>
            <a:off x="1287463" y="3886200"/>
            <a:ext cx="7112000" cy="1219200"/>
            <a:chOff x="480" y="3072"/>
            <a:chExt cx="5040" cy="768"/>
          </a:xfrm>
        </p:grpSpPr>
        <p:sp>
          <p:nvSpPr>
            <p:cNvPr id="121860" name="AutoShape 4"/>
            <p:cNvSpPr>
              <a:spLocks noChangeArrowheads="1"/>
            </p:cNvSpPr>
            <p:nvPr/>
          </p:nvSpPr>
          <p:spPr bwMode="auto">
            <a:xfrm>
              <a:off x="480" y="3072"/>
              <a:ext cx="1680" cy="768"/>
            </a:xfrm>
            <a:prstGeom prst="flowChartPreparation">
              <a:avLst/>
            </a:prstGeom>
            <a:solidFill>
              <a:srgbClr val="CCECFF"/>
            </a:solidFill>
            <a:ln w="9525">
              <a:solidFill>
                <a:schemeClr val="tx1"/>
              </a:solidFill>
              <a:miter lim="800000"/>
              <a:headEnd/>
              <a:tailEnd/>
            </a:ln>
            <a:effectLst/>
          </p:spPr>
          <p:txBody>
            <a:bodyPr wrap="none" anchor="ctr"/>
            <a:lstStyle/>
            <a:p>
              <a:pPr algn="ctr"/>
              <a:r>
                <a:rPr lang="es-ES" sz="2300">
                  <a:solidFill>
                    <a:srgbClr val="336699"/>
                  </a:solidFill>
                  <a:latin typeface="Arial" charset="0"/>
                </a:rPr>
                <a:t>París en la</a:t>
              </a:r>
            </a:p>
            <a:p>
              <a:pPr algn="ctr"/>
              <a:r>
                <a:rPr lang="es-ES" sz="2300">
                  <a:solidFill>
                    <a:srgbClr val="336699"/>
                  </a:solidFill>
                  <a:latin typeface="Arial" charset="0"/>
                </a:rPr>
                <a:t>la Primavera</a:t>
              </a:r>
            </a:p>
          </p:txBody>
        </p:sp>
        <p:sp>
          <p:nvSpPr>
            <p:cNvPr id="121861" name="AutoShape 5"/>
            <p:cNvSpPr>
              <a:spLocks noChangeArrowheads="1"/>
            </p:cNvSpPr>
            <p:nvPr/>
          </p:nvSpPr>
          <p:spPr bwMode="auto">
            <a:xfrm>
              <a:off x="2160" y="3072"/>
              <a:ext cx="1680" cy="768"/>
            </a:xfrm>
            <a:prstGeom prst="flowChartPreparation">
              <a:avLst/>
            </a:prstGeom>
            <a:solidFill>
              <a:srgbClr val="CCECFF"/>
            </a:solidFill>
            <a:ln w="9525">
              <a:solidFill>
                <a:schemeClr val="tx1"/>
              </a:solidFill>
              <a:miter lim="800000"/>
              <a:headEnd/>
              <a:tailEnd/>
            </a:ln>
            <a:effectLst/>
          </p:spPr>
          <p:txBody>
            <a:bodyPr wrap="none" anchor="ctr"/>
            <a:lstStyle/>
            <a:p>
              <a:pPr algn="ctr"/>
              <a:r>
                <a:rPr lang="es-ES" sz="2300">
                  <a:solidFill>
                    <a:srgbClr val="336699"/>
                  </a:solidFill>
                  <a:latin typeface="Arial" charset="0"/>
                </a:rPr>
                <a:t>Me gustaría </a:t>
              </a:r>
            </a:p>
            <a:p>
              <a:pPr algn="ctr"/>
              <a:r>
                <a:rPr lang="es-ES" sz="2300">
                  <a:solidFill>
                    <a:srgbClr val="336699"/>
                  </a:solidFill>
                  <a:latin typeface="Arial" charset="0"/>
                </a:rPr>
                <a:t>volver a</a:t>
              </a:r>
            </a:p>
            <a:p>
              <a:pPr algn="ctr"/>
              <a:r>
                <a:rPr lang="es-ES" sz="2300">
                  <a:solidFill>
                    <a:srgbClr val="336699"/>
                  </a:solidFill>
                  <a:latin typeface="Arial" charset="0"/>
                </a:rPr>
                <a:t>a Londres</a:t>
              </a:r>
            </a:p>
          </p:txBody>
        </p:sp>
        <p:sp>
          <p:nvSpPr>
            <p:cNvPr id="121862" name="AutoShape 6"/>
            <p:cNvSpPr>
              <a:spLocks noChangeArrowheads="1"/>
            </p:cNvSpPr>
            <p:nvPr/>
          </p:nvSpPr>
          <p:spPr bwMode="auto">
            <a:xfrm>
              <a:off x="3840" y="3072"/>
              <a:ext cx="1680" cy="768"/>
            </a:xfrm>
            <a:prstGeom prst="flowChartPreparation">
              <a:avLst/>
            </a:prstGeom>
            <a:solidFill>
              <a:srgbClr val="CCECFF"/>
            </a:solidFill>
            <a:ln w="9525">
              <a:solidFill>
                <a:schemeClr val="tx1"/>
              </a:solidFill>
              <a:miter lim="800000"/>
              <a:headEnd/>
              <a:tailEnd/>
            </a:ln>
            <a:effectLst/>
          </p:spPr>
          <p:txBody>
            <a:bodyPr wrap="none" anchor="ctr"/>
            <a:lstStyle/>
            <a:p>
              <a:pPr algn="ctr"/>
              <a:r>
                <a:rPr lang="es-ES" sz="2300">
                  <a:solidFill>
                    <a:srgbClr val="336699"/>
                  </a:solidFill>
                  <a:latin typeface="Arial" charset="0"/>
                </a:rPr>
                <a:t>Londres es</a:t>
              </a:r>
            </a:p>
            <a:p>
              <a:pPr algn="ctr"/>
              <a:r>
                <a:rPr lang="es-ES" sz="2300">
                  <a:solidFill>
                    <a:srgbClr val="336699"/>
                  </a:solidFill>
                  <a:latin typeface="Arial" charset="0"/>
                </a:rPr>
                <a:t>es una bella</a:t>
              </a:r>
            </a:p>
            <a:p>
              <a:pPr algn="ctr"/>
              <a:r>
                <a:rPr lang="es-ES" sz="2300">
                  <a:solidFill>
                    <a:srgbClr val="336699"/>
                  </a:solidFill>
                  <a:latin typeface="Arial" charset="0"/>
                </a:rPr>
                <a:t>ciudad</a:t>
              </a:r>
            </a:p>
          </p:txBody>
        </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882" name="Object 2"/>
          <p:cNvGraphicFramePr>
            <a:graphicFrameLocks noChangeAspect="1"/>
          </p:cNvGraphicFramePr>
          <p:nvPr/>
        </p:nvGraphicFramePr>
        <p:xfrm>
          <a:off x="0" y="0"/>
          <a:ext cx="9144000" cy="6858000"/>
        </p:xfrm>
        <a:graphic>
          <a:graphicData uri="http://schemas.openxmlformats.org/presentationml/2006/ole">
            <p:oleObj spid="_x0000_s7170" name="Imagen de mapa de bits" r:id="rId3" imgW="14270442" imgH="17552381" progId="PBrush">
              <p:embed/>
            </p:oleObj>
          </a:graphicData>
        </a:graphic>
      </p:graphicFrame>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1016000" y="533400"/>
            <a:ext cx="7653338" cy="990600"/>
          </a:xfrm>
        </p:spPr>
        <p:txBody>
          <a:bodyPr/>
          <a:lstStyle/>
          <a:p>
            <a:r>
              <a:rPr lang="es-ES" sz="4000" b="1" dirty="0">
                <a:solidFill>
                  <a:srgbClr val="FFFF00"/>
                </a:solidFill>
                <a:latin typeface="Arial Black" pitchFamily="34" charset="0"/>
                <a:cs typeface="Times New Roman" pitchFamily="18" charset="0"/>
              </a:rPr>
              <a:t>MENSAJE</a:t>
            </a:r>
          </a:p>
        </p:txBody>
      </p:sp>
      <p:sp>
        <p:nvSpPr>
          <p:cNvPr id="123907" name="Rectangle 3"/>
          <p:cNvSpPr>
            <a:spLocks noGrp="1" noChangeArrowheads="1"/>
          </p:cNvSpPr>
          <p:nvPr>
            <p:ph type="body" idx="1"/>
          </p:nvPr>
        </p:nvSpPr>
        <p:spPr>
          <a:xfrm>
            <a:off x="395288" y="2060575"/>
            <a:ext cx="8497887" cy="3816350"/>
          </a:xfrm>
        </p:spPr>
        <p:txBody>
          <a:bodyPr/>
          <a:lstStyle/>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Francisca tiene una atractiva estatura. </a:t>
            </a:r>
            <a:r>
              <a:rPr lang="es-ES" sz="2000" b="1" i="1" dirty="0">
                <a:solidFill>
                  <a:srgbClr val="FFC000"/>
                </a:solidFill>
                <a:latin typeface="Arial" charset="0"/>
              </a:rPr>
              <a:t>¿Cuánto mide Francisca?</a:t>
            </a:r>
          </a:p>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Elena se encuentra en avanzado estado de gestación </a:t>
            </a:r>
            <a:r>
              <a:rPr lang="es-ES" sz="2000" b="1" i="1" dirty="0">
                <a:solidFill>
                  <a:srgbClr val="FFC000"/>
                </a:solidFill>
                <a:latin typeface="Arial" charset="0"/>
              </a:rPr>
              <a:t>¿Cuántos meses de embarazo tiene?</a:t>
            </a:r>
          </a:p>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Franco gana un buen sueldo </a:t>
            </a:r>
            <a:r>
              <a:rPr lang="es-ES" sz="2000" b="1" i="1" dirty="0">
                <a:solidFill>
                  <a:srgbClr val="FFC000"/>
                </a:solidFill>
                <a:latin typeface="Arial" charset="0"/>
              </a:rPr>
              <a:t>¿Cuánto gana al mes?</a:t>
            </a:r>
          </a:p>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Patricia usa un perfume caro  </a:t>
            </a:r>
            <a:r>
              <a:rPr lang="es-ES" sz="2000" b="1" i="1" dirty="0">
                <a:solidFill>
                  <a:srgbClr val="FFC000"/>
                </a:solidFill>
                <a:latin typeface="Arial" charset="0"/>
              </a:rPr>
              <a:t>¿Cuánto vale el perfume de Patricia?</a:t>
            </a:r>
          </a:p>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Nos encontramos en un avanzado mes del año. </a:t>
            </a:r>
            <a:r>
              <a:rPr lang="es-ES" sz="2000" b="1" i="1" dirty="0">
                <a:solidFill>
                  <a:srgbClr val="FFC000"/>
                </a:solidFill>
                <a:latin typeface="Arial" charset="0"/>
              </a:rPr>
              <a:t>¿En qué mes estamos?</a:t>
            </a:r>
          </a:p>
          <a:p>
            <a:pPr marL="374650" indent="-374650" algn="just">
              <a:lnSpc>
                <a:spcPct val="110000"/>
              </a:lnSpc>
              <a:buClr>
                <a:srgbClr val="FFFF99"/>
              </a:buClr>
              <a:buSzPct val="105000"/>
              <a:buFont typeface="Wingdings" pitchFamily="2" charset="2"/>
              <a:buAutoNum type="arabicPeriod"/>
            </a:pPr>
            <a:r>
              <a:rPr lang="es-ES" sz="2000" b="1" dirty="0">
                <a:solidFill>
                  <a:srgbClr val="FFC000"/>
                </a:solidFill>
                <a:latin typeface="Arial" charset="0"/>
              </a:rPr>
              <a:t>Luisa tuvo un bebé de buen peso corporal. </a:t>
            </a:r>
            <a:r>
              <a:rPr lang="es-ES" sz="2000" b="1" i="1" dirty="0">
                <a:solidFill>
                  <a:srgbClr val="FFC000"/>
                </a:solidFill>
                <a:latin typeface="Arial" charset="0"/>
              </a:rPr>
              <a:t>¿Cuánto pesó el bebé?</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3528" y="312331"/>
            <a:ext cx="8637588" cy="461665"/>
          </a:xfrm>
        </p:spPr>
        <p:txBody>
          <a:bodyPr/>
          <a:lstStyle/>
          <a:p>
            <a:pPr algn="ctr"/>
            <a:r>
              <a:rPr lang="es-CL" sz="2400" b="1" dirty="0" smtClean="0"/>
              <a:t>ESTRATEGIAS COMUNICACIONALES</a:t>
            </a:r>
            <a:endParaRPr lang="es-CL" sz="2400" b="1" dirty="0"/>
          </a:p>
        </p:txBody>
      </p:sp>
      <p:sp>
        <p:nvSpPr>
          <p:cNvPr id="3" name="2 Marcador de contenido"/>
          <p:cNvSpPr>
            <a:spLocks noGrp="1"/>
          </p:cNvSpPr>
          <p:nvPr>
            <p:ph idx="1"/>
          </p:nvPr>
        </p:nvSpPr>
        <p:spPr>
          <a:xfrm>
            <a:off x="251520" y="836712"/>
            <a:ext cx="8208962" cy="6021288"/>
          </a:xfrm>
        </p:spPr>
        <p:txBody>
          <a:bodyPr/>
          <a:lstStyle/>
          <a:p>
            <a:pPr algn="just"/>
            <a:r>
              <a:rPr lang="es-CL" sz="1800" u="sng" dirty="0" smtClean="0">
                <a:solidFill>
                  <a:srgbClr val="FFC000"/>
                </a:solidFill>
              </a:rPr>
              <a:t>La afirmación</a:t>
            </a:r>
            <a:r>
              <a:rPr lang="es-CL" sz="1800" dirty="0" smtClean="0">
                <a:solidFill>
                  <a:srgbClr val="FFC000"/>
                </a:solidFill>
              </a:rPr>
              <a:t>.- comentarios que apoyan las conductas del paciente según el criterio del terapeuta. “Me parece una buena idea,” “Entiendo perfectamente su posición”.</a:t>
            </a:r>
          </a:p>
          <a:p>
            <a:pPr algn="just"/>
            <a:r>
              <a:rPr lang="es-CL" sz="1800" u="sng" dirty="0" smtClean="0">
                <a:solidFill>
                  <a:srgbClr val="FFC000"/>
                </a:solidFill>
              </a:rPr>
              <a:t>Consejo y premio</a:t>
            </a:r>
            <a:r>
              <a:rPr lang="es-CL" sz="1800" dirty="0" smtClean="0">
                <a:solidFill>
                  <a:srgbClr val="FFC000"/>
                </a:solidFill>
              </a:rPr>
              <a:t>.- sugerencias directas que se hacen en relación a conductas. Constituye una demostración de aprobación ante una conducta buena.</a:t>
            </a:r>
          </a:p>
          <a:p>
            <a:pPr algn="just"/>
            <a:r>
              <a:rPr lang="es-CL" sz="1800" u="sng" dirty="0" smtClean="0">
                <a:solidFill>
                  <a:srgbClr val="FFC000"/>
                </a:solidFill>
              </a:rPr>
              <a:t>Validación empática</a:t>
            </a:r>
            <a:r>
              <a:rPr lang="es-CL" sz="1800" dirty="0" smtClean="0">
                <a:solidFill>
                  <a:srgbClr val="FFC000"/>
                </a:solidFill>
              </a:rPr>
              <a:t>.- comentarios que demuestran la comprensión de los sentimientos del paciente “puedo entender lo que le pasa”, “se debe haber sentido muy mal en esa ocasión”.</a:t>
            </a:r>
          </a:p>
          <a:p>
            <a:pPr algn="just"/>
            <a:r>
              <a:rPr lang="es-CL" sz="1800" u="sng" dirty="0" smtClean="0">
                <a:solidFill>
                  <a:srgbClr val="FFC000"/>
                </a:solidFill>
              </a:rPr>
              <a:t>Estimulación a la elaboración</a:t>
            </a:r>
            <a:r>
              <a:rPr lang="es-CL" sz="1800" dirty="0" smtClean="0">
                <a:solidFill>
                  <a:srgbClr val="FFC000"/>
                </a:solidFill>
              </a:rPr>
              <a:t>.- comentarios que instan al paciente a asociar sobre ciertos temas “refiérase mas a la relación con su madre”. “explique algo mas esa afirmación”.</a:t>
            </a:r>
          </a:p>
          <a:p>
            <a:pPr algn="just"/>
            <a:r>
              <a:rPr lang="es-CL" sz="1800" u="sng" dirty="0" smtClean="0">
                <a:solidFill>
                  <a:srgbClr val="FFC000"/>
                </a:solidFill>
              </a:rPr>
              <a:t>Clarificación</a:t>
            </a:r>
            <a:r>
              <a:rPr lang="es-CL" sz="1800" dirty="0" smtClean="0">
                <a:solidFill>
                  <a:srgbClr val="FFC000"/>
                </a:solidFill>
              </a:rPr>
              <a:t>.- reformulación hecha por el terapeuta de datos entregados por el paciente. Ordena el discurso de manera que sea entendido por terapeuta y paciente.</a:t>
            </a:r>
          </a:p>
          <a:p>
            <a:pPr algn="just"/>
            <a:r>
              <a:rPr lang="es-CL" sz="1800" u="sng" dirty="0" smtClean="0">
                <a:solidFill>
                  <a:srgbClr val="FFC000"/>
                </a:solidFill>
              </a:rPr>
              <a:t>Confrontación</a:t>
            </a:r>
            <a:r>
              <a:rPr lang="es-CL" sz="1800" dirty="0" smtClean="0">
                <a:solidFill>
                  <a:srgbClr val="FFC000"/>
                </a:solidFill>
              </a:rPr>
              <a:t>.- señala algo que el paciente no parece dispuesto a aceptar al menos en lo inmediato. Señala hechos que ha minimizado o ha negado de sus situación personal</a:t>
            </a:r>
          </a:p>
          <a:p>
            <a:pPr algn="just"/>
            <a:r>
              <a:rPr lang="es-CL" sz="1800" u="sng" dirty="0" smtClean="0">
                <a:solidFill>
                  <a:srgbClr val="FFC000"/>
                </a:solidFill>
              </a:rPr>
              <a:t>Interpretación</a:t>
            </a:r>
            <a:r>
              <a:rPr lang="es-CL" sz="1800" dirty="0" smtClean="0">
                <a:solidFill>
                  <a:srgbClr val="FFC000"/>
                </a:solidFill>
              </a:rPr>
              <a:t>.- intenta hacer consciente algo que hasta el momento ha sido inconsciente.</a:t>
            </a:r>
          </a:p>
          <a:p>
            <a:endParaRPr lang="es-CL" sz="1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332656"/>
            <a:ext cx="8637588" cy="523220"/>
          </a:xfrm>
        </p:spPr>
        <p:txBody>
          <a:bodyPr/>
          <a:lstStyle/>
          <a:p>
            <a:pPr algn="ctr"/>
            <a:r>
              <a:rPr lang="es-CL" sz="2800" b="1" dirty="0" smtClean="0"/>
              <a:t>EL AMBIENTE TERAPEUTICO</a:t>
            </a:r>
            <a:endParaRPr lang="es-CL" sz="2800" b="1" dirty="0"/>
          </a:p>
        </p:txBody>
      </p:sp>
      <p:sp>
        <p:nvSpPr>
          <p:cNvPr id="3" name="2 Marcador de contenido"/>
          <p:cNvSpPr>
            <a:spLocks noGrp="1"/>
          </p:cNvSpPr>
          <p:nvPr>
            <p:ph idx="1"/>
          </p:nvPr>
        </p:nvSpPr>
        <p:spPr>
          <a:xfrm>
            <a:off x="323528" y="908720"/>
            <a:ext cx="8208962" cy="5832648"/>
          </a:xfrm>
        </p:spPr>
        <p:txBody>
          <a:bodyPr/>
          <a:lstStyle/>
          <a:p>
            <a:r>
              <a:rPr lang="es-CL" sz="1800" dirty="0" smtClean="0">
                <a:solidFill>
                  <a:srgbClr val="FFC000"/>
                </a:solidFill>
              </a:rPr>
              <a:t>Factibles</a:t>
            </a:r>
          </a:p>
          <a:p>
            <a:r>
              <a:rPr lang="es-CL" sz="1800" dirty="0" smtClean="0">
                <a:solidFill>
                  <a:srgbClr val="FFC000"/>
                </a:solidFill>
              </a:rPr>
              <a:t>Explicado al paciente y sus familiares</a:t>
            </a:r>
          </a:p>
          <a:p>
            <a:r>
              <a:rPr lang="es-CL" sz="1800" dirty="0" smtClean="0">
                <a:solidFill>
                  <a:srgbClr val="FFC000"/>
                </a:solidFill>
              </a:rPr>
              <a:t>Consistentemente implantados por el equipo tratante sin que haya discrepanci</a:t>
            </a:r>
            <a:r>
              <a:rPr lang="es-CL" sz="1800" dirty="0" smtClean="0">
                <a:solidFill>
                  <a:srgbClr val="FFC000"/>
                </a:solidFill>
              </a:rPr>
              <a:t>a significativa entre ellos</a:t>
            </a:r>
          </a:p>
          <a:p>
            <a:r>
              <a:rPr lang="es-CL" sz="1800" dirty="0" smtClean="0">
                <a:solidFill>
                  <a:srgbClr val="FFC000"/>
                </a:solidFill>
              </a:rPr>
              <a:t>Orientados a la promoción de comportamientos adaptativos</a:t>
            </a:r>
          </a:p>
          <a:p>
            <a:endParaRPr lang="es-CL" sz="1800" dirty="0" smtClean="0">
              <a:solidFill>
                <a:srgbClr val="FFC000"/>
              </a:solidFill>
            </a:endParaRPr>
          </a:p>
          <a:p>
            <a:pPr>
              <a:buNone/>
            </a:pPr>
            <a:r>
              <a:rPr lang="es-CL" sz="1800" dirty="0" smtClean="0">
                <a:solidFill>
                  <a:srgbClr val="FFC000"/>
                </a:solidFill>
              </a:rPr>
              <a:t>Se debe seguir el siguiente orden de prioridades.</a:t>
            </a:r>
          </a:p>
          <a:p>
            <a:pPr>
              <a:buNone/>
            </a:pPr>
            <a:endParaRPr lang="es-CL" sz="1800" dirty="0" smtClean="0">
              <a:solidFill>
                <a:srgbClr val="FFC000"/>
              </a:solidFill>
            </a:endParaRPr>
          </a:p>
          <a:p>
            <a:pPr>
              <a:buFont typeface="+mj-lt"/>
              <a:buAutoNum type="arabicPeriod"/>
            </a:pPr>
            <a:r>
              <a:rPr lang="es-CL" sz="1800" dirty="0" smtClean="0">
                <a:solidFill>
                  <a:srgbClr val="FFC000"/>
                </a:solidFill>
              </a:rPr>
              <a:t>No poner en peligro la propia seguridad ni la del personal ni la de los demás pacientes. Se deben retirar objetos como medicamentos, alcohol y objetos corto punzantes.</a:t>
            </a:r>
          </a:p>
          <a:p>
            <a:pPr>
              <a:buFont typeface="+mj-lt"/>
              <a:buAutoNum type="arabicPeriod"/>
            </a:pPr>
            <a:r>
              <a:rPr lang="es-CL" sz="1800" dirty="0" smtClean="0">
                <a:solidFill>
                  <a:srgbClr val="FFC000"/>
                </a:solidFill>
              </a:rPr>
              <a:t>Deben adscribirse a ciertas normas de conducta. Usar vestimenta adecuada, sin atuendos provocativos, no llorar por periodos prolongados, no comportarse de forma regresiva como circular con una frazada o un peluche.</a:t>
            </a:r>
          </a:p>
          <a:p>
            <a:pPr>
              <a:buFont typeface="+mj-lt"/>
              <a:buAutoNum type="arabicPeriod"/>
            </a:pPr>
            <a:r>
              <a:rPr lang="es-CL" sz="1800" dirty="0" smtClean="0">
                <a:solidFill>
                  <a:srgbClr val="FFC000"/>
                </a:solidFill>
              </a:rPr>
              <a:t>Preocuparse por los cuidados personales básicos</a:t>
            </a:r>
            <a:r>
              <a:rPr lang="es-CL" sz="1800" dirty="0" smtClean="0">
                <a:solidFill>
                  <a:srgbClr val="FFC000"/>
                </a:solidFill>
              </a:rPr>
              <a:t>, mantener higiene personal y conocer régimen y horario de medicamentos</a:t>
            </a:r>
          </a:p>
          <a:p>
            <a:pPr>
              <a:buFont typeface="+mj-lt"/>
              <a:buAutoNum type="arabicPeriod"/>
            </a:pPr>
            <a:r>
              <a:rPr lang="es-CL" sz="1800" dirty="0" smtClean="0">
                <a:solidFill>
                  <a:srgbClr val="FFC000"/>
                </a:solidFill>
              </a:rPr>
              <a:t>Cuidar del medio ambiente, respetar reglamentos respecto de botar la basura o limpiar el área después de usar el baño o de comer.</a:t>
            </a:r>
            <a:endParaRPr lang="es-CL" sz="1800" dirty="0">
              <a:solidFill>
                <a:srgbClr val="FFC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4867" name="Rectangle 3"/>
          <p:cNvSpPr>
            <a:spLocks noGrp="1" noChangeArrowheads="1"/>
          </p:cNvSpPr>
          <p:nvPr>
            <p:ph type="subTitle" idx="1"/>
          </p:nvPr>
        </p:nvSpPr>
        <p:spPr>
          <a:xfrm>
            <a:off x="250825" y="1052513"/>
            <a:ext cx="8569325" cy="5976937"/>
          </a:xfrm>
        </p:spPr>
        <p:txBody>
          <a:bodyPr/>
          <a:lstStyle/>
          <a:p>
            <a:pPr algn="l"/>
            <a:r>
              <a:rPr lang="es-MX" b="1">
                <a:solidFill>
                  <a:srgbClr val="FFFFB9"/>
                </a:solidFill>
              </a:rPr>
              <a:t>Relación con Neurotransmisores</a:t>
            </a:r>
          </a:p>
          <a:p>
            <a:pPr algn="l"/>
            <a:endParaRPr lang="es-MX" sz="2400">
              <a:solidFill>
                <a:srgbClr val="FFFFB9"/>
              </a:solidFill>
            </a:endParaRPr>
          </a:p>
          <a:p>
            <a:pPr algn="l">
              <a:buFont typeface="Wingdings" pitchFamily="2" charset="2"/>
              <a:buChar char="Ø"/>
            </a:pPr>
            <a:r>
              <a:rPr lang="es-MX">
                <a:solidFill>
                  <a:schemeClr val="tx2"/>
                </a:solidFill>
              </a:rPr>
              <a:t> </a:t>
            </a:r>
            <a:r>
              <a:rPr lang="es-MX" sz="3000">
                <a:solidFill>
                  <a:schemeClr val="tx2"/>
                </a:solidFill>
              </a:rPr>
              <a:t>Dopamina: Síntomas cognitivos perceptuales, impulsividad, búsqueda de novedad.</a:t>
            </a:r>
          </a:p>
          <a:p>
            <a:pPr algn="l">
              <a:buFont typeface="Wingdings" pitchFamily="2" charset="2"/>
              <a:buChar char="Ø"/>
            </a:pPr>
            <a:r>
              <a:rPr lang="es-MX" sz="3000">
                <a:solidFill>
                  <a:schemeClr val="tx2"/>
                </a:solidFill>
              </a:rPr>
              <a:t> Noradrenalina: Tensión emocional, reactividad.</a:t>
            </a:r>
          </a:p>
          <a:p>
            <a:pPr algn="l">
              <a:buFont typeface="Wingdings" pitchFamily="2" charset="2"/>
              <a:buChar char="Ø"/>
            </a:pPr>
            <a:r>
              <a:rPr lang="es-MX" sz="3000">
                <a:solidFill>
                  <a:schemeClr val="tx2"/>
                </a:solidFill>
              </a:rPr>
              <a:t> Serotonina: Impulsividad</a:t>
            </a:r>
          </a:p>
          <a:p>
            <a:pPr algn="l"/>
            <a:endParaRPr lang="es-MX" sz="3000">
              <a:solidFill>
                <a:schemeClr val="tx2"/>
              </a:solidFill>
            </a:endParaRPr>
          </a:p>
          <a:p>
            <a:pPr algn="l"/>
            <a:r>
              <a:rPr lang="es-MX" sz="3000">
                <a:solidFill>
                  <a:schemeClr val="tx2"/>
                </a:solidFill>
              </a:rPr>
              <a:t>“La medicación puede modificar expresión de neurotransmisores y con ello las dimensiones de personalidad” </a:t>
            </a:r>
            <a:endParaRPr lang="es-ES" sz="3000">
              <a:solidFill>
                <a:schemeClr val="tx2"/>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5891" name="Rectangle 3"/>
          <p:cNvSpPr>
            <a:spLocks noGrp="1" noChangeArrowheads="1"/>
          </p:cNvSpPr>
          <p:nvPr>
            <p:ph type="subTitle" idx="1"/>
          </p:nvPr>
        </p:nvSpPr>
        <p:spPr>
          <a:xfrm>
            <a:off x="71438" y="836613"/>
            <a:ext cx="8964612" cy="6021387"/>
          </a:xfrm>
        </p:spPr>
        <p:txBody>
          <a:bodyPr/>
          <a:lstStyle/>
          <a:p>
            <a:pPr algn="ctr"/>
            <a:r>
              <a:rPr lang="es-MX" sz="3000" b="1">
                <a:solidFill>
                  <a:srgbClr val="FFFFB9"/>
                </a:solidFill>
              </a:rPr>
              <a:t>Dimensiones relacionadas con Trastornos de personalidad</a:t>
            </a:r>
          </a:p>
          <a:p>
            <a:pPr algn="l"/>
            <a:endParaRPr lang="es-MX" sz="2400">
              <a:solidFill>
                <a:schemeClr val="hlink"/>
              </a:solidFill>
            </a:endParaRPr>
          </a:p>
          <a:p>
            <a:pPr algn="l"/>
            <a:endParaRPr lang="es-ES">
              <a:solidFill>
                <a:schemeClr val="tx2"/>
              </a:solidFill>
            </a:endParaRPr>
          </a:p>
        </p:txBody>
      </p:sp>
      <p:graphicFrame>
        <p:nvGraphicFramePr>
          <p:cNvPr id="165932" name="Group 44"/>
          <p:cNvGraphicFramePr>
            <a:graphicFrameLocks noGrp="1"/>
          </p:cNvGraphicFramePr>
          <p:nvPr/>
        </p:nvGraphicFramePr>
        <p:xfrm>
          <a:off x="322263" y="1982788"/>
          <a:ext cx="8642350" cy="4768342"/>
        </p:xfrm>
        <a:graphic>
          <a:graphicData uri="http://schemas.openxmlformats.org/drawingml/2006/table">
            <a:tbl>
              <a:tblPr/>
              <a:tblGrid>
                <a:gridCol w="1368425"/>
                <a:gridCol w="1657350"/>
                <a:gridCol w="2016125"/>
                <a:gridCol w="1584325"/>
                <a:gridCol w="2016125"/>
              </a:tblGrid>
              <a:tr h="581025">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dirty="0" smtClean="0">
                          <a:ln>
                            <a:noFill/>
                          </a:ln>
                          <a:solidFill>
                            <a:srgbClr val="FFC000"/>
                          </a:solidFill>
                          <a:effectLst/>
                          <a:latin typeface="Arial" charset="0"/>
                        </a:rPr>
                        <a:t>Dimensión </a:t>
                      </a:r>
                      <a:endParaRPr kumimoji="0" lang="es-ES" sz="1400" b="1" i="0" u="none" strike="noStrike" cap="none" normalizeH="0" baseline="0" dirty="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dirty="0" smtClean="0">
                          <a:ln>
                            <a:noFill/>
                          </a:ln>
                          <a:solidFill>
                            <a:srgbClr val="FFC000"/>
                          </a:solidFill>
                          <a:effectLst/>
                          <a:latin typeface="Arial" charset="0"/>
                        </a:rPr>
                        <a:t>Trastorno del </a:t>
                      </a:r>
                    </a:p>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dirty="0" smtClean="0">
                          <a:ln>
                            <a:noFill/>
                          </a:ln>
                          <a:solidFill>
                            <a:srgbClr val="FFC000"/>
                          </a:solidFill>
                          <a:effectLst/>
                          <a:latin typeface="Arial" charset="0"/>
                        </a:rPr>
                        <a:t>Eje I</a:t>
                      </a:r>
                      <a:endParaRPr kumimoji="0" lang="es-ES" sz="1400" b="1" i="0" u="none" strike="noStrike" cap="none" normalizeH="0" baseline="0" dirty="0" smtClean="0">
                        <a:ln>
                          <a:noFill/>
                        </a:ln>
                        <a:solidFill>
                          <a:srgbClr val="FFC000"/>
                        </a:solidFill>
                        <a:effectLst/>
                        <a:latin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Trastorno del</a:t>
                      </a:r>
                    </a:p>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Eje II</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Rasgos </a:t>
                      </a:r>
                    </a:p>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característicos</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Defensas y estrategias de</a:t>
                      </a:r>
                    </a:p>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“Coping”</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6150">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Organización </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Cognitiva perceptual</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Esquizofrenia</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Agrupación de personalidades extrañas (trastorno </a:t>
                      </a:r>
                      <a:r>
                        <a:rPr kumimoji="0" lang="es-MX" sz="1400" b="0" i="0" u="none" strike="noStrike" cap="none" normalizeH="0" baseline="0" dirty="0" err="1" smtClean="0">
                          <a:ln>
                            <a:noFill/>
                          </a:ln>
                          <a:solidFill>
                            <a:srgbClr val="FFC000"/>
                          </a:solidFill>
                          <a:effectLst/>
                          <a:latin typeface="Arial" charset="0"/>
                        </a:rPr>
                        <a:t>esquizotípico</a:t>
                      </a:r>
                      <a:r>
                        <a:rPr kumimoji="0" lang="es-MX" sz="1400" b="0" i="0" u="none" strike="noStrike" cap="none" normalizeH="0" baseline="0" dirty="0" smtClean="0">
                          <a:ln>
                            <a:noFill/>
                          </a:ln>
                          <a:solidFill>
                            <a:srgbClr val="FFC000"/>
                          </a:solidFill>
                          <a:effectLst/>
                          <a:latin typeface="Arial" charset="0"/>
                        </a:rPr>
                        <a:t>)</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Desorganización, síntomas de tipo psicótico</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Aislamiento social, separación cautela</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942975">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Impulsividad, agresión</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Trastornos impulsivos</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Agrupación de personalidades dramáticas (trastornos limítrofe y antisocial)</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Disposición a la acción, irritabilidad, agresión</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Externalización disociación, actuación, represión</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982663">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Inestabilidad afectiva</a:t>
                      </a:r>
                      <a:endParaRPr kumimoji="0" lang="es-ES" sz="1400" b="0" i="0" u="none" strike="noStrike" cap="none" normalizeH="0" baseline="0" dirty="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Trastornos afectivos mayores</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Agrupación de personalidades dramáticas (trastornos limítrofe e histriónico)</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Respondedores al ambiente, cambios afectivos transitorios</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Afectividad exagerada “manipulación”, “escisión”</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944563">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Ansiedad, inhibición</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Trastornos por ansiedad</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Agrupación de personalidades ansiosas (trastornos evitativos)</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Activación autonómica, temor, inhibición</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Conductas </a:t>
                      </a:r>
                      <a:r>
                        <a:rPr kumimoji="0" lang="es-MX" sz="1400" b="0" i="0" u="none" strike="noStrike" cap="none" normalizeH="0" baseline="0" dirty="0" err="1" smtClean="0">
                          <a:ln>
                            <a:noFill/>
                          </a:ln>
                          <a:solidFill>
                            <a:srgbClr val="FFC000"/>
                          </a:solidFill>
                          <a:effectLst/>
                          <a:latin typeface="Arial" charset="0"/>
                        </a:rPr>
                        <a:t>evitativas</a:t>
                      </a:r>
                      <a:r>
                        <a:rPr kumimoji="0" lang="es-MX" sz="1400" b="0" i="0" u="none" strike="noStrike" cap="none" normalizeH="0" baseline="0" dirty="0" smtClean="0">
                          <a:ln>
                            <a:noFill/>
                          </a:ln>
                          <a:solidFill>
                            <a:srgbClr val="FFC000"/>
                          </a:solidFill>
                          <a:effectLst/>
                          <a:latin typeface="Arial" charset="0"/>
                        </a:rPr>
                        <a:t>, compulsivas y dependientes</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6915" name="Rectangle 3"/>
          <p:cNvSpPr>
            <a:spLocks noGrp="1" noChangeArrowheads="1"/>
          </p:cNvSpPr>
          <p:nvPr>
            <p:ph type="subTitle" idx="1"/>
          </p:nvPr>
        </p:nvSpPr>
        <p:spPr>
          <a:xfrm>
            <a:off x="71438" y="1123950"/>
            <a:ext cx="8964612" cy="5976938"/>
          </a:xfrm>
        </p:spPr>
        <p:txBody>
          <a:bodyPr/>
          <a:lstStyle/>
          <a:p>
            <a:pPr algn="ctr"/>
            <a:r>
              <a:rPr lang="es-MX" sz="3000" b="1">
                <a:solidFill>
                  <a:srgbClr val="FFFFB9"/>
                </a:solidFill>
              </a:rPr>
              <a:t>Sistemas de Neurotransmisión propuestos en Trastornos de personalidad</a:t>
            </a:r>
          </a:p>
          <a:p>
            <a:pPr algn="l"/>
            <a:endParaRPr lang="es-MX" sz="2400">
              <a:solidFill>
                <a:schemeClr val="hlink"/>
              </a:solidFill>
            </a:endParaRPr>
          </a:p>
          <a:p>
            <a:pPr algn="l"/>
            <a:endParaRPr lang="es-ES">
              <a:solidFill>
                <a:schemeClr val="tx2"/>
              </a:solidFill>
            </a:endParaRPr>
          </a:p>
        </p:txBody>
      </p:sp>
      <p:graphicFrame>
        <p:nvGraphicFramePr>
          <p:cNvPr id="166916" name="Group 4"/>
          <p:cNvGraphicFramePr>
            <a:graphicFrameLocks noGrp="1"/>
          </p:cNvGraphicFramePr>
          <p:nvPr/>
        </p:nvGraphicFramePr>
        <p:xfrm>
          <a:off x="250825" y="2613025"/>
          <a:ext cx="8713788" cy="3771647"/>
        </p:xfrm>
        <a:graphic>
          <a:graphicData uri="http://schemas.openxmlformats.org/drawingml/2006/table">
            <a:tbl>
              <a:tblPr/>
              <a:tblGrid>
                <a:gridCol w="2179638"/>
                <a:gridCol w="2085975"/>
                <a:gridCol w="2268537"/>
                <a:gridCol w="2179638"/>
              </a:tblGrid>
              <a:tr h="735013">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dirty="0" smtClean="0">
                          <a:ln>
                            <a:noFill/>
                          </a:ln>
                          <a:solidFill>
                            <a:srgbClr val="FFC000"/>
                          </a:solidFill>
                          <a:effectLst/>
                          <a:latin typeface="Arial" charset="0"/>
                        </a:rPr>
                        <a:t>Agrupación de Trastornos de personalidad </a:t>
                      </a:r>
                      <a:endParaRPr kumimoji="0" lang="es-ES" sz="1400" b="1" i="0" u="none" strike="noStrike" cap="none" normalizeH="0" baseline="0" dirty="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Dimensiones</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Sistemas de Neurotransmisión</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Relación con </a:t>
                      </a:r>
                    </a:p>
                    <a:p>
                      <a:pPr marL="0" marR="0" lvl="0" indent="0" algn="ctr"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1" i="0" u="none" strike="noStrike" cap="none" normalizeH="0" baseline="0" smtClean="0">
                          <a:ln>
                            <a:noFill/>
                          </a:ln>
                          <a:solidFill>
                            <a:srgbClr val="FFC000"/>
                          </a:solidFill>
                          <a:effectLst/>
                          <a:latin typeface="Arial" charset="0"/>
                        </a:rPr>
                        <a:t>Eje I</a:t>
                      </a:r>
                      <a:endParaRPr kumimoji="0" lang="es-ES" sz="1400" b="1" i="0" u="none" strike="noStrike" cap="none" normalizeH="0" baseline="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2663">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Relacionados con Esquizofrenia</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Cognitivo/perceptual</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err="1" smtClean="0">
                          <a:ln>
                            <a:noFill/>
                          </a:ln>
                          <a:solidFill>
                            <a:srgbClr val="FFC000"/>
                          </a:solidFill>
                          <a:effectLst/>
                          <a:latin typeface="Arial" charset="0"/>
                        </a:rPr>
                        <a:t>Dopaminérgica</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Trastornos esquizofrénicos</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981075">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Afectivo/impulsivo</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Regulación del afecto Control de impulsos</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Colinérgico</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Noradrenérgico</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Serotoninérgico</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Trastornos afectivos</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Trastorno del control de impulsos</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r>
              <a:tr h="982663">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Relacionados con Ansiedad</a:t>
                      </a:r>
                      <a:endParaRPr kumimoji="0" lang="es-ES" sz="1400" b="0" i="0" u="none" strike="noStrike" cap="none" normalizeH="0" baseline="0" smtClean="0">
                        <a:ln>
                          <a:noFill/>
                        </a:ln>
                        <a:solidFill>
                          <a:srgbClr val="FFC000"/>
                        </a:solidFill>
                        <a:effectLst/>
                        <a:latin typeface="Arial" charset="0"/>
                      </a:endParaRPr>
                    </a:p>
                  </a:txBody>
                  <a:tcPr horzOverflow="overflow">
                    <a:lnL w="28575"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Ansiedad</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Noradrenérgica</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Dopaminérgica</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Serotoninérgica</a:t>
                      </a:r>
                    </a:p>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smtClean="0">
                          <a:ln>
                            <a:noFill/>
                          </a:ln>
                          <a:solidFill>
                            <a:srgbClr val="FFC000"/>
                          </a:solidFill>
                          <a:effectLst/>
                          <a:latin typeface="Arial" charset="0"/>
                        </a:rPr>
                        <a:t>GABAérgica</a:t>
                      </a:r>
                      <a:endParaRPr kumimoji="0" lang="es-ES" sz="1400" b="0" i="0" u="none" strike="noStrike" cap="none" normalizeH="0" baseline="0" smtClean="0">
                        <a:ln>
                          <a:noFill/>
                        </a:ln>
                        <a:solidFill>
                          <a:srgbClr val="FFC000"/>
                        </a:solidFill>
                        <a:effectLst/>
                        <a:latin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CCFF33"/>
                        </a:buClr>
                        <a:buSzPct val="70000"/>
                        <a:buFont typeface="Wingdings" pitchFamily="2" charset="2"/>
                        <a:buNone/>
                        <a:tabLst/>
                      </a:pPr>
                      <a:r>
                        <a:rPr kumimoji="0" lang="es-MX" sz="1400" b="0" i="0" u="none" strike="noStrike" cap="none" normalizeH="0" baseline="0" dirty="0" smtClean="0">
                          <a:ln>
                            <a:noFill/>
                          </a:ln>
                          <a:solidFill>
                            <a:srgbClr val="FFC000"/>
                          </a:solidFill>
                          <a:effectLst/>
                          <a:latin typeface="Arial" charset="0"/>
                        </a:rPr>
                        <a:t>Trastornos por ansiedad</a:t>
                      </a:r>
                      <a:endParaRPr kumimoji="0" lang="es-ES" sz="1400" b="0" i="0" u="none" strike="noStrike" cap="none" normalizeH="0" baseline="0" dirty="0" smtClean="0">
                        <a:ln>
                          <a:noFill/>
                        </a:ln>
                        <a:solidFill>
                          <a:srgbClr val="FFC000"/>
                        </a:solidFill>
                        <a:effectLst/>
                        <a:latin typeface="Arial" charset="0"/>
                      </a:endParaRPr>
                    </a:p>
                  </a:txBody>
                  <a:tcPr horzOverflow="overflow">
                    <a:lnL>
                      <a:noFill/>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7939" name="Rectangle 3"/>
          <p:cNvSpPr>
            <a:spLocks noGrp="1" noChangeArrowheads="1"/>
          </p:cNvSpPr>
          <p:nvPr>
            <p:ph type="subTitle" idx="1"/>
          </p:nvPr>
        </p:nvSpPr>
        <p:spPr>
          <a:xfrm>
            <a:off x="71438" y="981075"/>
            <a:ext cx="8964612" cy="5976938"/>
          </a:xfrm>
        </p:spPr>
        <p:txBody>
          <a:bodyPr/>
          <a:lstStyle/>
          <a:p>
            <a:pPr algn="l"/>
            <a:r>
              <a:rPr lang="es-MX" sz="3000" b="1">
                <a:solidFill>
                  <a:srgbClr val="FFFFB9"/>
                </a:solidFill>
              </a:rPr>
              <a:t>Impulsividad / Agresividad</a:t>
            </a:r>
            <a:endParaRPr lang="es-MX" sz="2400">
              <a:solidFill>
                <a:srgbClr val="FFFFB9"/>
              </a:solidFill>
            </a:endParaRPr>
          </a:p>
          <a:p>
            <a:pPr algn="l"/>
            <a:endParaRPr lang="es-MX">
              <a:solidFill>
                <a:srgbClr val="FFFFB9"/>
              </a:solidFill>
            </a:endParaRPr>
          </a:p>
          <a:p>
            <a:pPr algn="l">
              <a:buFont typeface="Wingdings" pitchFamily="2" charset="2"/>
              <a:buChar char="Ø"/>
            </a:pPr>
            <a:r>
              <a:rPr lang="es-MX">
                <a:solidFill>
                  <a:schemeClr val="tx2"/>
                </a:solidFill>
              </a:rPr>
              <a:t> Intentos suicidas recurrentes</a:t>
            </a:r>
          </a:p>
          <a:p>
            <a:pPr algn="l">
              <a:buFont typeface="Wingdings" pitchFamily="2" charset="2"/>
              <a:buChar char="Ø"/>
            </a:pPr>
            <a:r>
              <a:rPr lang="es-MX">
                <a:solidFill>
                  <a:schemeClr val="tx2"/>
                </a:solidFill>
              </a:rPr>
              <a:t> Conductas parasuicidas</a:t>
            </a:r>
          </a:p>
          <a:p>
            <a:pPr algn="l">
              <a:buFont typeface="Wingdings" pitchFamily="2" charset="2"/>
              <a:buChar char="Ø"/>
            </a:pPr>
            <a:r>
              <a:rPr lang="es-MX">
                <a:solidFill>
                  <a:schemeClr val="tx2"/>
                </a:solidFill>
              </a:rPr>
              <a:t> Agresión impulsiva</a:t>
            </a:r>
          </a:p>
          <a:p>
            <a:pPr algn="l">
              <a:buFont typeface="Wingdings" pitchFamily="2" charset="2"/>
              <a:buChar char="Ø"/>
            </a:pPr>
            <a:r>
              <a:rPr lang="es-MX">
                <a:solidFill>
                  <a:schemeClr val="tx2"/>
                </a:solidFill>
              </a:rPr>
              <a:t> Conductas de abuso (binges):</a:t>
            </a:r>
          </a:p>
          <a:p>
            <a:pPr algn="l"/>
            <a:r>
              <a:rPr lang="es-MX">
                <a:solidFill>
                  <a:schemeClr val="tx2"/>
                </a:solidFill>
              </a:rPr>
              <a:t>   </a:t>
            </a:r>
            <a:r>
              <a:rPr lang="es-MX" i="1">
                <a:solidFill>
                  <a:schemeClr val="tx2"/>
                </a:solidFill>
              </a:rPr>
              <a:t>drogas; sexo; alimentos</a:t>
            </a:r>
            <a:r>
              <a:rPr lang="es-MX">
                <a:solidFill>
                  <a:schemeClr val="tx2"/>
                </a:solidFill>
              </a:rPr>
              <a:t> </a:t>
            </a:r>
          </a:p>
          <a:p>
            <a:pPr algn="l">
              <a:buFont typeface="Wingdings" pitchFamily="2" charset="2"/>
              <a:buChar char="Ø"/>
            </a:pPr>
            <a:r>
              <a:rPr lang="es-MX">
                <a:solidFill>
                  <a:schemeClr val="tx2"/>
                </a:solidFill>
              </a:rPr>
              <a:t> Impulsividad cognitiva con baja tolerancia a la frustración </a:t>
            </a:r>
            <a:endParaRPr lang="es-ES">
              <a:solidFill>
                <a:schemeClr val="tx2"/>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8963" name="Rectangle 3"/>
          <p:cNvSpPr>
            <a:spLocks noGrp="1" noChangeArrowheads="1"/>
          </p:cNvSpPr>
          <p:nvPr>
            <p:ph type="subTitle" idx="1"/>
          </p:nvPr>
        </p:nvSpPr>
        <p:spPr>
          <a:xfrm>
            <a:off x="71438" y="1052513"/>
            <a:ext cx="8964612" cy="5976937"/>
          </a:xfrm>
        </p:spPr>
        <p:txBody>
          <a:bodyPr/>
          <a:lstStyle/>
          <a:p>
            <a:pPr algn="ctr">
              <a:lnSpc>
                <a:spcPct val="90000"/>
              </a:lnSpc>
            </a:pPr>
            <a:r>
              <a:rPr lang="es-MX" sz="3000" b="1" dirty="0">
                <a:solidFill>
                  <a:srgbClr val="FFFFB9"/>
                </a:solidFill>
              </a:rPr>
              <a:t>Aproximación por </a:t>
            </a:r>
            <a:r>
              <a:rPr lang="es-MX" sz="3000" b="1" dirty="0" smtClean="0">
                <a:solidFill>
                  <a:srgbClr val="FFFFB9"/>
                </a:solidFill>
              </a:rPr>
              <a:t>dimensión</a:t>
            </a:r>
            <a:endParaRPr lang="es-MX" sz="3000" b="1" dirty="0">
              <a:solidFill>
                <a:srgbClr val="FFFFB9"/>
              </a:solidFill>
            </a:endParaRPr>
          </a:p>
          <a:p>
            <a:pPr algn="l">
              <a:lnSpc>
                <a:spcPct val="90000"/>
              </a:lnSpc>
            </a:pPr>
            <a:endParaRPr lang="es-MX" sz="3000" b="1" dirty="0">
              <a:solidFill>
                <a:srgbClr val="FFFFB9"/>
              </a:solidFill>
            </a:endParaRPr>
          </a:p>
          <a:p>
            <a:pPr algn="l">
              <a:lnSpc>
                <a:spcPct val="90000"/>
              </a:lnSpc>
            </a:pPr>
            <a:r>
              <a:rPr lang="es-MX" dirty="0">
                <a:solidFill>
                  <a:schemeClr val="tx2"/>
                </a:solidFill>
              </a:rPr>
              <a:t> 		 Impulsividad/Agresividad</a:t>
            </a:r>
          </a:p>
          <a:p>
            <a:pPr algn="l">
              <a:lnSpc>
                <a:spcPct val="90000"/>
              </a:lnSpc>
            </a:pPr>
            <a:endParaRPr lang="es-MX" dirty="0">
              <a:solidFill>
                <a:schemeClr val="tx2"/>
              </a:solidFill>
            </a:endParaRPr>
          </a:p>
          <a:p>
            <a:pPr algn="l">
              <a:lnSpc>
                <a:spcPct val="90000"/>
              </a:lnSpc>
            </a:pPr>
            <a:r>
              <a:rPr lang="es-MX" dirty="0">
                <a:solidFill>
                  <a:schemeClr val="tx2"/>
                </a:solidFill>
              </a:rPr>
              <a:t>		               ISRS</a:t>
            </a:r>
          </a:p>
          <a:p>
            <a:pPr algn="l">
              <a:lnSpc>
                <a:spcPct val="90000"/>
              </a:lnSpc>
            </a:pPr>
            <a:endParaRPr lang="es-MX" dirty="0">
              <a:solidFill>
                <a:schemeClr val="tx2"/>
              </a:solidFill>
            </a:endParaRPr>
          </a:p>
          <a:p>
            <a:pPr algn="l">
              <a:lnSpc>
                <a:spcPct val="90000"/>
              </a:lnSpc>
            </a:pPr>
            <a:r>
              <a:rPr lang="es-MX" dirty="0">
                <a:solidFill>
                  <a:schemeClr val="tx2"/>
                </a:solidFill>
              </a:rPr>
              <a:t>                   Agregar </a:t>
            </a:r>
            <a:r>
              <a:rPr lang="es-MX" dirty="0" err="1">
                <a:solidFill>
                  <a:schemeClr val="tx2"/>
                </a:solidFill>
              </a:rPr>
              <a:t>antipsicótico</a:t>
            </a:r>
            <a:endParaRPr lang="es-MX" dirty="0">
              <a:solidFill>
                <a:schemeClr val="tx2"/>
              </a:solidFill>
            </a:endParaRPr>
          </a:p>
          <a:p>
            <a:pPr algn="l">
              <a:lnSpc>
                <a:spcPct val="90000"/>
              </a:lnSpc>
            </a:pPr>
            <a:endParaRPr lang="es-MX" dirty="0">
              <a:solidFill>
                <a:schemeClr val="tx2"/>
              </a:solidFill>
            </a:endParaRPr>
          </a:p>
          <a:p>
            <a:pPr algn="l">
              <a:lnSpc>
                <a:spcPct val="90000"/>
              </a:lnSpc>
            </a:pPr>
            <a:r>
              <a:rPr lang="es-MX" dirty="0">
                <a:solidFill>
                  <a:schemeClr val="tx2"/>
                </a:solidFill>
              </a:rPr>
              <a:t>           Agregar estabilizador del ánimo</a:t>
            </a:r>
          </a:p>
          <a:p>
            <a:pPr algn="l">
              <a:lnSpc>
                <a:spcPct val="90000"/>
              </a:lnSpc>
            </a:pPr>
            <a:endParaRPr lang="es-MX" dirty="0">
              <a:solidFill>
                <a:schemeClr val="tx2"/>
              </a:solidFill>
            </a:endParaRPr>
          </a:p>
          <a:p>
            <a:pPr algn="l">
              <a:lnSpc>
                <a:spcPct val="90000"/>
              </a:lnSpc>
            </a:pPr>
            <a:r>
              <a:rPr lang="es-MX" dirty="0">
                <a:solidFill>
                  <a:schemeClr val="tx2"/>
                </a:solidFill>
              </a:rPr>
              <a:t>                           </a:t>
            </a:r>
            <a:r>
              <a:rPr lang="es-MX" dirty="0" err="1">
                <a:solidFill>
                  <a:schemeClr val="tx2"/>
                </a:solidFill>
              </a:rPr>
              <a:t>Clozapina</a:t>
            </a:r>
            <a:endParaRPr lang="es-ES" dirty="0">
              <a:solidFill>
                <a:schemeClr val="tx2"/>
              </a:solidFill>
            </a:endParaRPr>
          </a:p>
        </p:txBody>
      </p:sp>
      <p:sp>
        <p:nvSpPr>
          <p:cNvPr id="168964" name="Line 4"/>
          <p:cNvSpPr>
            <a:spLocks noChangeShapeType="1"/>
          </p:cNvSpPr>
          <p:nvPr/>
        </p:nvSpPr>
        <p:spPr bwMode="auto">
          <a:xfrm>
            <a:off x="4284663" y="2565400"/>
            <a:ext cx="0" cy="576263"/>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68965" name="Line 5"/>
          <p:cNvSpPr>
            <a:spLocks noChangeShapeType="1"/>
          </p:cNvSpPr>
          <p:nvPr/>
        </p:nvSpPr>
        <p:spPr bwMode="auto">
          <a:xfrm>
            <a:off x="4284663" y="3573463"/>
            <a:ext cx="0" cy="576262"/>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68966" name="Line 6"/>
          <p:cNvSpPr>
            <a:spLocks noChangeShapeType="1"/>
          </p:cNvSpPr>
          <p:nvPr/>
        </p:nvSpPr>
        <p:spPr bwMode="auto">
          <a:xfrm>
            <a:off x="4284663" y="4652963"/>
            <a:ext cx="0" cy="576262"/>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
        <p:nvSpPr>
          <p:cNvPr id="168967" name="Line 7"/>
          <p:cNvSpPr>
            <a:spLocks noChangeShapeType="1"/>
          </p:cNvSpPr>
          <p:nvPr/>
        </p:nvSpPr>
        <p:spPr bwMode="auto">
          <a:xfrm>
            <a:off x="4284663" y="5805488"/>
            <a:ext cx="0" cy="576262"/>
          </a:xfrm>
          <a:prstGeom prst="line">
            <a:avLst/>
          </a:prstGeom>
          <a:noFill/>
          <a:ln w="57150">
            <a:solidFill>
              <a:schemeClr val="tx1"/>
            </a:solidFill>
            <a:round/>
            <a:headEnd/>
            <a:tailEnd type="triangle" w="med" len="med"/>
          </a:ln>
          <a:effectLst/>
        </p:spPr>
        <p:txBody>
          <a:bodyPr/>
          <a:lstStyle/>
          <a:p>
            <a:pPr fontAlgn="base">
              <a:spcBef>
                <a:spcPct val="0"/>
              </a:spcBef>
              <a:spcAft>
                <a:spcPct val="0"/>
              </a:spcAft>
            </a:pPr>
            <a:endParaRPr lang="es-CL" sz="2400">
              <a:solidFill>
                <a:srgbClr val="FFFFCC"/>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ctrTitle"/>
          </p:nvPr>
        </p:nvSpPr>
        <p:spPr>
          <a:xfrm>
            <a:off x="684213" y="1196975"/>
            <a:ext cx="7991475" cy="2592388"/>
          </a:xfrm>
        </p:spPr>
        <p:txBody>
          <a:bodyPr/>
          <a:lstStyle/>
          <a:p>
            <a:r>
              <a:rPr lang="es-MX" sz="3600" b="1"/>
              <a:t/>
            </a:r>
            <a:br>
              <a:rPr lang="es-MX" sz="3600" b="1"/>
            </a:br>
            <a:endParaRPr lang="es-ES" sz="3600" b="1"/>
          </a:p>
        </p:txBody>
      </p:sp>
      <p:sp>
        <p:nvSpPr>
          <p:cNvPr id="169987" name="Rectangle 3"/>
          <p:cNvSpPr>
            <a:spLocks noGrp="1" noChangeArrowheads="1"/>
          </p:cNvSpPr>
          <p:nvPr>
            <p:ph type="subTitle" idx="1"/>
          </p:nvPr>
        </p:nvSpPr>
        <p:spPr>
          <a:xfrm>
            <a:off x="503238" y="1052513"/>
            <a:ext cx="8461375" cy="5976937"/>
          </a:xfrm>
        </p:spPr>
        <p:txBody>
          <a:bodyPr/>
          <a:lstStyle/>
          <a:p>
            <a:pPr algn="l"/>
            <a:r>
              <a:rPr lang="es-MX" sz="3000" b="1">
                <a:solidFill>
                  <a:srgbClr val="FFFFB9"/>
                </a:solidFill>
              </a:rPr>
              <a:t>Inestabilidad Afectiva</a:t>
            </a:r>
          </a:p>
          <a:p>
            <a:pPr algn="l"/>
            <a:endParaRPr lang="es-MX" sz="3000" b="1">
              <a:solidFill>
                <a:srgbClr val="FFFFB9"/>
              </a:solidFill>
            </a:endParaRPr>
          </a:p>
          <a:p>
            <a:pPr algn="l">
              <a:buFont typeface="Wingdings" pitchFamily="2" charset="2"/>
              <a:buChar char="Ø"/>
            </a:pPr>
            <a:r>
              <a:rPr lang="es-MX">
                <a:solidFill>
                  <a:schemeClr val="tx2"/>
                </a:solidFill>
              </a:rPr>
              <a:t> Inestabilidad del ánimo</a:t>
            </a:r>
          </a:p>
          <a:p>
            <a:pPr algn="l">
              <a:buFont typeface="Wingdings" pitchFamily="2" charset="2"/>
              <a:buChar char="Ø"/>
            </a:pPr>
            <a:r>
              <a:rPr lang="es-MX">
                <a:solidFill>
                  <a:schemeClr val="tx2"/>
                </a:solidFill>
              </a:rPr>
              <a:t> Ira intensa e inapropiada</a:t>
            </a:r>
          </a:p>
          <a:p>
            <a:pPr algn="l">
              <a:buFont typeface="Wingdings" pitchFamily="2" charset="2"/>
              <a:buChar char="Ø"/>
            </a:pPr>
            <a:r>
              <a:rPr lang="es-MX">
                <a:solidFill>
                  <a:schemeClr val="tx2"/>
                </a:solidFill>
              </a:rPr>
              <a:t> Sensibilidad al rechazo</a:t>
            </a:r>
          </a:p>
          <a:p>
            <a:pPr algn="l">
              <a:buFont typeface="Wingdings" pitchFamily="2" charset="2"/>
              <a:buChar char="Ø"/>
            </a:pPr>
            <a:r>
              <a:rPr lang="es-MX">
                <a:solidFill>
                  <a:schemeClr val="tx2"/>
                </a:solidFill>
              </a:rPr>
              <a:t> Vacío crónico</a:t>
            </a:r>
          </a:p>
          <a:p>
            <a:pPr algn="l">
              <a:buFont typeface="Wingdings" pitchFamily="2" charset="2"/>
              <a:buChar char="Ø"/>
            </a:pPr>
            <a:r>
              <a:rPr lang="es-MX">
                <a:solidFill>
                  <a:schemeClr val="tx2"/>
                </a:solidFill>
              </a:rPr>
              <a:t> Disforia</a:t>
            </a:r>
          </a:p>
          <a:p>
            <a:pPr algn="l">
              <a:buFont typeface="Wingdings" pitchFamily="2" charset="2"/>
              <a:buChar char="Ø"/>
            </a:pPr>
            <a:r>
              <a:rPr lang="es-MX">
                <a:solidFill>
                  <a:schemeClr val="tx2"/>
                </a:solidFill>
              </a:rPr>
              <a:t> Anhedonia </a:t>
            </a:r>
            <a:endParaRPr lang="es-ES">
              <a:solidFill>
                <a:schemeClr val="tx2"/>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ohemio">
  <a:themeElements>
    <a:clrScheme name="Bohemio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fontScheme name="Bohemi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ohemio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clrMap bg1="dk2" tx1="lt1" bg2="dk1" tx2="lt2" accent1="accent1" accent2="accent2" accent3="accent3" accent4="accent4" accent5="accent5" accent6="accent6" hlink="hlink" folHlink="folHlink"/>
    </a:extraClrScheme>
    <a:extraClrScheme>
      <a:clrScheme name="Bohemio 2">
        <a:dk1>
          <a:srgbClr val="660033"/>
        </a:dk1>
        <a:lt1>
          <a:srgbClr val="FFFFFF"/>
        </a:lt1>
        <a:dk2>
          <a:srgbClr val="B60009"/>
        </a:dk2>
        <a:lt2>
          <a:srgbClr val="B2B2B2"/>
        </a:lt2>
        <a:accent1>
          <a:srgbClr val="CCCC00"/>
        </a:accent1>
        <a:accent2>
          <a:srgbClr val="DE9ABC"/>
        </a:accent2>
        <a:accent3>
          <a:srgbClr val="FFFFFF"/>
        </a:accent3>
        <a:accent4>
          <a:srgbClr val="56002A"/>
        </a:accent4>
        <a:accent5>
          <a:srgbClr val="E2E2AA"/>
        </a:accent5>
        <a:accent6>
          <a:srgbClr val="C98BAA"/>
        </a:accent6>
        <a:hlink>
          <a:srgbClr val="FFAFAF"/>
        </a:hlink>
        <a:folHlink>
          <a:srgbClr val="969696"/>
        </a:folHlink>
      </a:clrScheme>
      <a:clrMap bg1="lt1" tx1="dk1" bg2="lt2" tx2="dk2" accent1="accent1" accent2="accent2" accent3="accent3" accent4="accent4" accent5="accent5" accent6="accent6" hlink="hlink" folHlink="folHlink"/>
    </a:extraClrScheme>
    <a:extraClrScheme>
      <a:clrScheme name="Bohemio 3">
        <a:dk1>
          <a:srgbClr val="000000"/>
        </a:dk1>
        <a:lt1>
          <a:srgbClr val="FFFFFF"/>
        </a:lt1>
        <a:dk2>
          <a:srgbClr val="000000"/>
        </a:dk2>
        <a:lt2>
          <a:srgbClr val="B2B2B2"/>
        </a:lt2>
        <a:accent1>
          <a:srgbClr val="C0C0C0"/>
        </a:accent1>
        <a:accent2>
          <a:srgbClr val="DDDDDD"/>
        </a:accent2>
        <a:accent3>
          <a:srgbClr val="FFFFFF"/>
        </a:accent3>
        <a:accent4>
          <a:srgbClr val="000000"/>
        </a:accent4>
        <a:accent5>
          <a:srgbClr val="DCDCDC"/>
        </a:accent5>
        <a:accent6>
          <a:srgbClr val="C8C8C8"/>
        </a:accent6>
        <a:hlink>
          <a:srgbClr val="808080"/>
        </a:hlink>
        <a:folHlink>
          <a:srgbClr val="969696"/>
        </a:folHlink>
      </a:clrScheme>
      <a:clrMap bg1="lt1" tx1="dk1" bg2="lt2" tx2="dk2" accent1="accent1" accent2="accent2" accent3="accent3" accent4="accent4" accent5="accent5" accent6="accent6" hlink="hlink" folHlink="folHlink"/>
    </a:extraClrScheme>
    <a:extraClrScheme>
      <a:clrScheme name="Bohemio 4">
        <a:dk1>
          <a:srgbClr val="2C2C42"/>
        </a:dk1>
        <a:lt1>
          <a:srgbClr val="FFFFCC"/>
        </a:lt1>
        <a:dk2>
          <a:srgbClr val="666699"/>
        </a:dk2>
        <a:lt2>
          <a:srgbClr val="FFCC00"/>
        </a:lt2>
        <a:accent1>
          <a:srgbClr val="FF9933"/>
        </a:accent1>
        <a:accent2>
          <a:srgbClr val="808000"/>
        </a:accent2>
        <a:accent3>
          <a:srgbClr val="B8B8CA"/>
        </a:accent3>
        <a:accent4>
          <a:srgbClr val="DADAAE"/>
        </a:accent4>
        <a:accent5>
          <a:srgbClr val="FFCAAD"/>
        </a:accent5>
        <a:accent6>
          <a:srgbClr val="737300"/>
        </a:accent6>
        <a:hlink>
          <a:srgbClr val="CC6600"/>
        </a:hlink>
        <a:folHlink>
          <a:srgbClr val="333399"/>
        </a:folHlink>
      </a:clrScheme>
      <a:clrMap bg1="dk2" tx1="lt1" bg2="dk1" tx2="lt2" accent1="accent1" accent2="accent2" accent3="accent3" accent4="accent4" accent5="accent5" accent6="accent6" hlink="hlink" folHlink="folHlink"/>
    </a:extraClrScheme>
    <a:extraClrScheme>
      <a:clrScheme name="Bohemio 5">
        <a:dk1>
          <a:srgbClr val="50000F"/>
        </a:dk1>
        <a:lt1>
          <a:srgbClr val="FFCC00"/>
        </a:lt1>
        <a:dk2>
          <a:srgbClr val="800000"/>
        </a:dk2>
        <a:lt2>
          <a:srgbClr val="FFFFCC"/>
        </a:lt2>
        <a:accent1>
          <a:srgbClr val="808000"/>
        </a:accent1>
        <a:accent2>
          <a:srgbClr val="993366"/>
        </a:accent2>
        <a:accent3>
          <a:srgbClr val="C0AAAA"/>
        </a:accent3>
        <a:accent4>
          <a:srgbClr val="DAAE00"/>
        </a:accent4>
        <a:accent5>
          <a:srgbClr val="C0C0AA"/>
        </a:accent5>
        <a:accent6>
          <a:srgbClr val="8A2D5C"/>
        </a:accent6>
        <a:hlink>
          <a:srgbClr val="FF5050"/>
        </a:hlink>
        <a:folHlink>
          <a:srgbClr val="993300"/>
        </a:folHlink>
      </a:clrScheme>
      <a:clrMap bg1="dk2" tx1="lt1" bg2="dk1" tx2="lt2" accent1="accent1" accent2="accent2" accent3="accent3" accent4="accent4" accent5="accent5" accent6="accent6" hlink="hlink" folHlink="folHlink"/>
    </a:extraClrScheme>
    <a:extraClrScheme>
      <a:clrScheme name="Bohemio 6">
        <a:dk1>
          <a:srgbClr val="333300"/>
        </a:dk1>
        <a:lt1>
          <a:srgbClr val="FFCC00"/>
        </a:lt1>
        <a:dk2>
          <a:srgbClr val="666633"/>
        </a:dk2>
        <a:lt2>
          <a:srgbClr val="FFFFCC"/>
        </a:lt2>
        <a:accent1>
          <a:srgbClr val="8F7401"/>
        </a:accent1>
        <a:accent2>
          <a:srgbClr val="CC6600"/>
        </a:accent2>
        <a:accent3>
          <a:srgbClr val="B8B8AD"/>
        </a:accent3>
        <a:accent4>
          <a:srgbClr val="DAAE00"/>
        </a:accent4>
        <a:accent5>
          <a:srgbClr val="C6BCAA"/>
        </a:accent5>
        <a:accent6>
          <a:srgbClr val="B95C00"/>
        </a:accent6>
        <a:hlink>
          <a:srgbClr val="666699"/>
        </a:hlink>
        <a:folHlink>
          <a:srgbClr val="808000"/>
        </a:folHlink>
      </a:clrScheme>
      <a:clrMap bg1="dk2" tx1="lt1" bg2="dk1" tx2="lt2" accent1="accent1" accent2="accent2" accent3="accent3" accent4="accent4" accent5="accent5" accent6="accent6" hlink="hlink" folHlink="folHlink"/>
    </a:extraClrScheme>
    <a:extraClrScheme>
      <a:clrScheme name="Bohemio 7">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111</TotalTime>
  <Words>1948</Words>
  <Application>Microsoft Office PowerPoint</Application>
  <PresentationFormat>Presentación en pantalla (4:3)</PresentationFormat>
  <Paragraphs>307</Paragraphs>
  <Slides>39</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39</vt:i4>
      </vt:variant>
    </vt:vector>
  </HeadingPairs>
  <TitlesOfParts>
    <vt:vector size="41" baseType="lpstr">
      <vt:lpstr>Bohemio</vt:lpstr>
      <vt:lpstr>Imagen de mapa de bits</vt:lpstr>
      <vt:lpstr>TRATAMIENTO FARMACOLOGICO DE LOS  TRASTORNOS DE PERSONALIDAD </vt:lpstr>
      <vt:lpstr>Diapositiva 2</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ENTRENAMIENTO EN HABILIDADES BÁSICAS DE LA COMUNICACIÓN</vt:lpstr>
      <vt:lpstr>PSICOTERAPIA</vt:lpstr>
      <vt:lpstr>ASERTIVIDAD Y FEEDBACK</vt:lpstr>
      <vt:lpstr>ASERTIVIDAD Y FEEDBACK</vt:lpstr>
      <vt:lpstr>MANEJO DE LA ANSIEDAD</vt:lpstr>
      <vt:lpstr>PROMOCION DE LA RESILIENCIA</vt:lpstr>
      <vt:lpstr>PROMOCION DE LA RESILIENCIA</vt:lpstr>
      <vt:lpstr>ENTRENAMIENTO EN HABILIDADES BÁSICAS DE LA COMUNICACIÓN</vt:lpstr>
      <vt:lpstr>ENTRENAMIENTO EN HABILIDADES BÁSICAS DE LA COMUNICACIÓN</vt:lpstr>
      <vt:lpstr>ENTRENAMIENTO EN HABILIDADES BÁSICAS DE LA COMUNICACIÓN</vt:lpstr>
      <vt:lpstr>Diapositiva 30</vt:lpstr>
      <vt:lpstr>Diapositiva 31</vt:lpstr>
      <vt:lpstr>Diapositiva 32</vt:lpstr>
      <vt:lpstr>Diapositiva 33</vt:lpstr>
      <vt:lpstr>Diapositiva 34</vt:lpstr>
      <vt:lpstr>Diapositiva 35</vt:lpstr>
      <vt:lpstr>Diapositiva 36</vt:lpstr>
      <vt:lpstr>MENSAJE</vt:lpstr>
      <vt:lpstr>ESTRATEGIAS COMUNICACIONALES</vt:lpstr>
      <vt:lpstr>EL AMBIENTE TERAPEUTICO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TRATAMIENTO FARMACOLOGICO DE LOS  TRASTORNOS DE PERSONALIDAD </dc:title>
  <dc:creator>Usuario</dc:creator>
  <cp:lastModifiedBy>Usuario</cp:lastModifiedBy>
  <cp:revision>17</cp:revision>
  <dcterms:created xsi:type="dcterms:W3CDTF">2012-07-30T20:32:08Z</dcterms:created>
  <dcterms:modified xsi:type="dcterms:W3CDTF">2012-08-09T20:08:32Z</dcterms:modified>
</cp:coreProperties>
</file>