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9" r:id="rId4"/>
    <p:sldId id="258" r:id="rId5"/>
    <p:sldId id="260" r:id="rId6"/>
    <p:sldId id="264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123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 sz="2400">
                <a:latin typeface="Times New Roman" pitchFamily="18" charset="0"/>
              </a:endParaRPr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>
                <a:latin typeface="Arial" charset="0"/>
              </a:endParaRPr>
            </a:p>
          </p:txBody>
        </p:sp>
      </p:grpSp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B20F9D8-FBB8-438C-965F-3DB2587682A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51C8E-4B0F-4ABE-ADC6-9C11E8E1406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DA120-BF51-4BCE-AB5B-5AA7020E639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BF085-81B7-47CE-B935-29AA1C7485B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5C3A00-6F53-4F7F-AA64-1AA88AEB3E8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8ABD6-AA2E-493C-B698-A07C993706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99778-91EE-452A-AA52-E5C05C5CFF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80220-CA05-43E1-83E3-83F671ACF4E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CCB9E-0783-4EE3-93DD-F6CB0AF2A28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655E1-3F03-47E5-8C8E-F3DED558331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4E841-7914-4A04-8E7F-546143EF603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 sz="2400">
                <a:latin typeface="Times New Roman" pitchFamily="18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>
                <a:latin typeface="Arial" charset="0"/>
              </a:endParaRPr>
            </a:p>
          </p:txBody>
        </p:sp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410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B14350-10FC-4FF6-BC05-9DB59E8D65D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rksafesask.ca/files/ont_wsib/certmanual/ch_1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Avoiding Stress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/>
              <a:t>Claudia Trajtemberg, Mphil</a:t>
            </a:r>
          </a:p>
          <a:p>
            <a:r>
              <a:rPr lang="es-CL"/>
              <a:t>English Programme Co-ordinator</a:t>
            </a:r>
          </a:p>
          <a:p>
            <a:r>
              <a:rPr lang="es-CL"/>
              <a:t>Faculty of Medicine</a:t>
            </a:r>
            <a:endParaRPr lang="es-ES"/>
          </a:p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Conclusions</a:t>
            </a: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/>
              <a:t>Change of habits, more sports, reduction of working hours</a:t>
            </a:r>
          </a:p>
          <a:p>
            <a:r>
              <a:rPr lang="es-CL"/>
              <a:t>Promotion of healthy life</a:t>
            </a:r>
          </a:p>
          <a:p>
            <a:endParaRPr lang="es-CL"/>
          </a:p>
          <a:p>
            <a:endParaRPr lang="es-CL"/>
          </a:p>
          <a:p>
            <a:endParaRPr lang="es-ES"/>
          </a:p>
        </p:txBody>
      </p:sp>
      <p:pic>
        <p:nvPicPr>
          <p:cNvPr id="19460" name="Picture 4" descr="imagesCAXCH5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3573463"/>
            <a:ext cx="1933575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Outline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1800"/>
              <a:t>Aim: Show how sport can help reduce stress levels</a:t>
            </a:r>
          </a:p>
          <a:p>
            <a:pPr>
              <a:lnSpc>
                <a:spcPct val="80000"/>
              </a:lnSpc>
            </a:pPr>
            <a:r>
              <a:rPr lang="es-ES" sz="1800"/>
              <a:t>Why this topic is of interest?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/>
              <a:t>	Stress is a major problem among medical students and teachers!!!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/>
          </a:p>
          <a:p>
            <a:pPr>
              <a:lnSpc>
                <a:spcPct val="80000"/>
              </a:lnSpc>
            </a:pPr>
            <a:r>
              <a:rPr lang="es-ES" sz="1800"/>
              <a:t>Main issues: </a:t>
            </a:r>
          </a:p>
          <a:p>
            <a:pPr lvl="1">
              <a:lnSpc>
                <a:spcPct val="80000"/>
              </a:lnSpc>
            </a:pPr>
            <a:r>
              <a:rPr lang="es-ES" sz="1800"/>
              <a:t>Definition of stress</a:t>
            </a:r>
          </a:p>
          <a:p>
            <a:pPr lvl="1">
              <a:lnSpc>
                <a:spcPct val="80000"/>
              </a:lnSpc>
            </a:pPr>
            <a:r>
              <a:rPr lang="es-CL" sz="1800"/>
              <a:t>Symptoms</a:t>
            </a:r>
            <a:endParaRPr lang="es-ES" sz="1800"/>
          </a:p>
          <a:p>
            <a:pPr lvl="1">
              <a:lnSpc>
                <a:spcPct val="80000"/>
              </a:lnSpc>
            </a:pPr>
            <a:r>
              <a:rPr lang="es-CL" sz="1800"/>
              <a:t>Physical stressors</a:t>
            </a:r>
            <a:endParaRPr lang="es-ES" sz="1800"/>
          </a:p>
          <a:p>
            <a:pPr lvl="1">
              <a:lnSpc>
                <a:spcPct val="80000"/>
              </a:lnSpc>
            </a:pPr>
            <a:r>
              <a:rPr lang="es-ES" sz="1800"/>
              <a:t>Health effects</a:t>
            </a:r>
          </a:p>
          <a:p>
            <a:pPr lvl="1">
              <a:lnSpc>
                <a:spcPct val="80000"/>
              </a:lnSpc>
            </a:pPr>
            <a:r>
              <a:rPr lang="es-ES" sz="1800"/>
              <a:t>Assessing stress</a:t>
            </a:r>
          </a:p>
          <a:p>
            <a:pPr lvl="1">
              <a:lnSpc>
                <a:spcPct val="80000"/>
              </a:lnSpc>
            </a:pPr>
            <a:r>
              <a:rPr lang="es-ES" sz="1800"/>
              <a:t>Controlling stress</a:t>
            </a:r>
          </a:p>
          <a:p>
            <a:pPr>
              <a:lnSpc>
                <a:spcPct val="80000"/>
              </a:lnSpc>
            </a:pPr>
            <a:r>
              <a:rPr lang="es-ES" sz="1800"/>
              <a:t>Conclusions</a:t>
            </a:r>
          </a:p>
          <a:p>
            <a:pPr>
              <a:lnSpc>
                <a:spcPct val="80000"/>
              </a:lnSpc>
            </a:pPr>
            <a:r>
              <a:rPr lang="es-ES" sz="1800"/>
              <a:t>Implications</a:t>
            </a:r>
          </a:p>
          <a:p>
            <a:pPr>
              <a:lnSpc>
                <a:spcPct val="80000"/>
              </a:lnSpc>
            </a:pPr>
            <a:r>
              <a:rPr lang="es-ES" sz="1800"/>
              <a:t>Next steps</a:t>
            </a:r>
          </a:p>
          <a:p>
            <a:pPr>
              <a:lnSpc>
                <a:spcPct val="80000"/>
              </a:lnSpc>
            </a:pPr>
            <a:endParaRPr lang="es-ES" sz="1500"/>
          </a:p>
          <a:p>
            <a:pPr>
              <a:lnSpc>
                <a:spcPct val="80000"/>
              </a:lnSpc>
            </a:pPr>
            <a:endParaRPr lang="es-ES" sz="15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What is stress?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8196" name="Picture 4" descr="computing_str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582738"/>
            <a:ext cx="7200900" cy="4333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Definition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500" b="1"/>
              <a:t>“S</a:t>
            </a:r>
            <a:r>
              <a:rPr lang="es-ES" sz="2500"/>
              <a:t>tress is a normal component of the body’s response to demands that are placed on it. When we are frightened or angry, the body responds to this stress with a number of physical reactions that prepare it for action. Factors that trigger this stress response are known as </a:t>
            </a:r>
            <a:r>
              <a:rPr lang="es-ES" sz="2500" i="1"/>
              <a:t>stressors”</a:t>
            </a:r>
            <a:r>
              <a:rPr lang="es-ES" sz="2500"/>
              <a:t>  (</a:t>
            </a:r>
            <a:r>
              <a:rPr lang="es-ES" sz="2500">
                <a:hlinkClick r:id="rId2"/>
              </a:rPr>
              <a:t>http://www.worksafesask.ca/files/ont_wsib/certmanual/ch_12.html</a:t>
            </a:r>
            <a:r>
              <a:rPr lang="es-ES" sz="2500"/>
              <a:t>)</a:t>
            </a:r>
          </a:p>
          <a:p>
            <a:pPr>
              <a:lnSpc>
                <a:spcPct val="80000"/>
              </a:lnSpc>
            </a:pPr>
            <a:r>
              <a:rPr lang="es-CL" sz="2500"/>
              <a:t>But…when normal is not normal any more……stress may be a major disease</a:t>
            </a:r>
            <a:endParaRPr lang="es-ES" sz="2500"/>
          </a:p>
          <a:p>
            <a:pPr>
              <a:lnSpc>
                <a:spcPct val="80000"/>
              </a:lnSpc>
            </a:pPr>
            <a:endParaRPr lang="es-ES" sz="2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Symptoms </a:t>
            </a: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>
              <a:buFont typeface="Wingdings" pitchFamily="2" charset="2"/>
              <a:buNone/>
            </a:pPr>
            <a:endParaRPr lang="es-CL"/>
          </a:p>
        </p:txBody>
      </p:sp>
      <p:pic>
        <p:nvPicPr>
          <p:cNvPr id="9220" name="Picture 4" descr="images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700213"/>
            <a:ext cx="2066925" cy="2200275"/>
          </a:xfrm>
          <a:prstGeom prst="rect">
            <a:avLst/>
          </a:prstGeom>
          <a:noFill/>
        </p:spPr>
      </p:pic>
      <p:pic>
        <p:nvPicPr>
          <p:cNvPr id="9221" name="Picture 5" descr="images[2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3357563"/>
            <a:ext cx="2124075" cy="1590675"/>
          </a:xfrm>
          <a:prstGeom prst="rect">
            <a:avLst/>
          </a:prstGeom>
          <a:noFill/>
        </p:spPr>
      </p:pic>
      <p:pic>
        <p:nvPicPr>
          <p:cNvPr id="9222" name="Picture 6" descr="imagesCA9YJ5Q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1773238"/>
            <a:ext cx="2162175" cy="1562100"/>
          </a:xfrm>
          <a:prstGeom prst="rect">
            <a:avLst/>
          </a:prstGeom>
          <a:noFill/>
        </p:spPr>
      </p:pic>
      <p:pic>
        <p:nvPicPr>
          <p:cNvPr id="9224" name="Picture 8" descr="imagesCA9VEBN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429000"/>
            <a:ext cx="2409825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Physical stressors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6388" name="Picture 4" descr="str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989138"/>
            <a:ext cx="5473700" cy="4206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Health effects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Heart disease</a:t>
            </a:r>
          </a:p>
          <a:p>
            <a:pPr>
              <a:lnSpc>
                <a:spcPct val="90000"/>
              </a:lnSpc>
            </a:pPr>
            <a:r>
              <a:rPr lang="es-ES"/>
              <a:t>High blood pressure</a:t>
            </a:r>
          </a:p>
          <a:p>
            <a:pPr>
              <a:lnSpc>
                <a:spcPct val="90000"/>
              </a:lnSpc>
            </a:pPr>
            <a:r>
              <a:rPr lang="es-ES"/>
              <a:t>Digestive ailments</a:t>
            </a:r>
          </a:p>
          <a:p>
            <a:pPr>
              <a:lnSpc>
                <a:spcPct val="90000"/>
              </a:lnSpc>
            </a:pPr>
            <a:r>
              <a:rPr lang="es-ES"/>
              <a:t>Skin rashes</a:t>
            </a:r>
          </a:p>
          <a:p>
            <a:pPr>
              <a:lnSpc>
                <a:spcPct val="90000"/>
              </a:lnSpc>
            </a:pPr>
            <a:r>
              <a:rPr lang="es-ES"/>
              <a:t>Insomnia</a:t>
            </a:r>
          </a:p>
          <a:p>
            <a:pPr>
              <a:lnSpc>
                <a:spcPct val="90000"/>
              </a:lnSpc>
            </a:pPr>
            <a:r>
              <a:rPr lang="es-ES"/>
              <a:t>Nervous or emotional disorders</a:t>
            </a:r>
          </a:p>
          <a:p>
            <a:pPr>
              <a:lnSpc>
                <a:spcPct val="90000"/>
              </a:lnSpc>
            </a:pPr>
            <a:r>
              <a:rPr lang="es-ES"/>
              <a:t>Substance abuse and interpersonal and family dysfunction.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Assessing stress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CL"/>
          </a:p>
        </p:txBody>
      </p:sp>
      <p:pic>
        <p:nvPicPr>
          <p:cNvPr id="15364" name="Picture 4" descr="Stress_Overload_Chart_ns8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89138"/>
            <a:ext cx="3028950" cy="4029075"/>
          </a:xfrm>
          <a:prstGeom prst="rect">
            <a:avLst/>
          </a:prstGeom>
          <a:noFill/>
        </p:spPr>
      </p:pic>
      <p:pic>
        <p:nvPicPr>
          <p:cNvPr id="15365" name="Picture 5" descr="imagesCASZXA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557338"/>
            <a:ext cx="4752975" cy="4491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Controlling stress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7412" name="Picture 4" descr="imagesCAU73QC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628775"/>
            <a:ext cx="2752725" cy="1666875"/>
          </a:xfrm>
          <a:prstGeom prst="rect">
            <a:avLst/>
          </a:prstGeom>
          <a:noFill/>
        </p:spPr>
      </p:pic>
      <p:pic>
        <p:nvPicPr>
          <p:cNvPr id="17413" name="Picture 5" descr="imagesCA8ERD8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3284538"/>
            <a:ext cx="2066925" cy="1714500"/>
          </a:xfrm>
          <a:prstGeom prst="rect">
            <a:avLst/>
          </a:prstGeom>
          <a:noFill/>
        </p:spPr>
      </p:pic>
      <p:pic>
        <p:nvPicPr>
          <p:cNvPr id="17414" name="Picture 6" descr="imagesCAHRN1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700213"/>
            <a:ext cx="1762125" cy="1562100"/>
          </a:xfrm>
          <a:prstGeom prst="rect">
            <a:avLst/>
          </a:prstGeom>
          <a:noFill/>
        </p:spPr>
      </p:pic>
      <p:pic>
        <p:nvPicPr>
          <p:cNvPr id="17415" name="Picture 7" descr="imagesCAQZOTA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284538"/>
            <a:ext cx="1562100" cy="160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119</TotalTime>
  <Words>155</Words>
  <Application>Microsoft Office PowerPoint</Application>
  <PresentationFormat>Presentación en pantalla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Verdana</vt:lpstr>
      <vt:lpstr>Wingdings</vt:lpstr>
      <vt:lpstr>Eclipse</vt:lpstr>
      <vt:lpstr>Avoiding Stress</vt:lpstr>
      <vt:lpstr>Outline</vt:lpstr>
      <vt:lpstr>What is stress?</vt:lpstr>
      <vt:lpstr>Definition</vt:lpstr>
      <vt:lpstr>Symptoms </vt:lpstr>
      <vt:lpstr>Physical stressors</vt:lpstr>
      <vt:lpstr>Health effects</vt:lpstr>
      <vt:lpstr>Assessing stress</vt:lpstr>
      <vt:lpstr>Controlling stress</vt:lpstr>
      <vt:lpstr>Conclusions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Avoiding Stress</dc:title>
  <dc:creator>Fac. de Medicina</dc:creator>
  <cp:lastModifiedBy>alumnosc12</cp:lastModifiedBy>
  <cp:revision>7</cp:revision>
  <dcterms:created xsi:type="dcterms:W3CDTF">2009-11-11T18:14:07Z</dcterms:created>
  <dcterms:modified xsi:type="dcterms:W3CDTF">2011-04-26T12:14:30Z</dcterms:modified>
</cp:coreProperties>
</file>