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CL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CL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B2CF30-95E2-423D-89DD-9ACBE878BDF6}" type="datetimeFigureOut">
              <a:rPr lang="es-CL" smtClean="0"/>
              <a:t>16-11-2011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F95C684-98E2-452A-89C0-00B5CDAF7CF7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dirty="0" smtClean="0"/>
              <a:t>Definición 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b="1" dirty="0" smtClean="0"/>
              <a:t>VENDAJE</a:t>
            </a:r>
            <a:r>
              <a:rPr lang="es-ES_tradnl" dirty="0" smtClean="0"/>
              <a:t>:    Procedimiento de enfermería que consiste en la aplicación de una venda en una zona del cuerpo. Según la finalidad, existen distintos tipos y tamaños de vendas, y distintas técnicas de aplicación de las mismas.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vendajes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765175"/>
            <a:ext cx="835342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8" descr="vendajes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505075"/>
            <a:ext cx="3529012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0" descr="vendajes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2505075"/>
            <a:ext cx="3744912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2" descr="vendajes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4827588"/>
            <a:ext cx="821055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 descr="vendajes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613"/>
            <a:ext cx="8569325" cy="26273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0723" name="Picture 9" descr="vendajes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4005263"/>
            <a:ext cx="3743325" cy="19589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0724" name="Picture 13" descr="vendajes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4005263"/>
            <a:ext cx="2808287" cy="19526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VEspi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3500438"/>
            <a:ext cx="2190750" cy="29241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1747" name="Picture 6" descr="VOch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933825"/>
            <a:ext cx="2836863" cy="21272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1748" name="Picture 8" descr="vendajes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404813"/>
            <a:ext cx="2462212" cy="25288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1749" name="Picture 10" descr="vendajes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908050"/>
            <a:ext cx="3024187" cy="19637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VCapeli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700213"/>
            <a:ext cx="2638425" cy="3514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2771" name="Picture 6" descr="VVelpea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916113"/>
            <a:ext cx="3600450" cy="26971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15888"/>
            <a:ext cx="7391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b="1" dirty="0" smtClean="0"/>
              <a:t>TIPOS DE VENDAS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1341438"/>
            <a:ext cx="7391400" cy="47244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sz="2800" dirty="0" smtClean="0"/>
              <a:t>Tiras de distintos materiales según función, y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sz="2800" dirty="0" smtClean="0"/>
              <a:t>con diversas anchuras (5cm, 10cm, 15cm)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sz="2800" dirty="0" smtClean="0"/>
              <a:t>según la zona anatómica a vendar. Según el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_tradnl" sz="2800" dirty="0" smtClean="0"/>
              <a:t>tipo de material pueden clasificarse en: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s-ES_tradnl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000" dirty="0" smtClean="0"/>
              <a:t>(1) De algodón: para proteger piel y prominencias óseas.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000" dirty="0" smtClean="0"/>
              <a:t>(2) Elástica: de </a:t>
            </a:r>
            <a:r>
              <a:rPr lang="es-ES_tradnl" sz="2000" dirty="0" err="1" smtClean="0"/>
              <a:t>crepê</a:t>
            </a:r>
            <a:r>
              <a:rPr lang="es-ES_tradnl" sz="2000" dirty="0" smtClean="0"/>
              <a:t> o </a:t>
            </a:r>
            <a:r>
              <a:rPr lang="es-ES_tradnl" sz="2000" dirty="0" err="1" smtClean="0"/>
              <a:t>Ace</a:t>
            </a:r>
            <a:r>
              <a:rPr lang="es-ES_tradnl" sz="20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000" dirty="0" smtClean="0"/>
              <a:t>(3) Tubular: cilíndrico.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000" dirty="0" smtClean="0"/>
              <a:t>(4) Adhesiva: elástico </a:t>
            </a:r>
            <a:r>
              <a:rPr lang="es-ES_tradnl" sz="2000" dirty="0" err="1" smtClean="0"/>
              <a:t>semiblando</a:t>
            </a:r>
            <a:r>
              <a:rPr lang="es-ES_tradnl" sz="20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000" dirty="0" smtClean="0"/>
              <a:t>(5) De Yeso: rígido.</a:t>
            </a:r>
          </a:p>
        </p:txBody>
      </p:sp>
      <p:pic>
        <p:nvPicPr>
          <p:cNvPr id="21508" name="Picture 5" descr="vendaje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149725"/>
            <a:ext cx="4392612" cy="22431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sz="4000" b="1" dirty="0" smtClean="0"/>
              <a:t>TIPOS DE VENDAJE SEGÚN FUNCIÓN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s-ES_tradnl" sz="2800" dirty="0" smtClean="0"/>
              <a:t>De sujeción o protector: para aplicación de calor en procesos reumáticos, para proteger una zona anatómica de agentes externos, para fijar apósitos, férulas, </a:t>
            </a:r>
            <a:r>
              <a:rPr lang="es-ES_tradnl" sz="2800" dirty="0" err="1" smtClean="0"/>
              <a:t>etc</a:t>
            </a:r>
            <a:r>
              <a:rPr lang="es-ES_tradnl" sz="2800" dirty="0" smtClean="0"/>
              <a:t>… </a:t>
            </a:r>
          </a:p>
          <a:p>
            <a:pPr eaLnBrk="1" hangingPunct="1">
              <a:defRPr/>
            </a:pPr>
            <a:r>
              <a:rPr lang="es-ES_tradnl" sz="2800" dirty="0" smtClean="0"/>
              <a:t>De compresión: para realizar hemostasia en heridas, para favorecer el retorno venoso en patología vascular, para disminuir edema e inflamación en procesos traumáticos </a:t>
            </a:r>
          </a:p>
          <a:p>
            <a:pPr eaLnBrk="1" hangingPunct="1">
              <a:defRPr/>
            </a:pPr>
            <a:r>
              <a:rPr lang="es-ES_tradnl" sz="2800" dirty="0" smtClean="0"/>
              <a:t>Inmovilizador: para limitar el movimiento de articulaciones traumáticas.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sz="4000" b="1" dirty="0" smtClean="0"/>
              <a:t>TIPOS DE VUELTA DE VENDAJE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628775"/>
            <a:ext cx="8280400" cy="47720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_tradnl" sz="2800" b="1" dirty="0" smtClean="0"/>
              <a:t>Circular</a:t>
            </a:r>
            <a:r>
              <a:rPr lang="es-ES_tradnl" sz="2800" dirty="0" smtClean="0"/>
              <a:t>: se emplea principalmente para remarcar vendajes y vendar partes anatómicas cilíndricas. Cada vuelta de venda cubre por completo la vuelta anterior, por lo que el ancho de vendaje corresponde al ancho de la propia venda. Su función: protectora o de sujeción.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s-ES_tradnl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800" b="1" dirty="0" smtClean="0"/>
              <a:t>Espiral</a:t>
            </a:r>
            <a:r>
              <a:rPr lang="es-ES_tradnl" sz="2800" dirty="0" smtClean="0"/>
              <a:t>: se emplea para vendar partes del cuerpo con el mismo perímetro. Cada vuelta de la venda cubre la mitad o dos tercios de la vuelta anterior, y se realiza ascendente con un ángulo de 30º aproximadamente. Su función: de protección o compresiva.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s-ES_tradnl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sz="4000" b="1" dirty="0" smtClean="0"/>
              <a:t>TIPOS DE VUELTA DE VENDAJE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1125538"/>
            <a:ext cx="8229600" cy="539908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400" b="1" dirty="0" smtClean="0"/>
              <a:t>Espiral inversa</a:t>
            </a:r>
            <a:r>
              <a:rPr lang="es-ES_tradnl" sz="2400" dirty="0" smtClean="0"/>
              <a:t>: para vendar partes del cuerpo cilíndricas con perímetro no uniforme. Vuelta ascendente en espiral, que a mitad de cada vuelta la venda se dobla sobre sí misma y se hace descendente mediante la sujeción de la misma con el dedo pulgar, se completa la vuelta por la parte posterior y se comienza la siguiente. Actualmente se encuentra en desuso.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dirty="0" smtClean="0"/>
              <a:t>Espiga</a:t>
            </a:r>
            <a:r>
              <a:rPr lang="es-ES_tradnl" sz="2400" dirty="0" smtClean="0"/>
              <a:t>: para vendar partes del cuerpo cilíndricas con perímetro no uniforme. Cada vuelta de la venda cubre la mitad o dos tercios de la vuelta anterior, se comienza la vuelta en sentido ascendente 30º pasando la venda por la parte posterior y volviendo en sentido descendente 30º. Su función: compresiva, sólo en la vuelta ascendente se realiza compresión.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s-ES_tradnl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s-ES_tradnl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sz="4000" b="1" dirty="0" smtClean="0"/>
              <a:t>TIPOS DE VUELTA DE VENDAJE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341438"/>
            <a:ext cx="8424862" cy="54006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s-ES_tradnl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b="1" dirty="0" smtClean="0"/>
              <a:t>Recurrente</a:t>
            </a:r>
            <a:r>
              <a:rPr lang="es-ES_tradnl" sz="2400" dirty="0" smtClean="0"/>
              <a:t>: se utiliza para cubrir partes distales del cuerpo. Comienza con dos vueltas circulares en la zona proximal, a continuación se dobla perpendicularmente para cubrir la zona distal de anterior a posterior, cada vuelta se sigue de una circular proximal para fijarla y cubre parte de la anterior. Su función: protectora, de sujeción o de compresión.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s-ES_tradnl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b="1" dirty="0" smtClean="0"/>
              <a:t>En ocho</a:t>
            </a:r>
            <a:r>
              <a:rPr lang="es-ES_tradnl" sz="2400" dirty="0" smtClean="0"/>
              <a:t>: se emplea para vendar articulaciones. Comienza con dos vueltas circulares por debajo de la articulación, a continuación se da una vuelta ascendente anterior hasta por encima de la articulación y se continua descendente posterior (en forma de 8) hasta la vuelta anterior cubriendo la mitad o dos tercios de la misma. Su función: protectora, de sujeción o de compresión.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sz="4000" b="1" dirty="0" smtClean="0"/>
              <a:t>TIPOS DE VUELTA DE VENDAJE</a:t>
            </a:r>
          </a:p>
        </p:txBody>
      </p:sp>
      <p:pic>
        <p:nvPicPr>
          <p:cNvPr id="26626" name="Picture 4" descr="vendajes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5500" y="1919288"/>
            <a:ext cx="7459663" cy="4098925"/>
          </a:xfrm>
          <a:ln w="12700">
            <a:solidFill>
              <a:srgbClr val="0000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3200" b="1" dirty="0" smtClean="0"/>
              <a:t>PRINCIPIOS GENERALES DE LA APLICACIÓN DE LOS VENDAJES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288" y="1557338"/>
            <a:ext cx="8215312" cy="4679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El tipo de vendaje ha de ser adecuado a la finalidad.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El espesor y número de vueltas del vendaje serán iguales en toda su extensión.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Un vendaje tiene que resultar indoloro y cómodo, y permitir la movilidad de las partes anatómicas no afectadas.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Asegurar la retirada de joyas y objetos que interfieran en el vendaje, o puedan producir presión en el miembro afectado.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Proteger los espacios interdigitales, para evitar lesiones por maceración.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3200" b="1" dirty="0" smtClean="0"/>
              <a:t>PRINCIPIOS GENERALES DE LA APLICACIÓN DE LOS VENDAJES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288" y="1484313"/>
            <a:ext cx="8215312" cy="51133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Seleccionar el material para el vendaje y tamaño de venda adecuado a la zona a vendar.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Colocar al usuario en posición cómoda manteniendo la parte que va a ser vendada alineada con el cuerpo.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Colocarse delante del usuario para comenzar el vendaje.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Aplicar el vendaje siempre de la zona más distal a la más proximal.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Cada vuelta debe cubrir la mitad o dos tercios de la anterior.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Aplicar una presión uniforme y decreciente, sin restringir la circulación. Dejar al descubierto el extremo distal para valorar el estado </a:t>
            </a:r>
            <a:r>
              <a:rPr lang="es-ES_tradnl" sz="2400" dirty="0" err="1" smtClean="0"/>
              <a:t>neurovascular</a:t>
            </a:r>
            <a:r>
              <a:rPr lang="es-ES_tradnl" sz="24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</TotalTime>
  <Words>732</Words>
  <Application>Microsoft Office PowerPoint</Application>
  <PresentationFormat>Presentación en pantalla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Mirador</vt:lpstr>
      <vt:lpstr>Definición </vt:lpstr>
      <vt:lpstr>TIPOS DE VENDAS</vt:lpstr>
      <vt:lpstr>TIPOS DE VENDAJE SEGÚN FUNCIÓN</vt:lpstr>
      <vt:lpstr>TIPOS DE VUELTA DE VENDAJE</vt:lpstr>
      <vt:lpstr>TIPOS DE VUELTA DE VENDAJE</vt:lpstr>
      <vt:lpstr>TIPOS DE VUELTA DE VENDAJE</vt:lpstr>
      <vt:lpstr>TIPOS DE VUELTA DE VENDAJE</vt:lpstr>
      <vt:lpstr>PRINCIPIOS GENERALES DE LA APLICACIÓN DE LOS VENDAJES</vt:lpstr>
      <vt:lpstr>PRINCIPIOS GENERALES DE LA APLICACIÓN DE LOS VENDAJES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Definición </dc:title>
  <dc:creator>Pablo</dc:creator>
  <cp:lastModifiedBy>Pablo</cp:lastModifiedBy>
  <cp:revision>1</cp:revision>
  <dcterms:created xsi:type="dcterms:W3CDTF">2011-11-16T11:20:57Z</dcterms:created>
  <dcterms:modified xsi:type="dcterms:W3CDTF">2011-11-16T11:22:21Z</dcterms:modified>
</cp:coreProperties>
</file>