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52"/>
  </p:notesMasterIdLst>
  <p:sldIdLst>
    <p:sldId id="324" r:id="rId2"/>
    <p:sldId id="322" r:id="rId3"/>
    <p:sldId id="325" r:id="rId4"/>
    <p:sldId id="300" r:id="rId5"/>
    <p:sldId id="295" r:id="rId6"/>
    <p:sldId id="334" r:id="rId7"/>
    <p:sldId id="327" r:id="rId8"/>
    <p:sldId id="339" r:id="rId9"/>
    <p:sldId id="377" r:id="rId10"/>
    <p:sldId id="379" r:id="rId11"/>
    <p:sldId id="303" r:id="rId12"/>
    <p:sldId id="380" r:id="rId13"/>
    <p:sldId id="381" r:id="rId14"/>
    <p:sldId id="382" r:id="rId15"/>
    <p:sldId id="383" r:id="rId16"/>
    <p:sldId id="384" r:id="rId17"/>
    <p:sldId id="385" r:id="rId18"/>
    <p:sldId id="386" r:id="rId19"/>
    <p:sldId id="387" r:id="rId20"/>
    <p:sldId id="388" r:id="rId21"/>
    <p:sldId id="415" r:id="rId22"/>
    <p:sldId id="414" r:id="rId23"/>
    <p:sldId id="416" r:id="rId24"/>
    <p:sldId id="389" r:id="rId25"/>
    <p:sldId id="390" r:id="rId26"/>
    <p:sldId id="391" r:id="rId27"/>
    <p:sldId id="392" r:id="rId28"/>
    <p:sldId id="393" r:id="rId29"/>
    <p:sldId id="394" r:id="rId30"/>
    <p:sldId id="417" r:id="rId31"/>
    <p:sldId id="395" r:id="rId32"/>
    <p:sldId id="396" r:id="rId33"/>
    <p:sldId id="397" r:id="rId34"/>
    <p:sldId id="399" r:id="rId35"/>
    <p:sldId id="401" r:id="rId36"/>
    <p:sldId id="402" r:id="rId37"/>
    <p:sldId id="403" r:id="rId38"/>
    <p:sldId id="419" r:id="rId39"/>
    <p:sldId id="404" r:id="rId40"/>
    <p:sldId id="420" r:id="rId41"/>
    <p:sldId id="405" r:id="rId42"/>
    <p:sldId id="418" r:id="rId43"/>
    <p:sldId id="406" r:id="rId44"/>
    <p:sldId id="407" r:id="rId45"/>
    <p:sldId id="408" r:id="rId46"/>
    <p:sldId id="409" r:id="rId47"/>
    <p:sldId id="410" r:id="rId48"/>
    <p:sldId id="411" r:id="rId49"/>
    <p:sldId id="412" r:id="rId50"/>
    <p:sldId id="413" r:id="rId51"/>
  </p:sldIdLst>
  <p:sldSz cx="9144000" cy="6858000" type="screen4x3"/>
  <p:notesSz cx="6858000" cy="9144000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0033CC"/>
    <a:srgbClr val="FFFFFF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6570" autoAdjust="0"/>
    <p:restoredTop sz="94660"/>
  </p:normalViewPr>
  <p:slideViewPr>
    <p:cSldViewPr>
      <p:cViewPr varScale="1">
        <p:scale>
          <a:sx n="64" d="100"/>
          <a:sy n="64" d="100"/>
        </p:scale>
        <p:origin x="-124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0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s-CL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s-CL"/>
          </a:p>
        </p:txBody>
      </p:sp>
      <p:sp>
        <p:nvSpPr>
          <p:cNvPr id="3379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modificar el estilo de texto del patrón</a:t>
            </a:r>
          </a:p>
          <a:p>
            <a:pPr lvl="1"/>
            <a:r>
              <a:rPr lang="es-CL" smtClean="0"/>
              <a:t>Segundo nivel</a:t>
            </a:r>
          </a:p>
          <a:p>
            <a:pPr lvl="2"/>
            <a:r>
              <a:rPr lang="es-CL" smtClean="0"/>
              <a:t>Tercer nivel</a:t>
            </a:r>
          </a:p>
          <a:p>
            <a:pPr lvl="3"/>
            <a:r>
              <a:rPr lang="es-CL" smtClean="0"/>
              <a:t>Cuarto nivel</a:t>
            </a:r>
          </a:p>
          <a:p>
            <a:pPr lvl="4"/>
            <a:r>
              <a:rPr lang="es-CL" smtClean="0"/>
              <a:t>Quinto nivel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s-CL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FC4ACE1-C684-40F4-AC99-1253A95AAA3F}" type="slidenum">
              <a:rPr lang="es-CL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CL" smtClean="0"/>
          </a:p>
        </p:txBody>
      </p:sp>
      <p:sp>
        <p:nvSpPr>
          <p:cNvPr id="440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A53445D-8330-4D12-BE90-44FAB5646381}" type="slidenum">
              <a:rPr lang="es-CL"/>
              <a:pPr/>
              <a:t>12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EFC6EF6-375D-48B8-9A6D-970960CFBCA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5839-0026-4835-B6BD-39963EC30B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F02C7-C8FD-49EC-A700-B84C1237CDA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9F4F464-1B5C-451F-B072-ABA8DFD6DFE8}" type="slidenum">
              <a:rPr lang="es-MX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5F57372-D5CA-48D0-B90A-B4A1392535A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12EBE05-BEAE-40CE-B296-86E3E253369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37C35-701D-464D-BEB4-BE9CC33B328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82027-E6AA-4577-BF99-E1AFD2F53293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E8CA593-8FA3-4B6C-869F-7F1A80BBFDCD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A7A2F-4445-41A6-845E-A0CC2596FF4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28467D2-BE17-4960-8648-0FAD31CBD638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15A0A68-6296-4DCA-8883-6A93F3B913B7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57A0214-C333-4F79-82E9-8F9D46F9F54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709120"/>
            <a:ext cx="7772400" cy="1600200"/>
          </a:xfrm>
        </p:spPr>
        <p:txBody>
          <a:bodyPr/>
          <a:lstStyle/>
          <a:p>
            <a:r>
              <a:rPr lang="es-CL" b="1" dirty="0">
                <a:solidFill>
                  <a:schemeClr val="tx1"/>
                </a:solidFill>
              </a:rPr>
              <a:t>Asepsia, antisepsia y Esterilización</a:t>
            </a:r>
          </a:p>
        </p:txBody>
      </p:sp>
      <p:pic>
        <p:nvPicPr>
          <p:cNvPr id="99333" name="Picture 5" descr="http://t2.gstatic.com/images?q=tbn:ANd9GcTKD2oWWsVlRfHRGQ5GBE4YTmPMvQlpUcbt877Xi6e08ta_bXWZD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20688"/>
            <a:ext cx="7171993" cy="51228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792163"/>
          </a:xfrm>
        </p:spPr>
        <p:txBody>
          <a:bodyPr/>
          <a:lstStyle/>
          <a:p>
            <a:r>
              <a:rPr lang="es-MX" b="1">
                <a:solidFill>
                  <a:schemeClr val="hlink"/>
                </a:solidFill>
              </a:rPr>
              <a:t>OBJETIVOS</a:t>
            </a:r>
            <a:endParaRPr lang="es-CL" b="1">
              <a:solidFill>
                <a:schemeClr val="hlink"/>
              </a:solidFill>
            </a:endParaRPr>
          </a:p>
        </p:txBody>
      </p:sp>
      <p:sp>
        <p:nvSpPr>
          <p:cNvPr id="1669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905000"/>
            <a:ext cx="8229600" cy="4659313"/>
          </a:xfrm>
        </p:spPr>
        <p:txBody>
          <a:bodyPr/>
          <a:lstStyle/>
          <a:p>
            <a:r>
              <a:rPr lang="es-MX" b="1">
                <a:solidFill>
                  <a:srgbClr val="0033CC"/>
                </a:solidFill>
              </a:rPr>
              <a:t>Reducir los brotes epidémicos de IIH.</a:t>
            </a:r>
          </a:p>
          <a:p>
            <a:r>
              <a:rPr lang="es-MX" b="1">
                <a:solidFill>
                  <a:srgbClr val="0033CC"/>
                </a:solidFill>
              </a:rPr>
              <a:t>Reducir las IIH asociadas a procedimientos invasivos.</a:t>
            </a:r>
          </a:p>
          <a:p>
            <a:r>
              <a:rPr lang="es-MX" b="1">
                <a:solidFill>
                  <a:srgbClr val="0033CC"/>
                </a:solidFill>
              </a:rPr>
              <a:t>Mejorar la calidad de la información.</a:t>
            </a:r>
          </a:p>
          <a:p>
            <a:r>
              <a:rPr lang="es-MX" b="1">
                <a:solidFill>
                  <a:srgbClr val="0033CC"/>
                </a:solidFill>
              </a:rPr>
              <a:t>Prevenir infecciones en el equipo de salud (Precauciones Universales)</a:t>
            </a:r>
          </a:p>
          <a:p>
            <a:r>
              <a:rPr lang="es-MX" b="1">
                <a:solidFill>
                  <a:srgbClr val="0033CC"/>
                </a:solidFill>
              </a:rPr>
              <a:t>Disminuir costos</a:t>
            </a:r>
            <a:endParaRPr lang="es-CL" b="1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b="1">
                <a:solidFill>
                  <a:schemeClr val="hlink"/>
                </a:solidFill>
              </a:rPr>
              <a:t>Conceptos básicos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CL" b="1" i="1" dirty="0" smtClean="0"/>
              <a:t>Antisepsia</a:t>
            </a:r>
            <a:endParaRPr lang="es-CL" b="1" i="1" dirty="0" smtClean="0"/>
          </a:p>
          <a:p>
            <a:pPr>
              <a:lnSpc>
                <a:spcPct val="90000"/>
              </a:lnSpc>
              <a:buNone/>
            </a:pPr>
            <a:r>
              <a:rPr lang="es-CL" b="1" dirty="0" smtClean="0"/>
              <a:t>Conjunto </a:t>
            </a:r>
            <a:r>
              <a:rPr lang="es-CL" b="1" dirty="0"/>
              <a:t>de </a:t>
            </a:r>
            <a:r>
              <a:rPr lang="es-CL" b="1" dirty="0" smtClean="0"/>
              <a:t>Procedimientos </a:t>
            </a:r>
            <a:r>
              <a:rPr lang="es-CL" b="1" dirty="0"/>
              <a:t>destinados a combatir microorganismos de tejidos vivos.</a:t>
            </a:r>
          </a:p>
          <a:p>
            <a:pPr lvl="4">
              <a:lnSpc>
                <a:spcPct val="90000"/>
              </a:lnSpc>
              <a:buFontTx/>
              <a:buChar char="-"/>
            </a:pPr>
            <a:r>
              <a:rPr lang="es-CL" sz="3200" b="1" dirty="0"/>
              <a:t>Limpieza</a:t>
            </a:r>
          </a:p>
          <a:p>
            <a:pPr lvl="4">
              <a:lnSpc>
                <a:spcPct val="90000"/>
              </a:lnSpc>
              <a:buFontTx/>
              <a:buChar char="-"/>
            </a:pPr>
            <a:r>
              <a:rPr lang="es-CL" sz="3200" b="1" dirty="0" smtClean="0"/>
              <a:t>Desinfección</a:t>
            </a:r>
          </a:p>
          <a:p>
            <a:pPr lvl="4">
              <a:lnSpc>
                <a:spcPct val="90000"/>
              </a:lnSpc>
              <a:buFontTx/>
              <a:buChar char="-"/>
            </a:pPr>
            <a:r>
              <a:rPr lang="es-CL" sz="3200" b="1" dirty="0" smtClean="0"/>
              <a:t>Descontaminación</a:t>
            </a:r>
            <a:endParaRPr lang="es-CL" sz="3200" b="1" dirty="0"/>
          </a:p>
          <a:p>
            <a:pPr lvl="4">
              <a:lnSpc>
                <a:spcPct val="90000"/>
              </a:lnSpc>
              <a:buFontTx/>
              <a:buChar char="-"/>
            </a:pPr>
            <a:r>
              <a:rPr lang="es-CL" sz="3200" b="1" dirty="0"/>
              <a:t>Esterilización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/>
              <a:t>TECNICA ASEPTICA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r>
              <a:rPr lang="es-ES_tradnl" dirty="0" smtClean="0"/>
              <a:t>Conjunto de procedimientos destinados a minimizar el riesgo de contaminación microbiana</a:t>
            </a:r>
          </a:p>
        </p:txBody>
      </p:sp>
      <p:pic>
        <p:nvPicPr>
          <p:cNvPr id="8196" name="Picture 1029" descr="http://t3.gstatic.com/images?q=tbn:ANd9GcTsKD4UWdFepxnVGjHnR5ktvhUpw6hlt7DvemRCKqvi36eMmjTHj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239713"/>
            <a:ext cx="2736850" cy="484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066800"/>
            <a:ext cx="7772400" cy="50292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s-ES_tradnl" dirty="0"/>
              <a:t>PROCEDIMIENTOS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s-ES_tradnl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dirty="0" smtClean="0"/>
              <a:t>LAVADO </a:t>
            </a:r>
            <a:r>
              <a:rPr lang="es-ES_tradnl" dirty="0"/>
              <a:t>DE MANOS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s-ES_tradnl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dirty="0" smtClean="0"/>
              <a:t>USO </a:t>
            </a:r>
            <a:r>
              <a:rPr lang="es-ES_tradnl" dirty="0"/>
              <a:t>DE </a:t>
            </a:r>
            <a:r>
              <a:rPr lang="es-ES_tradnl" dirty="0" smtClean="0"/>
              <a:t>GUANTES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s-ES_tradnl" dirty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dirty="0"/>
              <a:t>USO DE MASCARILLA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s-ES_tradnl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dirty="0" smtClean="0"/>
              <a:t>USO </a:t>
            </a:r>
            <a:r>
              <a:rPr lang="es-ES_tradnl" dirty="0"/>
              <a:t>DE DELANTAL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s-ES_tradnl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dirty="0" smtClean="0"/>
              <a:t>USO </a:t>
            </a:r>
            <a:r>
              <a:rPr lang="es-ES_tradnl" dirty="0"/>
              <a:t>DE ANTISEPTICOS  MANEJO DE MATERIAL ESTERIL.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914400"/>
            <a:ext cx="7772400" cy="457200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s-ES_tradnl" dirty="0"/>
              <a:t>FLORA NORMAL O </a:t>
            </a:r>
            <a:r>
              <a:rPr lang="es-ES_tradnl" dirty="0" smtClean="0"/>
              <a:t>RESIDENTE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es-ES_tradnl" dirty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dirty="0"/>
              <a:t>Población microbiológica estable de la piel están firmemente adheridos a la </a:t>
            </a:r>
            <a:r>
              <a:rPr lang="es-ES_tradnl" dirty="0" smtClean="0"/>
              <a:t>piel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s-ES_tradnl" dirty="0" smtClean="0"/>
              <a:t>                 </a:t>
            </a:r>
            <a:r>
              <a:rPr lang="es-ES_tradnl" dirty="0" err="1" smtClean="0"/>
              <a:t>E.coagulasa</a:t>
            </a:r>
            <a:r>
              <a:rPr lang="es-ES_tradnl" dirty="0" smtClean="0"/>
              <a:t> negativa,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s-ES_tradnl" dirty="0" smtClean="0"/>
              <a:t>                  </a:t>
            </a:r>
            <a:r>
              <a:rPr lang="es-ES_tradnl" dirty="0" err="1" smtClean="0"/>
              <a:t>Corynebacterium</a:t>
            </a:r>
            <a:endParaRPr lang="es-ES_tradnl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s-ES_tradnl" dirty="0" smtClean="0"/>
              <a:t>                  </a:t>
            </a:r>
            <a:r>
              <a:rPr lang="es-ES_tradnl" dirty="0" err="1" smtClean="0"/>
              <a:t>Spp,Micrococcus</a:t>
            </a:r>
            <a:endParaRPr lang="es-ES_tradnl" dirty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s-ES_tradnl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Spp</a:t>
            </a:r>
            <a:r>
              <a:rPr lang="es-ES_tradnl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, en </a:t>
            </a:r>
            <a:r>
              <a:rPr lang="es-ES_tradnl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general se comportan como oportunistas</a:t>
            </a:r>
          </a:p>
        </p:txBody>
      </p:sp>
      <p:sp>
        <p:nvSpPr>
          <p:cNvPr id="6" name="5 Flecha derecha"/>
          <p:cNvSpPr/>
          <p:nvPr/>
        </p:nvSpPr>
        <p:spPr>
          <a:xfrm>
            <a:off x="900113" y="2708275"/>
            <a:ext cx="977900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/>
              <a:t>FLORA TRANSITORIA</a:t>
            </a:r>
            <a:br>
              <a:rPr lang="es-ES_tradnl" dirty="0"/>
            </a:br>
            <a:endParaRPr lang="es-ES_tradnl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435975" cy="48736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dirty="0" smtClean="0"/>
              <a:t>Microorganismos adquiridos en el ambiente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dirty="0" smtClean="0"/>
          </a:p>
          <a:p>
            <a:pPr>
              <a:lnSpc>
                <a:spcPct val="90000"/>
              </a:lnSpc>
            </a:pPr>
            <a:r>
              <a:rPr lang="es-ES_tradnl" dirty="0" smtClean="0"/>
              <a:t>Habitualmente sin multiplicarse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dirty="0" smtClean="0"/>
          </a:p>
          <a:p>
            <a:pPr>
              <a:lnSpc>
                <a:spcPct val="90000"/>
              </a:lnSpc>
            </a:pPr>
            <a:r>
              <a:rPr lang="es-ES_tradnl" dirty="0" smtClean="0"/>
              <a:t>Fácilmente removibles se adhieren a la piel al contacto con personas y equipos en el ambiente hospitalario </a:t>
            </a:r>
            <a:r>
              <a:rPr lang="es-ES_tradnl" dirty="0" err="1" smtClean="0"/>
              <a:t>S.aureus,bacilos</a:t>
            </a:r>
            <a:r>
              <a:rPr lang="es-ES_tradnl" dirty="0" smtClean="0"/>
              <a:t> no fermentadores, </a:t>
            </a:r>
            <a:r>
              <a:rPr lang="es-ES_tradnl" dirty="0" err="1" smtClean="0"/>
              <a:t>pseudomonas</a:t>
            </a:r>
            <a:r>
              <a:rPr lang="es-ES_tradnl" dirty="0" smtClean="0"/>
              <a:t> </a:t>
            </a:r>
            <a:r>
              <a:rPr lang="es-ES_tradnl" dirty="0" err="1" smtClean="0"/>
              <a:t>spp</a:t>
            </a:r>
            <a:endParaRPr lang="es-ES_tradnl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dirty="0" smtClean="0"/>
          </a:p>
          <a:p>
            <a:pPr>
              <a:lnSpc>
                <a:spcPct val="90000"/>
              </a:lnSpc>
            </a:pPr>
            <a:r>
              <a:rPr lang="es-ES_tradnl" dirty="0" smtClean="0"/>
              <a:t>Se retiran de la piel por arrastre mecánico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dirty="0" smtClean="0"/>
          </a:p>
          <a:p>
            <a:pPr>
              <a:lnSpc>
                <a:spcPct val="90000"/>
              </a:lnSpc>
            </a:pPr>
            <a:r>
              <a:rPr lang="es-ES_tradnl" dirty="0" smtClean="0"/>
              <a:t>Agua y jabón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/>
              <a:t>TIPOS DE LAVADO DE MANOS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s-ES_tradnl" dirty="0" smtClean="0"/>
              <a:t>DOMESTICO</a:t>
            </a:r>
          </a:p>
          <a:p>
            <a:endParaRPr lang="es-ES_tradnl" dirty="0" smtClean="0"/>
          </a:p>
          <a:p>
            <a:r>
              <a:rPr lang="es-ES_tradnl" dirty="0" smtClean="0"/>
              <a:t>CLINICO</a:t>
            </a:r>
          </a:p>
          <a:p>
            <a:endParaRPr lang="es-ES_tradnl" dirty="0" smtClean="0"/>
          </a:p>
          <a:p>
            <a:r>
              <a:rPr lang="es-ES_tradnl" dirty="0" smtClean="0"/>
              <a:t>QUIRURGUCO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 smtClean="0"/>
              <a:t>LAVADO CLINICO DE MANOS </a:t>
            </a:r>
            <a:br>
              <a:rPr lang="es-ES_tradnl" dirty="0" smtClean="0"/>
            </a:br>
            <a:endParaRPr lang="es-E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838200"/>
            <a:ext cx="7772400" cy="5715000"/>
          </a:xfrm>
        </p:spPr>
        <p:txBody>
          <a:bodyPr/>
          <a:lstStyle/>
          <a:p>
            <a:endParaRPr lang="es-ES_tradnl" dirty="0" smtClean="0"/>
          </a:p>
          <a:p>
            <a:pPr>
              <a:buFont typeface="Wingdings" pitchFamily="2" charset="2"/>
              <a:buNone/>
            </a:pPr>
            <a:r>
              <a:rPr lang="es-ES_tradnl" dirty="0" smtClean="0"/>
              <a:t>Definir los procedimientos y ocasiones a realizar</a:t>
            </a:r>
          </a:p>
          <a:p>
            <a:endParaRPr lang="es-ES_tradnl" dirty="0" smtClean="0"/>
          </a:p>
          <a:p>
            <a:r>
              <a:rPr lang="es-ES_tradnl" dirty="0" smtClean="0"/>
              <a:t>Antes después de tocar  a los enfermos</a:t>
            </a:r>
          </a:p>
          <a:p>
            <a:endParaRPr lang="es-ES_tradnl" dirty="0" smtClean="0"/>
          </a:p>
          <a:p>
            <a:r>
              <a:rPr lang="es-ES_tradnl" dirty="0" smtClean="0"/>
              <a:t>Antes de manejar material estéril</a:t>
            </a:r>
          </a:p>
          <a:p>
            <a:endParaRPr lang="es-ES_tradnl" dirty="0" smtClean="0"/>
          </a:p>
          <a:p>
            <a:r>
              <a:rPr lang="es-ES_tradnl" dirty="0" smtClean="0"/>
              <a:t>Después de manipular fluidos </a:t>
            </a:r>
          </a:p>
          <a:p>
            <a:pPr>
              <a:buFont typeface="Wingdings" pitchFamily="2" charset="2"/>
              <a:buNone/>
            </a:pPr>
            <a:endParaRPr lang="es-ES_tradnl" dirty="0" smtClean="0"/>
          </a:p>
          <a:p>
            <a:pPr>
              <a:buFont typeface="Wingdings" pitchFamily="2" charset="2"/>
              <a:buNone/>
            </a:pPr>
            <a:r>
              <a:rPr lang="es-ES_tradnl" dirty="0" smtClean="0"/>
              <a:t>INCUMPLIMIENTO</a:t>
            </a:r>
          </a:p>
          <a:p>
            <a:r>
              <a:rPr lang="es-ES_tradnl" dirty="0" smtClean="0"/>
              <a:t>IRRITACION DE LA PIEL</a:t>
            </a:r>
          </a:p>
          <a:p>
            <a:pPr>
              <a:buFont typeface="Wingdings" pitchFamily="2" charset="2"/>
              <a:buNone/>
            </a:pPr>
            <a:endParaRPr lang="es-ES_tradnl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 smtClean="0"/>
              <a:t>PROCEDIMIENTO  (practico)</a:t>
            </a:r>
            <a:r>
              <a:rPr lang="es-ES_tradnl" dirty="0"/>
              <a:t/>
            </a:r>
            <a:br>
              <a:rPr lang="es-ES_tradnl" dirty="0"/>
            </a:br>
            <a:endParaRPr lang="es-ES_tradnl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143000"/>
            <a:ext cx="7772400" cy="57150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/>
              <a:t>Manos libres de accesorios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/>
              <a:t>Mangas levantadas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/>
              <a:t>Antebrazos descubiertos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 smtClean="0"/>
              <a:t>Mojar las manos y Pulsar </a:t>
            </a:r>
            <a:r>
              <a:rPr lang="es-ES_tradnl" sz="2800" dirty="0"/>
              <a:t>dispensador de jabón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/>
              <a:t>Jabonarse las manos por </a:t>
            </a:r>
            <a:r>
              <a:rPr lang="es-ES_tradnl" sz="2800" dirty="0" smtClean="0"/>
              <a:t>30 segundos</a:t>
            </a:r>
            <a:endParaRPr lang="es-ES_tradnl" sz="2800" dirty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/>
              <a:t>Incluir espacios interdigitales</a:t>
            </a:r>
            <a:r>
              <a:rPr lang="es-ES_tradnl" sz="2800" dirty="0" smtClean="0"/>
              <a:t>, lechos </a:t>
            </a:r>
            <a:r>
              <a:rPr lang="es-ES_tradnl" sz="2800" dirty="0" err="1"/>
              <a:t>ungeales</a:t>
            </a:r>
            <a:r>
              <a:rPr lang="es-ES_tradnl" sz="2800" dirty="0" smtClean="0"/>
              <a:t>, antebrazos</a:t>
            </a:r>
            <a:endParaRPr lang="es-ES_tradnl" sz="2800" dirty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/>
              <a:t>Enjuagar con abundante agua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/>
              <a:t>Jabón tocador o antiséptico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/>
              <a:t>Secar con toalla desechable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/>
              <a:t>Cerrar llave sin contaminarse.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391400" cy="228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/>
              <a:t>Lavado quirúrgico</a:t>
            </a:r>
            <a:br>
              <a:rPr lang="es-ES_tradnl" dirty="0"/>
            </a:br>
            <a:endParaRPr lang="es-ES_tradnl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371600"/>
            <a:ext cx="7772400" cy="47244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/>
              <a:t>Usar jabón antiséptico de efecto residual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/>
              <a:t>Mojar las manos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/>
              <a:t>Pulsar dispensador de jabón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/>
              <a:t>Frotar ambas manos y antebrazos hasta el codo.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/>
              <a:t>Incluir espacios interdigitales, lechos </a:t>
            </a:r>
            <a:r>
              <a:rPr lang="es-ES_tradnl" sz="2800" dirty="0" err="1"/>
              <a:t>ungeales</a:t>
            </a:r>
            <a:r>
              <a:rPr lang="es-ES_tradnl" sz="2800" dirty="0"/>
              <a:t> sin usar escobillas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/>
              <a:t>Duración 4 minutos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/>
              <a:t>Enjuagar ,secar con compresa estéril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 err="1"/>
              <a:t>Proced</a:t>
            </a:r>
            <a:r>
              <a:rPr lang="es-ES_tradnl" sz="2800" dirty="0"/>
              <a:t> </a:t>
            </a:r>
            <a:r>
              <a:rPr lang="es-ES_tradnl" sz="2800" dirty="0" err="1"/>
              <a:t>invasivos,a</a:t>
            </a:r>
            <a:r>
              <a:rPr lang="es-ES_tradnl" sz="2800" dirty="0"/>
              <a:t> pacientes susceptibles.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b="1">
                <a:solidFill>
                  <a:schemeClr val="hlink"/>
                </a:solidFill>
              </a:rPr>
              <a:t>Introducción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CL" sz="2800" dirty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s-CL" sz="2800" dirty="0">
                <a:solidFill>
                  <a:schemeClr val="folHlink"/>
                </a:solidFill>
              </a:rPr>
              <a:t>    </a:t>
            </a:r>
            <a:r>
              <a:rPr lang="es-CL" sz="2800" b="1" dirty="0">
                <a:solidFill>
                  <a:schemeClr val="folHlink"/>
                </a:solidFill>
              </a:rPr>
              <a:t>EQUIPO DE SALUD      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CL" sz="2800" b="1" dirty="0">
              <a:solidFill>
                <a:schemeClr val="folHlink"/>
              </a:solidFill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s-CL" sz="2800" b="1" dirty="0">
                <a:solidFill>
                  <a:schemeClr val="folHlink"/>
                </a:solidFill>
              </a:rPr>
              <a:t>   ÓPTIMA  ATENCIÓN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s-CL" sz="2800" b="1" dirty="0">
              <a:solidFill>
                <a:schemeClr val="folHlink"/>
              </a:solidFill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s-CL" sz="2800" b="1" dirty="0">
              <a:solidFill>
                <a:schemeClr val="folHlink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CL" sz="2800" b="1" dirty="0">
              <a:solidFill>
                <a:schemeClr val="folHlink"/>
              </a:solidFill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s-CL" sz="2800" b="1" dirty="0">
                <a:solidFill>
                  <a:schemeClr val="folHlink"/>
                </a:solidFill>
              </a:rPr>
              <a:t>     </a:t>
            </a:r>
            <a:r>
              <a:rPr lang="es-CL" sz="2800" b="1" dirty="0"/>
              <a:t>ADECUADA Y  PRONTA  RECUPERACION DEL PACIENTE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s-CL" sz="2800" b="1" dirty="0">
              <a:solidFill>
                <a:schemeClr val="folHlink"/>
              </a:solidFill>
            </a:endParaRPr>
          </a:p>
        </p:txBody>
      </p:sp>
      <p:sp>
        <p:nvSpPr>
          <p:cNvPr id="97284" name="AutoShape 4"/>
          <p:cNvSpPr>
            <a:spLocks noChangeArrowheads="1"/>
          </p:cNvSpPr>
          <p:nvPr/>
        </p:nvSpPr>
        <p:spPr bwMode="auto">
          <a:xfrm>
            <a:off x="1907704" y="2214563"/>
            <a:ext cx="733425" cy="1214437"/>
          </a:xfrm>
          <a:prstGeom prst="curvedRightArrow">
            <a:avLst>
              <a:gd name="adj1" fmla="val 33117"/>
              <a:gd name="adj2" fmla="val 66234"/>
              <a:gd name="adj3" fmla="val 33333"/>
            </a:avLst>
          </a:prstGeom>
          <a:solidFill>
            <a:srgbClr val="00FF00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sz="1800">
              <a:solidFill>
                <a:schemeClr val="folHlink"/>
              </a:solidFill>
              <a:latin typeface="Arial" charset="0"/>
            </a:endParaRPr>
          </a:p>
        </p:txBody>
      </p:sp>
      <p:sp>
        <p:nvSpPr>
          <p:cNvPr id="97285" name="AutoShape 5"/>
          <p:cNvSpPr>
            <a:spLocks noChangeArrowheads="1"/>
          </p:cNvSpPr>
          <p:nvPr/>
        </p:nvSpPr>
        <p:spPr bwMode="auto">
          <a:xfrm>
            <a:off x="6705600" y="2214563"/>
            <a:ext cx="720725" cy="1214437"/>
          </a:xfrm>
          <a:prstGeom prst="curvedLeftArrow">
            <a:avLst>
              <a:gd name="adj1" fmla="val 33700"/>
              <a:gd name="adj2" fmla="val 67401"/>
              <a:gd name="adj3" fmla="val 33333"/>
            </a:avLst>
          </a:prstGeom>
          <a:solidFill>
            <a:srgbClr val="00FF00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97286" name="AutoShape 6"/>
          <p:cNvSpPr>
            <a:spLocks noChangeArrowheads="1"/>
          </p:cNvSpPr>
          <p:nvPr/>
        </p:nvSpPr>
        <p:spPr bwMode="auto">
          <a:xfrm>
            <a:off x="4000500" y="3810000"/>
            <a:ext cx="1143000" cy="762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2800" dirty="0" smtClean="0"/>
              <a:t>TIPOS DE PROCEDIMIENTOS</a:t>
            </a:r>
            <a:br>
              <a:rPr lang="es-ES_tradnl" sz="2800" dirty="0" smtClean="0"/>
            </a:br>
            <a:r>
              <a:rPr lang="es-ES_tradnl" sz="2800" dirty="0" smtClean="0"/>
              <a:t>DESINFECCION Y ESTERILIZACION</a:t>
            </a:r>
            <a:endParaRPr lang="es-CL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65175"/>
            <a:ext cx="8229600" cy="1384300"/>
          </a:xfrm>
        </p:spPr>
        <p:txBody>
          <a:bodyPr/>
          <a:lstStyle/>
          <a:p>
            <a:r>
              <a:rPr lang="es-ES" b="1">
                <a:solidFill>
                  <a:srgbClr val="FF6600"/>
                </a:solidFill>
                <a:latin typeface="Comic Sans MS" pitchFamily="66" charset="0"/>
              </a:rPr>
              <a:t>PROCEDIMIENTO QUE ELIMINA LA CARGA MICROBIANA</a:t>
            </a:r>
            <a:endParaRPr lang="es-MX" b="1">
              <a:solidFill>
                <a:srgbClr val="FF6600"/>
              </a:solidFill>
              <a:latin typeface="Comic Sans MS" pitchFamily="66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3567113"/>
            <a:ext cx="7772400" cy="785812"/>
          </a:xfrm>
        </p:spPr>
        <p:txBody>
          <a:bodyPr>
            <a:normAutofit fontScale="92500"/>
          </a:bodyPr>
          <a:lstStyle/>
          <a:p>
            <a:r>
              <a:rPr lang="es-ES" sz="3600" b="1"/>
              <a:t>PROCESO DE ESTERILIZACIÓN</a:t>
            </a:r>
            <a:endParaRPr lang="es-MX" sz="3600" b="1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7394575" y="2895600"/>
            <a:ext cx="19081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lnSpc>
                <a:spcPct val="90000"/>
              </a:lnSpc>
            </a:pPr>
            <a:endParaRPr lang="en-US" altLang="en-US">
              <a:latin typeface="Arial Narrow" pitchFamily="34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954088" y="5486400"/>
            <a:ext cx="33401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lnSpc>
                <a:spcPct val="120000"/>
              </a:lnSpc>
            </a:pPr>
            <a:endParaRPr lang="en-US" altLang="en-US">
              <a:latin typeface="Arial Narrow" pitchFamily="34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15938" y="1412875"/>
            <a:ext cx="3679825" cy="431800"/>
          </a:xfrm>
          <a:prstGeom prst="rect">
            <a:avLst/>
          </a:prstGeom>
          <a:solidFill>
            <a:schemeClr val="tx2"/>
          </a:solidFill>
          <a:ln w="9525">
            <a:miter lim="800000"/>
            <a:headEnd/>
            <a:tailEnd/>
          </a:ln>
          <a:effectLst/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es-MX">
              <a:latin typeface="Arial" charset="0"/>
            </a:endParaRP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4691063" y="1295400"/>
            <a:ext cx="795337" cy="838200"/>
          </a:xfrm>
          <a:prstGeom prst="downArrow">
            <a:avLst>
              <a:gd name="adj1" fmla="val 60833"/>
              <a:gd name="adj2" fmla="val 26347"/>
            </a:avLst>
          </a:prstGeom>
          <a:solidFill>
            <a:srgbClr val="33CC33"/>
          </a:solidFill>
          <a:ln w="9525">
            <a:miter lim="800000"/>
            <a:headEnd/>
            <a:tailEnd/>
          </a:ln>
          <a:effectLst/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33CC33"/>
            </a:extrusionClr>
          </a:sp3d>
        </p:spPr>
        <p:txBody>
          <a:bodyPr wrap="none" anchor="ctr">
            <a:flatTx/>
          </a:bodyPr>
          <a:lstStyle/>
          <a:p>
            <a:endParaRPr lang="es-CL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684213" y="1484313"/>
            <a:ext cx="3532187" cy="288925"/>
          </a:xfrm>
          <a:prstGeom prst="rect">
            <a:avLst/>
          </a:prstGeom>
          <a:solidFill>
            <a:srgbClr val="66FFFF"/>
          </a:solidFill>
          <a:ln w="9525">
            <a:solidFill>
              <a:srgbClr val="FFFF99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en-US" altLang="en-US" sz="2400" b="1">
                <a:solidFill>
                  <a:srgbClr val="000000"/>
                </a:solidFill>
                <a:latin typeface="Times New Roman" charset="0"/>
              </a:rPr>
              <a:t>RECEP. Y  LAVADO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1350963" y="2492375"/>
            <a:ext cx="3521075" cy="504825"/>
          </a:xfrm>
          <a:prstGeom prst="rect">
            <a:avLst/>
          </a:prstGeom>
          <a:solidFill>
            <a:schemeClr val="tx2"/>
          </a:solidFill>
          <a:ln w="9525">
            <a:miter lim="800000"/>
            <a:headEnd/>
            <a:tailEnd/>
          </a:ln>
          <a:effectLst/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endParaRPr lang="es-CL"/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5486400" y="2362200"/>
            <a:ext cx="795338" cy="990600"/>
          </a:xfrm>
          <a:prstGeom prst="downArrow">
            <a:avLst>
              <a:gd name="adj1" fmla="val 60833"/>
              <a:gd name="adj2" fmla="val 31138"/>
            </a:avLst>
          </a:prstGeom>
          <a:solidFill>
            <a:srgbClr val="33CC33"/>
          </a:solidFill>
          <a:ln w="9525">
            <a:miter lim="800000"/>
            <a:headEnd/>
            <a:tailEnd/>
          </a:ln>
          <a:effectLst/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33CC33"/>
            </a:extrusionClr>
          </a:sp3d>
        </p:spPr>
        <p:txBody>
          <a:bodyPr wrap="none" anchor="ctr">
            <a:flatTx/>
          </a:bodyPr>
          <a:lstStyle/>
          <a:p>
            <a:endParaRPr lang="es-CL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1416050" y="2565400"/>
            <a:ext cx="3381375" cy="431800"/>
          </a:xfrm>
          <a:prstGeom prst="rect">
            <a:avLst/>
          </a:prstGeom>
          <a:solidFill>
            <a:srgbClr val="66FFFF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lnSpc>
                <a:spcPct val="70000"/>
              </a:lnSpc>
            </a:pPr>
            <a:r>
              <a:rPr lang="en-US" altLang="en-US" sz="2800" b="1">
                <a:solidFill>
                  <a:srgbClr val="000000"/>
                </a:solidFill>
                <a:latin typeface="Times New Roman" charset="0"/>
              </a:rPr>
              <a:t>PREP.  PAQUETE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146300" y="3644900"/>
            <a:ext cx="3703638" cy="485775"/>
          </a:xfrm>
          <a:prstGeom prst="rect">
            <a:avLst/>
          </a:prstGeom>
          <a:solidFill>
            <a:schemeClr val="tx2"/>
          </a:solidFill>
          <a:ln w="9525">
            <a:miter lim="800000"/>
            <a:headEnd/>
            <a:tailEnd/>
          </a:ln>
          <a:effectLst/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endParaRPr lang="es-CL"/>
          </a:p>
        </p:txBody>
      </p:sp>
      <p:sp>
        <p:nvSpPr>
          <p:cNvPr id="7179" name="AutoShape 11"/>
          <p:cNvSpPr>
            <a:spLocks noChangeArrowheads="1"/>
          </p:cNvSpPr>
          <p:nvPr/>
        </p:nvSpPr>
        <p:spPr bwMode="auto">
          <a:xfrm>
            <a:off x="6361113" y="3581400"/>
            <a:ext cx="795337" cy="838200"/>
          </a:xfrm>
          <a:prstGeom prst="downArrow">
            <a:avLst>
              <a:gd name="adj1" fmla="val 60833"/>
              <a:gd name="adj2" fmla="val 26347"/>
            </a:avLst>
          </a:prstGeom>
          <a:solidFill>
            <a:srgbClr val="33CC33"/>
          </a:solidFill>
          <a:ln w="9525">
            <a:miter lim="800000"/>
            <a:headEnd/>
            <a:tailEnd/>
          </a:ln>
          <a:effectLst/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33CC33"/>
            </a:extrusionClr>
          </a:sp3d>
        </p:spPr>
        <p:txBody>
          <a:bodyPr wrap="none" anchor="ctr">
            <a:flatTx/>
          </a:bodyPr>
          <a:lstStyle/>
          <a:p>
            <a:endParaRPr lang="es-CL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2168525" y="3716338"/>
            <a:ext cx="3606800" cy="43338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lnSpc>
                <a:spcPct val="80000"/>
              </a:lnSpc>
            </a:pPr>
            <a:r>
              <a:rPr lang="en-US" altLang="en-US" sz="2800" b="1">
                <a:solidFill>
                  <a:srgbClr val="FF3300"/>
                </a:solidFill>
                <a:latin typeface="Times New Roman" charset="0"/>
              </a:rPr>
              <a:t>ESTERILIZACION</a:t>
            </a: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2862263" y="4648200"/>
            <a:ext cx="4114800" cy="549275"/>
          </a:xfrm>
          <a:prstGeom prst="rect">
            <a:avLst/>
          </a:prstGeom>
          <a:solidFill>
            <a:schemeClr val="tx2"/>
          </a:solidFill>
          <a:ln w="9525">
            <a:miter lim="800000"/>
            <a:headEnd/>
            <a:tailEnd/>
          </a:ln>
          <a:effectLst/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endParaRPr lang="es-CL"/>
          </a:p>
        </p:txBody>
      </p:sp>
      <p:sp>
        <p:nvSpPr>
          <p:cNvPr id="7182" name="AutoShape 14"/>
          <p:cNvSpPr>
            <a:spLocks noChangeArrowheads="1"/>
          </p:cNvSpPr>
          <p:nvPr/>
        </p:nvSpPr>
        <p:spPr bwMode="auto">
          <a:xfrm>
            <a:off x="7473950" y="4648200"/>
            <a:ext cx="795338" cy="838200"/>
          </a:xfrm>
          <a:prstGeom prst="downArrow">
            <a:avLst>
              <a:gd name="adj1" fmla="val 60833"/>
              <a:gd name="adj2" fmla="val 26347"/>
            </a:avLst>
          </a:prstGeom>
          <a:solidFill>
            <a:srgbClr val="33CC33"/>
          </a:solidFill>
          <a:ln w="9525">
            <a:miter lim="800000"/>
            <a:headEnd/>
            <a:tailEnd/>
          </a:ln>
          <a:effectLst/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33CC33"/>
            </a:extrusionClr>
          </a:sp3d>
        </p:spPr>
        <p:txBody>
          <a:bodyPr wrap="none" anchor="ctr">
            <a:flatTx/>
          </a:bodyPr>
          <a:lstStyle/>
          <a:p>
            <a:endParaRPr lang="es-CL"/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2919413" y="4724400"/>
            <a:ext cx="3981450" cy="36036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lnSpc>
                <a:spcPct val="80000"/>
              </a:lnSpc>
            </a:pPr>
            <a:r>
              <a:rPr lang="en-US" altLang="en-US" sz="2800" b="1">
                <a:solidFill>
                  <a:srgbClr val="000000"/>
                </a:solidFill>
                <a:latin typeface="Times New Roman" charset="0"/>
              </a:rPr>
              <a:t>ALMACENAMIENTO</a:t>
            </a:r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4691063" y="5715000"/>
            <a:ext cx="4162425" cy="593725"/>
          </a:xfrm>
          <a:prstGeom prst="rect">
            <a:avLst/>
          </a:prstGeom>
          <a:solidFill>
            <a:schemeClr val="tx2"/>
          </a:solidFill>
          <a:ln w="9525">
            <a:miter lim="800000"/>
            <a:headEnd/>
            <a:tailEnd/>
          </a:ln>
          <a:effectLst/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endParaRPr lang="es-CL"/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4797425" y="5805488"/>
            <a:ext cx="3906838" cy="4318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lnSpc>
                <a:spcPct val="80000"/>
              </a:lnSpc>
            </a:pPr>
            <a:r>
              <a:rPr lang="en-US" altLang="en-US" sz="2800" b="1">
                <a:solidFill>
                  <a:srgbClr val="000000"/>
                </a:solidFill>
                <a:latin typeface="Times New Roman" charset="0"/>
              </a:rPr>
              <a:t>ENTREGA / USO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889000" y="0"/>
            <a:ext cx="766603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en-US" sz="3600" b="1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PROCESO DE ESTERILIZACION CENTRALIZADO</a:t>
            </a:r>
            <a:endParaRPr lang="es-MX" sz="3600" b="1">
              <a:solidFill>
                <a:srgbClr val="FF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4402137" cy="1384300"/>
          </a:xfrm>
        </p:spPr>
        <p:txBody>
          <a:bodyPr/>
          <a:lstStyle/>
          <a:p>
            <a:r>
              <a:rPr lang="es-MX" b="1">
                <a:solidFill>
                  <a:srgbClr val="FF6600"/>
                </a:solidFill>
                <a:latin typeface="Comic Sans MS" pitchFamily="66" charset="0"/>
              </a:rPr>
              <a:t>EMPAQUE</a:t>
            </a:r>
            <a:endParaRPr lang="es-CL" b="1">
              <a:solidFill>
                <a:srgbClr val="FF6600"/>
              </a:solidFill>
              <a:latin typeface="Comic Sans MS" pitchFamily="66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3613" y="2332038"/>
            <a:ext cx="7631112" cy="27654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MX" sz="3600" b="1" dirty="0"/>
              <a:t>OBJETIVO:</a:t>
            </a:r>
            <a:r>
              <a:rPr lang="es-MX" dirty="0"/>
              <a:t>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dirty="0"/>
              <a:t>                     </a:t>
            </a:r>
            <a:endParaRPr lang="es-MX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s-MX" b="1" dirty="0" smtClean="0"/>
              <a:t>   CONSERVAR </a:t>
            </a:r>
            <a:r>
              <a:rPr lang="es-MX" b="1" dirty="0"/>
              <a:t>LA ESTERILIDAD DE LOS MATERIALES HASTA EL MOMENTO DE USARLOS Y PERMITIR SU MANIPULACIÓN EN FORMA ASÉPTICA</a:t>
            </a:r>
            <a:r>
              <a:rPr lang="es-MX" b="1" dirty="0">
                <a:solidFill>
                  <a:srgbClr val="FFFF00"/>
                </a:solidFill>
              </a:rPr>
              <a:t>.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200" b="1" dirty="0" smtClean="0"/>
              <a:t>Desinfección  </a:t>
            </a:r>
            <a:endParaRPr lang="es-ES_tradnl" sz="3200" b="1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557338"/>
            <a:ext cx="7772400" cy="5040312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 smtClean="0"/>
              <a:t>Limpieza y remoción </a:t>
            </a:r>
            <a:r>
              <a:rPr lang="es-ES_tradnl" sz="2800" dirty="0"/>
              <a:t>de la materia orgánica en superficies ambientes y objetos </a:t>
            </a:r>
            <a:r>
              <a:rPr lang="es-ES_tradnl" sz="2800" dirty="0" smtClean="0"/>
              <a:t>por arrastre </a:t>
            </a:r>
            <a:r>
              <a:rPr lang="es-ES_tradnl" sz="2800" dirty="0"/>
              <a:t>mecánico con agua y  detergente</a:t>
            </a:r>
            <a:r>
              <a:rPr lang="es-ES_tradnl" sz="2800" dirty="0" smtClean="0"/>
              <a:t>.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None/>
              <a:defRPr/>
            </a:pPr>
            <a:endParaRPr lang="es-ES_tradnl" sz="2800" dirty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/>
              <a:t>Desinfección es la destrucción de las formas vegetativas de los microorganismos en objetos inanimados se usan </a:t>
            </a:r>
            <a:r>
              <a:rPr lang="es-ES_tradnl" sz="2800" dirty="0" err="1"/>
              <a:t>ag</a:t>
            </a:r>
            <a:r>
              <a:rPr lang="es-ES_tradnl" sz="2800" dirty="0"/>
              <a:t> químicos agua a sobre </a:t>
            </a:r>
            <a:r>
              <a:rPr lang="es-ES_tradnl" sz="2800" dirty="0" smtClean="0"/>
              <a:t>75°C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None/>
              <a:defRPr/>
            </a:pPr>
            <a:endParaRPr lang="es-ES_tradnl" sz="2800" dirty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/>
              <a:t>Dependiendo de la capacidad de destrucción del desinfectante de definen 3 niveles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s-ES_tradnl" sz="2800" dirty="0" smtClean="0"/>
              <a:t>            Bajo    </a:t>
            </a:r>
            <a:r>
              <a:rPr lang="es-ES_tradnl" sz="2800" dirty="0"/>
              <a:t>medio </a:t>
            </a:r>
            <a:r>
              <a:rPr lang="es-ES_tradnl" sz="2800" dirty="0" smtClean="0"/>
              <a:t>    alto</a:t>
            </a:r>
            <a:endParaRPr lang="es-ES_tradnl" sz="2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/>
              <a:t>Esterilización</a:t>
            </a:r>
            <a:br>
              <a:rPr lang="es-ES_tradnl" dirty="0"/>
            </a:br>
            <a:endParaRPr lang="es-ES_tradnl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dirty="0" smtClean="0"/>
              <a:t>Es la eliminación de toda forma de vida microbiana se logra por métodos </a:t>
            </a:r>
            <a:r>
              <a:rPr lang="es-ES_tradnl" dirty="0" err="1" smtClean="0"/>
              <a:t>químicos,físicos</a:t>
            </a:r>
            <a:r>
              <a:rPr lang="es-ES_tradnl" dirty="0" smtClean="0"/>
              <a:t> o gaseosos</a:t>
            </a:r>
          </a:p>
          <a:p>
            <a:pPr>
              <a:lnSpc>
                <a:spcPct val="90000"/>
              </a:lnSpc>
            </a:pPr>
            <a:endParaRPr lang="es-ES_tradnl" dirty="0" smtClean="0"/>
          </a:p>
          <a:p>
            <a:pPr>
              <a:lnSpc>
                <a:spcPct val="90000"/>
              </a:lnSpc>
            </a:pPr>
            <a:r>
              <a:rPr lang="es-ES_tradnl" dirty="0" smtClean="0"/>
              <a:t>Para racionalizar los procedimientos de esterilización según su </a:t>
            </a:r>
            <a:r>
              <a:rPr lang="es-ES_tradnl" dirty="0" err="1" smtClean="0"/>
              <a:t>invasividad</a:t>
            </a:r>
            <a:r>
              <a:rPr lang="es-ES_tradnl" dirty="0" smtClean="0"/>
              <a:t> SPAULDIG clasifico los artículos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dirty="0" smtClean="0"/>
          </a:p>
          <a:p>
            <a:pPr>
              <a:lnSpc>
                <a:spcPct val="90000"/>
              </a:lnSpc>
            </a:pPr>
            <a:r>
              <a:rPr lang="es-ES_tradnl" dirty="0" smtClean="0"/>
              <a:t>CRITICOS- SEMI CRITICOS –NO CRITICOS.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/>
              <a:t>A.CRITICOS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914400"/>
            <a:ext cx="7772400" cy="5943600"/>
          </a:xfrm>
        </p:spPr>
        <p:txBody>
          <a:bodyPr/>
          <a:lstStyle/>
          <a:p>
            <a:endParaRPr lang="es-ES_tradnl" dirty="0" smtClean="0"/>
          </a:p>
          <a:p>
            <a:r>
              <a:rPr lang="es-ES_tradnl" dirty="0" smtClean="0"/>
              <a:t>Elementos que se usan en cavidad estériles del organismo,</a:t>
            </a:r>
          </a:p>
          <a:p>
            <a:endParaRPr lang="es-ES_tradnl" dirty="0" smtClean="0"/>
          </a:p>
          <a:p>
            <a:r>
              <a:rPr lang="es-ES_tradnl" dirty="0" smtClean="0"/>
              <a:t>INSTRUMENTAL QUIRURGIO</a:t>
            </a:r>
          </a:p>
          <a:p>
            <a:r>
              <a:rPr lang="es-ES_tradnl" dirty="0" smtClean="0"/>
              <a:t>ACCESORIOS VASCULARES</a:t>
            </a:r>
          </a:p>
          <a:p>
            <a:r>
              <a:rPr lang="es-ES_tradnl" dirty="0" smtClean="0"/>
              <a:t>SONDAS.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/>
              <a:t>A.SEMI CRITICOS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066800"/>
            <a:ext cx="77724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s-ES_tradnl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dirty="0" smtClean="0"/>
              <a:t>Artículos que entran en contacto con piel no intacta o con mucosas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dirty="0" smtClean="0"/>
          </a:p>
          <a:p>
            <a:pPr>
              <a:lnSpc>
                <a:spcPct val="90000"/>
              </a:lnSpc>
            </a:pPr>
            <a:r>
              <a:rPr lang="es-ES_tradnl" dirty="0" smtClean="0"/>
              <a:t>NARICERAS</a:t>
            </a:r>
          </a:p>
          <a:p>
            <a:pPr>
              <a:lnSpc>
                <a:spcPct val="90000"/>
              </a:lnSpc>
            </a:pPr>
            <a:r>
              <a:rPr lang="es-ES_tradnl" dirty="0" smtClean="0"/>
              <a:t>TUBULADURAS DE OXIGENOS </a:t>
            </a:r>
          </a:p>
          <a:p>
            <a:pPr>
              <a:lnSpc>
                <a:spcPct val="90000"/>
              </a:lnSpc>
            </a:pPr>
            <a:r>
              <a:rPr lang="es-ES_tradnl" dirty="0" smtClean="0"/>
              <a:t>HUMIDIFICADORES OTROS </a:t>
            </a:r>
          </a:p>
          <a:p>
            <a:pPr>
              <a:lnSpc>
                <a:spcPct val="90000"/>
              </a:lnSpc>
            </a:pPr>
            <a:r>
              <a:rPr lang="es-ES_tradnl" dirty="0" smtClean="0"/>
              <a:t>ALGUNOS TIPOS DE APOSITOS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/>
              <a:t>A. No críticos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s-ES_tradnl" dirty="0" smtClean="0"/>
              <a:t>Aquellos que toman contacto con piel intacta</a:t>
            </a:r>
          </a:p>
          <a:p>
            <a:endParaRPr lang="es-ES_tradnl" dirty="0" smtClean="0"/>
          </a:p>
          <a:p>
            <a:r>
              <a:rPr lang="es-ES_tradnl" dirty="0" smtClean="0"/>
              <a:t>La piel sana es una barrera efectiva de protección contra las infecciones  </a:t>
            </a:r>
          </a:p>
          <a:p>
            <a:endParaRPr lang="es-ES_tradnl" dirty="0" smtClean="0"/>
          </a:p>
          <a:p>
            <a:r>
              <a:rPr lang="es-ES_tradnl" dirty="0" smtClean="0"/>
              <a:t>Estos artículos solo requieren de limpieza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524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/>
              <a:t>MÉTODOS DE ESTERILIZACION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905000"/>
            <a:ext cx="7772400" cy="40386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s-ES_tradnl" sz="2800" dirty="0"/>
              <a:t>                                  </a:t>
            </a:r>
            <a:r>
              <a:rPr lang="es-MX" sz="2800" dirty="0"/>
              <a:t> </a:t>
            </a:r>
            <a:r>
              <a:rPr lang="es-ES_tradnl" sz="2800" dirty="0"/>
              <a:t>CALOR HUMEDO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sz="2800" dirty="0"/>
              <a:t>                  FISICOS   </a:t>
            </a:r>
            <a:r>
              <a:rPr lang="es-MX" sz="2800" dirty="0"/>
              <a:t>   </a:t>
            </a:r>
            <a:r>
              <a:rPr lang="es-MX" sz="2800" dirty="0" smtClean="0"/>
              <a:t>(</a:t>
            </a:r>
            <a:r>
              <a:rPr lang="es-ES_tradnl" sz="2800" dirty="0" smtClean="0"/>
              <a:t>AUTOCLAVE)</a:t>
            </a:r>
            <a:endParaRPr lang="es-ES_tradnl" sz="2800" dirty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s-ES_tradnl" sz="2800" dirty="0" smtClean="0"/>
              <a:t>                                    </a:t>
            </a:r>
            <a:r>
              <a:rPr lang="es-ES_tradnl" sz="2800" dirty="0"/>
              <a:t>CALOR SECO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s-ES_tradnl" sz="2800" dirty="0" smtClean="0"/>
              <a:t>                                      (PUPINEL )</a:t>
            </a:r>
            <a:endParaRPr lang="es-ES_tradnl" sz="2800" dirty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s-ES_tradnl" sz="2800" dirty="0"/>
              <a:t>                                    </a:t>
            </a:r>
            <a:endParaRPr lang="es-ES_tradnl" sz="2800" dirty="0" smtClean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s-ES_tradnl" sz="2800" dirty="0" smtClean="0"/>
              <a:t>                QUIMICOS  </a:t>
            </a:r>
            <a:r>
              <a:rPr lang="es-MX" sz="2800" dirty="0" smtClean="0"/>
              <a:t>    </a:t>
            </a:r>
            <a:r>
              <a:rPr lang="es-ES_tradnl" sz="2800" dirty="0"/>
              <a:t>FORMALDEHIDO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sz="2800" dirty="0"/>
              <a:t>                                          </a:t>
            </a:r>
            <a:r>
              <a:rPr lang="es-MX" sz="2800" dirty="0"/>
              <a:t> </a:t>
            </a:r>
            <a:r>
              <a:rPr lang="es-ES_tradnl" sz="2800" dirty="0"/>
              <a:t>PLASMA   PH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sz="2800" dirty="0"/>
              <a:t>                                                          Ac PER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s-ES_tradnl" sz="2800" dirty="0"/>
              <a:t> </a:t>
            </a:r>
            <a:r>
              <a:rPr lang="es-ES_tradnl" sz="2800" dirty="0" smtClean="0"/>
              <a:t>                RADIACIONES </a:t>
            </a:r>
            <a:r>
              <a:rPr lang="es-ES_tradnl" sz="2800" dirty="0"/>
              <a:t>IONIZANTES</a:t>
            </a:r>
          </a:p>
        </p:txBody>
      </p:sp>
      <p:sp>
        <p:nvSpPr>
          <p:cNvPr id="6" name="5 Flecha derecha"/>
          <p:cNvSpPr/>
          <p:nvPr/>
        </p:nvSpPr>
        <p:spPr>
          <a:xfrm>
            <a:off x="1258888" y="2276475"/>
            <a:ext cx="979487" cy="485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7" name="6 Flecha derecha"/>
          <p:cNvSpPr/>
          <p:nvPr/>
        </p:nvSpPr>
        <p:spPr>
          <a:xfrm>
            <a:off x="1187450" y="4005263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8" name="7 Flecha derecha"/>
          <p:cNvSpPr/>
          <p:nvPr/>
        </p:nvSpPr>
        <p:spPr>
          <a:xfrm>
            <a:off x="1116013" y="5373688"/>
            <a:ext cx="977900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rgbClr val="FF3300"/>
                </a:solidFill>
              </a:rPr>
              <a:t>INFECCIÓN</a:t>
            </a:r>
            <a:endParaRPr lang="es-CL" b="1">
              <a:solidFill>
                <a:srgbClr val="FF3300"/>
              </a:solidFill>
            </a:endParaRPr>
          </a:p>
        </p:txBody>
      </p:sp>
      <p:sp>
        <p:nvSpPr>
          <p:cNvPr id="1044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750" y="2420938"/>
            <a:ext cx="8229600" cy="3384550"/>
          </a:xfrm>
        </p:spPr>
        <p:txBody>
          <a:bodyPr/>
          <a:lstStyle/>
          <a:p>
            <a:r>
              <a:rPr lang="es-MX" sz="4000" b="1">
                <a:solidFill>
                  <a:srgbClr val="0033CC"/>
                </a:solidFill>
              </a:rPr>
              <a:t>Entrada y desarrollo de un agente infeccioso al organismo</a:t>
            </a:r>
          </a:p>
          <a:p>
            <a:endParaRPr lang="es-CL" sz="4000" b="1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431" name="Group 159"/>
          <p:cNvGraphicFramePr>
            <a:graphicFrameLocks noGrp="1"/>
          </p:cNvGraphicFramePr>
          <p:nvPr/>
        </p:nvGraphicFramePr>
        <p:xfrm>
          <a:off x="0" y="-26988"/>
          <a:ext cx="9144000" cy="6828474"/>
        </p:xfrm>
        <a:graphic>
          <a:graphicData uri="http://schemas.openxmlformats.org/drawingml/2006/table">
            <a:tbl>
              <a:tblPr/>
              <a:tblGrid>
                <a:gridCol w="2411413"/>
                <a:gridCol w="3024187"/>
                <a:gridCol w="3708400"/>
              </a:tblGrid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METODO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VENTAJAS</a:t>
                      </a:r>
                      <a:endParaRPr kumimoji="0" lang="es-MX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LIMITACIONES</a:t>
                      </a:r>
                      <a:endParaRPr kumimoji="0" lang="es-MX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5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AUTOCLAVE                                                                                                        </a:t>
                      </a:r>
                      <a:endParaRPr kumimoji="0" lang="es-MX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Ciclos cortos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Bajo costo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No tóxico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Elimina Priones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No material termosensible</a:t>
                      </a:r>
                      <a:endParaRPr kumimoji="0" lang="es-C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No esteriliza sustancias oleosas ni polvos</a:t>
                      </a:r>
                      <a:endParaRPr kumimoji="0" lang="es-MX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81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PUPINEL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371600" marR="0" lvl="3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ahoma" pitchFamily="34" charset="0"/>
                        <a:buChar char="–"/>
                        <a:tabLst/>
                      </a:pP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Fácil manejo de equipos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371600" marR="0" lvl="3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ahoma" pitchFamily="34" charset="0"/>
                        <a:buChar char="–"/>
                        <a:tabLst/>
                      </a:pP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371600" marR="0" lvl="3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ahoma" pitchFamily="34" charset="0"/>
                        <a:buChar char="–"/>
                        <a:tabLst/>
                      </a:pP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1371600" marR="0" lvl="3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Tahoma" pitchFamily="34" charset="0"/>
                        <a:buChar char="–"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Daños del material</a:t>
                      </a:r>
                      <a:endParaRPr kumimoji="0" lang="es-CL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Prolongada </a:t>
                      </a:r>
                      <a:r>
                        <a:rPr kumimoji="0" lang="es-C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    </a:t>
                      </a: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exposición</a:t>
                      </a:r>
                      <a:endParaRPr kumimoji="0" lang="es-CL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Elevado costo de operación.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98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OXIDO DE ETILENO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Acepta material termo sensible.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Buena penetración</a:t>
                      </a:r>
                      <a:endParaRPr kumimoji="0" lang="es-MX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Ciclos prolongados</a:t>
                      </a:r>
                      <a:endParaRPr kumimoji="0" lang="es-CL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Requiere aireación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No efectivo a priones</a:t>
                      </a: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2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PLASMA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Bajas Tº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Ciclos cortos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No tóxico</a:t>
                      </a:r>
                      <a:endParaRPr kumimoji="0" lang="es-MX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Incompatible con celulosa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Alto costo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Char char="•"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No elimina priones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s-MX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50825" y="685800"/>
            <a:ext cx="8062913" cy="5410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sz="2800" dirty="0" smtClean="0"/>
              <a:t>CALOR HUMEDO: </a:t>
            </a:r>
          </a:p>
          <a:p>
            <a:pPr>
              <a:buFont typeface="Wingdings" pitchFamily="2" charset="2"/>
              <a:buNone/>
            </a:pPr>
            <a:endParaRPr lang="es-ES_tradnl" sz="2800" dirty="0" smtClean="0"/>
          </a:p>
          <a:p>
            <a:r>
              <a:rPr lang="es-ES_tradnl" sz="2800" dirty="0" smtClean="0"/>
              <a:t>VAPOR SATURADO A PRESION (2HRS)</a:t>
            </a:r>
          </a:p>
          <a:p>
            <a:r>
              <a:rPr lang="es-ES_tradnl" sz="2800" dirty="0" smtClean="0"/>
              <a:t>EFECTIVO Y DE MENOR COSTO </a:t>
            </a:r>
          </a:p>
          <a:p>
            <a:r>
              <a:rPr lang="es-ES_tradnl" sz="2800" dirty="0" smtClean="0"/>
              <a:t>NO ES TOXICO </a:t>
            </a:r>
          </a:p>
          <a:p>
            <a:r>
              <a:rPr lang="es-ES_tradnl" sz="2800" dirty="0" smtClean="0"/>
              <a:t>NO DEJA RESIDUOS </a:t>
            </a:r>
          </a:p>
          <a:p>
            <a:r>
              <a:rPr lang="es-ES_tradnl" sz="2800" dirty="0" smtClean="0"/>
              <a:t>M.O. ELIMINADOS POD DESNATURALIZACIÓN DE LAS PROTEINAS</a:t>
            </a:r>
          </a:p>
        </p:txBody>
      </p:sp>
      <p:pic>
        <p:nvPicPr>
          <p:cNvPr id="23555" name="Picture 5" descr="http://loncotec.com/imagenes/autoclaves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0" y="4286250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62000" y="838200"/>
            <a:ext cx="7772400" cy="6019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_tradnl" dirty="0" smtClean="0"/>
              <a:t>Calor seco: </a:t>
            </a:r>
          </a:p>
          <a:p>
            <a:r>
              <a:rPr lang="es-ES_tradnl" dirty="0" err="1" smtClean="0"/>
              <a:t>Accion</a:t>
            </a:r>
            <a:r>
              <a:rPr lang="es-ES_tradnl" dirty="0" smtClean="0"/>
              <a:t>: coagulación de las proteínas de los </a:t>
            </a:r>
            <a:r>
              <a:rPr lang="es-ES_tradnl" dirty="0" err="1" smtClean="0"/>
              <a:t>microorg</a:t>
            </a:r>
            <a:r>
              <a:rPr lang="es-ES_tradnl" dirty="0" smtClean="0"/>
              <a:t>.</a:t>
            </a:r>
          </a:p>
          <a:p>
            <a:pPr>
              <a:buFont typeface="Wingdings" pitchFamily="2" charset="2"/>
              <a:buNone/>
            </a:pPr>
            <a:r>
              <a:rPr lang="es-ES_tradnl" dirty="0" smtClean="0"/>
              <a:t> </a:t>
            </a:r>
          </a:p>
          <a:p>
            <a:r>
              <a:rPr lang="es-ES_tradnl" dirty="0" smtClean="0"/>
              <a:t>Efectividad: depende difusión del calor</a:t>
            </a:r>
          </a:p>
          <a:p>
            <a:endParaRPr lang="es-ES_tradnl" dirty="0" smtClean="0"/>
          </a:p>
          <a:p>
            <a:r>
              <a:rPr lang="es-ES_tradnl" dirty="0" smtClean="0"/>
              <a:t>No hay evaluaciones objetivas,  su uso debe limitarse solo a materiales que no resisten el vapor</a:t>
            </a:r>
          </a:p>
          <a:p>
            <a:pPr>
              <a:buFont typeface="Wingdings" pitchFamily="2" charset="2"/>
              <a:buNone/>
            </a:pPr>
            <a:endParaRPr lang="es-ES_tradnl" dirty="0" smtClean="0"/>
          </a:p>
        </p:txBody>
      </p:sp>
      <p:sp>
        <p:nvSpPr>
          <p:cNvPr id="24579" name="AutoShape 7" descr="data:image/jpg;base64,/9j/4AAQSkZJRgABAQAAAQABAAD/2wCEAAkGBhAQEBQQEA8PEBIPEBAVFRcVFBEUFBUSFBQVFBURFBcYGyceFxkjGRQSHy8gIycpLCwsFR4xNTAqNSYrLCkBCQoKDgwNFA8PGikcFBgpKSkpKSkpKTMpKSkpKSkpKSkpKSkpKTUpKSkpKSkpKSk2KSkpKSkpKSkpKSkpKSkpKf/AABEIAOEA4QMBIgACEQEDEQH/xAAcAAEAAQUBAQAAAAAAAAAAAAAAAQMEBQYHAgj/xABHEAABAwICBAsDCAcIAwAAAAABAAIDBBESIQUGMUEHEyIyUWFxgZGhsTNywRRCQ1JigrLRFRYkc4Oi8CM0RFOSwtLhk+Lx/8QAFwEBAQEBAAAAAAAAAAAAAAAAAAECA//EACARAQACAgEEAwAAAAAAAAAAAAABERIhAgMxQVETUmH/2gAMAwEAAhEDEQA/AO4oiICIiAiIgKFKhBKIiAiIgIiICIiAiIgIiICIiCFKhSgIiICIiAiIgIiICIiAiIgIihBKIiAiIgIihBKIiAiIgIiICIiAihSgIiICIiAiIgIiICIiAiLxI8NFybAIPahUDWs+sPNef0gy20+BQXSK0OkG/a8F5Okm9B8kF6isTpL7J7yvB0mfqjxQZBFjjpJ31W+a8HSD/s+CDKIsUa6Tpt3BUzWSfXPkrQzV0usEaiT67vFeHSPO17vEpQ2C6LAw1D2m4JPUcwspS1rX5bD0fklC6RRdSoIUqFKAiIgIiICIiAihSgIihBKsNPH9ml/dlXysNPf3aX92UGF0HpDjWWJ5bQAezpWRwLSNHVpie14OwZjpG8LdqapY9ocDkfXoK0PeBQWIZ2D5zR3hU3V0Q2yN8QgqYEwq2fpeAbZG+aov1ipRtlb4gfFBf4VBasTJrfSD6UHsz9Faya/UTfpB4gHzUsbBhUYFq0vCXRjffv8AyCtJeFSmGxjj3OSxuhjUBi0F/CzGDbinDz9Srabhc+pAT2kDyt8UsdGLFAYuYO4WZDsjAv0kAeP/AErI8KdS4kNwtsL87y5qWjtNNXHY/wAfzV81118+S8JFad7R/qPqV2/Vh16ZhJJNs+05n1UVlVKhSgIoUoCKFKAiIgIiICIiArHTY/Z5f3blfK00r7CT92/0QczeN/2SsTrRpOSCKIxvLcbng2J3AEb1m3NuCtb11A4mEOJBD5LWG04W5dW9aTsx9Rp4EtDauU3HKGVwe4Z7SrWTS2ftpnNwnq5V8u6ywYgLTivkb7xdXNPBjY93GRNLTYA48Rt0WFhe6kQTyuV+/SMZbtmxWOeI2B8V4j0hEGgOiL3WFyXkXOQvZZHVLQMNUyokmc9opow/kkDIBxN+SehbbS6i0joRI0BzXxteCXPuQQCMwBtTRTm7qhhzMd7n6xy6tipyzA7GhvYT8Vs2vugoKUwcQzDxjHF2bjc5dJ61qV07j0XJVB3FgknN2Ft77syBfY3YvGJV+PxR4SM434xexbYixDgdxNiiW8Sta36QyE7btyHYbrzJhvyST2229XUj3Am92DEd1gB+SpOk6SPztkg9yuc69rXt1AZBU6BjWsLnRh7iTmb4R02scykjgPnNOQOXWL2VOOojFxiA37RtUgpcMIORNrXz25bQPFfSmqR/ZWf1uC+YRVNOw3X0zqTJioondLQfEBFZ0KVClFEREBERAREQEREBERAVrpT2En7t/orpUK4XiePsO9EHOMC1bX7KKHIn+1f072D/ALW4YFruttOHmma6+E1TWusSLhwsdio5qyKTFcRyEXvk0qo2GXOzJACeiw68zZbA6aMXtTwEY3NBcJH3sSN7uoI6sILsMNM0tGYFPCTbpF2klZtFlojTlRSiRsbYSJmgOD5IswAQRzuhxV9+tekHNDGmEMAsGgPeAOgWBCj9LT5ASYQ7m4Wxs5XQcIXg19S695prtycMb79o6lBRrvl1Th43E/BcNtFIAAfu9QVu3V+c7WSjtjsP5nBXop53ke2eHbDaQ9xXtmrdW4ZU05LTmCx9yOkX9EVj/wBXnjnPA7ZKdnq8nyUO0A3fNGP41/wRlZ2LUeuOXyaQXGROFvc69j/WxVm6gVxseJA3OaZIxl9YG/kfBEpqs2h4Wm5qGd3Gv+AUGGkaLmRzusRu+LwtvdwWVr+TihbbNrsbifdcAM/ABVG8EM5Ax1FM3EOW0NeR2tyGfghTTYn0mYDZSRu4uMd+biqc1fAzNtPK4e9E38Md/Nb3FwRMaLyaRYC3mkNANvqm77eiP1A0XGf7TSjRlmMUAv3XyQa5LQx8S6Rpe0hsLgC4nnyYCD3G/cu5ahE/IYr7QB6Bcd0rRMijnELuMiaI2sdfFdokBDrjdmPFdh1DdeiZ/W4FIVsSlQpWgREQEREBERAREQEREBUaz2b/AHHeirKnUi7He6fRBomFa1rc/D8nABuauK3mtqIWu62N5MTjbk1VMb9HKt8QqMNqxSaNZHO2uc0u+VS4QTJzL5c3ZvWd/Sug4yCIWuc1v+W91x3nNaA+mmnknMUT34Z5GuDWk5hx6ArqPVStcRamms5uRLbW6jeyzRbcTrromMWZR4gcwOKiGfXcleDwpUzfZ0RvmOdGDbubsWrs1Fry2/EYSDmHOaA4dO3JXLODirJIJhDXDK7wSD0Wtn3Im2Wl4XH/ADKVje17j6BWM3CzVHmxQNvsuHOz7ykfBjPkXTwtIyOTyCO0NVccGAAIdVADaORmD2lyG2Ll4T685h0bbbbRt8c1bP1+0i7L5TIL55BjfgtgHB/RtIMlYb/O9i3EO85Lz+reiGCz6sEA/wCcy47LC6g06v1qrntuaqe17G0hFu0DYsTUV1Q7IzTOdbK732I6s810SeHQDDd0gcSPryuv2gZFWx0vq/GABA1wBuORM7PtLkHO43HIkkg7yTkehRNA13QD3Zro0GuuhGE4dHYidv8AYx59uM5qrLws0cXstFC272LPJrCqMVQvvRSg7RFEP5ol2jUgWpQOh7h4ZfBcaqNOCrFTMIxGHRNeGXvbOLq6iux6juJps7X4x97dNypCy2NFClaBFClAREQEREBERAREQF4m5p7D6L2qc/NPYfQoNJF1rWur7QZbnMd3tc0j0Wz4VqWv82CEZc51t28HP0VnssV5YGDW+SiknjgZCMcz3OJxElx3nPySbhIrSMnwsz2iM5eN1YaF0A+sMzzJhMc2HYSbFocD8FmGajMuC6bYM7NYB25lc65Osc+nHhiXa+11/wC9fyM/4qhLrtXOz+WSDdYADyDVnDqpSsHLnt2yRN+KpuoNFs508Rt0y38mrOHL2383T9Nam1gqn3xVcx7XOCtH1j3c6Z5HWXnxW2mq0QzYYzvyErlR/WLRbObHfsgB/EVcJ9r83D6tTIv84EjqPiVUjpXuBwNe6/Qxxt22C2R2u1G3mU8pt9mJvxVN2v7NjaYgfakHwakcf1metx+rXzoioNv7OTk/Yf5ZL0zVmpdcCJ5B6Rh7s1lZ+EGS3JgjB33c93pZWMmv9WdjYB9wn1JVx/Wflj1D3BqXUk3LWi31j+SvabUeT6R0dugXN/yWGOu1aT7Vo7I4x8FQqtP1UgxfKJNm4huW22S1EQ5z1JnxDaKehEMEzeSXCFzSQTawMeY8F2nUQ/szv3rvPNfPmiKlzmPBc43ppN987tPwX0JqKwNge0bBM8DsvkPCytsXctkUqFKKIiICIiAiIgIiICIiAvMoyPYfRelBQaNfNadwkexaeh7fit5r6F0Ujg4gh7nubb6pN7doWj8JGUA95vqVUlzWapkD3hr3C7r5OIv+aoOlccyXHcbkn4rPw6BEgD5HSRuN8hHiuNzrlw2qsNAU42umPVeBn+8+iyS1Yx7sr7lGE7dx2rajoemFudl0yjw5EZXkUdIL3DT1YpSP9qI1fi918xsUYPPb2rbOOpG7IIstl2F345T6KHaRjA5DGt7I4B6R/FFaoIichtHmFWjoZHbInuB6GuNj3BbEdOEb3n75b+DCqUmnHdA+8+V34nlBi3aAqtvyeUW3lpaCO11lR/Qkg28U3tlhuO4OJV7JpM3uGRf+OP8A4p+l5vmkjsBHpZEWbNBPJyfGfdxv/A0q6p9Wn35RfY9EUo77vDQvRqql20zOH37fkqZe7e1t+tzT43OSKqmjliMjjgayxDQHR4rFwtdod1L6A4Pp8cEjumUnxuuJ0DY3QiVzYWtke5nKcCQ9tjh7wWkLtHB020Mg6JLeSvghtqlERRERAREQEREBERAREQFBUogxmnaTHHi3sz7t65XwiRF0LQGlxxNyF7712V7bix3hcl4S4AxoYScPGNBsSLtuTY27QrCS0SKF7mvPEvBiDS4F9g1jsmuuSMrqxlc4GxfE3+I0+d1kpNHijZPG8SBlVFFgw2wvAcHHETsWIjjha65DiPsutn22WdouGQA7JWHs41/4GEKoaG20VB92nkt4uI9FSi0xPH7OeZo3DETl3q+i1wrB9Ji7WgnyCkrpZGMDZDVu+41nrdeCXbqSY+88j8LPisyzXKvOxmL+GVWj1l0k4+zlA+zGAf5ghpgW0dQebQ+IqHfEBV2aC0i7m0zWjqhYPX4rJVGsVWDy5J2/ehB8LKxm1iJ2z1Lj0cZYfypUitDqfpF/OcI++Nv4QryLUdw9vXW6Q159bj0WCkrg/nPlaB1vkv8A6nKhK6Lc55HWA30upRbYZqHRUANyahw6XPf5bFhJMMz7RwsYDYANa0G39byrTHnyI8Xbjd6K5ioKmSwjp3C/RG+3i6/qrGi2TpaCOGnmjnkYJCWvja14LSQ0gtdhNr5+S3Dg61jkp4y1pL4znZwz7QRs3rUdFarV7ruMLxxZFg4YcWeYA2EWv5LaNX9W6mPJzGxsbiwgm7sJNw02yyuVbHVtF6finHJdhd9V2R7unuWTC5q3RT9zhcdt+0LYtEaUnYWxyESNJABOTh371MoaptKKApWkEREBERAREQEREBERAKxlbq7TTOL5YWPc7aTfot6LJqEGmac1UifHxLmjC32fQ22wdS1ik1cpmktfAMbdoLXm3fnddWqKcPbY/wDxazV0zmyHku2NzAJ6VJIa6NERDmUZP8Ow8XWCk0U49nSRDLIukibn2NBNllNKVccLQZ38QHEWLiW3IzsCsZPrzQN/xLD7rXO9AsNaWEmg9KSbaqlgHRGxzj4kK2m4PZpfb6Rmf1Bpt4F1lcz8JtCNhmf2MsPMq0k4Vqcc2CY9pYFdpp6j4KaQc+aof3sb/tKvoODvR7PopHe9I8+llgajhYPzKUfek/ILHzcKlV82KBvaHO+KVJcN7j1RoG5Cli7wSfMq5h0FSt5tNCPuN+K5ZPwlVzvpo2djGBWv63aQlyFRUP6mf+rUxS3aY4GN5rGjsAHoktQxvOe1vvOA9SuMij0pPsir5L9Imt5qvDweaWk2UUva8sb+IpiZOozaw0rOdUwC322n4qxl13oG/wCJafdDnegWm0/A9pV22OCP3pR8AVl6DgPqy5pmqYWtuMWDG51t4BNhdMTKWz6vaTir3u+TB7sA5UhY5rB0MxHO/VZbJFq8/EC6QZEGwB3dZWR0PoaGkhbBAwMYwZdJO9zjvJ6VfWVxW0AKURaQREQEREEKURAUKUQQpKIgKFKICiylEFhpjQ0NXE6Gdgex47wdzmncR0rk1TwHVPGuEdTDxVzgLw/jMPQ4AWuu0Ig5BBwDu+krgPciJ8y74LI0/ATRj2lTVP7OKYPwk+a6ciDRafgZ0U3bHNJ70rvhZZOn4NdFM2UMR97E71K2dEGLptWaOP2dJTMt0RM/JZBkLRsaB2ABVEQQllKIIsilEEKURBClEQQpREBERAREQEREBERAUKUQEREBERAUKUQEREBERAREQEREEKURAREQEREBERAREQEREBERAUKUQEREBERAREQEREBERAREQEREEKURAREQEREBERAREQEREBERAREQEREBERAREQEREBERAREQEREBERAREQEREBERB//Z"/>
          <p:cNvSpPr>
            <a:spLocks noChangeAspect="1" noChangeArrowheads="1"/>
          </p:cNvSpPr>
          <p:nvPr/>
        </p:nvSpPr>
        <p:spPr bwMode="auto">
          <a:xfrm>
            <a:off x="76200" y="-10414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pic>
        <p:nvPicPr>
          <p:cNvPr id="24580" name="Picture 9" descr="http://2.bp.blogspot.com/_HZIO9Uu6NHY/TL4AHIuCKqI/AAAAAAAABVI/w5uyq_wAVow/s400/estufa+poupin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4430713"/>
            <a:ext cx="2427288" cy="242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/>
              <a:t>Oxido de </a:t>
            </a:r>
            <a:r>
              <a:rPr lang="es-ES_tradnl" dirty="0" smtClean="0"/>
              <a:t>etileno </a:t>
            </a:r>
            <a:r>
              <a:rPr lang="es-ES_tradnl" dirty="0" err="1" smtClean="0"/>
              <a:t>ag</a:t>
            </a:r>
            <a:r>
              <a:rPr lang="es-ES_tradnl" dirty="0" smtClean="0"/>
              <a:t> </a:t>
            </a:r>
            <a:r>
              <a:rPr lang="es-ES_tradnl" dirty="0" err="1" smtClean="0"/>
              <a:t>quimico</a:t>
            </a:r>
            <a:r>
              <a:rPr lang="es-ES_tradnl" dirty="0"/>
              <a:t/>
            </a:r>
            <a:br>
              <a:rPr lang="es-ES_tradnl" dirty="0"/>
            </a:br>
            <a:endParaRPr lang="es-ES_tradnl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143000"/>
            <a:ext cx="7772400" cy="5715000"/>
          </a:xfrm>
        </p:spPr>
        <p:txBody>
          <a:bodyPr/>
          <a:lstStyle/>
          <a:p>
            <a:r>
              <a:rPr lang="es-ES_tradnl" dirty="0" smtClean="0"/>
              <a:t>Alto poder </a:t>
            </a:r>
            <a:r>
              <a:rPr lang="es-ES_tradnl" dirty="0" err="1" smtClean="0"/>
              <a:t>esterilizante</a:t>
            </a:r>
            <a:r>
              <a:rPr lang="es-ES_tradnl" dirty="0" smtClean="0"/>
              <a:t>, produce aniquilación de la pared celular de los MO.</a:t>
            </a:r>
          </a:p>
          <a:p>
            <a:endParaRPr lang="es-ES_tradnl" dirty="0" smtClean="0"/>
          </a:p>
          <a:p>
            <a:r>
              <a:rPr lang="es-ES_tradnl" dirty="0" smtClean="0"/>
              <a:t>Presentación líquida volátil y gaseoso</a:t>
            </a:r>
          </a:p>
          <a:p>
            <a:endParaRPr lang="es-ES_tradnl" dirty="0" smtClean="0"/>
          </a:p>
          <a:p>
            <a:r>
              <a:rPr lang="es-ES_tradnl" dirty="0" smtClean="0"/>
              <a:t>Ventaja esteriliza a baja temperatura, buena penetración a artículos que tienen lúmenes y gomas </a:t>
            </a:r>
          </a:p>
          <a:p>
            <a:endParaRPr lang="es-ES_tradnl" dirty="0" smtClean="0"/>
          </a:p>
          <a:p>
            <a:r>
              <a:rPr lang="es-ES_tradnl" dirty="0" smtClean="0"/>
              <a:t>Posee capacidad de impregnación </a:t>
            </a:r>
          </a:p>
          <a:p>
            <a:endParaRPr lang="es-ES_tradnl" dirty="0" smtClean="0"/>
          </a:p>
          <a:p>
            <a:r>
              <a:rPr lang="es-ES_tradnl" dirty="0" smtClean="0"/>
              <a:t>Requiere sistema de aireación que disminuya e</a:t>
            </a:r>
            <a:r>
              <a:rPr lang="es-MX" dirty="0" smtClean="0"/>
              <a:t>l</a:t>
            </a:r>
            <a:r>
              <a:rPr lang="es-ES_tradnl" dirty="0" smtClean="0"/>
              <a:t> riesgo </a:t>
            </a:r>
            <a:r>
              <a:rPr lang="es-ES_tradnl" dirty="0" err="1" smtClean="0"/>
              <a:t>intoxicacion</a:t>
            </a:r>
            <a:r>
              <a:rPr lang="es-ES_tradnl" dirty="0" smtClean="0"/>
              <a:t> del manipulador.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portalesmedicos.com/imagenes/publicaciones/0801_esterilizacion_instrumental_quirofano/esterilizacion_quimica_oxido_etile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125538"/>
            <a:ext cx="4646613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4" descr="http://www.biolene.com/espanol/images/alta/cart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1557338"/>
            <a:ext cx="31813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/>
              <a:t>Controles de esterilización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s-ES_tradnl" dirty="0" smtClean="0"/>
              <a:t>MONITORES FISICOS</a:t>
            </a:r>
          </a:p>
          <a:p>
            <a:r>
              <a:rPr lang="es-ES_tradnl" dirty="0" smtClean="0"/>
              <a:t>INDICADORES QUIMICOS</a:t>
            </a:r>
          </a:p>
          <a:p>
            <a:r>
              <a:rPr lang="es-ES_tradnl" dirty="0" smtClean="0"/>
              <a:t>INDICADORES BIOLOGICOS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/>
              <a:t>Monitores físicos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/>
              <a:t>Elementos incorporados a los equipos </a:t>
            </a:r>
            <a:r>
              <a:rPr lang="es-ES_tradnl" sz="2800" dirty="0" smtClean="0"/>
              <a:t>como: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2800" b="1" dirty="0" smtClean="0">
                <a:solidFill>
                  <a:schemeClr val="accent6">
                    <a:lumMod val="75000"/>
                  </a:schemeClr>
                </a:solidFill>
              </a:rPr>
              <a:t>Termómetros 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2800" b="1" dirty="0" smtClean="0">
                <a:solidFill>
                  <a:schemeClr val="accent6">
                    <a:lumMod val="75000"/>
                  </a:schemeClr>
                </a:solidFill>
              </a:rPr>
              <a:t>Manómetros </a:t>
            </a:r>
            <a:r>
              <a:rPr lang="es-ES_tradnl" sz="2800" b="1" dirty="0">
                <a:solidFill>
                  <a:schemeClr val="accent6">
                    <a:lumMod val="75000"/>
                  </a:schemeClr>
                </a:solidFill>
              </a:rPr>
              <a:t>de presión </a:t>
            </a:r>
            <a:r>
              <a:rPr lang="es-ES_tradnl" sz="2800" b="1" dirty="0" smtClean="0">
                <a:solidFill>
                  <a:schemeClr val="accent6">
                    <a:lumMod val="75000"/>
                  </a:schemeClr>
                </a:solidFill>
              </a:rPr>
              <a:t>s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2800" b="1" dirty="0" smtClean="0">
                <a:solidFill>
                  <a:schemeClr val="accent6">
                    <a:lumMod val="75000"/>
                  </a:schemeClr>
                </a:solidFill>
              </a:rPr>
              <a:t>Sensores </a:t>
            </a:r>
            <a:r>
              <a:rPr lang="es-ES_tradnl" sz="2800" b="1" dirty="0">
                <a:solidFill>
                  <a:schemeClr val="accent6">
                    <a:lumMod val="75000"/>
                  </a:schemeClr>
                </a:solidFill>
              </a:rPr>
              <a:t>de </a:t>
            </a:r>
            <a:r>
              <a:rPr lang="es-ES_tradnl" sz="2800" b="1" dirty="0" smtClean="0">
                <a:solidFill>
                  <a:schemeClr val="accent6">
                    <a:lumMod val="75000"/>
                  </a:schemeClr>
                </a:solidFill>
              </a:rPr>
              <a:t>carga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2800" b="1" dirty="0" smtClean="0">
                <a:solidFill>
                  <a:schemeClr val="accent6">
                    <a:lumMod val="75000"/>
                  </a:schemeClr>
                </a:solidFill>
              </a:rPr>
              <a:t>Válvulas 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2800" b="1" dirty="0" smtClean="0">
                <a:solidFill>
                  <a:schemeClr val="accent6">
                    <a:lumMod val="75000"/>
                  </a:schemeClr>
                </a:solidFill>
              </a:rPr>
              <a:t>Sistemas </a:t>
            </a:r>
            <a:r>
              <a:rPr lang="es-ES_tradnl" sz="2800" b="1" dirty="0">
                <a:solidFill>
                  <a:schemeClr val="accent6">
                    <a:lumMod val="75000"/>
                  </a:schemeClr>
                </a:solidFill>
              </a:rPr>
              <a:t>de registro de </a:t>
            </a:r>
            <a:r>
              <a:rPr lang="es-ES_tradnl" sz="2800" b="1" dirty="0" smtClean="0">
                <a:solidFill>
                  <a:schemeClr val="accent6">
                    <a:lumMod val="75000"/>
                  </a:schemeClr>
                </a:solidFill>
              </a:rPr>
              <a:t>parámetros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s-ES_tradnl" sz="2800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 smtClean="0"/>
              <a:t>Depende de: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2800" b="1" dirty="0" smtClean="0">
                <a:solidFill>
                  <a:schemeClr val="accent6">
                    <a:lumMod val="75000"/>
                  </a:schemeClr>
                </a:solidFill>
              </a:rPr>
              <a:t>Estado </a:t>
            </a:r>
            <a:r>
              <a:rPr lang="es-ES_tradnl" sz="2800" b="1" dirty="0">
                <a:solidFill>
                  <a:schemeClr val="accent6">
                    <a:lumMod val="75000"/>
                  </a:schemeClr>
                </a:solidFill>
              </a:rPr>
              <a:t>del equipo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2800" b="1" dirty="0">
                <a:solidFill>
                  <a:schemeClr val="accent6">
                    <a:lumMod val="75000"/>
                  </a:schemeClr>
                </a:solidFill>
              </a:rPr>
              <a:t>Tamaño de la carga </a:t>
            </a:r>
          </a:p>
          <a:p>
            <a:pPr marL="51435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sz="2800" b="1" dirty="0">
                <a:solidFill>
                  <a:schemeClr val="accent6">
                    <a:lumMod val="75000"/>
                  </a:schemeClr>
                </a:solidFill>
              </a:rPr>
              <a:t>Presencia de materia orgánica 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/>
              <a:t>Indicadores químicos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557338"/>
            <a:ext cx="7772400" cy="4876800"/>
          </a:xfrm>
        </p:spPr>
        <p:txBody>
          <a:bodyPr/>
          <a:lstStyle/>
          <a:p>
            <a:r>
              <a:rPr lang="es-ES_tradnl" sz="2800" dirty="0" smtClean="0"/>
              <a:t>Sustancia químicas </a:t>
            </a:r>
          </a:p>
          <a:p>
            <a:endParaRPr lang="es-ES_tradnl" sz="2800" dirty="0" smtClean="0"/>
          </a:p>
          <a:p>
            <a:r>
              <a:rPr lang="es-ES_tradnl" sz="2800" dirty="0" smtClean="0"/>
              <a:t>Cambian de color cumplir el proceso de esterilización</a:t>
            </a:r>
          </a:p>
          <a:p>
            <a:endParaRPr lang="es-ES_tradnl" sz="2800" dirty="0" smtClean="0"/>
          </a:p>
          <a:p>
            <a:r>
              <a:rPr lang="es-ES_tradnl" sz="2800" dirty="0" smtClean="0"/>
              <a:t>Son de: Papel, cintas adhesivas  o tubos de vidrio</a:t>
            </a:r>
          </a:p>
          <a:p>
            <a:endParaRPr lang="es-ES_tradnl" sz="2800" dirty="0" smtClean="0"/>
          </a:p>
          <a:p>
            <a:r>
              <a:rPr lang="es-ES_tradnl" sz="2800" dirty="0" err="1" smtClean="0"/>
              <a:t>Funcion</a:t>
            </a:r>
            <a:r>
              <a:rPr lang="es-ES_tradnl" sz="2800" dirty="0" smtClean="0"/>
              <a:t>: </a:t>
            </a:r>
            <a:r>
              <a:rPr lang="es-ES_tradnl" sz="2800" dirty="0" err="1" smtClean="0"/>
              <a:t>Monitoréar</a:t>
            </a:r>
            <a:r>
              <a:rPr lang="es-ES_tradnl" sz="2800" dirty="0" smtClean="0"/>
              <a:t> presión ,temperatura , vacío</a:t>
            </a:r>
          </a:p>
        </p:txBody>
      </p:sp>
      <p:sp>
        <p:nvSpPr>
          <p:cNvPr id="31748" name="AutoShape 5" descr="data:image/jpg;base64,/9j/4AAQSkZJRgABAQAAAQABAAD/2wCEAAkGBhQSERUUEhQVFBUWFBcUFRgUFxoYFRgVFRQVFRUVFxQXHSYeFxojGhQVHy8gIycpLCwsFR4xNTAqNSYrLCkBCQoKDgwOGg8PGiwgHSQsLCkpKS0tKSkpLCkqLCksKSwpKSkpKSwsKSkpKSksKSwpLCwpLCkpLCkpLCkpKSksLP/AABEIAKUArgMBIgACEQEDEQH/xAAbAAABBQEBAAAAAAAAAAAAAAAGAAEDBQcEAv/EAEIQAAIBAgMEBgUKBQMFAQAAAAECAwARBBIhBQYxQRMUIlFSYTJxktHSByNCYnKBkZOhsRUzU7LiJKLBQ3OCg/Bj/8QAGQEAAwEBAQAAAAAAAAAAAAAAAAECAwQF/8QAKREAAgEDAwQBBAMBAAAAAAAAAAECAxEhBBIxFCJBURMycYGRYaGxI//aAAwDAQACEQMRAD8A2YGuf+LRcM409furpU1V4CSyAjz/ALjSq1PjtcErnZ/F4v6g/X3U/wDFovGPwPur2wzi441FFMVPPzFYyr7XlYK23HG2IfGPwPur0drReMfgfdTzR37S00GItoeFDr2laX7Dbg8HbEV/5g/A+6mba8Q+mPwb3UsTDY3HCl1ns2bXupdRZtSVg2ehLtiLxj8G91OdsRD6Y/BvdXOGrrSQOLHjShqN2PI3CxC+3oACxlUAakm4AHeTbSmh3hgYBllVlPArcg+ogVx7TwAkjkhe+WRCjWPJhbSsuwGPn2LiehmzSYWQkqw/vXuYaZl50Ku3dWyvAttjWMRvXhIzZ8REhteztlNu+xqcbbh/qKR9/uoX2/sKDaWHHaBuM0Mq62vz81PMUJbp7zTYGbqONuFuBE2py3PZAI9JDyPKktQ2rpZ9DcbM05t68IGyHERBr2ylrNc8Bl43ro/jcP8AUH4H3UMbc3Pw+LljllU50IJK6Z1GoVj3X++ru9Q9ZjCH8ZJHvZhGbKuIiZteyGu2nHsjWpm27CNTIotrz91Z3vzuUzt1vB3TEIczBNC9vpL3OP1ru3I33XGJ0cnZxCDtLwzgcXUfuOVW9Q9u6Kv7FszZhhh96sLIbR4iJyBeyNmNu+wqSbeHDoMzzIoHEtcAeskaVl29+6cmFl69gLrlOaRF5eJlHNDzXlRPuxvPFtCAggZsuWaI6jXmAeKnvoeoaSkldf4ChmwVYTeTDy/y5o31A7JvqeAuOBrvvWQruvLs/aELYck4WaaNHHHLdwQjDuBHZb7vXrpNdMJblchqwyiq3Z0N0H3/ANxq0WqzBAhF++3tGs9TayvwOBMt1NTyRBhdeNOQHHnUKOVP71x4hh5izTn7jxSZfVzqSaH6S8KeWLMMwqOGbL6qTx2T48MP5RH05taoWqbFKL6UoJRwPA1lZyltkyuFcgBr0QRrw7q9TQZfVU0coYZWpxp922WH4Bs4Ns7U6LCyykZjFGXtwvl5Xqk/021MJ4429uNx/awP4/fV7jMGCGRwGVgQQeBU6EVlW0NnzbFxHTQXfCubMp4AeBjybjlarzN2eJL+xcfYWzdozbGxHQYi74VySrAaD66dx8S1pIw8MxjmypIVBaKTQ2DDipqtkjw21MJ4o24Hg8bgfow7udc24+7U2CSRJZQ6F/m1HADxa8C3h8qick1fiXkaxjwWO1d6MPh5Y4pXCvJw7lHAFz9EE6CrWqLe7dKPHRZTZZFv0b24E/RbvU8/xoW3P3tkw0vUcf2WU5Y3bl4VZuank1Qqe6N48rkd7PISbO33gmxUmGGZXU5UL6ZyPSAB1BB4A8ao999y2LdcwV0mQ53VOLW1zr9bvHOu3fncnrI6aDs4hNdNOky6gE8nHI1HuNvv0/8Ap8T2cQl1106S3HTk4tqOdaR7Vvh+UJ5wzr3K30XGpkeyzqO2vJhzdR+45UPb2bqyYKXr2BuoU3kReC39IhecZ5jleuvfXcx1fruCukqHO6rxa3F0Hf3jn+9zuXvimOjytZZlHzicmHjUH6PeOVV9PfDjyhc4ZNu5vVHjoQy2V1ePpEvqp6RdR3qeRo4NZXityThtoQYjC3ETTIJkH0Azi/rQm2nI1ql67tOoqPbwZz5yOpri2cwaNVPHW3tGuxRXGmyiOErgDhommt+Nq1qJvCIR6JKmpmAcXHGo3wDHjK3sp8NMmzmB0lf2U+GuZUGnbwabho5sp/cVNLGCMwqJtmk6mV/ZT4a9Js9hwmf2U+GkqDttlwG7yczHWpJ8PYXGopPsw3/mv7KfDTrgWAsJnt9lPhqI6XlMbmLDz/RbhXmeHL6q8/wo/wBV/wAE+GpTgWtbpnt9lPhq/glKNpP7MW5eDg25tUxYSaSwLRxs4B4ErraqnZW1oNoYckAMjDLJG3FTzVh+oNXsmxswKtIxBFiCqWIOhB7NUux/k4gwshkgkmQm4IzKUIPIqVtpy7qT08pRy8oe6zADF4WfYmJ6SK8mFkNiD/a3c45NzrSdl7VjxMSywsGVhoe48ww5EcxXVjN3FljaOR2ZGFmBCa/7f1qv2FuBDgyxglnAb0gzKym3A2K8fOiemc1d8/6Cnb7ARhN6sTgMY8W0CXjkYssltFubB0+pwBXlRJvdunHj4QQQJALxSDUEHXKSOKH9ONXW29y4sWmSdnYA3BAQMD5MFuK97H3SXDRiKKabICSA5VrX5AldB5UPTyxKOGLd4YA7m74PDJ1LHXV1OWN2/RGbnyytVhvzuR0/+ow3ZxCa9nTpMvDXk45Hnwoj278nmHxhVp2kLLoGXIrW7iQuoqywmwOjRUE0pCjKC+RmsO9itzTenknujz5QbsWYGbjb79ZHQT9nEpca6dJbibcnHMffVfvpuc8UnXcDdZFOeRE/V1H9y86LNo/Jphpp+nZpVl0OaMqhzDgxsvpedXg2Qf6r/gnw0dO4yvD8oN98MEt1t8Ux0IvZZlaPpE/9ijOvep/StANCUHyaYVMSMSplWQPnsrBUJvcjIBax5ii2uinTVNWRLlcZa914U17BrZkivT3pU96kYqQpZqWakB5avJr0TXlqYCFOaa9er0AeDStXq9KlcDzSp6VO4DWpwKVKlcBrUqelQIalTmlQA1OKVIUwGUVSYfBoVBKgk3uT6zV0pqowp7C+o/ua5dXJqKsXTyxjgY/CKaPDRMLqqkd4Nx+hob3g20uJSTDYWQNMCLoCVzqrfOIknC9uNqrd0cVKMSscbR9FaQyxQi8cPh+cPpOW8zwrz7Tavc6dqsG7YGPwLWetjJ3Q49TFkjYo+HFwMga3a19PUVpF6F9s7nIXM0EamUuGKO5WEsDfOyj0iO7SinVaeWEUjk3X2SJj03TdJBmdkjIIdXY6pKb65TwHCik4GPwLXJsDY/V4ypIZ3dpJCBYF3NzYcgOA9VWLGonUk3hg0iHqMfgWn6hH4F/ChzfDbTJGgiZsjSFZXgAeRQBcKoGiknS5rzurt6ZpBh5oytoukVnfNJbNb523ok92lO09u64bQl6hH4Fp+oR+BfwqXNSvWe+XsViE4CPwLXnqEfhWpmewudANTehva+0RiUAw5Eqo15UDZMy201NuxfiRTUpPyFkXwwMfJVppcJGqk5AbAm3qBP8AxVBuvi5Ok6PNG8Sx3+bHYja+iB/pG3Gie9Dck+QsgIOIkCLjCI2iayvEt7quawIufTqx2BsXNaRpFliGYxWuGOY3+cN9SuotUuO3cCt0kCXbOG6NnKwhvGVHEjuqz2Ps7oIgl7m5ZiNAWY3NhyHdVupjDFY6OoR+Bfwpv4fH4Fqe9D+8+12jEYRnVXLB3iXOwKjRFHAEnnUKUm7XHYt5cIigFVAIdNR9taIiKBdk7Zkc9FLGysoicFmBYqZFAz29FjxtR0TXqaW+3JhU5PKmgPa29ywgRqjSZdMQVB+aR72N+GbUG1Hais62jszEQmWbDtH0UyfPCXghAK9IO/TlV6lJpXHS5KVNkdJIkMXSHKIzhsQo7Cx6vLKSOLFja3latGweFEa2Fr6ZiAFzNzYhRa9DO4OEKLLkLnDll6HOCCzBbSuFPBS3Ci0V5lWWbHQ2K9PTWp7VziPDUMbd26kpfBwyhZ3Sytfs3LWZMw4Na9E8kdwRe1wRfu0teswl2U6w9TkwxEqyZkxIsECl7mRn9Xn3VtSim8lI8bGU9Y/0ZALu8UsF2AEMYCmV34hiSSCNa0HY+wYcMCIky5vSJJZj62Opqu3HJkgMjqucuyGVQAZVQ2Vyed/+KIwlFWebAxrUrV6yV5aO4I5HSsRAvtPb0Ut4TmWGQZOmAOXODqOFiOV/OuDC7PeXEdkPFKjkO2UdGIQAqIBwbMP3qfHbNlhhaGRo+q5wekPpqpbNlCDi3KrrdeJxhxnJtmbo83pdFfs3rW+1YJLGHDqgsqhR3KLD8BUuWn6On6OsSjwVprVJ0dRTwEqwBsSpAPdcEA0AUu1torJnw0MgWYqDx0y37YVh9K19KHtjg9JbDEGOUuJIsxBRFITpCx1VzqafqLdEuHMLR4hJARMBZLXuZC/PTlRJuqM8PSFFDsSGZRbpMpID/fXRiKJ5JsLsiOBLRg6uhJYksTnXiTxoqIqkxMfZ/wDJP71q+Mdd+jfa7mNTkhU1WJgZQuW0ZA01Y6692WrRa9iuycIz+pGSdiq6pLyEftH4afqsvdH7R+GrSnrHp6foveyq6pL3R+0fhp+qS90ftN8NWtPS6an6HvkVHVJe6P2m+GuXaWwDOmSZI3W4axd7XHDgNaIaVHT0/Qb5FNFs+RQFVYgoFgAxAAHIdmvfVJe6P2m+Grano6en6DfL2VPVJu6P2m+Gm6rN3R+03w1bilal01P0HyMqGwUp4rEfWxP7rS6pN3R+03w1b09HTU/Qb2VAwk3dH7TfDS6pN3R+03w1b01HTU/Qt8ip6nN3R+03w03VJu6P2m+GrelR01P0G+QP4/YTTKFlSNlve2dwLjvsNa6I8BKoCqsQAFgAxAAHAAZauKVqfT0/Qb2U7bPlawIjAzKT2ieDBjpbyq4vTgUxFaRhGCtFEtt8kCivYWvCmhvZ0sUq3UliCQ/ba4YEg3F6K1VU1dhGNwoy0stUPVU7j7Te+oMcUiXN0cjgcQhYkeds3CuXrI+jT42E2WlloAh3twjMAQ635tew9fa0q/TDxkAjUHgQzWI7wb0PWJcpj+NhDlpZaoepp3H2m99VO1tqxYc/ORS2PBlJKnyvm0NC1sX4YvjYaZae1A+ytvYadsq3VuQckE+rta+qrnqad3+5vfQ9YlymP42X9qWWqB8End/ub30IbW38w+GkKTYbEIw4XOhHeDnsRTjqt3CJcLGnZaRFA27u8WExq/NE5h6UbMwceds2o8xVz1NO7/c3vpPVpYaY1TbCDLTWobxUARCyxtIRwVXIY+QzNa9BU3ynYVHKvh8QhBswY2I77jNVR1O/6YicLcs1nLTgUJbKxeHxKCSFg6nuZrg9zC9wfI12dTTuPtN76h62Kw0V8bCC1K1Be38euFTP1eWZfpGJiSvmVLXt5ih7Z3ym4GSQKySRA/TckqPXla49dXHU7ldRYtlvJqxFK1DLRplV070KsrEi2ddQb60Tg1rSqqoroiUbHOtZRtHZmIwr9YiJKklrryuScrr3VqyihbG7Ziw8KmQ8Roo1LeVu6p1UrJFUzi2Dvik1lktHJy17Deo8j5GiO9ZOMK+LnPQRBQdbD0VHeW5f/WrSNjYBoYgjyGQjmeX1Rzt668urBRyjdO5wbc3Sjnu6Wjk7x6LH6w7/ADH60MYbaeJwD5HBy39FtVI70blWiGg/eveiEqYlVZm7z6CnyPM+qiEnLDVxtBFsfb0WJW6HXmraMPu5jzrvmiV1KsAwPEEXBrNt2t2JpWElzCg1D6hj9kf88K0hV0GpNuZ4nzqJxUXhgncDdubjEXfDesoTr/4N/wAGufYu+zwt0WJDEDS5Hzi/av6Q/WjXFYpY1LOwVRxJOlZxvVt5MU4WGK5vYOR843kAOXrvWsHvxL9ieDSsLjUlUPGwZTzB/fuNc+1tjw4lDHOgdfPiD3q3EGhzc7diaEiSRyl/+mDx+3y/Ci61Yy7JdrHyY/vH8neIwbdNhGeRFOYFf5yeu3pDzH4Vb7qfKuDaPG6HgJQNP/Yo4HzFGe395YMGmaZ7H6KDV29S/wDPCsZ2riX2li74fDBGbgsY1P1pG4X89K7qf/ePevyZPseDfIpVZQykMpFwVIII7wRxql3l3Qw+NX51bOBZZF0ceX1h5GuDcXdOTBRESTFi3/TB+bQ/VvqT5iw8qKLVxN/HPtZr9SyYntDYmN2RL0sbEpf+YmqMPDInL1H7jR5un8pMOKtHNaGY6an5tz9VjwPka973b+4fChowBPKRYxjVBf8AqHgPs8fVWX7E3Znx8rGKNY0LEswBWJPJe8+QruUVWheorfyY32vBv9BO9nyZw4i8kFoZuP8A+bnzA9E+Yol2Fso4eFYjI8uUelIdfUO4dwrtkkCgsxCgC5JNgB5k1wwm6cu1mrSksmQbt43GYDFx4SUEJJKiZH7SWLjtxt7q36sj2pv9DPisPh4Y1lHWI/nXGgPSDWLnf6371rle1SbcbtWZzS5sc4NZbg905MTK8kpZY87Wv6TAMbBQeA861NaqIsFMoAyIbaX6Tjr9mjURlJdoQZz4HApCgSNQqjkP3J5mlj9oLCmZ725AAkk9wArq6rN4E/M/xpdVm8Cfmf415j01VvKN1NGd7X23isU3RxxuiE2ygEE+bN3fpVzu/uOkVnns7jULxRfiP6UV9Vm8Cfmf404ws3gT8z/GtHRq2tFWDdHyMBVPt3eQYcEKjSSdwBsPtMB+lXXVZvAn5h+Gm6rN4E/M/wAayWlqeUPfEzNcHi9oS3fMqjmwKovqHM0abD3Ziww7IzOeLtx+7wirgYSbwJ+YfgpdUm8CfmH4K0lRqtWSshbojXoE3r+UJ0vHg4ZHbgZTG2QfYFu0fPh66PThJ/An5h+Cl1WfwJ+YfhpQ004u7jf8g5p8MxbYW42K2hJ02JZ0QnV5P5jeSqeA89BWrbE2BDhI8kCBRpc/SY97NzNWXU5vAn5h+Cn6pN4E/M/xrSrCvPFrImLgiDFYtY0LubKoubAk/coFyay/evfnFz3jwsM0UZ0zZGErX87dgeQ1rVxhJvAn5n+NMcLP4E/MPw1FPTzg7uN/yVKafDMs3U+SotaXG6cxEDqf+4w4eoVpmGwyxoERQqqLBVFgB5AVP1SbwJ+Z/hS6nN4E/MPwU6lKvUef0KLhEqtvbwJhUuUkkY+ikalmPrI0UeZrKtr47aO05RH0UiIT2Y7MsYA+k7NxPmfuFbX1WfwJ+YfgpuqTeBPzD8NOnRnTztu/uKUlLyA+7XycxYRRJLaWcFCD9BDnX0BzPma1OqNtnzMLFUAuuucnQMCdMmvCr0V20d6T3mcreCAV6pUq6GQh7UiKelSGICnApqVIB7UrUqVADZa9WpqVAD2pWpUqBCtTUqVAD0qalQA9qalSoATU1KlQB6pUqVAH/9k="/>
          <p:cNvSpPr>
            <a:spLocks noChangeAspect="1" noChangeArrowheads="1"/>
          </p:cNvSpPr>
          <p:nvPr/>
        </p:nvSpPr>
        <p:spPr bwMode="auto">
          <a:xfrm>
            <a:off x="76200" y="-766763"/>
            <a:ext cx="1657350" cy="1571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31749" name="AutoShape 7" descr="data:image/jpg;base64,/9j/4AAQSkZJRgABAQAAAQABAAD/2wCEAAkGBhQSERUUEhQVFBUWFBcUFRgUFxoYFRgVFRQVFRUVFxQXHSYeFxojGhQVHy8gIycpLCwsFR4xNTAqNSYrLCkBCQoKDgwOGg8PGiwgHSQsLCkpKS0tKSkpLCkqLCksKSwpKSkpKSwsKSkpKSksKSwpLCwpLCkpLCkpLCkpKSksLP/AABEIAKUArgMBIgACEQEDEQH/xAAbAAABBQEBAAAAAAAAAAAAAAAGAAEDBQcEAv/EAEIQAAIBAgMEBgUKBQMFAQAAAAECAwARBBIhBQYxQRMUIlFSYTJxktHSByNCYnKBkZOhsRUzU7LiJKLBQ3OCg/Bj/8QAGQEAAwEBAQAAAAAAAAAAAAAAAAECAwQF/8QAKREAAgEDAwQBBAMBAAAAAAAAAAECAxEhBBIxFCJBURMycYGRYaGxI//aAAwDAQACEQMRAD8A2YGuf+LRcM409furpU1V4CSyAjz/ALjSq1PjtcErnZ/F4v6g/X3U/wDFovGPwPur2wzi441FFMVPPzFYyr7XlYK23HG2IfGPwPur0drReMfgfdTzR37S00GItoeFDr2laX7Dbg8HbEV/5g/A+6mba8Q+mPwb3UsTDY3HCl1ns2bXupdRZtSVg2ehLtiLxj8G91OdsRD6Y/BvdXOGrrSQOLHjShqN2PI3CxC+3oACxlUAakm4AHeTbSmh3hgYBllVlPArcg+ogVx7TwAkjkhe+WRCjWPJhbSsuwGPn2LiehmzSYWQkqw/vXuYaZl50Ku3dWyvAttjWMRvXhIzZ8REhteztlNu+xqcbbh/qKR9/uoX2/sKDaWHHaBuM0Mq62vz81PMUJbp7zTYGbqONuFuBE2py3PZAI9JDyPKktQ2rpZ9DcbM05t68IGyHERBr2ylrNc8Bl43ro/jcP8AUH4H3UMbc3Pw+LljllU50IJK6Z1GoVj3X++ru9Q9ZjCH8ZJHvZhGbKuIiZteyGu2nHsjWpm27CNTIotrz91Z3vzuUzt1vB3TEIczBNC9vpL3OP1ru3I33XGJ0cnZxCDtLwzgcXUfuOVW9Q9u6Kv7FszZhhh96sLIbR4iJyBeyNmNu+wqSbeHDoMzzIoHEtcAeskaVl29+6cmFl69gLrlOaRF5eJlHNDzXlRPuxvPFtCAggZsuWaI6jXmAeKnvoeoaSkldf4ChmwVYTeTDy/y5o31A7JvqeAuOBrvvWQruvLs/aELYck4WaaNHHHLdwQjDuBHZb7vXrpNdMJblchqwyiq3Z0N0H3/ANxq0WqzBAhF++3tGs9TayvwOBMt1NTyRBhdeNOQHHnUKOVP71x4hh5izTn7jxSZfVzqSaH6S8KeWLMMwqOGbL6qTx2T48MP5RH05taoWqbFKL6UoJRwPA1lZyltkyuFcgBr0QRrw7q9TQZfVU0coYZWpxp922WH4Bs4Ns7U6LCyykZjFGXtwvl5Xqk/021MJ4429uNx/awP4/fV7jMGCGRwGVgQQeBU6EVlW0NnzbFxHTQXfCubMp4AeBjybjlarzN2eJL+xcfYWzdozbGxHQYi74VySrAaD66dx8S1pIw8MxjmypIVBaKTQ2DDipqtkjw21MJ4o24Hg8bgfow7udc24+7U2CSRJZQ6F/m1HADxa8C3h8qick1fiXkaxjwWO1d6MPh5Y4pXCvJw7lHAFz9EE6CrWqLe7dKPHRZTZZFv0b24E/RbvU8/xoW3P3tkw0vUcf2WU5Y3bl4VZuank1Qqe6N48rkd7PISbO33gmxUmGGZXU5UL6ZyPSAB1BB4A8ao999y2LdcwV0mQ53VOLW1zr9bvHOu3fncnrI6aDs4hNdNOky6gE8nHI1HuNvv0/8Ap8T2cQl1106S3HTk4tqOdaR7Vvh+UJ5wzr3K30XGpkeyzqO2vJhzdR+45UPb2bqyYKXr2BuoU3kReC39IhecZ5jleuvfXcx1fruCukqHO6rxa3F0Hf3jn+9zuXvimOjytZZlHzicmHjUH6PeOVV9PfDjyhc4ZNu5vVHjoQy2V1ePpEvqp6RdR3qeRo4NZXityThtoQYjC3ETTIJkH0Azi/rQm2nI1ql67tOoqPbwZz5yOpri2cwaNVPHW3tGuxRXGmyiOErgDhommt+Nq1qJvCIR6JKmpmAcXHGo3wDHjK3sp8NMmzmB0lf2U+GuZUGnbwabho5sp/cVNLGCMwqJtmk6mV/ZT4a9Js9hwmf2U+GkqDttlwG7yczHWpJ8PYXGopPsw3/mv7KfDTrgWAsJnt9lPhqI6XlMbmLDz/RbhXmeHL6q8/wo/wBV/wAE+GpTgWtbpnt9lPhq/glKNpP7MW5eDg25tUxYSaSwLRxs4B4ErraqnZW1oNoYckAMjDLJG3FTzVh+oNXsmxswKtIxBFiCqWIOhB7NUux/k4gwshkgkmQm4IzKUIPIqVtpy7qT08pRy8oe6zADF4WfYmJ6SK8mFkNiD/a3c45NzrSdl7VjxMSywsGVhoe48ww5EcxXVjN3FljaOR2ZGFmBCa/7f1qv2FuBDgyxglnAb0gzKym3A2K8fOiemc1d8/6Cnb7ARhN6sTgMY8W0CXjkYssltFubB0+pwBXlRJvdunHj4QQQJALxSDUEHXKSOKH9ONXW29y4sWmSdnYA3BAQMD5MFuK97H3SXDRiKKabICSA5VrX5AldB5UPTyxKOGLd4YA7m74PDJ1LHXV1OWN2/RGbnyytVhvzuR0/+ow3ZxCa9nTpMvDXk45Hnwoj278nmHxhVp2kLLoGXIrW7iQuoqywmwOjRUE0pCjKC+RmsO9itzTenknujz5QbsWYGbjb79ZHQT9nEpca6dJbibcnHMffVfvpuc8UnXcDdZFOeRE/V1H9y86LNo/Jphpp+nZpVl0OaMqhzDgxsvpedXg2Qf6r/gnw0dO4yvD8oN98MEt1t8Ux0IvZZlaPpE/9ijOvep/StANCUHyaYVMSMSplWQPnsrBUJvcjIBax5ii2uinTVNWRLlcZa914U17BrZkivT3pU96kYqQpZqWakB5avJr0TXlqYCFOaa9er0AeDStXq9KlcDzSp6VO4DWpwKVKlcBrUqelQIalTmlQA1OKVIUwGUVSYfBoVBKgk3uT6zV0pqowp7C+o/ua5dXJqKsXTyxjgY/CKaPDRMLqqkd4Nx+hob3g20uJSTDYWQNMCLoCVzqrfOIknC9uNqrd0cVKMSscbR9FaQyxQi8cPh+cPpOW8zwrz7Tavc6dqsG7YGPwLWetjJ3Q49TFkjYo+HFwMga3a19PUVpF6F9s7nIXM0EamUuGKO5WEsDfOyj0iO7SinVaeWEUjk3X2SJj03TdJBmdkjIIdXY6pKb65TwHCik4GPwLXJsDY/V4ypIZ3dpJCBYF3NzYcgOA9VWLGonUk3hg0iHqMfgWn6hH4F/ChzfDbTJGgiZsjSFZXgAeRQBcKoGiknS5rzurt6ZpBh5oytoukVnfNJbNb523ok92lO09u64bQl6hH4Fp+oR+BfwqXNSvWe+XsViE4CPwLXnqEfhWpmewudANTehva+0RiUAw5Eqo15UDZMy201NuxfiRTUpPyFkXwwMfJVppcJGqk5AbAm3qBP8AxVBuvi5Ok6PNG8Sx3+bHYja+iB/pG3Gie9Dck+QsgIOIkCLjCI2iayvEt7quawIufTqx2BsXNaRpFliGYxWuGOY3+cN9SuotUuO3cCt0kCXbOG6NnKwhvGVHEjuqz2Ps7oIgl7m5ZiNAWY3NhyHdVupjDFY6OoR+Bfwpv4fH4Fqe9D+8+12jEYRnVXLB3iXOwKjRFHAEnnUKUm7XHYt5cIigFVAIdNR9taIiKBdk7Zkc9FLGysoicFmBYqZFAz29FjxtR0TXqaW+3JhU5PKmgPa29ywgRqjSZdMQVB+aR72N+GbUG1Hais62jszEQmWbDtH0UyfPCXghAK9IO/TlV6lJpXHS5KVNkdJIkMXSHKIzhsQo7Cx6vLKSOLFja3latGweFEa2Fr6ZiAFzNzYhRa9DO4OEKLLkLnDll6HOCCzBbSuFPBS3Ci0V5lWWbHQ2K9PTWp7VziPDUMbd26kpfBwyhZ3Sytfs3LWZMw4Na9E8kdwRe1wRfu0teswl2U6w9TkwxEqyZkxIsECl7mRn9Xn3VtSim8lI8bGU9Y/0ZALu8UsF2AEMYCmV34hiSSCNa0HY+wYcMCIky5vSJJZj62Opqu3HJkgMjqucuyGVQAZVQ2Vyed/+KIwlFWebAxrUrV6yV5aO4I5HSsRAvtPb0Ut4TmWGQZOmAOXODqOFiOV/OuDC7PeXEdkPFKjkO2UdGIQAqIBwbMP3qfHbNlhhaGRo+q5wekPpqpbNlCDi3KrrdeJxhxnJtmbo83pdFfs3rW+1YJLGHDqgsqhR3KLD8BUuWn6On6OsSjwVprVJ0dRTwEqwBsSpAPdcEA0AUu1torJnw0MgWYqDx0y37YVh9K19KHtjg9JbDEGOUuJIsxBRFITpCx1VzqafqLdEuHMLR4hJARMBZLXuZC/PTlRJuqM8PSFFDsSGZRbpMpID/fXRiKJ5JsLsiOBLRg6uhJYksTnXiTxoqIqkxMfZ/wDJP71q+Mdd+jfa7mNTkhU1WJgZQuW0ZA01Y6692WrRa9iuycIz+pGSdiq6pLyEftH4afqsvdH7R+GrSnrHp6foveyq6pL3R+0fhp+qS90ftN8NWtPS6an6HvkVHVJe6P2m+GuXaWwDOmSZI3W4axd7XHDgNaIaVHT0/Qb5FNFs+RQFVYgoFgAxAAHIdmvfVJe6P2m+Grano6en6DfL2VPVJu6P2m+Gm6rN3R+03w1bilal01P0HyMqGwUp4rEfWxP7rS6pN3R+03w1b09HTU/Qb2VAwk3dH7TfDS6pN3R+03w1b01HTU/Qt8ip6nN3R+03w03VJu6P2m+GrelR01P0G+QP4/YTTKFlSNlve2dwLjvsNa6I8BKoCqsQAFgAxAAHAAZauKVqfT0/Qb2U7bPlawIjAzKT2ieDBjpbyq4vTgUxFaRhGCtFEtt8kCivYWvCmhvZ0sUq3UliCQ/ba4YEg3F6K1VU1dhGNwoy0stUPVU7j7Te+oMcUiXN0cjgcQhYkeds3CuXrI+jT42E2WlloAh3twjMAQ635tew9fa0q/TDxkAjUHgQzWI7wb0PWJcpj+NhDlpZaoepp3H2m99VO1tqxYc/ORS2PBlJKnyvm0NC1sX4YvjYaZae1A+ytvYadsq3VuQckE+rta+qrnqad3+5vfQ9YlymP42X9qWWqB8End/ub30IbW38w+GkKTYbEIw4XOhHeDnsRTjqt3CJcLGnZaRFA27u8WExq/NE5h6UbMwceds2o8xVz1NO7/c3vpPVpYaY1TbCDLTWobxUARCyxtIRwVXIY+QzNa9BU3ynYVHKvh8QhBswY2I77jNVR1O/6YicLcs1nLTgUJbKxeHxKCSFg6nuZrg9zC9wfI12dTTuPtN76h62Kw0V8bCC1K1Be38euFTP1eWZfpGJiSvmVLXt5ih7Z3ym4GSQKySRA/TckqPXla49dXHU7ldRYtlvJqxFK1DLRplV070KsrEi2ddQb60Tg1rSqqoroiUbHOtZRtHZmIwr9YiJKklrryuScrr3VqyihbG7Ziw8KmQ8Roo1LeVu6p1UrJFUzi2Dvik1lktHJy17Deo8j5GiO9ZOMK+LnPQRBQdbD0VHeW5f/WrSNjYBoYgjyGQjmeX1Rzt668urBRyjdO5wbc3Sjnu6Wjk7x6LH6w7/ADH60MYbaeJwD5HBy39FtVI70blWiGg/eveiEqYlVZm7z6CnyPM+qiEnLDVxtBFsfb0WJW6HXmraMPu5jzrvmiV1KsAwPEEXBrNt2t2JpWElzCg1D6hj9kf88K0hV0GpNuZ4nzqJxUXhgncDdubjEXfDesoTr/4N/wAGufYu+zwt0WJDEDS5Hzi/av6Q/WjXFYpY1LOwVRxJOlZxvVt5MU4WGK5vYOR843kAOXrvWsHvxL9ieDSsLjUlUPGwZTzB/fuNc+1tjw4lDHOgdfPiD3q3EGhzc7diaEiSRyl/+mDx+3y/Ci61Yy7JdrHyY/vH8neIwbdNhGeRFOYFf5yeu3pDzH4Vb7qfKuDaPG6HgJQNP/Yo4HzFGe395YMGmaZ7H6KDV29S/wDPCsZ2riX2li74fDBGbgsY1P1pG4X89K7qf/ePevyZPseDfIpVZQykMpFwVIII7wRxql3l3Qw+NX51bOBZZF0ceX1h5GuDcXdOTBRESTFi3/TB+bQ/VvqT5iw8qKLVxN/HPtZr9SyYntDYmN2RL0sbEpf+YmqMPDInL1H7jR5un8pMOKtHNaGY6an5tz9VjwPka973b+4fChowBPKRYxjVBf8AqHgPs8fVWX7E3Znx8rGKNY0LEswBWJPJe8+QruUVWheorfyY32vBv9BO9nyZw4i8kFoZuP8A+bnzA9E+Yol2Fso4eFYjI8uUelIdfUO4dwrtkkCgsxCgC5JNgB5k1wwm6cu1mrSksmQbt43GYDFx4SUEJJKiZH7SWLjtxt7q36sj2pv9DPisPh4Y1lHWI/nXGgPSDWLnf6371rle1SbcbtWZzS5sc4NZbg905MTK8kpZY87Wv6TAMbBQeA861NaqIsFMoAyIbaX6Tjr9mjURlJdoQZz4HApCgSNQqjkP3J5mlj9oLCmZ725AAkk9wArq6rN4E/M/xpdVm8Cfmf415j01VvKN1NGd7X23isU3RxxuiE2ygEE+bN3fpVzu/uOkVnns7jULxRfiP6UV9Vm8Cfmf404ws3gT8z/GtHRq2tFWDdHyMBVPt3eQYcEKjSSdwBsPtMB+lXXVZvAn5h+Gm6rN4E/M/wAayWlqeUPfEzNcHi9oS3fMqjmwKovqHM0abD3Ziww7IzOeLtx+7wirgYSbwJ+YfgpdUm8CfmH4K0lRqtWSshbojXoE3r+UJ0vHg4ZHbgZTG2QfYFu0fPh66PThJ/An5h+Cl1WfwJ+YfhpQ004u7jf8g5p8MxbYW42K2hJ02JZ0QnV5P5jeSqeA89BWrbE2BDhI8kCBRpc/SY97NzNWXU5vAn5h+Cn6pN4E/M/xrSrCvPFrImLgiDFYtY0LubKoubAk/coFyay/evfnFz3jwsM0UZ0zZGErX87dgeQ1rVxhJvAn5n+NMcLP4E/MPw1FPTzg7uN/yVKafDMs3U+SotaXG6cxEDqf+4w4eoVpmGwyxoERQqqLBVFgB5AVP1SbwJ+Z/hS6nN4E/MPwU6lKvUef0KLhEqtvbwJhUuUkkY+ikalmPrI0UeZrKtr47aO05RH0UiIT2Y7MsYA+k7NxPmfuFbX1WfwJ+YfgpuqTeBPzD8NOnRnTztu/uKUlLyA+7XycxYRRJLaWcFCD9BDnX0BzPma1OqNtnzMLFUAuuucnQMCdMmvCr0V20d6T3mcreCAV6pUq6GQh7UiKelSGICnApqVIB7UrUqVADZa9WpqVAD2pWpUqBCtTUqVAD0qalQA9qalSoATU1KlQB6pUqVAH/9k="/>
          <p:cNvSpPr>
            <a:spLocks noChangeAspect="1" noChangeArrowheads="1"/>
          </p:cNvSpPr>
          <p:nvPr/>
        </p:nvSpPr>
        <p:spPr bwMode="auto">
          <a:xfrm>
            <a:off x="76200" y="-766763"/>
            <a:ext cx="1657350" cy="1571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31750" name="AutoShape 9" descr="data:image/jpg;base64,/9j/4AAQSkZJRgABAQAAAQABAAD/2wCEAAkGBhQSERUUEhQVFBUWFBcUFRgUFxoYFRgVFRQVFRUVFxQXHSYeFxojGhQVHy8gIycpLCwsFR4xNTAqNSYrLCkBCQoKDgwOGg8PGiwgHSQsLCkpKS0tKSkpLCkqLCksKSwpKSkpKSwsKSkpKSksKSwpLCwpLCkpLCkpLCkpKSksLP/AABEIAKUArgMBIgACEQEDEQH/xAAbAAABBQEBAAAAAAAAAAAAAAAGAAEDBQcEAv/EAEIQAAIBAgMEBgUKBQMFAQAAAAECAwARBBIhBQYxQRMUIlFSYTJxktHSByNCYnKBkZOhsRUzU7LiJKLBQ3OCg/Bj/8QAGQEAAwEBAQAAAAAAAAAAAAAAAAECAwQF/8QAKREAAgEDAwQBBAMBAAAAAAAAAAECAxEhBBIxFCJBURMycYGRYaGxI//aAAwDAQACEQMRAD8A2YGuf+LRcM409furpU1V4CSyAjz/ALjSq1PjtcErnZ/F4v6g/X3U/wDFovGPwPur2wzi441FFMVPPzFYyr7XlYK23HG2IfGPwPur0drReMfgfdTzR37S00GItoeFDr2laX7Dbg8HbEV/5g/A+6mba8Q+mPwb3UsTDY3HCl1ns2bXupdRZtSVg2ehLtiLxj8G91OdsRD6Y/BvdXOGrrSQOLHjShqN2PI3CxC+3oACxlUAakm4AHeTbSmh3hgYBllVlPArcg+ogVx7TwAkjkhe+WRCjWPJhbSsuwGPn2LiehmzSYWQkqw/vXuYaZl50Ku3dWyvAttjWMRvXhIzZ8REhteztlNu+xqcbbh/qKR9/uoX2/sKDaWHHaBuM0Mq62vz81PMUJbp7zTYGbqONuFuBE2py3PZAI9JDyPKktQ2rpZ9DcbM05t68IGyHERBr2ylrNc8Bl43ro/jcP8AUH4H3UMbc3Pw+LljllU50IJK6Z1GoVj3X++ru9Q9ZjCH8ZJHvZhGbKuIiZteyGu2nHsjWpm27CNTIotrz91Z3vzuUzt1vB3TEIczBNC9vpL3OP1ru3I33XGJ0cnZxCDtLwzgcXUfuOVW9Q9u6Kv7FszZhhh96sLIbR4iJyBeyNmNu+wqSbeHDoMzzIoHEtcAeskaVl29+6cmFl69gLrlOaRF5eJlHNDzXlRPuxvPFtCAggZsuWaI6jXmAeKnvoeoaSkldf4ChmwVYTeTDy/y5o31A7JvqeAuOBrvvWQruvLs/aELYck4WaaNHHHLdwQjDuBHZb7vXrpNdMJblchqwyiq3Z0N0H3/ANxq0WqzBAhF++3tGs9TayvwOBMt1NTyRBhdeNOQHHnUKOVP71x4hh5izTn7jxSZfVzqSaH6S8KeWLMMwqOGbL6qTx2T48MP5RH05taoWqbFKL6UoJRwPA1lZyltkyuFcgBr0QRrw7q9TQZfVU0coYZWpxp922WH4Bs4Ns7U6LCyykZjFGXtwvl5Xqk/021MJ4429uNx/awP4/fV7jMGCGRwGVgQQeBU6EVlW0NnzbFxHTQXfCubMp4AeBjybjlarzN2eJL+xcfYWzdozbGxHQYi74VySrAaD66dx8S1pIw8MxjmypIVBaKTQ2DDipqtkjw21MJ4o24Hg8bgfow7udc24+7U2CSRJZQ6F/m1HADxa8C3h8qick1fiXkaxjwWO1d6MPh5Y4pXCvJw7lHAFz9EE6CrWqLe7dKPHRZTZZFv0b24E/RbvU8/xoW3P3tkw0vUcf2WU5Y3bl4VZuank1Qqe6N48rkd7PISbO33gmxUmGGZXU5UL6ZyPSAB1BB4A8ao999y2LdcwV0mQ53VOLW1zr9bvHOu3fncnrI6aDs4hNdNOky6gE8nHI1HuNvv0/8Ap8T2cQl1106S3HTk4tqOdaR7Vvh+UJ5wzr3K30XGpkeyzqO2vJhzdR+45UPb2bqyYKXr2BuoU3kReC39IhecZ5jleuvfXcx1fruCukqHO6rxa3F0Hf3jn+9zuXvimOjytZZlHzicmHjUH6PeOVV9PfDjyhc4ZNu5vVHjoQy2V1ePpEvqp6RdR3qeRo4NZXityThtoQYjC3ETTIJkH0Azi/rQm2nI1ql67tOoqPbwZz5yOpri2cwaNVPHW3tGuxRXGmyiOErgDhommt+Nq1qJvCIR6JKmpmAcXHGo3wDHjK3sp8NMmzmB0lf2U+GuZUGnbwabho5sp/cVNLGCMwqJtmk6mV/ZT4a9Js9hwmf2U+GkqDttlwG7yczHWpJ8PYXGopPsw3/mv7KfDTrgWAsJnt9lPhqI6XlMbmLDz/RbhXmeHL6q8/wo/wBV/wAE+GpTgWtbpnt9lPhq/glKNpP7MW5eDg25tUxYSaSwLRxs4B4ErraqnZW1oNoYckAMjDLJG3FTzVh+oNXsmxswKtIxBFiCqWIOhB7NUux/k4gwshkgkmQm4IzKUIPIqVtpy7qT08pRy8oe6zADF4WfYmJ6SK8mFkNiD/a3c45NzrSdl7VjxMSywsGVhoe48ww5EcxXVjN3FljaOR2ZGFmBCa/7f1qv2FuBDgyxglnAb0gzKym3A2K8fOiemc1d8/6Cnb7ARhN6sTgMY8W0CXjkYssltFubB0+pwBXlRJvdunHj4QQQJALxSDUEHXKSOKH9ONXW29y4sWmSdnYA3BAQMD5MFuK97H3SXDRiKKabICSA5VrX5AldB5UPTyxKOGLd4YA7m74PDJ1LHXV1OWN2/RGbnyytVhvzuR0/+ow3ZxCa9nTpMvDXk45Hnwoj278nmHxhVp2kLLoGXIrW7iQuoqywmwOjRUE0pCjKC+RmsO9itzTenknujz5QbsWYGbjb79ZHQT9nEpca6dJbibcnHMffVfvpuc8UnXcDdZFOeRE/V1H9y86LNo/Jphpp+nZpVl0OaMqhzDgxsvpedXg2Qf6r/gnw0dO4yvD8oN98MEt1t8Ux0IvZZlaPpE/9ijOvep/StANCUHyaYVMSMSplWQPnsrBUJvcjIBax5ii2uinTVNWRLlcZa914U17BrZkivT3pU96kYqQpZqWakB5avJr0TXlqYCFOaa9er0AeDStXq9KlcDzSp6VO4DWpwKVKlcBrUqelQIalTmlQA1OKVIUwGUVSYfBoVBKgk3uT6zV0pqowp7C+o/ua5dXJqKsXTyxjgY/CKaPDRMLqqkd4Nx+hob3g20uJSTDYWQNMCLoCVzqrfOIknC9uNqrd0cVKMSscbR9FaQyxQi8cPh+cPpOW8zwrz7Tavc6dqsG7YGPwLWetjJ3Q49TFkjYo+HFwMga3a19PUVpF6F9s7nIXM0EamUuGKO5WEsDfOyj0iO7SinVaeWEUjk3X2SJj03TdJBmdkjIIdXY6pKb65TwHCik4GPwLXJsDY/V4ypIZ3dpJCBYF3NzYcgOA9VWLGonUk3hg0iHqMfgWn6hH4F/ChzfDbTJGgiZsjSFZXgAeRQBcKoGiknS5rzurt6ZpBh5oytoukVnfNJbNb523ok92lO09u64bQl6hH4Fp+oR+BfwqXNSvWe+XsViE4CPwLXnqEfhWpmewudANTehva+0RiUAw5Eqo15UDZMy201NuxfiRTUpPyFkXwwMfJVppcJGqk5AbAm3qBP8AxVBuvi5Ok6PNG8Sx3+bHYja+iB/pG3Gie9Dck+QsgIOIkCLjCI2iayvEt7quawIufTqx2BsXNaRpFliGYxWuGOY3+cN9SuotUuO3cCt0kCXbOG6NnKwhvGVHEjuqz2Ps7oIgl7m5ZiNAWY3NhyHdVupjDFY6OoR+Bfwpv4fH4Fqe9D+8+12jEYRnVXLB3iXOwKjRFHAEnnUKUm7XHYt5cIigFVAIdNR9taIiKBdk7Zkc9FLGysoicFmBYqZFAz29FjxtR0TXqaW+3JhU5PKmgPa29ywgRqjSZdMQVB+aR72N+GbUG1Hais62jszEQmWbDtH0UyfPCXghAK9IO/TlV6lJpXHS5KVNkdJIkMXSHKIzhsQo7Cx6vLKSOLFja3latGweFEa2Fr6ZiAFzNzYhRa9DO4OEKLLkLnDll6HOCCzBbSuFPBS3Ci0V5lWWbHQ2K9PTWp7VziPDUMbd26kpfBwyhZ3Sytfs3LWZMw4Na9E8kdwRe1wRfu0teswl2U6w9TkwxEqyZkxIsECl7mRn9Xn3VtSim8lI8bGU9Y/0ZALu8UsF2AEMYCmV34hiSSCNa0HY+wYcMCIky5vSJJZj62Opqu3HJkgMjqucuyGVQAZVQ2Vyed/+KIwlFWebAxrUrV6yV5aO4I5HSsRAvtPb0Ut4TmWGQZOmAOXODqOFiOV/OuDC7PeXEdkPFKjkO2UdGIQAqIBwbMP3qfHbNlhhaGRo+q5wekPpqpbNlCDi3KrrdeJxhxnJtmbo83pdFfs3rW+1YJLGHDqgsqhR3KLD8BUuWn6On6OsSjwVprVJ0dRTwEqwBsSpAPdcEA0AUu1torJnw0MgWYqDx0y37YVh9K19KHtjg9JbDEGOUuJIsxBRFITpCx1VzqafqLdEuHMLR4hJARMBZLXuZC/PTlRJuqM8PSFFDsSGZRbpMpID/fXRiKJ5JsLsiOBLRg6uhJYksTnXiTxoqIqkxMfZ/wDJP71q+Mdd+jfa7mNTkhU1WJgZQuW0ZA01Y6692WrRa9iuycIz+pGSdiq6pLyEftH4afqsvdH7R+GrSnrHp6foveyq6pL3R+0fhp+qS90ftN8NWtPS6an6HvkVHVJe6P2m+GuXaWwDOmSZI3W4axd7XHDgNaIaVHT0/Qb5FNFs+RQFVYgoFgAxAAHIdmvfVJe6P2m+Grano6en6DfL2VPVJu6P2m+Gm6rN3R+03w1bilal01P0HyMqGwUp4rEfWxP7rS6pN3R+03w1b09HTU/Qb2VAwk3dH7TfDS6pN3R+03w1b01HTU/Qt8ip6nN3R+03w03VJu6P2m+GrelR01P0G+QP4/YTTKFlSNlve2dwLjvsNa6I8BKoCqsQAFgAxAAHAAZauKVqfT0/Qb2U7bPlawIjAzKT2ieDBjpbyq4vTgUxFaRhGCtFEtt8kCivYWvCmhvZ0sUq3UliCQ/ba4YEg3F6K1VU1dhGNwoy0stUPVU7j7Te+oMcUiXN0cjgcQhYkeds3CuXrI+jT42E2WlloAh3twjMAQ635tew9fa0q/TDxkAjUHgQzWI7wb0PWJcpj+NhDlpZaoepp3H2m99VO1tqxYc/ORS2PBlJKnyvm0NC1sX4YvjYaZae1A+ytvYadsq3VuQckE+rta+qrnqad3+5vfQ9YlymP42X9qWWqB8End/ub30IbW38w+GkKTYbEIw4XOhHeDnsRTjqt3CJcLGnZaRFA27u8WExq/NE5h6UbMwceds2o8xVz1NO7/c3vpPVpYaY1TbCDLTWobxUARCyxtIRwVXIY+QzNa9BU3ynYVHKvh8QhBswY2I77jNVR1O/6YicLcs1nLTgUJbKxeHxKCSFg6nuZrg9zC9wfI12dTTuPtN76h62Kw0V8bCC1K1Be38euFTP1eWZfpGJiSvmVLXt5ih7Z3ym4GSQKySRA/TckqPXla49dXHU7ldRYtlvJqxFK1DLRplV070KsrEi2ddQb60Tg1rSqqoroiUbHOtZRtHZmIwr9YiJKklrryuScrr3VqyihbG7Ziw8KmQ8Roo1LeVu6p1UrJFUzi2Dvik1lktHJy17Deo8j5GiO9ZOMK+LnPQRBQdbD0VHeW5f/WrSNjYBoYgjyGQjmeX1Rzt668urBRyjdO5wbc3Sjnu6Wjk7x6LH6w7/ADH60MYbaeJwD5HBy39FtVI70blWiGg/eveiEqYlVZm7z6CnyPM+qiEnLDVxtBFsfb0WJW6HXmraMPu5jzrvmiV1KsAwPEEXBrNt2t2JpWElzCg1D6hj9kf88K0hV0GpNuZ4nzqJxUXhgncDdubjEXfDesoTr/4N/wAGufYu+zwt0WJDEDS5Hzi/av6Q/WjXFYpY1LOwVRxJOlZxvVt5MU4WGK5vYOR843kAOXrvWsHvxL9ieDSsLjUlUPGwZTzB/fuNc+1tjw4lDHOgdfPiD3q3EGhzc7diaEiSRyl/+mDx+3y/Ci61Yy7JdrHyY/vH8neIwbdNhGeRFOYFf5yeu3pDzH4Vb7qfKuDaPG6HgJQNP/Yo4HzFGe395YMGmaZ7H6KDV29S/wDPCsZ2riX2li74fDBGbgsY1P1pG4X89K7qf/ePevyZPseDfIpVZQykMpFwVIII7wRxql3l3Qw+NX51bOBZZF0ceX1h5GuDcXdOTBRESTFi3/TB+bQ/VvqT5iw8qKLVxN/HPtZr9SyYntDYmN2RL0sbEpf+YmqMPDInL1H7jR5un8pMOKtHNaGY6an5tz9VjwPka973b+4fChowBPKRYxjVBf8AqHgPs8fVWX7E3Znx8rGKNY0LEswBWJPJe8+QruUVWheorfyY32vBv9BO9nyZw4i8kFoZuP8A+bnzA9E+Yol2Fso4eFYjI8uUelIdfUO4dwrtkkCgsxCgC5JNgB5k1wwm6cu1mrSksmQbt43GYDFx4SUEJJKiZH7SWLjtxt7q36sj2pv9DPisPh4Y1lHWI/nXGgPSDWLnf6371rle1SbcbtWZzS5sc4NZbg905MTK8kpZY87Wv6TAMbBQeA861NaqIsFMoAyIbaX6Tjr9mjURlJdoQZz4HApCgSNQqjkP3J5mlj9oLCmZ725AAkk9wArq6rN4E/M/xpdVm8Cfmf415j01VvKN1NGd7X23isU3RxxuiE2ygEE+bN3fpVzu/uOkVnns7jULxRfiP6UV9Vm8Cfmf404ws3gT8z/GtHRq2tFWDdHyMBVPt3eQYcEKjSSdwBsPtMB+lXXVZvAn5h+Gm6rN4E/M/wAayWlqeUPfEzNcHi9oS3fMqjmwKovqHM0abD3Ziww7IzOeLtx+7wirgYSbwJ+YfgpdUm8CfmH4K0lRqtWSshbojXoE3r+UJ0vHg4ZHbgZTG2QfYFu0fPh66PThJ/An5h+Cl1WfwJ+YfhpQ004u7jf8g5p8MxbYW42K2hJ02JZ0QnV5P5jeSqeA89BWrbE2BDhI8kCBRpc/SY97NzNWXU5vAn5h+Cn6pN4E/M/xrSrCvPFrImLgiDFYtY0LubKoubAk/coFyay/evfnFz3jwsM0UZ0zZGErX87dgeQ1rVxhJvAn5n+NMcLP4E/MPw1FPTzg7uN/yVKafDMs3U+SotaXG6cxEDqf+4w4eoVpmGwyxoERQqqLBVFgB5AVP1SbwJ+Z/hS6nN4E/MPwU6lKvUef0KLhEqtvbwJhUuUkkY+ikalmPrI0UeZrKtr47aO05RH0UiIT2Y7MsYA+k7NxPmfuFbX1WfwJ+YfgpuqTeBPzD8NOnRnTztu/uKUlLyA+7XycxYRRJLaWcFCD9BDnX0BzPma1OqNtnzMLFUAuuucnQMCdMmvCr0V20d6T3mcreCAV6pUq6GQh7UiKelSGICnApqVIB7UrUqVADZa9WpqVAD2pWpUqBCtTUqVAD0qalQA9qalSoATU1KlQB6pUqVAH/9k="/>
          <p:cNvSpPr>
            <a:spLocks noChangeAspect="1" noChangeArrowheads="1"/>
          </p:cNvSpPr>
          <p:nvPr/>
        </p:nvSpPr>
        <p:spPr bwMode="auto">
          <a:xfrm>
            <a:off x="76200" y="-766763"/>
            <a:ext cx="1657350" cy="1571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pic>
        <p:nvPicPr>
          <p:cNvPr id="31751" name="Picture 11" descr="http://www.portalesmedicos.com/imagenes/publicaciones/0801_esterilizacion_instrumental_quirofano/esterilizacion_control_quimico_autoclave_autoclav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549275"/>
            <a:ext cx="20764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2325" y="4076700"/>
            <a:ext cx="4808538" cy="2387600"/>
          </a:xfrm>
          <a:prstGeom prst="rect">
            <a:avLst/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2850" y="1484313"/>
            <a:ext cx="3155950" cy="2312987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187450" y="0"/>
            <a:ext cx="71389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s-MX" sz="4000" b="1">
                <a:solidFill>
                  <a:srgbClr val="FF6600"/>
                </a:solidFill>
                <a:latin typeface="Comic Sans MS" pitchFamily="66" charset="0"/>
              </a:rPr>
              <a:t>CONTROL DE LA EXPOSICION</a:t>
            </a: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88" y="1484313"/>
            <a:ext cx="3155950" cy="2286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/>
              <a:t>Control de equipos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dirty="0" smtClean="0"/>
              <a:t>Test de Bowie </a:t>
            </a:r>
            <a:r>
              <a:rPr lang="es-ES_tradnl" dirty="0" err="1" smtClean="0"/>
              <a:t>Dick</a:t>
            </a:r>
            <a:r>
              <a:rPr lang="es-ES_tradnl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es-ES_tradnl" dirty="0" smtClean="0"/>
              <a:t>Mide vacío de la cámara en esterilizadores  de  difusión de gas o vapor </a:t>
            </a:r>
          </a:p>
          <a:p>
            <a:pPr>
              <a:lnSpc>
                <a:spcPct val="90000"/>
              </a:lnSpc>
            </a:pPr>
            <a:r>
              <a:rPr lang="es-ES_tradnl" dirty="0" smtClean="0"/>
              <a:t>Hoja que se pone al interior de cada paquete esterilizado se somete a134 y138°c por 3,5 minutos si el vapor penetra rápido y no hay bolsas de aire al interior de la cámara se obtendrá un viraje uniforme</a:t>
            </a:r>
          </a:p>
        </p:txBody>
      </p:sp>
      <p:pic>
        <p:nvPicPr>
          <p:cNvPr id="32772" name="Picture 5" descr="http://t3.gstatic.com/images?q=tbn:ANd9GcRAX1yLVmgXkRwpIB5vy8JvGZmgLqMBwXlcVkKJjIm661X2mSeJ9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4437063"/>
            <a:ext cx="6329363" cy="231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chemeClr val="hlink"/>
                </a:solidFill>
              </a:rPr>
              <a:t>INFECCION INTRAHOSPITALARIA</a:t>
            </a:r>
            <a:endParaRPr lang="es-ES" b="1">
              <a:solidFill>
                <a:schemeClr val="hlink"/>
              </a:solidFill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2362200"/>
            <a:ext cx="7772400" cy="3533775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s-CL" sz="2800" dirty="0"/>
              <a:t>: </a:t>
            </a:r>
          </a:p>
          <a:p>
            <a:pPr algn="just">
              <a:buFont typeface="Wingdings" pitchFamily="2" charset="2"/>
              <a:buNone/>
            </a:pPr>
            <a:r>
              <a:rPr lang="es-CL" dirty="0"/>
              <a:t>           </a:t>
            </a:r>
            <a:r>
              <a:rPr lang="es-CL" b="1" dirty="0"/>
              <a:t>Infección adquirida en un hospital   durante la permanencia en el establecimiento </a:t>
            </a:r>
            <a:r>
              <a:rPr lang="es-CL" b="1" dirty="0" err="1"/>
              <a:t>aúnque</a:t>
            </a:r>
            <a:r>
              <a:rPr lang="es-CL" b="1" dirty="0"/>
              <a:t> la sintomatología se manifieste </a:t>
            </a:r>
            <a:r>
              <a:rPr lang="es-CL" b="1" dirty="0" smtClean="0"/>
              <a:t>después </a:t>
            </a:r>
            <a:r>
              <a:rPr lang="es-CL" b="1" dirty="0"/>
              <a:t>del egreso.</a:t>
            </a:r>
            <a:endParaRPr lang="es-ES" b="1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6575" y="4076700"/>
            <a:ext cx="3657600" cy="2368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4625" y="1484313"/>
            <a:ext cx="2146300" cy="296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331913" y="0"/>
            <a:ext cx="62357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s-MX" sz="4400" b="1">
                <a:solidFill>
                  <a:srgbClr val="FF6600"/>
                </a:solidFill>
                <a:latin typeface="Comic Sans MS" pitchFamily="66" charset="0"/>
              </a:rPr>
              <a:t>CONTROL DEL EQUIPO</a:t>
            </a:r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575" y="4076700"/>
            <a:ext cx="3230563" cy="2387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3575" y="1557338"/>
            <a:ext cx="3232150" cy="2176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121150" y="2276475"/>
            <a:ext cx="21034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400" b="1">
                <a:solidFill>
                  <a:srgbClr val="FFFF00"/>
                </a:solidFill>
                <a:latin typeface="Times New Roman" charset="0"/>
              </a:rPr>
              <a:t>TEST DE BOWIE DICK</a:t>
            </a: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/>
              <a:t>Indicadores biológicos</a:t>
            </a:r>
            <a:br>
              <a:rPr lang="es-ES_tradnl" dirty="0"/>
            </a:br>
            <a:endParaRPr lang="es-ES_tradnl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4925" y="981075"/>
            <a:ext cx="8458200" cy="5638800"/>
          </a:xfrm>
        </p:spPr>
        <p:txBody>
          <a:bodyPr/>
          <a:lstStyle/>
          <a:p>
            <a:r>
              <a:rPr lang="es-ES_tradnl" sz="2800" dirty="0" smtClean="0"/>
              <a:t>Método de control mas efectivo de los procesos de esterilización </a:t>
            </a:r>
          </a:p>
          <a:p>
            <a:r>
              <a:rPr lang="es-ES_tradnl" sz="2800" dirty="0" smtClean="0"/>
              <a:t>Diseñado con esporas de MO. resistentes </a:t>
            </a:r>
          </a:p>
          <a:p>
            <a:r>
              <a:rPr lang="es-ES_tradnl" sz="2800" dirty="0" smtClean="0"/>
              <a:t>Vapor esporas de </a:t>
            </a:r>
            <a:r>
              <a:rPr lang="es-ES_tradnl" sz="2800" dirty="0" err="1" smtClean="0"/>
              <a:t>Bacilus</a:t>
            </a:r>
            <a:r>
              <a:rPr lang="es-ES_tradnl" sz="2800" dirty="0" smtClean="0"/>
              <a:t>  </a:t>
            </a:r>
            <a:r>
              <a:rPr lang="es-ES_tradnl" sz="2800" dirty="0" err="1" smtClean="0"/>
              <a:t>stearothemophilus</a:t>
            </a:r>
            <a:endParaRPr lang="es-ES_tradnl" sz="2800" dirty="0" smtClean="0"/>
          </a:p>
          <a:p>
            <a:r>
              <a:rPr lang="es-ES_tradnl" sz="2800" dirty="0" smtClean="0"/>
              <a:t>Calor seco –esporas de </a:t>
            </a:r>
            <a:r>
              <a:rPr lang="es-ES_tradnl" sz="2800" dirty="0" err="1" smtClean="0"/>
              <a:t>Bacillus</a:t>
            </a:r>
            <a:r>
              <a:rPr lang="es-ES_tradnl" sz="2800" dirty="0" smtClean="0"/>
              <a:t> </a:t>
            </a:r>
            <a:r>
              <a:rPr lang="es-ES_tradnl" sz="2800" dirty="0" err="1" smtClean="0"/>
              <a:t>subtilis</a:t>
            </a:r>
            <a:endParaRPr lang="es-ES_tradnl" sz="2800" dirty="0" smtClean="0"/>
          </a:p>
          <a:p>
            <a:r>
              <a:rPr lang="es-ES_tradnl" sz="2800" dirty="0" smtClean="0"/>
              <a:t>Alto costo</a:t>
            </a:r>
          </a:p>
          <a:p>
            <a:r>
              <a:rPr lang="es-ES_tradnl" sz="2800" dirty="0" smtClean="0"/>
              <a:t>Resultados  de 3hrs</a:t>
            </a:r>
          </a:p>
          <a:p>
            <a:r>
              <a:rPr lang="es-ES_tradnl" sz="2800" dirty="0" smtClean="0"/>
              <a:t>Garantizan que el proceso se cumplió a cabalidad en todas sus etapas.</a:t>
            </a:r>
          </a:p>
        </p:txBody>
      </p:sp>
      <p:pic>
        <p:nvPicPr>
          <p:cNvPr id="33796" name="Picture 5" descr="http://t2.gstatic.com/images?q=tbn:ANd9GcQppwYaiQHgs7fmSwkID4EOLwLZGA0qldXl3y0xY54wBWKlUChg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3875" y="3789363"/>
            <a:ext cx="2270125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5438"/>
            <a:ext cx="4187825" cy="1231900"/>
          </a:xfrm>
          <a:effectLst>
            <a:outerShdw dist="35921" dir="2700000" algn="ctr" rotWithShape="0">
              <a:schemeClr val="bg2"/>
            </a:outerShdw>
          </a:effectLst>
        </p:spPr>
        <p:txBody>
          <a:bodyPr>
            <a:normAutofit fontScale="90000"/>
          </a:bodyPr>
          <a:lstStyle/>
          <a:p>
            <a:r>
              <a:rPr lang="es-ES" sz="4000" b="1">
                <a:solidFill>
                  <a:srgbClr val="FF6600"/>
                </a:solidFill>
                <a:latin typeface="Comic Sans MS" pitchFamily="66" charset="0"/>
              </a:rPr>
              <a:t>CONTROL DE LA CARGA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22850" y="260350"/>
            <a:ext cx="3478213" cy="1871663"/>
          </a:xfrm>
          <a:noFill/>
          <a:ln w="19050">
            <a:solidFill>
              <a:schemeClr val="tx1"/>
            </a:solidFill>
          </a:ln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2492375"/>
            <a:ext cx="3230563" cy="4103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44802" dir="8527501" algn="ctr" rotWithShape="0">
              <a:schemeClr val="bg2"/>
            </a:outerShdw>
          </a:effectLst>
        </p:spPr>
      </p:pic>
      <p:pic>
        <p:nvPicPr>
          <p:cNvPr id="22533" name="Picture 5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024438" y="2522538"/>
            <a:ext cx="3455987" cy="1893887"/>
          </a:xfrm>
          <a:noFill/>
          <a:ln w="19050">
            <a:solidFill>
              <a:schemeClr val="tx1"/>
            </a:solidFill>
          </a:ln>
        </p:spPr>
      </p:pic>
      <p:pic>
        <p:nvPicPr>
          <p:cNvPr id="22534" name="Picture 6"/>
          <p:cNvPicPr>
            <a:picLocks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022850" y="4508500"/>
            <a:ext cx="3455988" cy="2105025"/>
          </a:xfrm>
          <a:noFill/>
          <a:ln w="19050">
            <a:solidFill>
              <a:schemeClr val="tx1"/>
            </a:solidFill>
          </a:ln>
        </p:spPr>
      </p:pic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5099050" y="6015038"/>
            <a:ext cx="3305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sz="2400" b="1">
                <a:latin typeface="Times New Roman" charset="0"/>
              </a:rPr>
              <a:t>Control biológico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/>
              <a:t>antisépticos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dirty="0" smtClean="0"/>
              <a:t>Sustancias químicas destinadas a inhibir, destruir, y disminuir los microorganismos en tejidos o piel.</a:t>
            </a:r>
          </a:p>
          <a:p>
            <a:pPr>
              <a:lnSpc>
                <a:spcPct val="90000"/>
              </a:lnSpc>
            </a:pPr>
            <a:endParaRPr lang="es-ES_tradnl" dirty="0" smtClean="0"/>
          </a:p>
          <a:p>
            <a:pPr>
              <a:lnSpc>
                <a:spcPct val="90000"/>
              </a:lnSpc>
            </a:pPr>
            <a:r>
              <a:rPr lang="es-ES_tradnl" dirty="0" smtClean="0"/>
              <a:t>Reservorios: lugar donde los MO. están vivos se multiplican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s-ES_tradnl" dirty="0" smtClean="0"/>
              <a:t>Animados:  pacientes y personal</a:t>
            </a:r>
          </a:p>
          <a:p>
            <a:pPr>
              <a:lnSpc>
                <a:spcPct val="90000"/>
              </a:lnSpc>
            </a:pPr>
            <a:endParaRPr lang="es-ES_tradnl" dirty="0" smtClean="0"/>
          </a:p>
          <a:p>
            <a:pPr>
              <a:lnSpc>
                <a:spcPct val="90000"/>
              </a:lnSpc>
            </a:pPr>
            <a:r>
              <a:rPr lang="es-ES_tradnl" dirty="0" smtClean="0"/>
              <a:t>Inanimados: equipos, soluciones, ambiente.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/>
              <a:t>Propiedades de un antiséptico ideal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981200"/>
            <a:ext cx="7772400" cy="4876800"/>
          </a:xfrm>
        </p:spPr>
        <p:txBody>
          <a:bodyPr/>
          <a:lstStyle/>
          <a:p>
            <a:r>
              <a:rPr lang="es-ES_tradnl" dirty="0" smtClean="0"/>
              <a:t>Amplio espectro de acción</a:t>
            </a:r>
          </a:p>
          <a:p>
            <a:r>
              <a:rPr lang="es-ES_tradnl" dirty="0" smtClean="0"/>
              <a:t>Acción rápida</a:t>
            </a:r>
          </a:p>
          <a:p>
            <a:r>
              <a:rPr lang="es-ES_tradnl" dirty="0" smtClean="0"/>
              <a:t>Acción residual</a:t>
            </a:r>
          </a:p>
          <a:p>
            <a:r>
              <a:rPr lang="es-ES_tradnl" dirty="0" smtClean="0"/>
              <a:t>Efecto acumulativo</a:t>
            </a:r>
          </a:p>
          <a:p>
            <a:r>
              <a:rPr lang="es-ES_tradnl" dirty="0" smtClean="0"/>
              <a:t>Baja toxicidad</a:t>
            </a:r>
          </a:p>
          <a:p>
            <a:r>
              <a:rPr lang="es-ES_tradnl" dirty="0" smtClean="0"/>
              <a:t>Baja inactivación con materia orgánica</a:t>
            </a:r>
          </a:p>
          <a:p>
            <a:r>
              <a:rPr lang="es-ES_tradnl" dirty="0" smtClean="0"/>
              <a:t>Costo razonable.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1" descr="http://www.solostocks.cl/img/alcohol-gel-70-difem-pharma-340-ml-697652z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3716338"/>
            <a:ext cx="1298575" cy="292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/>
              <a:t>ANTISEPTICOS DE USO HOSPITALARIO</a:t>
            </a:r>
            <a:br>
              <a:rPr lang="es-ES_tradnl" dirty="0"/>
            </a:br>
            <a:endParaRPr lang="es-ES_tradnl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1268413"/>
            <a:ext cx="7989887" cy="4827587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r>
              <a:rPr lang="es-ES_tradnl" dirty="0" smtClean="0"/>
              <a:t>Alcohol  (</a:t>
            </a:r>
            <a:r>
              <a:rPr lang="es-ES_tradnl" dirty="0" err="1" smtClean="0"/>
              <a:t>A.etílico</a:t>
            </a:r>
            <a:r>
              <a:rPr lang="es-ES_tradnl" dirty="0" smtClean="0"/>
              <a:t>. </a:t>
            </a:r>
            <a:r>
              <a:rPr lang="es-ES_tradnl" dirty="0" err="1" smtClean="0"/>
              <a:t>isopropílico</a:t>
            </a:r>
            <a:r>
              <a:rPr lang="es-ES_tradnl" dirty="0" smtClean="0"/>
              <a:t> propílico)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s-ES_tradnl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dirty="0" err="1" smtClean="0"/>
              <a:t>Accion</a:t>
            </a:r>
            <a:r>
              <a:rPr lang="es-ES_tradnl" dirty="0" smtClean="0"/>
              <a:t>  </a:t>
            </a:r>
            <a:r>
              <a:rPr lang="es-ES_tradnl" b="1" i="1" dirty="0">
                <a:solidFill>
                  <a:schemeClr val="accent6">
                    <a:lumMod val="75000"/>
                  </a:schemeClr>
                </a:solidFill>
              </a:rPr>
              <a:t>desnaturalización de las proteínas </a:t>
            </a:r>
            <a:r>
              <a:rPr lang="es-ES_tradnl" b="1" i="1" dirty="0" smtClean="0">
                <a:solidFill>
                  <a:schemeClr val="accent6">
                    <a:lumMod val="75000"/>
                  </a:schemeClr>
                </a:solidFill>
              </a:rPr>
              <a:t>a </a:t>
            </a:r>
            <a:r>
              <a:rPr lang="es-ES_tradnl" b="1" i="1" dirty="0" err="1" smtClean="0">
                <a:solidFill>
                  <a:schemeClr val="accent6">
                    <a:lumMod val="75000"/>
                  </a:schemeClr>
                </a:solidFill>
              </a:rPr>
              <a:t>partiir</a:t>
            </a:r>
            <a:r>
              <a:rPr lang="es-ES_tradnl" b="1" i="1" dirty="0" smtClean="0">
                <a:solidFill>
                  <a:schemeClr val="accent6">
                    <a:lumMod val="75000"/>
                  </a:schemeClr>
                </a:solidFill>
              </a:rPr>
              <a:t> de los 15 </a:t>
            </a:r>
            <a:r>
              <a:rPr lang="es-ES_tradnl" b="1" i="1" dirty="0" err="1" smtClean="0">
                <a:solidFill>
                  <a:schemeClr val="accent6">
                    <a:lumMod val="75000"/>
                  </a:schemeClr>
                </a:solidFill>
              </a:rPr>
              <a:t>seg</a:t>
            </a:r>
            <a:r>
              <a:rPr lang="es-ES_tradnl" b="1" i="1" dirty="0" smtClean="0">
                <a:solidFill>
                  <a:schemeClr val="accent6">
                    <a:lumMod val="75000"/>
                  </a:schemeClr>
                </a:solidFill>
              </a:rPr>
              <a:t> de aplicación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s-ES_tradnl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dirty="0" smtClean="0"/>
              <a:t>excelente </a:t>
            </a:r>
            <a:r>
              <a:rPr lang="es-ES_tradnl" dirty="0"/>
              <a:t>actividad contra  f vegetativas de bacterias </a:t>
            </a:r>
            <a:r>
              <a:rPr lang="es-ES_tradnl" dirty="0" err="1"/>
              <a:t>Gram</a:t>
            </a:r>
            <a:r>
              <a:rPr lang="es-ES_tradnl" dirty="0"/>
              <a:t>(+) y </a:t>
            </a:r>
            <a:r>
              <a:rPr lang="es-ES_tradnl" dirty="0" smtClean="0"/>
              <a:t>(-),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dirty="0" smtClean="0"/>
              <a:t>efectos </a:t>
            </a:r>
            <a:r>
              <a:rPr lang="es-ES_tradnl" dirty="0"/>
              <a:t>adversos solo </a:t>
            </a:r>
            <a:r>
              <a:rPr lang="es-ES_tradnl" dirty="0" smtClean="0"/>
              <a:t>sequedad </a:t>
            </a:r>
            <a:r>
              <a:rPr lang="es-ES_tradnl" dirty="0"/>
              <a:t>de la piel </a:t>
            </a:r>
            <a:endParaRPr lang="es-ES_tradnl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s-ES_tradnl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dirty="0" smtClean="0"/>
              <a:t>Uso para desinfección </a:t>
            </a:r>
            <a:r>
              <a:rPr lang="es-ES_tradnl" dirty="0"/>
              <a:t>de </a:t>
            </a:r>
            <a:r>
              <a:rPr lang="es-ES_tradnl" dirty="0" smtClean="0"/>
              <a:t>piel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s-ES_tradnl" dirty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dirty="0" smtClean="0"/>
              <a:t>Concentraciones van 70 y 90</a:t>
            </a:r>
            <a:r>
              <a:rPr lang="es-ES_tradnl" dirty="0"/>
              <a:t>%</a:t>
            </a: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es-ES_tradnl" dirty="0"/>
          </a:p>
        </p:txBody>
      </p:sp>
      <p:sp>
        <p:nvSpPr>
          <p:cNvPr id="36869" name="AutoShape 5" descr="data:image/jpg;base64,/9j/4AAQSkZJRgABAQAAAQABAAD/2wCEAAkGBhQSEBIUEhQUFBQUFxcVFhIUFhUYGBgUFxQXFxcVGBYXHCkeGBkjGhcVIi8hJScsLCwsFR49QTAqNSYrLCkBCQoKDgwOGg8PGSkiHyUpLSk1NDAsNSwtKjUyNTUqKSwtKiw1LywpKS4pLC4pNS4sNCksKSksKiwsLCwsLTUpKf/AABEIAK4AUAMBIgACEQEDEQH/xAAcAAACAgMBAQAAAAAAAAAAAAAABQQGAQIDBwj/xABDEAACAQICBgcCCgcJAAAAAAABAgADEQQhBRIxQVFhBhNxgZGx0TOhByIjMlJTYnKiwRU1QpKywvAUFiQlc4Kj0uH/xAAaAQACAwEBAAAAAAAAAAAAAAAAAwECBAUG/8QAMhEAAgECAwUGAwkAAAAAAAAAAAECAxEEITEFEkFRkRNCgaHB0WFy8BQVMjNScZKisf/aAAwDAQACEQMRAD8A9xhCEACEIvxvSDD0X1KtamjWvqswBsd9jJSb0AYQiodKsL9fS/enXC9IMPUYLTr0nY7FV1JPde8lwkuBF0MIQhKkhCEIAEIQgBgz5x+ESuTpXGXN7OAOVkXZPo4zw/ph0CxFTHYmqhpstWoWUhje1hkQAbEWnQwFenRqOVR2y+tBVWLkrIoC4ttmsbcL5Rz0QxDDSGEzI+Xp7MtrgSevwbYvgni3/WNejvweYhcVRqM1NVp1Ec3JGSuCQLjMzrVtoYaUGlLVcn7GZU3fQ9yEzMCZnmTcEIQgAQvCKsXpfMhP3vQQAYV8QqjM92/wlcXDG5PEk++bGoSbkkniZsDBFG7m/UTQ4czcXmCTJaRA8oYgNsOfDfO0rgeTcNpMjJ8xx3yC9xtCYBmYEnHFtam5G5T5SrgyyaVqatCqRnZHNuxSZ5PgvhID1+qNBgc/jBwRkL7CI2nQqVE3BXtqLqTjBXloXlTOqSsYPpijordW41gGtdTa8lp0rT6D+71kOlNZWMf27Dp2c0Py81LRI3SlPoP7pqelS/Vt4iHZz5B94YZd9DwzEQnpWN1M97D0nfRemzWqapQKLE3uScrSrpyWdiYY6hOSjGV2/gy6YE3pr2SRI2j/AGa9n5mSZU3kTSw/w9b/AE3/AIDPnDRv6wHaf4Z9JaQF6NT7jfwmfNuBP+Yr2/ymdjZv4avymHHfky/Zlw6K4A1qdJQbHq73tfZfLv2SYtEdSKmedQIB2oz3PhabdCcO5w16Yuw6sbbZCvrPn91ffG1PADW6o7BjVH+1qbsB4ECKqytOS+JwoYJTjvWzbl626NeYiEkYegGWqT+xTLi28ggfnGVPS/Ws1U0kC4elXqLTBza2qKYb4thaxPItykh8cc64ChzhazEWuuvSdBexzKnXH7sW5PSxFLZ8N6++pK/LwfRvxEa0CTqgEngAb+Eb6BpAVEyzNNie3rGXyWdMRjXF6q2NQ08OCbXA1ncOQN1wgHK874VbYm3Bao/56mUXOV0zVhsJGlNSTvpw5vL1Llo72a/1vkmRtH+zX+t8kmZD0RyxQuj/AHT5GfNGF/WKfe/lM+mnFwZ4hV+DquuMWsj02QMCQSyta1tliD4zp7Pqwpqopu14syYuLlSklyZvoXFOMMiKSo13ZirMrGxqKFuu65v3R6ukqtRl1VFw9J76xJPVUytzzYkb9nG8g6P6OV0phWTPWc5MpyNRiN/AiTaOja6m6owPEW9YTlBybTR5rfxUJtWlu6acLvTqT62MqdYrJh1RFD663UmoXsDewyW19u9vHhi1r1GqHq0QGk9BaesCEQm9Qm1vjk7rAfFXmZgUMVwqeIHDnyHhMjR+JP0u9x68zE5LijV29V6Rn/FL0OmE/tCsWXUUhFphWDEaoLMCbEXNyd4m+h6DLWAZ9c6j8L3LFiTzLMT3zkugq7fOYd7k+6MNFaENJ9YsCbEWA48zFzkrPND8NGs5RThJJPi/TwLfo72a9/nJMjaP9mvf5yTMx3wlSO3+uMtsqbjM9p84FZCrFYRzUJVyusQDq1LWAX5+qcifnZfdjuluifHaHWo+sWYEgDJbjLnOK9Hx9b+E+s0O0krvyOdKvXhJpU7r5l/hYmM1NQcQO8RF/d8fW/hPrNh0dXe7HsSU3I/q8iFicS9KX9kNnx9Ndrr4g+U5YbStN31FJJzOwgZdsi09AUxtFRu2yyZhMGiH4qqDyJLeMq1BaXGwliZSW8opeLfsWPR/s17/ADkmRtHn5Md/nJMobwMp2IxqCt1ZYB21yF3lVOZtyuJcDPJeklv0kNQfLiovVkE3I1qSspXemoap5Wj6FJVZOLfD68Bc3ZFuvnlfuP5Tol/t+KznqX4d4/OdEpcl98Whbvc3JP2/wzGf2u9gPKBo8l98BS+74QYZmMvs95J903p99uyw8NsyEPHwAEyEAPPiTeVZZJjnR3sx3+clSLo32Y7T5yVIHAZUcVgh/aXqb9Xq7ZWA12bI7bm/ultM8r6Q9L6mGxtZCoqIHORNmANjk28R1GlOo2oa2F1JKKuy2Ic7b+H5zssrh0rSqswZailCFJU7ctYbN2fnN6fU7BVrDlc+kt2LWt+hlWLovvrrYsJYTiMYlwNdLmwHxhne9rZ77HwMXDEUtUA1GYjWFyCTZ11SL24SJTXDowINQkG+4Z5HgMrqvhzNxUlxv0B4uiu+upYwYRBT0xTpgimjZ2zZuAsOMzgNLvUrKpsFN8gOW8mUdKSFraFByUIyu3lkXTRp+THafOS5D0X7PvMmRR0UYM876Y9DVxNao6uabk7xrKcha42g9k9Fle0kLVW7j3WjKdSVOW9F2ZWaTVmVbB6FrUqlRhqNratrEjYgBuLcRJhWpvo38OFt3beNgZuIztpPNnNez4d2TXT1Qkp0nGt8iSGLE3A32sOVs5uuGfdRQDmRHUJDrPkQtnxXefl7CQ6GqNkSijkLnaT+ZkrBaGSmQ1yWGwnIDujEzUmUlUk8htLBUact5K7+I40V7PvMmyHoymRTFxbMm3KTIs6KCcMRhFf5w7DsI753hABS+hT+ywPJvUTkdGVOAPYfWO4QIshJ+j6n0fxD1my6MfgB2n0jmEAshWmiDvYDsHrJdDAKuYFzxOZ/8kmEAsEIQgSf/9k="/>
          <p:cNvSpPr>
            <a:spLocks noChangeAspect="1" noChangeArrowheads="1"/>
          </p:cNvSpPr>
          <p:nvPr/>
        </p:nvSpPr>
        <p:spPr bwMode="auto">
          <a:xfrm>
            <a:off x="76200" y="-804863"/>
            <a:ext cx="762000" cy="1657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36870" name="AutoShape 7" descr="data:image/jpg;base64,/9j/4AAQSkZJRgABAQAAAQABAAD/2wCEAAkGBhQSEBIUEhQUFBQUFxcVFhIUFhUYGBgUFxQXFxcVGBYXHCkeGBkjGhcVIi8hJScsLCwsFR49QTAqNSYrLCkBCQoKDgwOGg8PGSkiHyUpLSk1NDAsNSwtKjUyNTUqKSwtKiw1LywpKS4pLC4pNS4sNCksKSksKiwsLCwsLTUpKf/AABEIAK4AUAMBIgACEQEDEQH/xAAcAAACAgMBAQAAAAAAAAAAAAAABQQGAQIDBwj/xABDEAACAQICBgcCCgcJAAAAAAABAgADEQQhBRIxQVFhBhNxgZGx0TOhByIjMlJTYnKiwRU1QpKywvAUFiQlc4Kj0uH/xAAaAQACAwEBAAAAAAAAAAAAAAAAAwECBAUG/8QAMhEAAgECAwUGAwkAAAAAAAAAAAECAxEEITEFEkFRkRNCgaHB0WFy8BQVMjNScZKisf/aAAwDAQACEQMRAD8A9xhCEACEIvxvSDD0X1KtamjWvqswBsd9jJSb0AYQiodKsL9fS/enXC9IMPUYLTr0nY7FV1JPde8lwkuBF0MIQhKkhCEIAEIQgBgz5x+ESuTpXGXN7OAOVkXZPo4zw/ph0CxFTHYmqhpstWoWUhje1hkQAbEWnQwFenRqOVR2y+tBVWLkrIoC4ttmsbcL5Rz0QxDDSGEzI+Xp7MtrgSevwbYvgni3/WNejvweYhcVRqM1NVp1Ec3JGSuCQLjMzrVtoYaUGlLVcn7GZU3fQ9yEzMCZnmTcEIQgAQvCKsXpfMhP3vQQAYV8QqjM92/wlcXDG5PEk++bGoSbkkniZsDBFG7m/UTQ4czcXmCTJaRA8oYgNsOfDfO0rgeTcNpMjJ8xx3yC9xtCYBmYEnHFtam5G5T5SrgyyaVqatCqRnZHNuxSZ5PgvhID1+qNBgc/jBwRkL7CI2nQqVE3BXtqLqTjBXloXlTOqSsYPpijordW41gGtdTa8lp0rT6D+71kOlNZWMf27Dp2c0Py81LRI3SlPoP7pqelS/Vt4iHZz5B94YZd9DwzEQnpWN1M97D0nfRemzWqapQKLE3uScrSrpyWdiYY6hOSjGV2/gy6YE3pr2SRI2j/AGa9n5mSZU3kTSw/w9b/AE3/AIDPnDRv6wHaf4Z9JaQF6NT7jfwmfNuBP+Yr2/ymdjZv4avymHHfky/Zlw6K4A1qdJQbHq73tfZfLv2SYtEdSKmedQIB2oz3PhabdCcO5w16Yuw6sbbZCvrPn91ffG1PADW6o7BjVH+1qbsB4ECKqytOS+JwoYJTjvWzbl626NeYiEkYegGWqT+xTLi28ggfnGVPS/Ws1U0kC4elXqLTBza2qKYb4thaxPItykh8cc64ChzhazEWuuvSdBexzKnXH7sW5PSxFLZ8N6++pK/LwfRvxEa0CTqgEngAb+Eb6BpAVEyzNNie3rGXyWdMRjXF6q2NQ08OCbXA1ncOQN1wgHK874VbYm3Bao/56mUXOV0zVhsJGlNSTvpw5vL1Llo72a/1vkmRtH+zX+t8kmZD0RyxQuj/AHT5GfNGF/WKfe/lM+mnFwZ4hV+DquuMWsj02QMCQSyta1tliD4zp7Pqwpqopu14syYuLlSklyZvoXFOMMiKSo13ZirMrGxqKFuu65v3R6ukqtRl1VFw9J76xJPVUytzzYkb9nG8g6P6OV0phWTPWc5MpyNRiN/AiTaOja6m6owPEW9YTlBybTR5rfxUJtWlu6acLvTqT62MqdYrJh1RFD663UmoXsDewyW19u9vHhi1r1GqHq0QGk9BaesCEQm9Qm1vjk7rAfFXmZgUMVwqeIHDnyHhMjR+JP0u9x68zE5LijV29V6Rn/FL0OmE/tCsWXUUhFphWDEaoLMCbEXNyd4m+h6DLWAZ9c6j8L3LFiTzLMT3zkugq7fOYd7k+6MNFaENJ9YsCbEWA48zFzkrPND8NGs5RThJJPi/TwLfo72a9/nJMjaP9mvf5yTMx3wlSO3+uMtsqbjM9p84FZCrFYRzUJVyusQDq1LWAX5+qcifnZfdjuluifHaHWo+sWYEgDJbjLnOK9Hx9b+E+s0O0krvyOdKvXhJpU7r5l/hYmM1NQcQO8RF/d8fW/hPrNh0dXe7HsSU3I/q8iFicS9KX9kNnx9Ndrr4g+U5YbStN31FJJzOwgZdsi09AUxtFRu2yyZhMGiH4qqDyJLeMq1BaXGwliZSW8opeLfsWPR/s17/ADkmRtHn5Md/nJMobwMp2IxqCt1ZYB21yF3lVOZtyuJcDPJeklv0kNQfLiovVkE3I1qSspXemoap5Wj6FJVZOLfD68Bc3ZFuvnlfuP5Tol/t+KznqX4d4/OdEpcl98Whbvc3JP2/wzGf2u9gPKBo8l98BS+74QYZmMvs95J903p99uyw8NsyEPHwAEyEAPPiTeVZZJjnR3sx3+clSLo32Y7T5yVIHAZUcVgh/aXqb9Xq7ZWA12bI7bm/ultM8r6Q9L6mGxtZCoqIHORNmANjk28R1GlOo2oa2F1JKKuy2Ic7b+H5zssrh0rSqswZailCFJU7ctYbN2fnN6fU7BVrDlc+kt2LWt+hlWLovvrrYsJYTiMYlwNdLmwHxhne9rZ77HwMXDEUtUA1GYjWFyCTZ11SL24SJTXDowINQkG+4Z5HgMrqvhzNxUlxv0B4uiu+upYwYRBT0xTpgimjZ2zZuAsOMzgNLvUrKpsFN8gOW8mUdKSFraFByUIyu3lkXTRp+THafOS5D0X7PvMmRR0UYM876Y9DVxNao6uabk7xrKcha42g9k9Fle0kLVW7j3WjKdSVOW9F2ZWaTVmVbB6FrUqlRhqNratrEjYgBuLcRJhWpvo38OFt3beNgZuIztpPNnNez4d2TXT1Qkp0nGt8iSGLE3A32sOVs5uuGfdRQDmRHUJDrPkQtnxXefl7CQ6GqNkSijkLnaT+ZkrBaGSmQ1yWGwnIDujEzUmUlUk8htLBUact5K7+I40V7PvMmyHoymRTFxbMm3KTIs6KCcMRhFf5w7DsI753hABS+hT+ywPJvUTkdGVOAPYfWO4QIshJ+j6n0fxD1my6MfgB2n0jmEAshWmiDvYDsHrJdDAKuYFzxOZ/8kmEAsEIQgSf/9k="/>
          <p:cNvSpPr>
            <a:spLocks noChangeAspect="1" noChangeArrowheads="1"/>
          </p:cNvSpPr>
          <p:nvPr/>
        </p:nvSpPr>
        <p:spPr bwMode="auto">
          <a:xfrm>
            <a:off x="76200" y="-804863"/>
            <a:ext cx="762000" cy="1657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pic>
        <p:nvPicPr>
          <p:cNvPr id="36871" name="Picture 9" descr="http://www.pronamed.cl/images/Alcohol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5113" y="1125538"/>
            <a:ext cx="9525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7" descr="http://t3.gstatic.com/images?q=tbn:ANd9GcQE5-AIQBSEcKGonQ2vATw5Dxx-9DDIgM4bjwNz5SIlf87Lxyt5s68ySiyMD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96075" y="4149725"/>
            <a:ext cx="24479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 err="1"/>
              <a:t>Clorhexidina</a:t>
            </a:r>
            <a:r>
              <a:rPr lang="es-ES_tradnl" dirty="0"/>
              <a:t/>
            </a:r>
            <a:br>
              <a:rPr lang="es-ES_tradnl" dirty="0"/>
            </a:br>
            <a:endParaRPr lang="es-ES_tradnl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95288" y="1557338"/>
            <a:ext cx="7129462" cy="4873625"/>
          </a:xfrm>
        </p:spPr>
        <p:txBody>
          <a:bodyPr>
            <a:normAutofit/>
          </a:bodyPr>
          <a:lstStyle/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 err="1" smtClean="0"/>
              <a:t>Accion</a:t>
            </a:r>
            <a:r>
              <a:rPr lang="es-ES_tradnl" sz="2800" dirty="0" smtClean="0"/>
              <a:t> </a:t>
            </a:r>
            <a:r>
              <a:rPr lang="es-ES_tradnl" sz="2800" b="1" dirty="0" smtClean="0">
                <a:solidFill>
                  <a:schemeClr val="accent6">
                    <a:lumMod val="75000"/>
                  </a:schemeClr>
                </a:solidFill>
              </a:rPr>
              <a:t>daño </a:t>
            </a:r>
            <a:r>
              <a:rPr lang="es-ES_tradnl" sz="2800" b="1" dirty="0">
                <a:solidFill>
                  <a:schemeClr val="accent6">
                    <a:lumMod val="75000"/>
                  </a:schemeClr>
                </a:solidFill>
              </a:rPr>
              <a:t>a la membrana celular precipitación del citoplasma de amplio espectro mejor para G(+) </a:t>
            </a:r>
            <a:endParaRPr lang="es-ES_tradnl" sz="2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endParaRPr lang="es-ES_tradnl" sz="2800" dirty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/>
              <a:t>Baja toxicidad </a:t>
            </a:r>
            <a:endParaRPr lang="es-ES_tradnl" sz="2800" dirty="0" smtClean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endParaRPr lang="es-ES_tradnl" sz="2800" dirty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/>
              <a:t>Su </a:t>
            </a:r>
            <a:r>
              <a:rPr lang="es-ES_tradnl" sz="2800" b="1" dirty="0">
                <a:solidFill>
                  <a:schemeClr val="accent6">
                    <a:lumMod val="75000"/>
                  </a:schemeClr>
                </a:solidFill>
              </a:rPr>
              <a:t>acción se inicia a los 15seg y tiene un efecto residual de hasta 6 </a:t>
            </a:r>
            <a:r>
              <a:rPr lang="es-ES_tradnl" sz="2800" b="1" dirty="0" smtClean="0">
                <a:solidFill>
                  <a:schemeClr val="accent6">
                    <a:lumMod val="75000"/>
                  </a:schemeClr>
                </a:solidFill>
              </a:rPr>
              <a:t>hrs</a:t>
            </a:r>
            <a:r>
              <a:rPr lang="es-ES_tradnl" sz="2800" dirty="0" smtClean="0"/>
              <a:t>.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endParaRPr lang="es-ES_tradnl" sz="2800" dirty="0" smtClean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 smtClean="0"/>
              <a:t>Disminuye </a:t>
            </a:r>
            <a:r>
              <a:rPr lang="es-ES_tradnl" sz="2800" dirty="0"/>
              <a:t>su acción con aguas duras</a:t>
            </a:r>
          </a:p>
        </p:txBody>
      </p:sp>
      <p:pic>
        <p:nvPicPr>
          <p:cNvPr id="37892" name="Picture 5" descr="http://www.insumedvet.cl/prestashop/img/p/118-567-thickbo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-315913"/>
            <a:ext cx="4505325" cy="4505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 err="1"/>
              <a:t>Polyvinylpirrolidona</a:t>
            </a:r>
            <a:r>
              <a:rPr lang="es-ES_tradnl" dirty="0"/>
              <a:t/>
            </a:r>
            <a:br>
              <a:rPr lang="es-ES_tradnl" dirty="0"/>
            </a:br>
            <a:endParaRPr lang="es-ES_tradnl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61950" y="863600"/>
            <a:ext cx="8458200" cy="5229225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 err="1"/>
              <a:t>Povidona</a:t>
            </a:r>
            <a:r>
              <a:rPr lang="es-ES_tradnl" sz="2800" dirty="0"/>
              <a:t> yodada  </a:t>
            </a:r>
            <a:endParaRPr lang="es-ES_tradnl" sz="2800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es-ES_tradnl" sz="2800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 err="1" smtClean="0"/>
              <a:t>Accion</a:t>
            </a:r>
            <a:r>
              <a:rPr lang="es-ES_tradnl" sz="2800" dirty="0" smtClean="0"/>
              <a:t> liberación </a:t>
            </a:r>
            <a:r>
              <a:rPr lang="es-ES_tradnl" sz="2800" dirty="0"/>
              <a:t>gradual activo frente a G (+) (-) </a:t>
            </a:r>
            <a:r>
              <a:rPr lang="es-ES_tradnl" sz="2800" b="1" i="1" dirty="0">
                <a:solidFill>
                  <a:schemeClr val="accent6">
                    <a:lumMod val="75000"/>
                  </a:schemeClr>
                </a:solidFill>
              </a:rPr>
              <a:t>actúa por oxidación de la </a:t>
            </a:r>
            <a:r>
              <a:rPr lang="es-ES_tradnl" sz="2800" b="1" i="1" dirty="0" err="1">
                <a:solidFill>
                  <a:schemeClr val="accent6">
                    <a:lumMod val="75000"/>
                  </a:schemeClr>
                </a:solidFill>
              </a:rPr>
              <a:t>m.celular</a:t>
            </a:r>
            <a:r>
              <a:rPr lang="es-ES_tradnl" sz="2800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s-ES_tradnl" sz="28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es-ES_tradnl" sz="2800" dirty="0"/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s-ES_tradnl" sz="2800" dirty="0"/>
              <a:t> No </a:t>
            </a:r>
            <a:r>
              <a:rPr lang="es-ES_tradnl" sz="2800" dirty="0" smtClean="0"/>
              <a:t>diluir o mezclar </a:t>
            </a:r>
            <a:r>
              <a:rPr lang="es-ES_tradnl" sz="2800" dirty="0"/>
              <a:t>con otras sustancias </a:t>
            </a:r>
            <a:r>
              <a:rPr lang="es-ES_tradnl" sz="2800" dirty="0" smtClean="0"/>
              <a:t>pierde </a:t>
            </a:r>
            <a:r>
              <a:rPr lang="es-ES_tradnl" sz="2800" dirty="0"/>
              <a:t>su capacidad de  liberación gradual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endParaRPr lang="es-ES_tradnl" sz="2800" dirty="0" smtClean="0"/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s-ES_tradnl" sz="2800" dirty="0" smtClean="0"/>
              <a:t>Su </a:t>
            </a:r>
            <a:r>
              <a:rPr lang="es-ES_tradnl" sz="2800" dirty="0"/>
              <a:t>actividad disminuye en presencia de materia </a:t>
            </a:r>
            <a:r>
              <a:rPr lang="es-ES_tradnl" sz="2800" dirty="0" smtClean="0"/>
              <a:t>orgánica</a:t>
            </a:r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endParaRPr lang="es-ES_tradnl" sz="2800" dirty="0" smtClean="0"/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s-ES_tradnl" sz="2800" dirty="0" smtClean="0"/>
              <a:t>No usar en alérgicos al yodo </a:t>
            </a:r>
            <a:endParaRPr lang="es-ES_tradnl" sz="2800" dirty="0"/>
          </a:p>
        </p:txBody>
      </p:sp>
      <p:pic>
        <p:nvPicPr>
          <p:cNvPr id="38915" name="Picture 7" descr="http://insumosparaempresas.cl/images/85852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3429000"/>
            <a:ext cx="428625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AutoShape 5" descr="data:image/jpg;base64,/9j/4AAQSkZJRgABAQAAAQABAAD/2wCEAAkGBhAPEBISDxAQDhAQDw4QEBAQDw8PDxAOExAVFhMQEhIYGyYeFxkjGRIVHzMgIycpLSwsFR4xNTAqNSYrLCkBCQoKDgwOFA8PFCwcFxwsNSopKTUpNSwpKS0pKSoqKTUtLi41LSk1KSwpKS0xKSw1NSwpNS41KTUsKTUtNS0pMP/AABEIAMEBBQMBIgACEQEDEQH/xAAcAAEAAAcBAAAAAAAAAAAAAAAAAgMEBQYHCAH/xABJEAACAgEBBAUGCQgHCQAAAAAAAQIDEQQFEiExBgcTQVEiYXGBkbIUIyQycnOhsdEVJUJSgpKjwjRUY3Sis8EXM0NEYmSD0vH/xAAZAQEBAQADAAAAAAAAAAAAAAAAAQIDBAX/xAAsEQEAAQIEAwUJAAAAAAAAAAAAAQIRAwQSMTJBoSEzUXHwE0JSYYGRsdHx/9oADAMBAAIRAxEAPwDeIAAAAAAAAAAAAAAAAAAt3SHbUNDpbtTZFyjRW5uMecnyUV4ZbSyc+7T64dq6qx7t60lbbxXRCCwvBzknJ+nK9RubrXb/ACPrMc+zrXtugcxU1SlLEefHl4Y4gZAusXa0XlbQ1Prscl7HwM66uOtzXW6ynS6xx1ML59mrN2MLYSaeHmKSkvSs+c1FOHHGX7F+JkvVrS/yrouPLVQyu/vz5gjqgBAKAAAAAAAAAAAAAAAAAAAAAAAAAAAAAAAAAAAAU2v2jVp4Oy+yFUFzlNpL0LxfmQGF9c+269Ps2dUt5z1Uo114xhbkozlKXmwsetHO1TSfD7zaXWn0qo2o6oURnuUSsfaS8nfckl5MeaXk837DX60MY9xLrZbsr9X7ZfiXbonteGj1tGolCUlVapyjFrLXfjPpPYaSH6pMhs6DecAs6l0mpjbXCyD3oWQjOD8YySafsZNMB6EdPtL2FOmtbonVXCpSm81z3Uknvd3Lv9pnkJqSTTTT4pp5TXimVEQAAAAAAAAAAAAAAAAAAAAAAAAAAAAAAAABa+lG0nptFqLo/Orpm4+aeMRftaAw/pz1s16KUqNNGN10cxnOT+Krl3xwuMmvUjTe2ul2p1k3O+2Vku7PzYrwjHkl6C0a6+UpNtttttt82/EpN4yq516uT7yetbgtNc2ezmyi7R2mu8n/AJQhjnhmOOQbCL6tqOLymZf0Y6ybNNhKbS74Pyq3+z3erBrPeZMhNgs6s6K9Kqdo1b9bSnHCsrzlxfc14xfiXs5y6q9t2UbQpw3u2zVNke6UZvCz6Hh+o6NKAAAAAAAAAAAAAAAAAAAAAAAAAAAAAAY71hr816v6r+eJkRj3WCvzZq/qH96A5d1PNlMVOp5spzKo4HsiGB7Iols8Z6eMARxICOJBlnV2s7Q0v95o/wAxHTxzH1ar846T+8Ve8jpw0gAAAAAAAAAAAAAAAAAAAAAAAAAAAAAFl6Z6Z26DUwTScqZJN8lyL0W/pAvkt/1U/uMVzamZjwaoi9UQ55l0AlJ+VqIr0Vt/fJEyHVvDv1MvVVH/ANjYzjXWlZKpPMa4br5PPOz04ROWlhCSeI7tcdTvZSw9zjFy9Ul7DxKsTNTPex9trzbw9WeppwPg6+DXdfVtV/WLf3IfiTLerWhNrt7uDx82v8DO6NfVvxjVGF2oehrvprcowhct9puM+WeBS7O2zdfHVy0+hjK2rWV1R098o1SS3Iuzek+C45aS7mc1GDnK4ifa2v8AJxVV4FPudWEx6tqH/wAe792v8Bb1ZVJ4Wot/crZmHRnX22UaKNmm+ELVS1kNRal/uFG6SjmSXLu5p+TwLXt7b0YbLnKNMJSWos2fG3efabsISxqN/Gd7yft5m4yubt3/AEYnFwL931Y6+rWH9Yn66o/iQf7OF3an20/hIxaG19Qn5N90ceFs/wAS76HpZrIcXb2iW4t2yKlnKf6Sw+7xMVYOdjhxYn6R+mory870WXjoNs74PtjT1OSnuX1+UlhPMVLl6zo45z6A656jbNFrjuOdybinlJxrxwfqOjD1cPVop18Vu3z5ulXbVOnbkAA2wAAAAAAAAAAAAAAAAAAAAAAAAAAAUG3V8lv+ps90ryi20vk131NnusxicNXk1RxQ1r+UqkpvUScaoxrlvfqdmuXoeX7TEtpdYVeo0uuracJ3SjHTrdbbqk4q1zfJPEeXnJ+2dqT3vg9cIWYjG2xTlu+VvYrSeHyw33c1xxktVenTjuvQVvOOEbILulurLSafFvnw4vmkdDI4c6IxKt529fh3czVGqaado9f1W6TbGzrnp4aic63Xs7TUw1MI2KzTauqyTluYXepLjhrgXW/pXs/Uz1sbdTfpY3arTyrspjZG2caqYQc8qLwm0+D44wWDQaTfuodWihFq6crI71TjKtRnGcXFy4Yljg1wwscyDV9hCVilomnKyupvNckrZzzFP4xbrzB5XDe79zOD0+TpvZdMZVaLS0aPUzjKK1ivSi4ycZXN1Pfcebi2/JfeU2s2rS9kw07ni74dK1x3ZP4rs2t7OMc+GMkOpu0tcPK0c61LtXBtxk05xXZptW57s8eWGsS4sxi+3OPR9uSXWyVEq6vmrhwc4Zx6+HsJO7hFw7NRjFYfF964/Oaz9hkZB1ULO1NL9OT/AIcmdJnOHVFHO1dN/wCV+ymZ0eaYkAAQAAAAAAAAAAAAAAAAAAAAAAAAAAApNrLOnu+pt9xlWUu1X8Rd9Tb7jM1dtMtU7w5X2/qO01FsvGySX0Y+SvsRRwU8cN/GO7exjPH7V9hUXaaUpZxvJtN4azh8yvq1cI5gr7aoRxuRlBPD5vPk8OMpe0lNOmIiOTczeZlR7KvmroLemlvZa3pJcpccePFkrV622U5J22SSnJpdpJpOLzFpZ7sIuq2s8xfwpJruVaWX8alnivFentM8cMh1+7cmpamn58pvEWm3xXktz3eKafNLjjKUcLfKyLBLVTksSnOSaimnKTWI/NXHw7vAg5nsoYbWU0m0muTSfNCJlUyb9hcL7orC31+l4JrM3w9n3lvrW84rxkl9ptictGrrqatm6aG4tRHtHTl4hGS3ouUefDP+ohJ7GP8AU7H86afzRvf8CZ0Uc99TEPzlQ/Cq5/wX+J0IacYAAAAAAAAAAAAAAAAAAAAAAAAAAAAAFJtb+j3fU2+4yrKbaSzTb9VZ7jA5StlHeScXngsxeG+JKt0tieZQnxfNxk8+vvK/TbNV9ko5ccbuGscG5JZl4JLLz5ip1Oy9XXN9h27r+dHy4yklxaUsPDaSxnCy4y4YRlyLB8HnJrdjKWW4xxFvMksuKx3pPOCa6ZJNyjKK3XxcWllxTXF+Z59ZdZ7P11cXe48I+XLeUZSUpJRalDGc7rWV4ZJGp23qJLE0pYecSqXNp8153Ny9LKLOTdPETblmWMOTzwWEs8cLwJlSIqPSU/GwXd2kPeRs1NfCtVhQTxruKy3nE/MsM15s+ObavPbV/mI2O9TB3alKWWoa143oPioz7uZYZqW3qWqxtCvzUW+4l/qb8NG9TMPl+fCi3+VG8isAAAAAAAAAAAAAAAAAAAAAAAAAAAAAASdYs1z+hP3WTiXf8yX0ZfcByNqptS4EVe2bo/pyfDHFqXDEljinw8uX7zPNfHyn6WUTMrde6OlVysdkmpyl2e9vR4NQrnBLCawsWPOObw+4q30zsW7uxhGMUkortYxwnVjlL9WhR8ynLxMbR4yrdetb0nldU65QinKNcJ2J2OUowmprKbxzzy8S2Ruiv/hTYIkQur9JrlCcJ4b3Jwnjgs7sk8Z9Rl+0OshWRnHT6GjT9qrIym5SnZiyLUuKUeOJPnkwSJPqKm7afUrH5ZJ/9vZ70DdZpnqTj8qs82nl78DcxUAAAAAAAAAAAAAAAAAAAAAAAAAAAAAAhmuD9DIjxgck7Vjiyf0pfeW5ou+2o4tn9OfvMtMiDxHrCDCoSJHh6giNE+kkRKihcQrbfUlH4+5/2H88TcJqPqSj8be/7GPvo24VAAAAAAAAAAAAAAAAAAAAAAAAAAAAAAAAHKXSBfH2/W2e8yzSL50ljjUXLwutX+NljkQeIMHgAiRCRICOJU0Ip4lTQBuHqTj5eo+rr95/gbYNVdSUf6S/+ilf4pG1SgAAAAAAAAAAAAAAAAAAAAAAAAAAAAAAADn3rZ6KWaTVzujFvT6mcrITS4RslxnW/B5y14p+ZmvJI6+1uhrvrlXdCNtc1iUJpSi16DV3SPqHqsbnob3S3x7K5OdfojNeUl6UwNI4DiZntLqk2tR/y3bRX6VE42Z/ZzvfYY9qujesq4WaXU1/SotivbggtaI0RvSzXOMl6YtE/T7NtnwhVZN+Ea5y+5ASYoqtNHLMg2P1Z7T1LW7pbK4v9O5djFLx8ri/UmbY6FdU1GhcbdRJam+OHFYxTXLxinxk/O/YUV3Vj0anotJvWrduvcZyi+cIJeRF+fi3+1juMxAAAAAAAAAAAAAAAAAAAAAAAAAAAAAAAAAAAADxnoAAAAeHoAAAAAAAAAAAAAAAAAAAAf/Z"/>
          <p:cNvSpPr>
            <a:spLocks noChangeAspect="1" noChangeArrowheads="1"/>
          </p:cNvSpPr>
          <p:nvPr/>
        </p:nvSpPr>
        <p:spPr bwMode="auto">
          <a:xfrm>
            <a:off x="76200" y="-889000"/>
            <a:ext cx="24860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/>
              <a:t>Uso de antisépticos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524000"/>
            <a:ext cx="7772400" cy="5334000"/>
          </a:xfrm>
        </p:spPr>
        <p:txBody>
          <a:bodyPr/>
          <a:lstStyle/>
          <a:p>
            <a:r>
              <a:rPr lang="es-ES_tradnl" dirty="0" smtClean="0"/>
              <a:t>Baño y desinfección de piel</a:t>
            </a:r>
          </a:p>
          <a:p>
            <a:r>
              <a:rPr lang="es-ES_tradnl" dirty="0" smtClean="0"/>
              <a:t>Previo a cirugías o implantes</a:t>
            </a:r>
          </a:p>
          <a:p>
            <a:r>
              <a:rPr lang="es-ES_tradnl" dirty="0" smtClean="0"/>
              <a:t>Curaciones  arrastre mecánico solo cuando la herida esta séptica</a:t>
            </a:r>
          </a:p>
          <a:p>
            <a:r>
              <a:rPr lang="es-ES_tradnl" dirty="0" smtClean="0"/>
              <a:t>Instalación de catéteres aplicar antiséptico en sitio de inserción de </a:t>
            </a:r>
            <a:r>
              <a:rPr lang="es-ES_tradnl" dirty="0" err="1" smtClean="0"/>
              <a:t>fleboclisis</a:t>
            </a:r>
            <a:r>
              <a:rPr lang="es-ES_tradnl" dirty="0" smtClean="0"/>
              <a:t>.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/>
              <a:t>Desinfección de alto nivel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es-ES_tradnl" dirty="0" err="1" smtClean="0"/>
              <a:t>Accion</a:t>
            </a:r>
            <a:r>
              <a:rPr lang="es-ES_tradnl" dirty="0" smtClean="0"/>
              <a:t> elimina los </a:t>
            </a:r>
            <a:r>
              <a:rPr lang="es-ES_tradnl" dirty="0" err="1" smtClean="0"/>
              <a:t>microorg</a:t>
            </a:r>
            <a:r>
              <a:rPr lang="es-ES_tradnl" dirty="0" smtClean="0"/>
              <a:t> excepto las esporas </a:t>
            </a:r>
          </a:p>
          <a:p>
            <a:pPr>
              <a:buFont typeface="Wingdings" pitchFamily="2" charset="2"/>
              <a:buNone/>
            </a:pPr>
            <a:endParaRPr lang="es-ES_tradnl" dirty="0" smtClean="0"/>
          </a:p>
          <a:p>
            <a:r>
              <a:rPr lang="es-ES_tradnl" dirty="0" smtClean="0"/>
              <a:t>Se usa exclusivamente para material </a:t>
            </a:r>
            <a:r>
              <a:rPr lang="es-ES_tradnl" dirty="0" err="1" smtClean="0"/>
              <a:t>semi</a:t>
            </a:r>
            <a:r>
              <a:rPr lang="es-ES_tradnl" dirty="0" smtClean="0"/>
              <a:t> critico termo sensible por Ej. endoscopios cistoscopios </a:t>
            </a:r>
            <a:r>
              <a:rPr lang="es-ES_tradnl" dirty="0" err="1" smtClean="0"/>
              <a:t>laparoscopios</a:t>
            </a:r>
            <a:endParaRPr lang="es-ES_tradnl" dirty="0" smtClean="0"/>
          </a:p>
          <a:p>
            <a:endParaRPr lang="es-ES_tradnl" dirty="0" smtClean="0"/>
          </a:p>
          <a:p>
            <a:r>
              <a:rPr lang="es-ES_tradnl" dirty="0" smtClean="0"/>
              <a:t>DAN se realiza con </a:t>
            </a:r>
            <a:r>
              <a:rPr lang="es-ES_tradnl" dirty="0" err="1" smtClean="0"/>
              <a:t>glutaraldehido</a:t>
            </a:r>
            <a:r>
              <a:rPr lang="es-ES_tradnl" dirty="0" smtClean="0"/>
              <a:t>, </a:t>
            </a:r>
            <a:r>
              <a:rPr lang="es-ES_tradnl" dirty="0" err="1" smtClean="0"/>
              <a:t>peroxido</a:t>
            </a:r>
            <a:r>
              <a:rPr lang="es-ES_tradnl" dirty="0" smtClean="0"/>
              <a:t> de hidrogeno, </a:t>
            </a:r>
            <a:r>
              <a:rPr lang="es-ES_tradnl" dirty="0" err="1" smtClean="0"/>
              <a:t>ac</a:t>
            </a:r>
            <a:r>
              <a:rPr lang="es-ES_tradnl" dirty="0" smtClean="0"/>
              <a:t> </a:t>
            </a:r>
            <a:r>
              <a:rPr lang="es-ES_tradnl" dirty="0" err="1" smtClean="0"/>
              <a:t>peracético</a:t>
            </a:r>
            <a:r>
              <a:rPr lang="es-ES_tradnl" dirty="0" smtClean="0"/>
              <a:t>, </a:t>
            </a:r>
            <a:r>
              <a:rPr lang="es-ES_tradnl" dirty="0" err="1" smtClean="0"/>
              <a:t>orthophthaldehido</a:t>
            </a:r>
            <a:endParaRPr lang="es-ES_tradnl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b="1">
                <a:solidFill>
                  <a:schemeClr val="hlink"/>
                </a:solidFill>
              </a:rPr>
              <a:t>Cadena de Infección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CL" sz="2800">
                <a:solidFill>
                  <a:schemeClr val="folHlink"/>
                </a:solidFill>
              </a:rPr>
              <a:t>                  	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CL" sz="2800">
                <a:solidFill>
                  <a:schemeClr val="folHlink"/>
                </a:solidFill>
              </a:rPr>
              <a:t>				</a:t>
            </a:r>
            <a:r>
              <a:rPr lang="es-CL" sz="2800" b="1"/>
              <a:t>PROTECCIÓN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CL" sz="2800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CL" sz="2800">
              <a:solidFill>
                <a:schemeClr val="folHlink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CL" sz="2800">
              <a:solidFill>
                <a:schemeClr val="folHlink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CL" sz="2800">
              <a:solidFill>
                <a:schemeClr val="folHlink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CL" sz="2800">
                <a:solidFill>
                  <a:schemeClr val="folHlink"/>
                </a:solidFill>
              </a:rPr>
              <a:t>	</a:t>
            </a:r>
            <a:r>
              <a:rPr lang="es-CL" sz="2800" b="1"/>
              <a:t>PACIENTE                       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CL" sz="2800" b="1"/>
              <a:t>                                                      EQUIPO DE 						  SALUD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CL" sz="2800" b="1"/>
              <a:t>    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CL" sz="2800" b="1"/>
          </a:p>
        </p:txBody>
      </p:sp>
      <p:sp>
        <p:nvSpPr>
          <p:cNvPr id="67588" name="AutoShape 4"/>
          <p:cNvSpPr>
            <a:spLocks noChangeArrowheads="1"/>
          </p:cNvSpPr>
          <p:nvPr/>
        </p:nvSpPr>
        <p:spPr bwMode="auto">
          <a:xfrm>
            <a:off x="3491880" y="3429000"/>
            <a:ext cx="1657350" cy="1728788"/>
          </a:xfrm>
          <a:custGeom>
            <a:avLst/>
            <a:gdLst>
              <a:gd name="G0" fmla="+- 6480 0 0"/>
              <a:gd name="G1" fmla="+- 8640 0 0"/>
              <a:gd name="G2" fmla="+- 6171 0 0"/>
              <a:gd name="G3" fmla="+- 21600 0 6480"/>
              <a:gd name="G4" fmla="+- 21600 0 8640"/>
              <a:gd name="G5" fmla="*/ G0 21600 G3"/>
              <a:gd name="G6" fmla="*/ G1 21600 G3"/>
              <a:gd name="G7" fmla="*/ G2 G3 21600"/>
              <a:gd name="G8" fmla="*/ 10800 21600 G3"/>
              <a:gd name="G9" fmla="*/ G4 21600 G3"/>
              <a:gd name="G10" fmla="+- 21600 0 G7"/>
              <a:gd name="G11" fmla="+- G5 0 G8"/>
              <a:gd name="G12" fmla="+- G6 0 G8"/>
              <a:gd name="G13" fmla="*/ G12 G7 G11"/>
              <a:gd name="G14" fmla="+- 21600 0 G13"/>
              <a:gd name="G15" fmla="+- G0 0 10800"/>
              <a:gd name="G16" fmla="+- G1 0 10800"/>
              <a:gd name="G17" fmla="*/ G2 G16 G15"/>
              <a:gd name="T0" fmla="*/ 10800 w 21600"/>
              <a:gd name="T1" fmla="*/ 0 h 21600"/>
              <a:gd name="T2" fmla="*/ 0 w 21600"/>
              <a:gd name="T3" fmla="*/ 15429 h 21600"/>
              <a:gd name="T4" fmla="*/ 10800 w 21600"/>
              <a:gd name="T5" fmla="*/ 18514 h 21600"/>
              <a:gd name="T6" fmla="*/ 21600 w 21600"/>
              <a:gd name="T7" fmla="*/ 1542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3 w 21600"/>
              <a:gd name="T13" fmla="*/ G6 h 21600"/>
              <a:gd name="T14" fmla="*/ G14 w 21600"/>
              <a:gd name="T15" fmla="*/ G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gradFill rotWithShape="1">
            <a:gsLst>
              <a:gs pos="0">
                <a:srgbClr val="00FF0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sz="1800" b="1">
              <a:solidFill>
                <a:schemeClr val="folHlink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200" dirty="0" err="1" smtClean="0"/>
              <a:t>Glutaraldehido</a:t>
            </a:r>
            <a:endParaRPr lang="es-E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 smtClean="0"/>
              <a:t>Solución acuosa </a:t>
            </a:r>
            <a:r>
              <a:rPr lang="es-ES_tradnl" sz="2800" dirty="0"/>
              <a:t>ácida </a:t>
            </a:r>
            <a:r>
              <a:rPr lang="es-ES_tradnl" sz="2800" dirty="0" smtClean="0"/>
              <a:t>(PH 2,5)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endParaRPr lang="es-ES_tradnl" sz="2800" dirty="0" smtClean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 err="1" smtClean="0"/>
              <a:t>Accion</a:t>
            </a:r>
            <a:r>
              <a:rPr lang="es-ES_tradnl" sz="2800" dirty="0" smtClean="0"/>
              <a:t> </a:t>
            </a:r>
            <a:r>
              <a:rPr lang="es-ES_tradnl" sz="2800" dirty="0"/>
              <a:t>desinfectante de alto nivel </a:t>
            </a:r>
            <a:r>
              <a:rPr lang="es-ES_tradnl" sz="2800" dirty="0" smtClean="0"/>
              <a:t>al activarse alcaliniza en  </a:t>
            </a:r>
            <a:r>
              <a:rPr lang="es-ES_tradnl" sz="2800" dirty="0" err="1"/>
              <a:t>Ph</a:t>
            </a:r>
            <a:r>
              <a:rPr lang="es-ES_tradnl" sz="2800" dirty="0"/>
              <a:t> de 7,5-8,5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endParaRPr lang="es-ES_tradnl" sz="2800" dirty="0" smtClean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 smtClean="0"/>
              <a:t>No corrosivo </a:t>
            </a:r>
            <a:r>
              <a:rPr lang="es-ES_tradnl" sz="2800" dirty="0"/>
              <a:t>para gomas </a:t>
            </a:r>
            <a:r>
              <a:rPr lang="es-ES_tradnl" sz="2800" dirty="0" smtClean="0"/>
              <a:t>plásticos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endParaRPr lang="es-ES_tradnl" sz="2800" dirty="0" smtClean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 smtClean="0"/>
              <a:t>Proceso: inmersión </a:t>
            </a:r>
            <a:r>
              <a:rPr lang="es-ES_tradnl" sz="2800" dirty="0"/>
              <a:t>por 20 min</a:t>
            </a:r>
            <a:r>
              <a:rPr lang="es-ES_tradnl" sz="2800" dirty="0" smtClean="0"/>
              <a:t>. Previa  </a:t>
            </a:r>
            <a:r>
              <a:rPr lang="es-ES_tradnl" sz="2800" dirty="0"/>
              <a:t>limpieza rigurosa con detergente </a:t>
            </a:r>
            <a:endParaRPr lang="es-ES_tradnl" sz="2800" dirty="0" smtClean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endParaRPr lang="es-ES_tradnl" sz="2800" dirty="0" smtClean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 smtClean="0"/>
              <a:t>Enjuagar </a:t>
            </a:r>
            <a:r>
              <a:rPr lang="es-ES_tradnl" sz="2800" dirty="0"/>
              <a:t>con suero fisiológico posterior a la inmersión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endParaRPr lang="es-ES_tradnl" sz="2800" dirty="0" smtClean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es-ES_tradnl" sz="2800" dirty="0" smtClean="0"/>
              <a:t>Toxico </a:t>
            </a:r>
            <a:r>
              <a:rPr lang="es-ES_tradnl" sz="2800" dirty="0"/>
              <a:t>e irritante de mucosas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rgbClr val="FF3300"/>
                </a:solidFill>
              </a:rPr>
              <a:t>LAS IIH</a:t>
            </a:r>
            <a:endParaRPr lang="es-CL" b="1">
              <a:solidFill>
                <a:srgbClr val="FF3300"/>
              </a:solidFill>
            </a:endParaRPr>
          </a:p>
        </p:txBody>
      </p:sp>
      <p:sp>
        <p:nvSpPr>
          <p:cNvPr id="1136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82688" y="2305050"/>
            <a:ext cx="7772400" cy="35321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b="1">
                <a:solidFill>
                  <a:srgbClr val="0033CC"/>
                </a:solidFill>
              </a:rPr>
              <a:t>Aumentan la morbimortalidad</a:t>
            </a:r>
          </a:p>
          <a:p>
            <a:pPr>
              <a:lnSpc>
                <a:spcPct val="90000"/>
              </a:lnSpc>
            </a:pPr>
            <a:r>
              <a:rPr lang="es-MX" b="1">
                <a:solidFill>
                  <a:srgbClr val="0033CC"/>
                </a:solidFill>
              </a:rPr>
              <a:t>Aumentan los costos del paciente hospitalizado</a:t>
            </a:r>
          </a:p>
          <a:p>
            <a:pPr>
              <a:lnSpc>
                <a:spcPct val="90000"/>
              </a:lnSpc>
            </a:pPr>
            <a:r>
              <a:rPr lang="es-MX" b="1">
                <a:solidFill>
                  <a:srgbClr val="0033CC"/>
                </a:solidFill>
              </a:rPr>
              <a:t>95% esta asociada a procedimientos invasivos</a:t>
            </a:r>
          </a:p>
          <a:p>
            <a:pPr>
              <a:lnSpc>
                <a:spcPct val="90000"/>
              </a:lnSpc>
            </a:pPr>
            <a:r>
              <a:rPr lang="es-MX" b="1">
                <a:solidFill>
                  <a:srgbClr val="0033CC"/>
                </a:solidFill>
              </a:rPr>
              <a:t>Se encuentran en todos los establecimientos</a:t>
            </a:r>
            <a:endParaRPr lang="es-CL" b="1">
              <a:solidFill>
                <a:srgbClr val="0033CC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CL" b="1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>
                <a:solidFill>
                  <a:srgbClr val="FF3300"/>
                </a:solidFill>
              </a:rPr>
              <a:t>FUENTES DE PATÓGENOS</a:t>
            </a:r>
            <a:endParaRPr lang="es-CL" b="1">
              <a:solidFill>
                <a:srgbClr val="FF3300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82688" y="2017713"/>
            <a:ext cx="3814762" cy="41148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es-MX" sz="3200" b="1">
                <a:solidFill>
                  <a:srgbClr val="0066FF"/>
                </a:solidFill>
              </a:rPr>
              <a:t>FLORA ENDÓGENA</a:t>
            </a:r>
            <a:r>
              <a:rPr lang="es-MX" sz="2400" b="1"/>
              <a:t>:</a:t>
            </a:r>
          </a:p>
          <a:p>
            <a:pPr>
              <a:buFont typeface="Wingdings" pitchFamily="2" charset="2"/>
              <a:buNone/>
            </a:pPr>
            <a:endParaRPr lang="es-MX" sz="2400" b="1"/>
          </a:p>
          <a:p>
            <a:r>
              <a:rPr lang="es-MX" sz="2400" b="1"/>
              <a:t>Propia del paciente.</a:t>
            </a:r>
          </a:p>
          <a:p>
            <a:endParaRPr lang="es-MX" sz="2400" b="1"/>
          </a:p>
          <a:p>
            <a:r>
              <a:rPr lang="es-MX" sz="2400" b="1"/>
              <a:t>Colonización Hospitalaria</a:t>
            </a:r>
          </a:p>
          <a:p>
            <a:endParaRPr lang="es-MX" sz="2400" b="1"/>
          </a:p>
          <a:p>
            <a:r>
              <a:rPr lang="es-MX" sz="2400" b="1"/>
              <a:t>Focos Distáles.</a:t>
            </a:r>
          </a:p>
          <a:p>
            <a:endParaRPr lang="es-MX" sz="2400" b="1"/>
          </a:p>
          <a:p>
            <a:endParaRPr lang="es-MX" sz="2400" b="1"/>
          </a:p>
          <a:p>
            <a:pPr>
              <a:buFont typeface="Wingdings" pitchFamily="2" charset="2"/>
              <a:buNone/>
            </a:pPr>
            <a:endParaRPr lang="es-CL" sz="2400" b="1"/>
          </a:p>
        </p:txBody>
      </p:sp>
      <p:sp>
        <p:nvSpPr>
          <p:cNvPr id="106500" name="Rectangle 4"/>
          <p:cNvSpPr>
            <a:spLocks noGrp="1" noChangeArrowheads="1"/>
          </p:cNvSpPr>
          <p:nvPr>
            <p:ph sz="quarter" idx="2"/>
          </p:nvPr>
        </p:nvSpPr>
        <p:spPr>
          <a:xfrm>
            <a:off x="5140325" y="2017713"/>
            <a:ext cx="3814763" cy="41148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es-MX" sz="3200" b="1">
                <a:solidFill>
                  <a:srgbClr val="0066FF"/>
                </a:solidFill>
              </a:rPr>
              <a:t>FLORA EXÓGENA</a:t>
            </a:r>
            <a:r>
              <a:rPr lang="es-MX" sz="3200" b="1"/>
              <a:t>:</a:t>
            </a:r>
          </a:p>
          <a:p>
            <a:pPr>
              <a:buFont typeface="Wingdings" pitchFamily="2" charset="2"/>
              <a:buNone/>
            </a:pPr>
            <a:endParaRPr lang="es-MX" sz="3200" b="1"/>
          </a:p>
          <a:p>
            <a:pPr>
              <a:buFont typeface="Wingdings" pitchFamily="2" charset="2"/>
              <a:buNone/>
            </a:pPr>
            <a:endParaRPr lang="es-MX" sz="3200" b="1"/>
          </a:p>
          <a:p>
            <a:r>
              <a:rPr lang="es-MX" sz="2400" b="1"/>
              <a:t>Manos del Personal</a:t>
            </a:r>
          </a:p>
          <a:p>
            <a:endParaRPr lang="es-MX" sz="2400" b="1"/>
          </a:p>
          <a:p>
            <a:r>
              <a:rPr lang="es-MX" sz="2400" b="1"/>
              <a:t>Ambiente</a:t>
            </a:r>
          </a:p>
          <a:p>
            <a:endParaRPr lang="es-MX" sz="2400" b="1"/>
          </a:p>
          <a:p>
            <a:r>
              <a:rPr lang="es-MX" sz="2400" b="1"/>
              <a:t>Instrumental</a:t>
            </a:r>
          </a:p>
          <a:p>
            <a:endParaRPr lang="es-CL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s-MX" sz="4000" b="1">
                <a:solidFill>
                  <a:srgbClr val="FF3300"/>
                </a:solidFill>
              </a:rPr>
              <a:t>PREVENIR INFECCIONES DE:</a:t>
            </a:r>
            <a:endParaRPr lang="es-CL" sz="4000" b="1">
              <a:solidFill>
                <a:srgbClr val="FF3300"/>
              </a:solidFill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2057400"/>
            <a:ext cx="8229600" cy="44656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sz="2800" b="1">
                <a:solidFill>
                  <a:srgbClr val="0033CC"/>
                </a:solidFill>
              </a:rPr>
              <a:t>TORRENTE SANGUÍNEO</a:t>
            </a:r>
          </a:p>
          <a:p>
            <a:pPr>
              <a:lnSpc>
                <a:spcPct val="90000"/>
              </a:lnSpc>
            </a:pPr>
            <a:endParaRPr lang="es-MX" sz="2800" b="1">
              <a:solidFill>
                <a:srgbClr val="0033CC"/>
              </a:solidFill>
            </a:endParaRPr>
          </a:p>
          <a:p>
            <a:pPr>
              <a:lnSpc>
                <a:spcPct val="90000"/>
              </a:lnSpc>
            </a:pPr>
            <a:r>
              <a:rPr lang="es-MX" sz="2800" b="1">
                <a:solidFill>
                  <a:srgbClr val="0033CC"/>
                </a:solidFill>
              </a:rPr>
              <a:t>VÍA URINARIA</a:t>
            </a:r>
          </a:p>
          <a:p>
            <a:pPr>
              <a:lnSpc>
                <a:spcPct val="90000"/>
              </a:lnSpc>
            </a:pPr>
            <a:endParaRPr lang="es-MX" sz="2800" b="1">
              <a:solidFill>
                <a:srgbClr val="0033CC"/>
              </a:solidFill>
            </a:endParaRPr>
          </a:p>
          <a:p>
            <a:pPr>
              <a:lnSpc>
                <a:spcPct val="90000"/>
              </a:lnSpc>
            </a:pPr>
            <a:r>
              <a:rPr lang="es-MX" sz="2800" b="1">
                <a:solidFill>
                  <a:srgbClr val="0033CC"/>
                </a:solidFill>
              </a:rPr>
              <a:t>HERIDA OPERATORIA</a:t>
            </a:r>
          </a:p>
          <a:p>
            <a:pPr>
              <a:lnSpc>
                <a:spcPct val="90000"/>
              </a:lnSpc>
            </a:pPr>
            <a:endParaRPr lang="es-MX" sz="2800" b="1">
              <a:solidFill>
                <a:srgbClr val="0033CC"/>
              </a:solidFill>
            </a:endParaRPr>
          </a:p>
          <a:p>
            <a:pPr>
              <a:lnSpc>
                <a:spcPct val="90000"/>
              </a:lnSpc>
            </a:pPr>
            <a:r>
              <a:rPr lang="es-MX" sz="2800" b="1">
                <a:solidFill>
                  <a:srgbClr val="0033CC"/>
                </a:solidFill>
              </a:rPr>
              <a:t>RESPIRATORIAS BAJAS</a:t>
            </a:r>
          </a:p>
          <a:p>
            <a:pPr>
              <a:lnSpc>
                <a:spcPct val="90000"/>
              </a:lnSpc>
            </a:pPr>
            <a:endParaRPr lang="es-MX" sz="2800" b="1">
              <a:solidFill>
                <a:srgbClr val="0033CC"/>
              </a:solidFill>
            </a:endParaRPr>
          </a:p>
          <a:p>
            <a:pPr>
              <a:lnSpc>
                <a:spcPct val="90000"/>
              </a:lnSpc>
            </a:pPr>
            <a:r>
              <a:rPr lang="es-MX" sz="2800" b="1">
                <a:solidFill>
                  <a:srgbClr val="0033CC"/>
                </a:solidFill>
              </a:rPr>
              <a:t>ENDOMETRIO</a:t>
            </a:r>
            <a:endParaRPr lang="es-CL" sz="2800" b="1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MX" sz="4000" b="1">
                <a:solidFill>
                  <a:schemeClr val="hlink"/>
                </a:solidFill>
              </a:rPr>
              <a:t>Programa Nacional de Infecciones Intra Hospitalarias</a:t>
            </a:r>
            <a:endParaRPr lang="es-CL" sz="4000" b="1">
              <a:solidFill>
                <a:schemeClr val="hlink"/>
              </a:solidFill>
            </a:endParaRP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sz="6000" b="1"/>
              <a:t>1981</a:t>
            </a:r>
            <a:endParaRPr lang="es-CL" sz="6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801</TotalTime>
  <Words>1402</Words>
  <Application>Microsoft Office PowerPoint</Application>
  <PresentationFormat>Presentación en pantalla (4:3)</PresentationFormat>
  <Paragraphs>367</Paragraphs>
  <Slides>50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50</vt:i4>
      </vt:variant>
    </vt:vector>
  </HeadingPairs>
  <TitlesOfParts>
    <vt:vector size="55" baseType="lpstr">
      <vt:lpstr>Arial</vt:lpstr>
      <vt:lpstr>Tahoma</vt:lpstr>
      <vt:lpstr>Wingdings</vt:lpstr>
      <vt:lpstr>Times New Roman</vt:lpstr>
      <vt:lpstr>Mirador</vt:lpstr>
      <vt:lpstr>Asepsia, antisepsia y Esterilización</vt:lpstr>
      <vt:lpstr>Introducción</vt:lpstr>
      <vt:lpstr>INFECCIÓN</vt:lpstr>
      <vt:lpstr>INFECCION INTRAHOSPITALARIA</vt:lpstr>
      <vt:lpstr>Cadena de Infección</vt:lpstr>
      <vt:lpstr>LAS IIH</vt:lpstr>
      <vt:lpstr>FUENTES DE PATÓGENOS</vt:lpstr>
      <vt:lpstr>PREVENIR INFECCIONES DE:</vt:lpstr>
      <vt:lpstr>Programa Nacional de Infecciones Intra Hospitalarias</vt:lpstr>
      <vt:lpstr>OBJETIVOS</vt:lpstr>
      <vt:lpstr>Conceptos básicos</vt:lpstr>
      <vt:lpstr>TECNICA ASEPTICA</vt:lpstr>
      <vt:lpstr>Diapositiva 13</vt:lpstr>
      <vt:lpstr>Diapositiva 14</vt:lpstr>
      <vt:lpstr>FLORA TRANSITORIA </vt:lpstr>
      <vt:lpstr>TIPOS DE LAVADO DE MANOS</vt:lpstr>
      <vt:lpstr>LAVADO CLINICO DE MANOS  </vt:lpstr>
      <vt:lpstr>PROCEDIMIENTO  (practico) </vt:lpstr>
      <vt:lpstr>Lavado quirúrgico </vt:lpstr>
      <vt:lpstr>TIPOS DE PROCEDIMIENTOS DESINFECCION Y ESTERILIZACION</vt:lpstr>
      <vt:lpstr>PROCEDIMIENTO QUE ELIMINA LA CARGA MICROBIANA</vt:lpstr>
      <vt:lpstr>Diapositiva 22</vt:lpstr>
      <vt:lpstr>EMPAQUE</vt:lpstr>
      <vt:lpstr>Desinfección  </vt:lpstr>
      <vt:lpstr>Esterilización </vt:lpstr>
      <vt:lpstr>A.CRITICOS</vt:lpstr>
      <vt:lpstr>A.SEMI CRITICOS</vt:lpstr>
      <vt:lpstr>A. No críticos</vt:lpstr>
      <vt:lpstr>MÉTODOS DE ESTERILIZACION</vt:lpstr>
      <vt:lpstr>Diapositiva 30</vt:lpstr>
      <vt:lpstr>Diapositiva 31</vt:lpstr>
      <vt:lpstr>Diapositiva 32</vt:lpstr>
      <vt:lpstr>Oxido de etileno ag quimico </vt:lpstr>
      <vt:lpstr>Diapositiva 34</vt:lpstr>
      <vt:lpstr>Controles de esterilización</vt:lpstr>
      <vt:lpstr>Monitores físicos</vt:lpstr>
      <vt:lpstr>Indicadores químicos</vt:lpstr>
      <vt:lpstr>Diapositiva 38</vt:lpstr>
      <vt:lpstr>Control de equipos</vt:lpstr>
      <vt:lpstr>Diapositiva 40</vt:lpstr>
      <vt:lpstr>Indicadores biológicos </vt:lpstr>
      <vt:lpstr>CONTROL DE LA CARGA</vt:lpstr>
      <vt:lpstr>antisépticos</vt:lpstr>
      <vt:lpstr>Propiedades de un antiséptico ideal</vt:lpstr>
      <vt:lpstr>ANTISEPTICOS DE USO HOSPITALARIO </vt:lpstr>
      <vt:lpstr>Clorhexidina </vt:lpstr>
      <vt:lpstr>Polyvinylpirrolidona </vt:lpstr>
      <vt:lpstr>Uso de antisépticos</vt:lpstr>
      <vt:lpstr>Desinfección de alto nivel</vt:lpstr>
      <vt:lpstr>Glutaraldehido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Asepsia  y antisepsia</dc:title>
  <dc:creator>Zanetta Benguria</dc:creator>
  <cp:lastModifiedBy>Pablo</cp:lastModifiedBy>
  <cp:revision>74</cp:revision>
  <dcterms:created xsi:type="dcterms:W3CDTF">2004-02-10T22:11:22Z</dcterms:created>
  <dcterms:modified xsi:type="dcterms:W3CDTF">2011-11-04T01:48:36Z</dcterms:modified>
</cp:coreProperties>
</file>