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sldIdLst>
    <p:sldId id="257" r:id="rId2"/>
    <p:sldId id="258" r:id="rId3"/>
    <p:sldId id="259" r:id="rId4"/>
    <p:sldId id="260" r:id="rId5"/>
    <p:sldId id="263" r:id="rId6"/>
    <p:sldId id="261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8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06/relationships/legacyDocTextInfo" Target="legacyDocTextInfo.bin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77A22BF-B7FA-4E49-A284-D2D23EF769CC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06F35FC-4547-491E-80B1-BCA964AA8459}" type="datetimeFigureOut">
              <a:rPr lang="es-CL" smtClean="0"/>
              <a:pPr/>
              <a:t>16-11-2011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602F904-9B37-4DB9-83BC-915709779F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08050"/>
            <a:ext cx="8301037" cy="2457450"/>
          </a:xfrm>
        </p:spPr>
        <p:txBody>
          <a:bodyPr/>
          <a:lstStyle/>
          <a:p>
            <a:r>
              <a:rPr lang="es-CL" sz="4800" b="1" dirty="0"/>
              <a:t>Ingreso </a:t>
            </a:r>
            <a:r>
              <a:rPr lang="es-CL" sz="4800" b="1" dirty="0" smtClean="0"/>
              <a:t>de Paciente </a:t>
            </a:r>
            <a:br>
              <a:rPr lang="es-CL" sz="4800" b="1" dirty="0" smtClean="0"/>
            </a:br>
            <a:r>
              <a:rPr lang="es-CL" sz="4800" b="1" dirty="0" smtClean="0"/>
              <a:t>a </a:t>
            </a:r>
            <a:r>
              <a:rPr lang="es-CL" sz="4800" b="1" dirty="0"/>
              <a:t>la </a:t>
            </a:r>
            <a:r>
              <a:rPr lang="es-CL" sz="4800" b="1" dirty="0" smtClean="0"/>
              <a:t>Atención Pública</a:t>
            </a:r>
            <a:r>
              <a:rPr lang="es-CL" sz="4800" b="1" dirty="0"/>
              <a:t/>
            </a:r>
            <a:br>
              <a:rPr lang="es-CL" sz="4800" b="1" dirty="0"/>
            </a:br>
            <a:endParaRPr lang="es-CL" sz="4800" b="1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64050" y="4437063"/>
            <a:ext cx="4679950" cy="1368425"/>
          </a:xfrm>
        </p:spPr>
        <p:txBody>
          <a:bodyPr/>
          <a:lstStyle/>
          <a:p>
            <a:pPr algn="l"/>
            <a:r>
              <a:rPr lang="es-CL" dirty="0"/>
              <a:t> </a:t>
            </a:r>
            <a:r>
              <a:rPr lang="es-CL" dirty="0" smtClean="0"/>
              <a:t>Karen De la hoz A.</a:t>
            </a:r>
            <a:endParaRPr lang="es-CL" dirty="0"/>
          </a:p>
          <a:p>
            <a:pPr algn="l"/>
            <a:r>
              <a:rPr lang="es-CL" dirty="0"/>
              <a:t> Enfermera.</a:t>
            </a:r>
          </a:p>
          <a:p>
            <a:pPr algn="r"/>
            <a:endParaRPr lang="es-C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Consentimiento informado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Menores de 7 años. Son los padres quienes deben firmar el consentimiento informado para intervenir. </a:t>
            </a:r>
          </a:p>
          <a:p>
            <a:r>
              <a:rPr lang="es-CL" dirty="0" smtClean="0"/>
              <a:t>En el caso de los padres o tutor legal que por motivos de religión o creencias  e idiosincrasia no quieren firmar  este documento </a:t>
            </a:r>
            <a:r>
              <a:rPr lang="es-CL" u="sng" dirty="0" smtClean="0"/>
              <a:t>por negarse a realizar el procedimiento </a:t>
            </a:r>
            <a:r>
              <a:rPr lang="es-CL" dirty="0" smtClean="0"/>
              <a:t>y el menor se encuentra entre la vida y la muerte, se recurre a la justicia con un recurso de protección al menor. </a:t>
            </a:r>
          </a:p>
          <a:p>
            <a:pPr>
              <a:buNone/>
            </a:pPr>
            <a:r>
              <a:rPr lang="es-CL" dirty="0" smtClean="0"/>
              <a:t> </a:t>
            </a:r>
            <a:endParaRPr lang="es-C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Tarea.</a:t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547016"/>
          </a:xfrm>
        </p:spPr>
        <p:txBody>
          <a:bodyPr/>
          <a:lstStyle/>
          <a:p>
            <a:r>
              <a:rPr lang="es-CL" dirty="0" smtClean="0"/>
              <a:t>Averiguar el conducto regular  que se debe tomar en caso de emergencia con un menor de 7 años, que se encuentra sangrando en la calle y la madre y su familia son de una religión que les impide transfundir glóbulos rojos. La vida del niño esta en riesgo.</a:t>
            </a:r>
          </a:p>
          <a:p>
            <a:r>
              <a:rPr lang="es-CL" dirty="0" smtClean="0"/>
              <a:t>Que hace usted como medico de turno. </a:t>
            </a:r>
          </a:p>
          <a:p>
            <a:r>
              <a:rPr lang="es-CL" dirty="0" smtClean="0"/>
              <a:t>A quien se debe recurrir. </a:t>
            </a:r>
          </a:p>
          <a:p>
            <a:r>
              <a:rPr lang="es-CL" dirty="0" smtClean="0"/>
              <a:t>Como enfrenta Ud. y su equipo de salud a la madre. </a:t>
            </a:r>
          </a:p>
          <a:p>
            <a:r>
              <a:rPr lang="es-CL" dirty="0" smtClean="0"/>
              <a:t>Cuales son las medidas que toma. </a:t>
            </a:r>
            <a:endParaRPr lang="es-C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Tarea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Buscar en las unidades de hospitalización quirúrgica el consentimiento informado ya sea en blanco sin firma y uno que ya se utilizo y queda archivado en la ficha.</a:t>
            </a:r>
          </a:p>
          <a:p>
            <a:endParaRPr lang="es-CL" dirty="0" smtClean="0"/>
          </a:p>
          <a:p>
            <a:r>
              <a:rPr lang="es-CL" dirty="0" smtClean="0"/>
              <a:t>Lea e internalice todo lo que aprendió del consentimiento informado.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52475"/>
          </a:xfrm>
        </p:spPr>
        <p:txBody>
          <a:bodyPr/>
          <a:lstStyle/>
          <a:p>
            <a:r>
              <a:rPr lang="es-CL" sz="2800" b="1"/>
              <a:t>Formas de hospitalización</a:t>
            </a:r>
          </a:p>
        </p:txBody>
      </p:sp>
      <p:graphicFrame>
        <p:nvGraphicFramePr>
          <p:cNvPr id="35843" name="Organization Chart 3"/>
          <p:cNvGraphicFramePr>
            <a:graphicFrameLocks/>
          </p:cNvGraphicFramePr>
          <p:nvPr>
            <p:ph type="dgm" idx="1"/>
          </p:nvPr>
        </p:nvGraphicFramePr>
        <p:xfrm>
          <a:off x="0" y="548680"/>
          <a:ext cx="9144000" cy="6120409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Ingreso a Hospitalización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Ingreso del paciente a unidad según complejidad (UTI, UCI, UCIC, MQ, Medicina, </a:t>
            </a:r>
            <a:r>
              <a:rPr lang="es-CL" dirty="0" err="1" smtClean="0"/>
              <a:t>Cx</a:t>
            </a:r>
            <a:r>
              <a:rPr lang="es-CL" dirty="0" smtClean="0"/>
              <a:t>, Especialidades).</a:t>
            </a:r>
          </a:p>
          <a:p>
            <a:r>
              <a:rPr lang="es-CL" dirty="0" smtClean="0"/>
              <a:t>Uso de brazalete </a:t>
            </a:r>
          </a:p>
          <a:p>
            <a:r>
              <a:rPr lang="es-CL" dirty="0" smtClean="0"/>
              <a:t>Con o sin indicaciones desde S.U. </a:t>
            </a:r>
          </a:p>
          <a:p>
            <a:r>
              <a:rPr lang="es-CL" dirty="0" smtClean="0"/>
              <a:t>Examen físico de enfermería</a:t>
            </a:r>
          </a:p>
          <a:p>
            <a:r>
              <a:rPr lang="es-CL" dirty="0" smtClean="0"/>
              <a:t>Examen físico medico </a:t>
            </a:r>
          </a:p>
          <a:p>
            <a:r>
              <a:rPr lang="es-CL" dirty="0" smtClean="0"/>
              <a:t>Ingreso Medicina y EU.</a:t>
            </a:r>
          </a:p>
          <a:p>
            <a:r>
              <a:rPr lang="es-CL" dirty="0" smtClean="0"/>
              <a:t>ALERGIAS???</a:t>
            </a:r>
          </a:p>
          <a:p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Evaluar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Estado de conciencia, orientación y lucidez </a:t>
            </a:r>
          </a:p>
          <a:p>
            <a:r>
              <a:rPr lang="es-CL" dirty="0" smtClean="0"/>
              <a:t>Hemodinamia </a:t>
            </a:r>
          </a:p>
          <a:p>
            <a:r>
              <a:rPr lang="es-CL" dirty="0" smtClean="0"/>
              <a:t>Vía aérea / cama.</a:t>
            </a:r>
          </a:p>
          <a:p>
            <a:r>
              <a:rPr lang="es-CL" dirty="0" smtClean="0"/>
              <a:t>Presencia de dolor </a:t>
            </a:r>
          </a:p>
          <a:p>
            <a:r>
              <a:rPr lang="es-CL" dirty="0" smtClean="0"/>
              <a:t>Estado general </a:t>
            </a:r>
          </a:p>
          <a:p>
            <a:r>
              <a:rPr lang="es-CL" dirty="0" smtClean="0"/>
              <a:t>Tipo de Resolución</a:t>
            </a:r>
          </a:p>
          <a:p>
            <a:r>
              <a:rPr lang="es-CL" dirty="0" smtClean="0"/>
              <a:t>Exámenes </a:t>
            </a:r>
          </a:p>
          <a:p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Consentimiento  informado 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Discusión de aula. </a:t>
            </a:r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Consentimiento informado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Consentimiento informado: debe ser empleado para métodos de diagnostico y terapéutico. Debidamente aceptado por la sociedad científica.</a:t>
            </a:r>
          </a:p>
          <a:p>
            <a:endParaRPr lang="es-CL" dirty="0" smtClean="0"/>
          </a:p>
          <a:p>
            <a:r>
              <a:rPr lang="es-CL" dirty="0" smtClean="0"/>
              <a:t>Los niños  e incapacitados mentales deben tener un  tutor legal.</a:t>
            </a:r>
          </a:p>
          <a:p>
            <a:endParaRPr lang="es-CL" dirty="0" smtClean="0"/>
          </a:p>
          <a:p>
            <a:r>
              <a:rPr lang="es-CL" dirty="0" smtClean="0"/>
              <a:t>Prima el principio de ética conocido como  “beneficencia”  que significa hacer el bien. </a:t>
            </a:r>
          </a:p>
          <a:p>
            <a:endParaRPr lang="es-C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Consentimiento informado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Es un documento legal que tiene por escrito el procedimiento que se realizara, fecha, nombre del paciente y firma de ambos (medico y paciente).</a:t>
            </a:r>
          </a:p>
          <a:p>
            <a:endParaRPr lang="es-CL" dirty="0" smtClean="0"/>
          </a:p>
          <a:p>
            <a:r>
              <a:rPr lang="es-CL" dirty="0" smtClean="0"/>
              <a:t>Debe ser el medico quien le informa al paciente el procedimiento a realizar, explicando detalladamente con lenguaje claro  y hacer que la persona implicada firme con su puño y letra este documento. Previo a la intervención. </a:t>
            </a:r>
          </a:p>
          <a:p>
            <a:endParaRPr lang="es-CL" dirty="0" smtClean="0"/>
          </a:p>
          <a:p>
            <a:r>
              <a:rPr lang="es-CL" dirty="0" smtClean="0"/>
              <a:t>Debe quedar archivado en la ficha clínica como constancia de  que el paciente tomo conocimiento del procedimiento, y de los pro y contra de este. </a:t>
            </a:r>
            <a:endParaRPr lang="es-C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Consentimiento informado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Los mayores de 18 años firman el consentimiento informado como persona autónoma. Siempre cuando no presenten discapacidad mental de lo contrario requieren de un tutor legal que tome la decisión y este debe hacerse responsable y firmar. </a:t>
            </a:r>
          </a:p>
          <a:p>
            <a:r>
              <a:rPr lang="es-CL" dirty="0" smtClean="0"/>
              <a:t>Recuerde que si no hay firma no hay procedimiento “no se arriesgue a una demanda”.</a:t>
            </a:r>
          </a:p>
          <a:p>
            <a:pPr>
              <a:buNone/>
            </a:pPr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Consentimiento informado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L" dirty="0" smtClean="0"/>
              <a:t>Los menores de 18 hasta los 7 años </a:t>
            </a:r>
          </a:p>
          <a:p>
            <a:pPr>
              <a:buNone/>
            </a:pPr>
            <a:r>
              <a:rPr lang="es-CL" dirty="0" smtClean="0"/>
              <a:t>Deben tener un asentimiento + consentimiento informado firmado por los padres o tutor legal. </a:t>
            </a:r>
          </a:p>
          <a:p>
            <a:pPr>
              <a:buNone/>
            </a:pPr>
            <a:r>
              <a:rPr lang="es-CL" dirty="0" smtClean="0"/>
              <a:t>Asentimiento significa que el menor de edad asume que le realizaran el procedimiento y bajo su aprobación se podrá intervenir. Si esto no ocurre, interviene la justicia. Pero generalmente aprueban el procedimiento por su propio bien. Para esto debe haber testigos medico tratante, padres o tutores y el niño. Y consignarlo en la ficha y en el consentimiento informado. 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r>
              <a:rPr lang="es-CL" dirty="0" smtClean="0"/>
              <a:t>En el caso de los mas pequeños si es necesario la información debe estar resumida  y con ilustraciones para que estos puedan entender, por ejemplo en el caso de los niños que se deben realizar hemodiálisis. </a:t>
            </a:r>
            <a:endParaRPr lang="es-C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67</TotalTime>
  <Words>667</Words>
  <Application>Microsoft Office PowerPoint</Application>
  <PresentationFormat>Presentación en pantalla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Opulento</vt:lpstr>
      <vt:lpstr>Ingreso de Paciente  a la Atención Pública </vt:lpstr>
      <vt:lpstr>Formas de hospitalización</vt:lpstr>
      <vt:lpstr>Ingreso a Hospitalización </vt:lpstr>
      <vt:lpstr>Evaluar </vt:lpstr>
      <vt:lpstr>Consentimiento  informado </vt:lpstr>
      <vt:lpstr>Consentimiento informado </vt:lpstr>
      <vt:lpstr>Consentimiento informado </vt:lpstr>
      <vt:lpstr>Consentimiento informado </vt:lpstr>
      <vt:lpstr>Consentimiento informado </vt:lpstr>
      <vt:lpstr>Consentimiento informado </vt:lpstr>
      <vt:lpstr>Tarea. </vt:lpstr>
      <vt:lpstr>Tarea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Ingreso de un paciente a la atención pública</dc:title>
  <dc:creator>Pablo</dc:creator>
  <cp:lastModifiedBy>Pablo</cp:lastModifiedBy>
  <cp:revision>12</cp:revision>
  <dcterms:created xsi:type="dcterms:W3CDTF">2011-11-03T23:51:00Z</dcterms:created>
  <dcterms:modified xsi:type="dcterms:W3CDTF">2011-11-16T12:21:25Z</dcterms:modified>
</cp:coreProperties>
</file>