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1"/>
  </p:notesMasterIdLst>
  <p:sldIdLst>
    <p:sldId id="256" r:id="rId2"/>
    <p:sldId id="257" r:id="rId3"/>
    <p:sldId id="258" r:id="rId4"/>
    <p:sldId id="259" r:id="rId5"/>
    <p:sldId id="260" r:id="rId6"/>
    <p:sldId id="274" r:id="rId7"/>
    <p:sldId id="261" r:id="rId8"/>
    <p:sldId id="273" r:id="rId9"/>
    <p:sldId id="262" r:id="rId10"/>
    <p:sldId id="263" r:id="rId11"/>
    <p:sldId id="264" r:id="rId12"/>
    <p:sldId id="265" r:id="rId13"/>
    <p:sldId id="266" r:id="rId14"/>
    <p:sldId id="267" r:id="rId15"/>
    <p:sldId id="268" r:id="rId16"/>
    <p:sldId id="272" r:id="rId17"/>
    <p:sldId id="269" r:id="rId18"/>
    <p:sldId id="270" r:id="rId19"/>
    <p:sldId id="275" r:id="rId20"/>
    <p:sldId id="281" r:id="rId21"/>
    <p:sldId id="276" r:id="rId22"/>
    <p:sldId id="277" r:id="rId23"/>
    <p:sldId id="278" r:id="rId24"/>
    <p:sldId id="279" r:id="rId25"/>
    <p:sldId id="280" r:id="rId26"/>
    <p:sldId id="283" r:id="rId27"/>
    <p:sldId id="282" r:id="rId28"/>
    <p:sldId id="284" r:id="rId29"/>
    <p:sldId id="285" r:id="rId30"/>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F8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5" d="100"/>
          <a:sy n="65" d="100"/>
        </p:scale>
        <p:origin x="-14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D2802B-FABB-4128-9112-7A060B897418}" type="datetimeFigureOut">
              <a:rPr lang="es-CL" smtClean="0"/>
              <a:t>10-11-2011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3BB3A1-B35E-4984-8843-44DC00D155D6}" type="slidenum">
              <a:rPr lang="es-CL" smtClean="0"/>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063BB3A1-B35E-4984-8843-44DC00D155D6}" type="slidenum">
              <a:rPr lang="es-CL" smtClean="0"/>
              <a:t>23</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9151AC75-E18F-415A-AFD7-AC295896268C}" type="datetimeFigureOut">
              <a:rPr lang="es-CL" smtClean="0"/>
              <a:t>10-11-2011</a:t>
            </a:fld>
            <a:endParaRPr lang="es-CL"/>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CL"/>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EE002287-3262-41A6-9667-AD1DF8CC9105}"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9" name="8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4" name="3 Marcador de pie de página"/>
          <p:cNvSpPr>
            <a:spLocks noGrp="1"/>
          </p:cNvSpPr>
          <p:nvPr>
            <p:ph type="ftr" sz="quarter" idx="11"/>
          </p:nvPr>
        </p:nvSpPr>
        <p:spPr/>
        <p:txBody>
          <a:bodyPr/>
          <a:lstStyle>
            <a:extLst/>
          </a:lstStyle>
          <a:p>
            <a:endParaRPr lang="es-CL"/>
          </a:p>
        </p:txBody>
      </p:sp>
      <p:sp>
        <p:nvSpPr>
          <p:cNvPr id="5" name="4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9151AC75-E18F-415A-AFD7-AC295896268C}" type="datetimeFigureOut">
              <a:rPr lang="es-CL" smtClean="0"/>
              <a:t>10-11-2011</a:t>
            </a:fld>
            <a:endParaRPr lang="es-CL"/>
          </a:p>
        </p:txBody>
      </p:sp>
      <p:sp>
        <p:nvSpPr>
          <p:cNvPr id="3" name="2 Marcador de pie de página"/>
          <p:cNvSpPr>
            <a:spLocks noGrp="1"/>
          </p:cNvSpPr>
          <p:nvPr>
            <p:ph type="ftr" sz="quarter" idx="11"/>
          </p:nvPr>
        </p:nvSpPr>
        <p:spPr/>
        <p:txBody>
          <a:bodyPr/>
          <a:lstStyle>
            <a:extLst/>
          </a:lstStyle>
          <a:p>
            <a:endParaRPr lang="es-CL"/>
          </a:p>
        </p:txBody>
      </p:sp>
      <p:sp>
        <p:nvSpPr>
          <p:cNvPr id="4" name="3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9151AC75-E18F-415A-AFD7-AC295896268C}" type="datetimeFigureOut">
              <a:rPr lang="es-CL" smtClean="0"/>
              <a:t>10-11-2011</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EE002287-3262-41A6-9667-AD1DF8CC9105}" type="slidenum">
              <a:rPr lang="es-CL" smtClean="0"/>
              <a:t>‹Nº›</a:t>
            </a:fld>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9151AC75-E18F-415A-AFD7-AC295896268C}" type="datetimeFigureOut">
              <a:rPr lang="es-CL" smtClean="0"/>
              <a:t>10-11-2011</a:t>
            </a:fld>
            <a:endParaRPr lang="es-CL"/>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CL"/>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EE002287-3262-41A6-9667-AD1DF8CC9105}" type="slidenum">
              <a:rPr lang="es-CL" smtClean="0"/>
              <a:t>‹Nº›</a:t>
            </a:fld>
            <a:endParaRPr lang="es-CL"/>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151AC75-E18F-415A-AFD7-AC295896268C}" type="datetimeFigureOut">
              <a:rPr lang="es-CL" smtClean="0"/>
              <a:t>10-11-2011</a:t>
            </a:fld>
            <a:endParaRPr lang="es-CL"/>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CL"/>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E002287-3262-41A6-9667-AD1DF8CC9105}"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1.bp.blogspot.com/_9OAopXMNsJ8/TAgRNRSJS-I/AAAAAAAAAAw/HvgjlwwYpFQ/s320/medicamentos.gif"/>
          <p:cNvPicPr>
            <a:picLocks noChangeAspect="1" noChangeArrowheads="1"/>
          </p:cNvPicPr>
          <p:nvPr/>
        </p:nvPicPr>
        <p:blipFill>
          <a:blip r:embed="rId2" cstate="print"/>
          <a:srcRect/>
          <a:stretch>
            <a:fillRect/>
          </a:stretch>
        </p:blipFill>
        <p:spPr bwMode="auto">
          <a:xfrm>
            <a:off x="-1" y="0"/>
            <a:ext cx="9204285" cy="7240707"/>
          </a:xfrm>
          <a:prstGeom prst="rect">
            <a:avLst/>
          </a:prstGeom>
          <a:noFill/>
        </p:spPr>
      </p:pic>
      <p:sp>
        <p:nvSpPr>
          <p:cNvPr id="2" name="1 Título"/>
          <p:cNvSpPr>
            <a:spLocks noGrp="1"/>
          </p:cNvSpPr>
          <p:nvPr>
            <p:ph type="ctrTitle"/>
          </p:nvPr>
        </p:nvSpPr>
        <p:spPr>
          <a:xfrm>
            <a:off x="685800" y="1988840"/>
            <a:ext cx="7772400" cy="2118097"/>
          </a:xfrm>
        </p:spPr>
        <p:txBody>
          <a:bodyPr>
            <a:noAutofit/>
          </a:bodyPr>
          <a:lstStyle/>
          <a:p>
            <a:r>
              <a:rPr lang="es-CL" sz="5400" b="1" dirty="0" smtClean="0">
                <a:solidFill>
                  <a:srgbClr val="FFFF00"/>
                </a:solidFill>
                <a:effectLst>
                  <a:outerShdw blurRad="38100" dist="38100" dir="2700000" algn="tl">
                    <a:srgbClr val="000000">
                      <a:alpha val="43137"/>
                    </a:srgbClr>
                  </a:outerShdw>
                </a:effectLst>
              </a:rPr>
              <a:t>ADMINISTRACION DE MEDICAMENTOS </a:t>
            </a:r>
            <a:endParaRPr lang="es-CL" sz="5400" b="1" dirty="0">
              <a:solidFill>
                <a:srgbClr val="FFFF00"/>
              </a:solidFill>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1371600" y="3886200"/>
            <a:ext cx="7016824" cy="2207096"/>
          </a:xfrm>
        </p:spPr>
        <p:txBody>
          <a:bodyPr/>
          <a:lstStyle/>
          <a:p>
            <a:endParaRPr lang="es-CL" dirty="0" smtClean="0">
              <a:effectLst>
                <a:outerShdw blurRad="38100" dist="38100" dir="2700000" algn="tl">
                  <a:srgbClr val="000000">
                    <a:alpha val="43137"/>
                  </a:srgbClr>
                </a:outerShdw>
              </a:effectLst>
            </a:endParaRPr>
          </a:p>
          <a:p>
            <a:r>
              <a:rPr lang="es-CL" b="1" dirty="0" smtClean="0">
                <a:solidFill>
                  <a:srgbClr val="FFFF00"/>
                </a:solidFill>
                <a:effectLst>
                  <a:outerShdw blurRad="38100" dist="38100" dir="2700000" algn="tl">
                    <a:srgbClr val="000000">
                      <a:alpha val="43137"/>
                    </a:srgbClr>
                  </a:outerShdw>
                </a:effectLst>
              </a:rPr>
              <a:t>EU. MARIO ANCATEN </a:t>
            </a:r>
          </a:p>
          <a:p>
            <a:r>
              <a:rPr lang="es-CL" b="1" dirty="0" smtClean="0">
                <a:solidFill>
                  <a:srgbClr val="FFFF00"/>
                </a:solidFill>
                <a:effectLst>
                  <a:outerShdw blurRad="38100" dist="38100" dir="2700000" algn="tl">
                    <a:srgbClr val="000000">
                      <a:alpha val="43137"/>
                    </a:srgbClr>
                  </a:outerShdw>
                </a:effectLst>
              </a:rPr>
              <a:t>EU. KAREN DE LA HOZ  </a:t>
            </a:r>
            <a:endParaRPr lang="es-CL" b="1" dirty="0">
              <a:solidFill>
                <a:srgbClr val="FFFF00"/>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_tradnl" dirty="0" smtClean="0"/>
              <a:t>Ventajas</a:t>
            </a:r>
            <a:r>
              <a:rPr lang="es-ES_tradnl" dirty="0"/>
              <a:t>	: Penetra en forma de gases o líquidos micro pulverizados, acciona mecanismos de defensa (olfato, estornudo, apnea refleja)</a:t>
            </a:r>
            <a:endParaRPr lang="es-CL" dirty="0"/>
          </a:p>
          <a:p>
            <a:endParaRPr lang="es-CL" dirty="0"/>
          </a:p>
        </p:txBody>
      </p:sp>
      <p:sp>
        <p:nvSpPr>
          <p:cNvPr id="2" name="1 Título"/>
          <p:cNvSpPr>
            <a:spLocks noGrp="1"/>
          </p:cNvSpPr>
          <p:nvPr>
            <p:ph type="title"/>
          </p:nvPr>
        </p:nvSpPr>
        <p:spPr/>
        <p:txBody>
          <a:bodyPr>
            <a:normAutofit fontScale="90000"/>
          </a:bodyPr>
          <a:lstStyle/>
          <a:p>
            <a:r>
              <a:rPr lang="es-ES_tradnl" b="1" dirty="0" smtClean="0"/>
              <a:t>VIA INHALATORIA</a:t>
            </a:r>
            <a:r>
              <a:rPr lang="es-CL" dirty="0" smtClean="0"/>
              <a:t/>
            </a:r>
            <a:br>
              <a:rPr lang="es-CL" dirty="0" smtClean="0"/>
            </a:br>
            <a:endParaRPr lang="es-CL" dirty="0"/>
          </a:p>
        </p:txBody>
      </p:sp>
      <p:pic>
        <p:nvPicPr>
          <p:cNvPr id="8194" name="Picture 2" descr="http://www.hma.com.mx/es/laboratorio/images/c_inhaloterapia.jpg"/>
          <p:cNvPicPr>
            <a:picLocks noChangeAspect="1" noChangeArrowheads="1"/>
          </p:cNvPicPr>
          <p:nvPr/>
        </p:nvPicPr>
        <p:blipFill>
          <a:blip r:embed="rId2" cstate="print"/>
          <a:srcRect/>
          <a:stretch>
            <a:fillRect/>
          </a:stretch>
        </p:blipFill>
        <p:spPr bwMode="auto">
          <a:xfrm>
            <a:off x="827584" y="3284984"/>
            <a:ext cx="3076575" cy="2514600"/>
          </a:xfrm>
          <a:prstGeom prst="rect">
            <a:avLst/>
          </a:prstGeom>
          <a:noFill/>
        </p:spPr>
      </p:pic>
      <p:pic>
        <p:nvPicPr>
          <p:cNvPr id="8196" name="Picture 4" descr="http://www.larepublica.com.uy/publicaciones/101/20080601/images/313353_0.gif"/>
          <p:cNvPicPr>
            <a:picLocks noChangeAspect="1" noChangeArrowheads="1"/>
          </p:cNvPicPr>
          <p:nvPr/>
        </p:nvPicPr>
        <p:blipFill>
          <a:blip r:embed="rId3" cstate="print"/>
          <a:srcRect/>
          <a:stretch>
            <a:fillRect/>
          </a:stretch>
        </p:blipFill>
        <p:spPr bwMode="auto">
          <a:xfrm>
            <a:off x="4067944" y="3429000"/>
            <a:ext cx="1728192" cy="1625324"/>
          </a:xfrm>
          <a:prstGeom prst="rect">
            <a:avLst/>
          </a:prstGeom>
          <a:noFill/>
        </p:spPr>
      </p:pic>
      <p:pic>
        <p:nvPicPr>
          <p:cNvPr id="8198" name="Picture 6" descr="https://encrypted-tbn1.google.com/images?q=tbn:ANd9GcQKnlBPA22BcSYndU4SYBtORtsizqfkyVFkScIWdVhlJ3dCitdf"/>
          <p:cNvPicPr>
            <a:picLocks noChangeAspect="1" noChangeArrowheads="1"/>
          </p:cNvPicPr>
          <p:nvPr/>
        </p:nvPicPr>
        <p:blipFill>
          <a:blip r:embed="rId4" cstate="print"/>
          <a:srcRect/>
          <a:stretch>
            <a:fillRect/>
          </a:stretch>
        </p:blipFill>
        <p:spPr bwMode="auto">
          <a:xfrm>
            <a:off x="6012160" y="3429000"/>
            <a:ext cx="2486025" cy="18383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txBody>
          <a:bodyPr/>
          <a:lstStyle/>
          <a:p>
            <a:r>
              <a:rPr lang="es-ES_tradnl" dirty="0" smtClean="0"/>
              <a:t>Acción: </a:t>
            </a:r>
            <a:r>
              <a:rPr lang="es-ES_tradnl" dirty="0"/>
              <a:t>Su acción es local y general</a:t>
            </a:r>
            <a:endParaRPr lang="es-CL" dirty="0"/>
          </a:p>
          <a:p>
            <a:endParaRPr lang="es-ES_tradnl" dirty="0" smtClean="0"/>
          </a:p>
          <a:p>
            <a:r>
              <a:rPr lang="es-ES_tradnl" dirty="0" smtClean="0"/>
              <a:t>Ventajas</a:t>
            </a:r>
            <a:r>
              <a:rPr lang="es-ES_tradnl" dirty="0"/>
              <a:t>	: Penetra al torrente sanguíneo por difusión, especialmente en procesos    inflamatorios</a:t>
            </a:r>
            <a:endParaRPr lang="es-CL" dirty="0"/>
          </a:p>
          <a:p>
            <a:endParaRPr lang="es-ES_tradnl" dirty="0" smtClean="0"/>
          </a:p>
          <a:p>
            <a:r>
              <a:rPr lang="es-ES_tradnl" dirty="0" smtClean="0"/>
              <a:t>Desventaja</a:t>
            </a:r>
            <a:r>
              <a:rPr lang="es-ES_tradnl" dirty="0"/>
              <a:t>	: Permite pequeños volúmenes</a:t>
            </a:r>
            <a:endParaRPr lang="es-CL" dirty="0"/>
          </a:p>
          <a:p>
            <a:endParaRPr lang="es-CL" dirty="0"/>
          </a:p>
        </p:txBody>
      </p:sp>
      <p:sp>
        <p:nvSpPr>
          <p:cNvPr id="2" name="1 Título"/>
          <p:cNvSpPr>
            <a:spLocks noGrp="1"/>
          </p:cNvSpPr>
          <p:nvPr>
            <p:ph type="title"/>
          </p:nvPr>
        </p:nvSpPr>
        <p:spPr/>
        <p:txBody>
          <a:bodyPr>
            <a:normAutofit fontScale="90000"/>
          </a:bodyPr>
          <a:lstStyle/>
          <a:p>
            <a:r>
              <a:rPr lang="es-ES_tradnl" b="1" dirty="0" smtClean="0"/>
              <a:t>VIA RECTAL</a:t>
            </a:r>
            <a:r>
              <a:rPr lang="es-CL" dirty="0" smtClean="0"/>
              <a:t/>
            </a:r>
            <a:br>
              <a:rPr lang="es-CL" dirty="0" smtClean="0"/>
            </a:br>
            <a:endParaRPr lang="es-CL" dirty="0"/>
          </a:p>
        </p:txBody>
      </p:sp>
      <p:pic>
        <p:nvPicPr>
          <p:cNvPr id="7170" name="Picture 2" descr="http://www.portalesmedicos.com/images/publicaciones/1007administracion_farmacos/rectal.jpg"/>
          <p:cNvPicPr>
            <a:picLocks noChangeAspect="1" noChangeArrowheads="1"/>
          </p:cNvPicPr>
          <p:nvPr/>
        </p:nvPicPr>
        <p:blipFill>
          <a:blip r:embed="rId2" cstate="print"/>
          <a:srcRect/>
          <a:stretch>
            <a:fillRect/>
          </a:stretch>
        </p:blipFill>
        <p:spPr bwMode="auto">
          <a:xfrm>
            <a:off x="3203848" y="4437112"/>
            <a:ext cx="5290497" cy="187220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txBody>
          <a:bodyPr/>
          <a:lstStyle/>
          <a:p>
            <a:r>
              <a:rPr lang="es-ES_tradnl" dirty="0" smtClean="0"/>
              <a:t>Acción </a:t>
            </a:r>
            <a:r>
              <a:rPr lang="es-ES_tradnl" dirty="0"/>
              <a:t>: Su acción es local, penetra por </a:t>
            </a:r>
            <a:r>
              <a:rPr lang="es-ES_tradnl" dirty="0" smtClean="0"/>
              <a:t>difusión.</a:t>
            </a:r>
          </a:p>
          <a:p>
            <a:endParaRPr lang="es-ES_tradnl" dirty="0" smtClean="0"/>
          </a:p>
          <a:p>
            <a:r>
              <a:rPr lang="es-ES_tradnl" dirty="0" smtClean="0"/>
              <a:t>Se </a:t>
            </a:r>
            <a:r>
              <a:rPr lang="es-ES_tradnl" dirty="0"/>
              <a:t>utiliza especialmente en procesos inflamatorios de la mucosa ocular.   </a:t>
            </a:r>
            <a:endParaRPr lang="es-CL" dirty="0"/>
          </a:p>
          <a:p>
            <a:endParaRPr lang="es-CL" dirty="0"/>
          </a:p>
        </p:txBody>
      </p:sp>
      <p:sp>
        <p:nvSpPr>
          <p:cNvPr id="2" name="1 Título"/>
          <p:cNvSpPr>
            <a:spLocks noGrp="1"/>
          </p:cNvSpPr>
          <p:nvPr>
            <p:ph type="title"/>
          </p:nvPr>
        </p:nvSpPr>
        <p:spPr/>
        <p:txBody>
          <a:bodyPr>
            <a:normAutofit fontScale="90000"/>
          </a:bodyPr>
          <a:lstStyle/>
          <a:p>
            <a:r>
              <a:rPr lang="es-ES_tradnl" b="1" dirty="0" smtClean="0"/>
              <a:t>OCULAR</a:t>
            </a:r>
            <a:r>
              <a:rPr lang="es-CL" dirty="0" smtClean="0"/>
              <a:t/>
            </a:r>
            <a:br>
              <a:rPr lang="es-CL" dirty="0" smtClean="0"/>
            </a:br>
            <a:endParaRPr lang="es-CL" dirty="0"/>
          </a:p>
        </p:txBody>
      </p:sp>
      <p:pic>
        <p:nvPicPr>
          <p:cNvPr id="6146" name="Picture 2" descr="http://www.fom.es/images/230.png"/>
          <p:cNvPicPr>
            <a:picLocks noChangeAspect="1" noChangeArrowheads="1"/>
          </p:cNvPicPr>
          <p:nvPr/>
        </p:nvPicPr>
        <p:blipFill>
          <a:blip r:embed="rId2" cstate="print"/>
          <a:srcRect/>
          <a:stretch>
            <a:fillRect/>
          </a:stretch>
        </p:blipFill>
        <p:spPr bwMode="auto">
          <a:xfrm>
            <a:off x="5292080" y="3511295"/>
            <a:ext cx="2880320" cy="3086057"/>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97152"/>
          </a:xfrm>
        </p:spPr>
        <p:txBody>
          <a:bodyPr>
            <a:normAutofit fontScale="85000" lnSpcReduction="20000"/>
          </a:bodyPr>
          <a:lstStyle/>
          <a:p>
            <a:r>
              <a:rPr lang="es-ES" dirty="0" smtClean="0"/>
              <a:t>Introducción </a:t>
            </a:r>
            <a:r>
              <a:rPr lang="es-ES" dirty="0"/>
              <a:t>de un fármaco al interior de los tejidos </a:t>
            </a:r>
            <a:r>
              <a:rPr lang="es-ES" dirty="0" smtClean="0"/>
              <a:t>corporales</a:t>
            </a:r>
            <a:endParaRPr lang="es-ES" dirty="0"/>
          </a:p>
          <a:p>
            <a:endParaRPr lang="es-ES" dirty="0" smtClean="0"/>
          </a:p>
          <a:p>
            <a:r>
              <a:rPr lang="es-ES" dirty="0" smtClean="0"/>
              <a:t>La administración </a:t>
            </a:r>
            <a:r>
              <a:rPr lang="es-ES" dirty="0"/>
              <a:t>de medicamentos por ésta vía, obliga a atravesar la barrera natural que es la piel. </a:t>
            </a:r>
            <a:endParaRPr lang="es-ES" dirty="0" smtClean="0"/>
          </a:p>
          <a:p>
            <a:endParaRPr lang="es-ES" dirty="0"/>
          </a:p>
          <a:p>
            <a:r>
              <a:rPr lang="es-ES" dirty="0" smtClean="0"/>
              <a:t>Procedimiento </a:t>
            </a:r>
            <a:r>
              <a:rPr lang="es-ES" dirty="0"/>
              <a:t>invasivo. </a:t>
            </a:r>
            <a:endParaRPr lang="es-ES" dirty="0" smtClean="0"/>
          </a:p>
          <a:p>
            <a:endParaRPr lang="es-ES" dirty="0"/>
          </a:p>
          <a:p>
            <a:r>
              <a:rPr lang="es-ES" dirty="0"/>
              <a:t>V</a:t>
            </a:r>
            <a:r>
              <a:rPr lang="es-ES" dirty="0" smtClean="0"/>
              <a:t>entaja : rápido </a:t>
            </a:r>
            <a:r>
              <a:rPr lang="es-ES" dirty="0"/>
              <a:t>y eficaz, </a:t>
            </a:r>
            <a:r>
              <a:rPr lang="es-ES" dirty="0" smtClean="0"/>
              <a:t> Promedio </a:t>
            </a:r>
            <a:r>
              <a:rPr lang="es-ES" dirty="0"/>
              <a:t>de acción entre pocos segundos y 30 minutos, según la vía y</a:t>
            </a:r>
            <a:r>
              <a:rPr lang="es-ES" dirty="0" smtClean="0"/>
              <a:t> </a:t>
            </a:r>
            <a:r>
              <a:rPr lang="es-ES" dirty="0"/>
              <a:t>tipo de fármaco</a:t>
            </a:r>
            <a:r>
              <a:rPr lang="es-ES" dirty="0" smtClean="0"/>
              <a:t>.</a:t>
            </a:r>
          </a:p>
          <a:p>
            <a:endParaRPr lang="es-CL" b="1" dirty="0"/>
          </a:p>
          <a:p>
            <a:r>
              <a:rPr lang="es-ES_tradnl" dirty="0"/>
              <a:t>D</a:t>
            </a:r>
            <a:r>
              <a:rPr lang="es-ES_tradnl" dirty="0" smtClean="0"/>
              <a:t>esventaja</a:t>
            </a:r>
            <a:r>
              <a:rPr lang="es-ES_tradnl" dirty="0"/>
              <a:t>, </a:t>
            </a:r>
            <a:r>
              <a:rPr lang="es-ES_tradnl" dirty="0" smtClean="0"/>
              <a:t>si </a:t>
            </a:r>
            <a:r>
              <a:rPr lang="es-ES_tradnl" dirty="0"/>
              <a:t>se realiza incorrectamente, los huesos, tejido, o los vasos sanguíneos del paciente pueden ser lesionados e introducir bacterias que actuarían rápidamente en el organismo. </a:t>
            </a:r>
            <a:endParaRPr lang="es-ES_tradnl" dirty="0" smtClean="0"/>
          </a:p>
          <a:p>
            <a:pPr>
              <a:buNone/>
            </a:pPr>
            <a:endParaRPr lang="es-CL" b="1" dirty="0"/>
          </a:p>
          <a:p>
            <a:endParaRPr lang="es-CL" dirty="0"/>
          </a:p>
        </p:txBody>
      </p:sp>
      <p:sp>
        <p:nvSpPr>
          <p:cNvPr id="2" name="1 Título"/>
          <p:cNvSpPr>
            <a:spLocks noGrp="1"/>
          </p:cNvSpPr>
          <p:nvPr>
            <p:ph type="title"/>
          </p:nvPr>
        </p:nvSpPr>
        <p:spPr/>
        <p:txBody>
          <a:bodyPr>
            <a:normAutofit fontScale="90000"/>
          </a:bodyPr>
          <a:lstStyle/>
          <a:p>
            <a:r>
              <a:rPr lang="es-ES" b="1" dirty="0"/>
              <a:t>TRATAMIENTO INYECTABLE O POR VÍA PARENTERAL</a:t>
            </a: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_tradnl" dirty="0"/>
              <a:t>Las principales localizaciones de administración de medicamentos por esta vía son:</a:t>
            </a:r>
            <a:endParaRPr lang="es-CL" b="1" dirty="0"/>
          </a:p>
          <a:p>
            <a:pPr lvl="0"/>
            <a:r>
              <a:rPr lang="es-ES_tradnl" dirty="0"/>
              <a:t>Subcutánea</a:t>
            </a:r>
            <a:endParaRPr lang="es-CL" b="1" dirty="0"/>
          </a:p>
          <a:p>
            <a:pPr lvl="0"/>
            <a:r>
              <a:rPr lang="es-ES_tradnl" dirty="0"/>
              <a:t>Intramuscular</a:t>
            </a:r>
            <a:endParaRPr lang="es-CL" b="1" dirty="0"/>
          </a:p>
          <a:p>
            <a:pPr lvl="0"/>
            <a:r>
              <a:rPr lang="es-ES_tradnl" dirty="0"/>
              <a:t>Intravenosa</a:t>
            </a:r>
            <a:endParaRPr lang="es-CL" b="1" dirty="0"/>
          </a:p>
          <a:p>
            <a:pPr lvl="0"/>
            <a:r>
              <a:rPr lang="es-ES_tradnl" dirty="0"/>
              <a:t>intradérmica</a:t>
            </a:r>
            <a:endParaRPr lang="es-CL" b="1" dirty="0"/>
          </a:p>
        </p:txBody>
      </p:sp>
      <p:sp>
        <p:nvSpPr>
          <p:cNvPr id="2" name="1 Título"/>
          <p:cNvSpPr>
            <a:spLocks noGrp="1"/>
          </p:cNvSpPr>
          <p:nvPr>
            <p:ph type="title"/>
          </p:nvPr>
        </p:nvSpPr>
        <p:spPr/>
        <p:txBody>
          <a:bodyPr>
            <a:normAutofit fontScale="90000"/>
          </a:bodyPr>
          <a:lstStyle/>
          <a:p>
            <a:r>
              <a:rPr lang="es-ES" b="1" dirty="0" smtClean="0"/>
              <a:t>TRATAMIENTO INYECTABLE O POR VÍA PARENTERAL</a:t>
            </a:r>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949280"/>
          </a:xfrm>
        </p:spPr>
        <p:txBody>
          <a:bodyPr>
            <a:normAutofit fontScale="62500" lnSpcReduction="20000"/>
          </a:bodyPr>
          <a:lstStyle/>
          <a:p>
            <a:pPr>
              <a:buNone/>
            </a:pPr>
            <a:r>
              <a:rPr lang="es-ES_tradnl" dirty="0"/>
              <a:t> </a:t>
            </a:r>
            <a:endParaRPr lang="es-CL" b="1" dirty="0"/>
          </a:p>
          <a:p>
            <a:r>
              <a:rPr lang="es-ES_tradnl" dirty="0"/>
              <a:t>Se aplica entre la epidermis y tejido subcutáneo</a:t>
            </a:r>
            <a:endParaRPr lang="es-CL" b="1" dirty="0"/>
          </a:p>
          <a:p>
            <a:r>
              <a:rPr lang="es-ES_tradnl" b="1" dirty="0"/>
              <a:t>Lugar de punción, piel delgada y con escaso vello: Ej. Cara interna del brazo</a:t>
            </a:r>
            <a:endParaRPr lang="es-CL" b="1" dirty="0"/>
          </a:p>
          <a:p>
            <a:pPr>
              <a:buNone/>
            </a:pPr>
            <a:endParaRPr lang="es-CL" b="1" dirty="0"/>
          </a:p>
          <a:p>
            <a:r>
              <a:rPr lang="es-ES_tradnl" b="1" dirty="0"/>
              <a:t>TECNICA:</a:t>
            </a:r>
            <a:endParaRPr lang="es-CL" b="1" dirty="0"/>
          </a:p>
          <a:p>
            <a:pPr lvl="0"/>
            <a:r>
              <a:rPr lang="es-ES_tradnl" dirty="0"/>
              <a:t>J</a:t>
            </a:r>
            <a:r>
              <a:rPr lang="es-ES_tradnl" dirty="0" smtClean="0"/>
              <a:t>eringas </a:t>
            </a:r>
            <a:r>
              <a:rPr lang="es-ES_tradnl" dirty="0"/>
              <a:t>de tuberculina, </a:t>
            </a:r>
            <a:r>
              <a:rPr lang="es-ES_tradnl" dirty="0" smtClean="0"/>
              <a:t>(graduada </a:t>
            </a:r>
            <a:r>
              <a:rPr lang="es-ES_tradnl" dirty="0"/>
              <a:t>en milésimas)</a:t>
            </a:r>
            <a:endParaRPr lang="es-CL" b="1" dirty="0"/>
          </a:p>
          <a:p>
            <a:pPr lvl="0"/>
            <a:endParaRPr lang="es-ES_tradnl" dirty="0" smtClean="0"/>
          </a:p>
          <a:p>
            <a:pPr lvl="0"/>
            <a:r>
              <a:rPr lang="es-ES_tradnl" dirty="0" smtClean="0"/>
              <a:t>Llenar </a:t>
            </a:r>
            <a:r>
              <a:rPr lang="es-ES_tradnl" dirty="0"/>
              <a:t>jeringa con dosis indicada.</a:t>
            </a:r>
            <a:endParaRPr lang="es-CL" b="1" dirty="0"/>
          </a:p>
          <a:p>
            <a:pPr lvl="0"/>
            <a:endParaRPr lang="es-ES" dirty="0" smtClean="0"/>
          </a:p>
          <a:p>
            <a:pPr lvl="0"/>
            <a:r>
              <a:rPr lang="es-ES" dirty="0" smtClean="0"/>
              <a:t>Los </a:t>
            </a:r>
            <a:r>
              <a:rPr lang="es-ES" dirty="0"/>
              <a:t>sitios de elección para inyección subcutánea son: 4 a 5 </a:t>
            </a:r>
            <a:r>
              <a:rPr lang="es-ES" dirty="0" err="1"/>
              <a:t>cms.</a:t>
            </a:r>
            <a:r>
              <a:rPr lang="es-ES" dirty="0"/>
              <a:t> del </a:t>
            </a:r>
            <a:r>
              <a:rPr lang="es-ES" dirty="0" err="1"/>
              <a:t>angulo</a:t>
            </a:r>
            <a:r>
              <a:rPr lang="es-ES" dirty="0"/>
              <a:t> hombro en la cara externa del brazo, tercio medio del antebrazo, cara interna. </a:t>
            </a:r>
            <a:endParaRPr lang="es-CL" b="1" dirty="0"/>
          </a:p>
          <a:p>
            <a:pPr lvl="0"/>
            <a:endParaRPr lang="es-ES_tradnl" dirty="0" smtClean="0"/>
          </a:p>
          <a:p>
            <a:pPr lvl="0"/>
            <a:r>
              <a:rPr lang="es-ES_tradnl" dirty="0" smtClean="0"/>
              <a:t>Estirar </a:t>
            </a:r>
            <a:r>
              <a:rPr lang="es-ES_tradnl" dirty="0"/>
              <a:t>la piel con la mano, insertar la aguja entre las capas de la piel con el bisel hacia arriba en un ángulo de </a:t>
            </a:r>
            <a:r>
              <a:rPr lang="es-ES_tradnl" b="1" dirty="0"/>
              <a:t>10 a 15 grados</a:t>
            </a:r>
            <a:r>
              <a:rPr lang="es-ES_tradnl" dirty="0"/>
              <a:t> (esta posición evitará penetrar en el tejido subcutáneo).</a:t>
            </a:r>
            <a:endParaRPr lang="es-CL" b="1" dirty="0"/>
          </a:p>
          <a:p>
            <a:pPr lvl="0"/>
            <a:endParaRPr lang="es-ES_tradnl" dirty="0" smtClean="0"/>
          </a:p>
          <a:p>
            <a:pPr lvl="0"/>
            <a:r>
              <a:rPr lang="es-ES_tradnl" dirty="0" smtClean="0"/>
              <a:t>Aspire </a:t>
            </a:r>
            <a:r>
              <a:rPr lang="es-ES_tradnl" dirty="0"/>
              <a:t>y presione el émbolo e inyecte lentamente, esto formará una pápula.</a:t>
            </a:r>
            <a:endParaRPr lang="es-CL" b="1" dirty="0"/>
          </a:p>
          <a:p>
            <a:pPr lvl="0"/>
            <a:endParaRPr lang="es-ES_tradnl" dirty="0" smtClean="0"/>
          </a:p>
          <a:p>
            <a:pPr lvl="0"/>
            <a:r>
              <a:rPr lang="es-ES_tradnl" dirty="0" smtClean="0"/>
              <a:t>Retire </a:t>
            </a:r>
            <a:r>
              <a:rPr lang="es-ES_tradnl" dirty="0"/>
              <a:t>la aguja sin masajear.</a:t>
            </a:r>
            <a:endParaRPr lang="es-CL" b="1" dirty="0"/>
          </a:p>
          <a:p>
            <a:endParaRPr lang="es-CL" dirty="0"/>
          </a:p>
        </p:txBody>
      </p:sp>
      <p:sp>
        <p:nvSpPr>
          <p:cNvPr id="2" name="1 Título"/>
          <p:cNvSpPr>
            <a:spLocks noGrp="1"/>
          </p:cNvSpPr>
          <p:nvPr>
            <p:ph type="title"/>
          </p:nvPr>
        </p:nvSpPr>
        <p:spPr/>
        <p:txBody>
          <a:bodyPr>
            <a:normAutofit fontScale="90000"/>
          </a:bodyPr>
          <a:lstStyle/>
          <a:p>
            <a:r>
              <a:rPr lang="es-ES_tradnl" b="1" dirty="0" smtClean="0"/>
              <a:t>TRATAMIENTO VÍA INTRADÉRMICA</a:t>
            </a:r>
            <a:r>
              <a:rPr lang="es-CL" b="1" dirty="0" smtClean="0"/>
              <a:t/>
            </a:r>
            <a:br>
              <a:rPr lang="es-CL" b="1" dirty="0" smtClean="0"/>
            </a:br>
            <a:endParaRPr lang="es-C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L"/>
          </a:p>
        </p:txBody>
      </p:sp>
      <p:sp>
        <p:nvSpPr>
          <p:cNvPr id="2" name="1 Título"/>
          <p:cNvSpPr>
            <a:spLocks noGrp="1"/>
          </p:cNvSpPr>
          <p:nvPr>
            <p:ph type="title"/>
          </p:nvPr>
        </p:nvSpPr>
        <p:spPr/>
        <p:txBody>
          <a:bodyPr/>
          <a:lstStyle/>
          <a:p>
            <a:endParaRPr lang="es-CL" dirty="0"/>
          </a:p>
        </p:txBody>
      </p:sp>
      <p:pic>
        <p:nvPicPr>
          <p:cNvPr id="30722" name="Picture 2" descr="http://www.fisterra.com/material/tecnicas/mantoux/images/mantoux0016.jpg"/>
          <p:cNvPicPr>
            <a:picLocks noChangeAspect="1" noChangeArrowheads="1"/>
          </p:cNvPicPr>
          <p:nvPr/>
        </p:nvPicPr>
        <p:blipFill>
          <a:blip r:embed="rId2" cstate="print"/>
          <a:srcRect/>
          <a:stretch>
            <a:fillRect/>
          </a:stretch>
        </p:blipFill>
        <p:spPr bwMode="auto">
          <a:xfrm>
            <a:off x="3059832" y="2276872"/>
            <a:ext cx="5715000" cy="4286250"/>
          </a:xfrm>
          <a:prstGeom prst="rect">
            <a:avLst/>
          </a:prstGeom>
          <a:noFill/>
        </p:spPr>
      </p:pic>
      <p:pic>
        <p:nvPicPr>
          <p:cNvPr id="4" name="Picture 4" descr="http://vacunasaep.org/sites/vacunasaep.org/files/intradermica.jpg"/>
          <p:cNvPicPr>
            <a:picLocks noChangeAspect="1" noChangeArrowheads="1"/>
          </p:cNvPicPr>
          <p:nvPr/>
        </p:nvPicPr>
        <p:blipFill>
          <a:blip r:embed="rId3" cstate="print"/>
          <a:srcRect/>
          <a:stretch>
            <a:fillRect/>
          </a:stretch>
        </p:blipFill>
        <p:spPr bwMode="auto">
          <a:xfrm>
            <a:off x="539552" y="404664"/>
            <a:ext cx="3975820" cy="369470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001419"/>
          </a:xfrm>
        </p:spPr>
        <p:txBody>
          <a:bodyPr>
            <a:normAutofit lnSpcReduction="10000"/>
          </a:bodyPr>
          <a:lstStyle/>
          <a:p>
            <a:pPr>
              <a:buNone/>
            </a:pPr>
            <a:r>
              <a:rPr lang="es-ES_tradnl" b="1" dirty="0"/>
              <a:t> </a:t>
            </a:r>
            <a:r>
              <a:rPr lang="es-ES_tradnl" b="1" dirty="0" smtClean="0"/>
              <a:t>    Consiste en administrar medicamento en tejidos </a:t>
            </a:r>
            <a:r>
              <a:rPr lang="es-ES_tradnl" b="1" dirty="0"/>
              <a:t>inmediatamente por debajo de la dermis de la piel. </a:t>
            </a:r>
            <a:endParaRPr lang="es-ES_tradnl" b="1" dirty="0" smtClean="0"/>
          </a:p>
          <a:p>
            <a:pPr>
              <a:buNone/>
            </a:pPr>
            <a:endParaRPr lang="es-ES_tradnl" b="1" dirty="0"/>
          </a:p>
          <a:p>
            <a:pPr>
              <a:buNone/>
            </a:pPr>
            <a:r>
              <a:rPr lang="es-ES_tradnl" b="1" dirty="0" smtClean="0"/>
              <a:t>     Permite pequeñas </a:t>
            </a:r>
            <a:r>
              <a:rPr lang="es-ES_tradnl" b="1" dirty="0"/>
              <a:t>dosis de medicamentos ( máximo 2 </a:t>
            </a:r>
            <a:r>
              <a:rPr lang="es-ES_tradnl" b="1" dirty="0" err="1"/>
              <a:t>cc</a:t>
            </a:r>
            <a:r>
              <a:rPr lang="es-ES_tradnl" b="1" dirty="0" smtClean="0"/>
              <a:t>).</a:t>
            </a:r>
          </a:p>
          <a:p>
            <a:pPr>
              <a:buNone/>
            </a:pPr>
            <a:r>
              <a:rPr lang="es-ES_tradnl" b="1" dirty="0"/>
              <a:t> </a:t>
            </a:r>
            <a:r>
              <a:rPr lang="es-ES_tradnl" b="1" dirty="0" smtClean="0"/>
              <a:t>    </a:t>
            </a:r>
          </a:p>
          <a:p>
            <a:pPr>
              <a:buNone/>
            </a:pPr>
            <a:r>
              <a:rPr lang="es-ES_tradnl" b="1" dirty="0" smtClean="0"/>
              <a:t>      Acción más </a:t>
            </a:r>
            <a:r>
              <a:rPr lang="es-ES_tradnl" b="1" dirty="0"/>
              <a:t>rápida que la vía oral, pero más lenta que la vía intramuscular o intravenosa</a:t>
            </a:r>
            <a:r>
              <a:rPr lang="es-ES_tradnl" b="1" dirty="0" smtClean="0"/>
              <a:t>.</a:t>
            </a:r>
          </a:p>
          <a:p>
            <a:pPr>
              <a:buNone/>
            </a:pPr>
            <a:endParaRPr lang="es-CL" b="1" dirty="0"/>
          </a:p>
          <a:p>
            <a:r>
              <a:rPr lang="es-ES" dirty="0" smtClean="0"/>
              <a:t>La </a:t>
            </a:r>
            <a:r>
              <a:rPr lang="es-ES" dirty="0"/>
              <a:t>insulina y la heparina y las vacunas se administran  con frecuencia por esta vía. </a:t>
            </a:r>
            <a:endParaRPr lang="es-ES" dirty="0" smtClean="0"/>
          </a:p>
          <a:p>
            <a:endParaRPr lang="es-CL" b="1" dirty="0"/>
          </a:p>
        </p:txBody>
      </p:sp>
      <p:sp>
        <p:nvSpPr>
          <p:cNvPr id="2" name="1 Título"/>
          <p:cNvSpPr>
            <a:spLocks noGrp="1"/>
          </p:cNvSpPr>
          <p:nvPr>
            <p:ph type="title"/>
          </p:nvPr>
        </p:nvSpPr>
        <p:spPr/>
        <p:txBody>
          <a:bodyPr>
            <a:normAutofit fontScale="90000"/>
          </a:bodyPr>
          <a:lstStyle/>
          <a:p>
            <a:r>
              <a:rPr lang="es-ES_tradnl" b="1" dirty="0" smtClean="0"/>
              <a:t>TRATAMIENTO  VÍA SUBCUTÁNEA</a:t>
            </a:r>
            <a:r>
              <a:rPr lang="es-CL" b="1" dirty="0" smtClean="0"/>
              <a:t/>
            </a:r>
            <a:br>
              <a:rPr lang="es-CL" b="1" dirty="0" smtClean="0"/>
            </a:br>
            <a:endParaRPr lang="es-C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Tercio medio del brazo, </a:t>
            </a:r>
          </a:p>
          <a:p>
            <a:r>
              <a:rPr lang="es-ES" dirty="0" smtClean="0"/>
              <a:t>cara externa y anterior del tercio medio del muslo</a:t>
            </a:r>
          </a:p>
          <a:p>
            <a:r>
              <a:rPr lang="es-ES" dirty="0" smtClean="0"/>
              <a:t>zona </a:t>
            </a:r>
            <a:r>
              <a:rPr lang="es-ES" dirty="0" err="1" smtClean="0"/>
              <a:t>periumbilical</a:t>
            </a:r>
            <a:endParaRPr lang="es-CL" dirty="0" smtClean="0"/>
          </a:p>
          <a:p>
            <a:endParaRPr lang="es-CL" dirty="0"/>
          </a:p>
        </p:txBody>
      </p:sp>
      <p:sp>
        <p:nvSpPr>
          <p:cNvPr id="2" name="1 Título"/>
          <p:cNvSpPr>
            <a:spLocks noGrp="1"/>
          </p:cNvSpPr>
          <p:nvPr>
            <p:ph type="title"/>
          </p:nvPr>
        </p:nvSpPr>
        <p:spPr/>
        <p:txBody>
          <a:bodyPr>
            <a:normAutofit fontScale="90000"/>
          </a:bodyPr>
          <a:lstStyle/>
          <a:p>
            <a:r>
              <a:rPr lang="es-ES" b="1" dirty="0" smtClean="0"/>
              <a:t>Sitios de elección para </a:t>
            </a:r>
            <a:br>
              <a:rPr lang="es-ES" b="1" dirty="0" smtClean="0"/>
            </a:br>
            <a:r>
              <a:rPr lang="es-ES" b="1" dirty="0" smtClean="0"/>
              <a:t>inyección subcutánea</a:t>
            </a:r>
            <a:endParaRPr lang="es-CL" b="1" dirty="0"/>
          </a:p>
        </p:txBody>
      </p:sp>
      <p:pic>
        <p:nvPicPr>
          <p:cNvPr id="1026" name="Picture 2" descr="http://www.linfomaymieloma.com/recursos/image/via%20subcutanea%20007(1).png"/>
          <p:cNvPicPr>
            <a:picLocks noChangeAspect="1" noChangeArrowheads="1"/>
          </p:cNvPicPr>
          <p:nvPr/>
        </p:nvPicPr>
        <p:blipFill>
          <a:blip r:embed="rId2" cstate="print"/>
          <a:srcRect/>
          <a:stretch>
            <a:fillRect/>
          </a:stretch>
        </p:blipFill>
        <p:spPr bwMode="auto">
          <a:xfrm>
            <a:off x="2555776" y="3914775"/>
            <a:ext cx="4095750" cy="294322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lvl="0"/>
            <a:r>
              <a:rPr lang="es-ES_tradnl" dirty="0" smtClean="0"/>
              <a:t>Inserte </a:t>
            </a:r>
            <a:r>
              <a:rPr lang="es-ES_tradnl" dirty="0" smtClean="0"/>
              <a:t>la aguja en un ángulo de 45 grados</a:t>
            </a:r>
            <a:endParaRPr lang="es-CL" b="1" dirty="0" smtClean="0"/>
          </a:p>
          <a:p>
            <a:pPr lvl="0"/>
            <a:endParaRPr lang="es-ES_tradnl" dirty="0" smtClean="0"/>
          </a:p>
          <a:p>
            <a:pPr lvl="0"/>
            <a:r>
              <a:rPr lang="es-ES_tradnl" dirty="0" smtClean="0"/>
              <a:t>No aspire (lipodistrofia y hematomas)</a:t>
            </a:r>
            <a:endParaRPr lang="es-CL" b="1" dirty="0" smtClean="0"/>
          </a:p>
          <a:p>
            <a:pPr lvl="0"/>
            <a:endParaRPr lang="es-ES_tradnl" dirty="0" smtClean="0"/>
          </a:p>
          <a:p>
            <a:pPr lvl="0"/>
            <a:r>
              <a:rPr lang="es-ES_tradnl" dirty="0" smtClean="0"/>
              <a:t>Inyecte </a:t>
            </a:r>
            <a:r>
              <a:rPr lang="es-ES_tradnl" dirty="0" smtClean="0"/>
              <a:t>lentamente el fármaco</a:t>
            </a:r>
            <a:endParaRPr lang="es-CL" b="1" dirty="0" smtClean="0"/>
          </a:p>
          <a:p>
            <a:pPr lvl="0"/>
            <a:endParaRPr lang="es-ES_tradnl" dirty="0" smtClean="0"/>
          </a:p>
          <a:p>
            <a:pPr lvl="0"/>
            <a:r>
              <a:rPr lang="es-ES_tradnl" dirty="0" smtClean="0"/>
              <a:t>Retire </a:t>
            </a:r>
            <a:r>
              <a:rPr lang="es-ES_tradnl" dirty="0" smtClean="0"/>
              <a:t>suavemente la aguja</a:t>
            </a:r>
            <a:endParaRPr lang="es-CL" b="1" dirty="0" smtClean="0"/>
          </a:p>
          <a:p>
            <a:pPr lvl="0"/>
            <a:endParaRPr lang="es-ES_tradnl" dirty="0" smtClean="0"/>
          </a:p>
          <a:p>
            <a:pPr lvl="0"/>
            <a:r>
              <a:rPr lang="es-ES_tradnl" dirty="0" smtClean="0"/>
              <a:t>No </a:t>
            </a:r>
            <a:r>
              <a:rPr lang="es-ES_tradnl" dirty="0" smtClean="0"/>
              <a:t>comprima</a:t>
            </a:r>
            <a:endParaRPr lang="es-CL" b="1" dirty="0" smtClean="0"/>
          </a:p>
          <a:p>
            <a:pPr lvl="0"/>
            <a:endParaRPr lang="es-ES_tradnl" dirty="0" smtClean="0"/>
          </a:p>
          <a:p>
            <a:pPr lvl="0"/>
            <a:r>
              <a:rPr lang="es-ES_tradnl" dirty="0" smtClean="0"/>
              <a:t>Sólo </a:t>
            </a:r>
            <a:r>
              <a:rPr lang="es-ES_tradnl" dirty="0" smtClean="0"/>
              <a:t>use algodón seco aplicando suave </a:t>
            </a:r>
            <a:r>
              <a:rPr lang="es-ES_tradnl" dirty="0" smtClean="0"/>
              <a:t>presión</a:t>
            </a:r>
            <a:endParaRPr lang="es-CL" b="1" dirty="0" smtClean="0"/>
          </a:p>
        </p:txBody>
      </p:sp>
      <p:sp>
        <p:nvSpPr>
          <p:cNvPr id="3" name="2 Título"/>
          <p:cNvSpPr>
            <a:spLocks noGrp="1"/>
          </p:cNvSpPr>
          <p:nvPr>
            <p:ph type="title"/>
          </p:nvPr>
        </p:nvSpPr>
        <p:spPr/>
        <p:txBody>
          <a:bodyPr>
            <a:normAutofit fontScale="90000"/>
          </a:bodyPr>
          <a:lstStyle/>
          <a:p>
            <a:r>
              <a:rPr lang="es-ES_tradnl" dirty="0" smtClean="0"/>
              <a:t>TECNICA PUNCION SUBCUTANEA </a:t>
            </a:r>
            <a:r>
              <a:rPr lang="es-CL" dirty="0" smtClean="0"/>
              <a:t/>
            </a:r>
            <a:br>
              <a:rPr lang="es-CL" dirty="0" smtClean="0"/>
            </a:b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ES_tradnl" dirty="0"/>
              <a:t>Siendo la administración de medicamentos una técnica del equipo de enfermería, no debemos desconocer la importancia sobre el conocimiento de estas técnicas para el profesional médico, ya que en numerosas oportunidades se verán enfrentados a situaciones de emergencia en las que será necesario utilizarlas.</a:t>
            </a:r>
            <a:endParaRPr lang="es-CL" dirty="0"/>
          </a:p>
          <a:p>
            <a:r>
              <a:rPr lang="es-ES_tradnl" dirty="0"/>
              <a:t>Contamos con varias vías de administración de medicamentos, cada una de ellas con su técnica específica, con ventajas y desventajas. Su elección depende de las propiedades del fármaco, del efecto deseado y del estado físico y mental del paciente.</a:t>
            </a:r>
            <a:endParaRPr lang="es-CL" dirty="0"/>
          </a:p>
          <a:p>
            <a:endParaRPr lang="es-CL" dirty="0"/>
          </a:p>
        </p:txBody>
      </p:sp>
      <p:sp>
        <p:nvSpPr>
          <p:cNvPr id="2" name="1 Título"/>
          <p:cNvSpPr>
            <a:spLocks noGrp="1"/>
          </p:cNvSpPr>
          <p:nvPr>
            <p:ph type="title"/>
          </p:nvPr>
        </p:nvSpPr>
        <p:spPr/>
        <p:txBody>
          <a:bodyPr>
            <a:normAutofit fontScale="90000"/>
          </a:bodyPr>
          <a:lstStyle/>
          <a:p>
            <a:r>
              <a:rPr lang="es-CL" dirty="0" smtClean="0"/>
              <a:t>Administración de medicamentos </a:t>
            </a:r>
            <a:endParaRPr lang="es-C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CL"/>
          </a:p>
        </p:txBody>
      </p:sp>
      <p:sp>
        <p:nvSpPr>
          <p:cNvPr id="3" name="2 Título"/>
          <p:cNvSpPr>
            <a:spLocks noGrp="1"/>
          </p:cNvSpPr>
          <p:nvPr>
            <p:ph type="title"/>
          </p:nvPr>
        </p:nvSpPr>
        <p:spPr/>
        <p:txBody>
          <a:bodyPr/>
          <a:lstStyle/>
          <a:p>
            <a:endParaRPr lang="es-CL"/>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08720"/>
            <a:ext cx="8229600" cy="5098571"/>
          </a:xfrm>
        </p:spPr>
        <p:txBody>
          <a:bodyPr>
            <a:normAutofit/>
          </a:bodyPr>
          <a:lstStyle/>
          <a:p>
            <a:r>
              <a:rPr lang="es-ES_tradnl" dirty="0" smtClean="0"/>
              <a:t>Tejido </a:t>
            </a:r>
            <a:r>
              <a:rPr lang="es-ES_tradnl" dirty="0" smtClean="0"/>
              <a:t>muscular </a:t>
            </a:r>
            <a:r>
              <a:rPr lang="es-ES_tradnl" dirty="0" smtClean="0"/>
              <a:t> </a:t>
            </a:r>
            <a:r>
              <a:rPr lang="es-ES_tradnl" dirty="0" smtClean="0"/>
              <a:t>vascularizado y tiene más inervación que el tejido celular subcutáneo</a:t>
            </a:r>
            <a:r>
              <a:rPr lang="es-ES_tradnl" dirty="0" smtClean="0"/>
              <a:t>,</a:t>
            </a:r>
          </a:p>
          <a:p>
            <a:endParaRPr lang="es-ES_tradnl" dirty="0" smtClean="0"/>
          </a:p>
          <a:p>
            <a:r>
              <a:rPr lang="es-ES_tradnl" dirty="0" smtClean="0"/>
              <a:t>La absorción </a:t>
            </a:r>
            <a:r>
              <a:rPr lang="es-ES_tradnl" dirty="0" smtClean="0"/>
              <a:t>rápida. </a:t>
            </a:r>
            <a:r>
              <a:rPr lang="es-ES_tradnl" dirty="0" smtClean="0"/>
              <a:t>Pero mas lenta que EV.</a:t>
            </a:r>
          </a:p>
          <a:p>
            <a:endParaRPr lang="es-ES_tradnl" dirty="0" smtClean="0"/>
          </a:p>
          <a:p>
            <a:r>
              <a:rPr lang="es-ES_tradnl" dirty="0" smtClean="0"/>
              <a:t>El riesgo </a:t>
            </a:r>
            <a:r>
              <a:rPr lang="es-ES_tradnl" dirty="0" smtClean="0"/>
              <a:t>de ésta </a:t>
            </a:r>
            <a:r>
              <a:rPr lang="es-ES_tradnl" dirty="0" smtClean="0"/>
              <a:t>vía: </a:t>
            </a:r>
            <a:r>
              <a:rPr lang="es-ES_tradnl" dirty="0" err="1" smtClean="0"/>
              <a:t>puncion</a:t>
            </a:r>
            <a:r>
              <a:rPr lang="es-ES_tradnl" dirty="0" smtClean="0"/>
              <a:t> de </a:t>
            </a:r>
            <a:r>
              <a:rPr lang="es-ES_tradnl" dirty="0" smtClean="0"/>
              <a:t>vaso sanguíneo, </a:t>
            </a:r>
            <a:r>
              <a:rPr lang="es-ES_tradnl" dirty="0" smtClean="0"/>
              <a:t>antes  </a:t>
            </a:r>
            <a:r>
              <a:rPr lang="es-ES_tradnl" dirty="0" smtClean="0"/>
              <a:t>administrar el fármaco </a:t>
            </a:r>
            <a:r>
              <a:rPr lang="es-ES_tradnl" dirty="0" smtClean="0"/>
              <a:t>aspirar.</a:t>
            </a:r>
            <a:endParaRPr lang="es-CL" dirty="0" smtClean="0"/>
          </a:p>
          <a:p>
            <a:endParaRPr lang="es-CL" dirty="0"/>
          </a:p>
        </p:txBody>
      </p:sp>
      <p:sp>
        <p:nvSpPr>
          <p:cNvPr id="3" name="2 Título"/>
          <p:cNvSpPr>
            <a:spLocks noGrp="1"/>
          </p:cNvSpPr>
          <p:nvPr>
            <p:ph type="title"/>
          </p:nvPr>
        </p:nvSpPr>
        <p:spPr/>
        <p:txBody>
          <a:bodyPr>
            <a:normAutofit fontScale="90000"/>
          </a:bodyPr>
          <a:lstStyle/>
          <a:p>
            <a:r>
              <a:rPr lang="es-ES_tradnl" dirty="0" smtClean="0"/>
              <a:t>VÍA </a:t>
            </a:r>
            <a:r>
              <a:rPr lang="es-ES_tradnl" dirty="0" smtClean="0"/>
              <a:t>INTRAMUSCULAR</a:t>
            </a:r>
            <a:r>
              <a:rPr lang="es-CL" dirty="0" smtClean="0"/>
              <a:t/>
            </a:r>
            <a:br>
              <a:rPr lang="es-CL" dirty="0" smtClean="0"/>
            </a:br>
            <a:endParaRPr lang="es-CL" dirty="0"/>
          </a:p>
        </p:txBody>
      </p:sp>
      <p:pic>
        <p:nvPicPr>
          <p:cNvPr id="4" name="Picture 2" descr="http://www.uc.cl/sw_educ/enfermeria/viaparenteral/media/contenido/e14b.gif"/>
          <p:cNvPicPr>
            <a:picLocks noChangeAspect="1" noChangeArrowheads="1"/>
          </p:cNvPicPr>
          <p:nvPr/>
        </p:nvPicPr>
        <p:blipFill>
          <a:blip r:embed="rId2" cstate="print"/>
          <a:srcRect/>
          <a:stretch>
            <a:fillRect/>
          </a:stretch>
        </p:blipFill>
        <p:spPr bwMode="auto">
          <a:xfrm>
            <a:off x="5148064" y="4149080"/>
            <a:ext cx="3687560" cy="256490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ishot-6.png"/>
          <p:cNvPicPr>
            <a:picLocks noChangeAspect="1"/>
          </p:cNvPicPr>
          <p:nvPr/>
        </p:nvPicPr>
        <p:blipFill>
          <a:blip r:embed="rId2" cstate="print"/>
          <a:stretch>
            <a:fillRect/>
          </a:stretch>
        </p:blipFill>
        <p:spPr>
          <a:xfrm>
            <a:off x="1" y="126344"/>
            <a:ext cx="9144000" cy="541259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1556792"/>
            <a:ext cx="8229600" cy="4248472"/>
          </a:xfrm>
        </p:spPr>
        <p:txBody>
          <a:bodyPr>
            <a:normAutofit fontScale="70000" lnSpcReduction="20000"/>
          </a:bodyPr>
          <a:lstStyle/>
          <a:p>
            <a:pPr lvl="0"/>
            <a:r>
              <a:rPr lang="es-ES_tradnl" dirty="0" smtClean="0"/>
              <a:t>Inserte </a:t>
            </a:r>
            <a:r>
              <a:rPr lang="es-ES_tradnl" dirty="0" smtClean="0"/>
              <a:t>la aguja en un ángulo de  90 </a:t>
            </a:r>
            <a:r>
              <a:rPr lang="es-ES_tradnl" dirty="0" smtClean="0"/>
              <a:t>grados</a:t>
            </a:r>
          </a:p>
          <a:p>
            <a:pPr lvl="0"/>
            <a:endParaRPr lang="es-CL" b="1" dirty="0" smtClean="0"/>
          </a:p>
          <a:p>
            <a:pPr lvl="0"/>
            <a:r>
              <a:rPr lang="es-ES_tradnl" dirty="0" smtClean="0"/>
              <a:t>Aspire antes de inyectar el medicamento</a:t>
            </a:r>
            <a:endParaRPr lang="es-CL" b="1" dirty="0" smtClean="0"/>
          </a:p>
          <a:p>
            <a:pPr lvl="0"/>
            <a:endParaRPr lang="es-ES_tradnl" dirty="0" smtClean="0"/>
          </a:p>
          <a:p>
            <a:pPr lvl="0"/>
            <a:r>
              <a:rPr lang="es-ES_tradnl" dirty="0" smtClean="0"/>
              <a:t>Inyecte </a:t>
            </a:r>
            <a:r>
              <a:rPr lang="es-ES_tradnl" dirty="0" smtClean="0"/>
              <a:t>lentamente el medicamento</a:t>
            </a:r>
            <a:endParaRPr lang="es-CL" b="1" dirty="0" smtClean="0"/>
          </a:p>
          <a:p>
            <a:pPr lvl="0"/>
            <a:endParaRPr lang="es-ES_tradnl" dirty="0" smtClean="0"/>
          </a:p>
          <a:p>
            <a:pPr lvl="0"/>
            <a:r>
              <a:rPr lang="es-ES_tradnl" dirty="0" smtClean="0"/>
              <a:t>Retire </a:t>
            </a:r>
            <a:r>
              <a:rPr lang="es-ES_tradnl" dirty="0" smtClean="0"/>
              <a:t>suavemente la aguja</a:t>
            </a:r>
            <a:endParaRPr lang="es-CL" b="1" dirty="0" smtClean="0"/>
          </a:p>
          <a:p>
            <a:pPr lvl="0"/>
            <a:endParaRPr lang="es-ES_tradnl" dirty="0" smtClean="0"/>
          </a:p>
          <a:p>
            <a:pPr lvl="0"/>
            <a:r>
              <a:rPr lang="es-ES_tradnl" dirty="0" smtClean="0"/>
              <a:t>Comprima </a:t>
            </a:r>
            <a:r>
              <a:rPr lang="es-ES_tradnl" dirty="0" smtClean="0"/>
              <a:t>utilizando algodón seco por un par de minutos, sin </a:t>
            </a:r>
            <a:r>
              <a:rPr lang="es-ES_tradnl" dirty="0" smtClean="0"/>
              <a:t>masajear.</a:t>
            </a:r>
          </a:p>
          <a:p>
            <a:pPr lvl="0"/>
            <a:endParaRPr lang="es-ES_tradnl" b="1" dirty="0" smtClean="0"/>
          </a:p>
          <a:p>
            <a:pPr lvl="0"/>
            <a:r>
              <a:rPr lang="es-ES_tradnl" b="1" dirty="0" smtClean="0"/>
              <a:t>DOSIS MAXIMA</a:t>
            </a:r>
          </a:p>
          <a:p>
            <a:pPr lvl="0"/>
            <a:r>
              <a:rPr lang="es-ES_tradnl" b="1" dirty="0" smtClean="0"/>
              <a:t>BRAZO : 2 CC</a:t>
            </a:r>
          </a:p>
          <a:p>
            <a:pPr lvl="0"/>
            <a:r>
              <a:rPr lang="es-ES_tradnl" b="1" dirty="0" smtClean="0"/>
              <a:t>GLUTEO: 2 A 5 CC</a:t>
            </a:r>
            <a:endParaRPr lang="es-CL" b="1" dirty="0" smtClean="0"/>
          </a:p>
          <a:p>
            <a:endParaRPr lang="es-CL" dirty="0"/>
          </a:p>
        </p:txBody>
      </p:sp>
      <p:sp>
        <p:nvSpPr>
          <p:cNvPr id="3" name="2 Título"/>
          <p:cNvSpPr>
            <a:spLocks noGrp="1"/>
          </p:cNvSpPr>
          <p:nvPr>
            <p:ph type="title"/>
          </p:nvPr>
        </p:nvSpPr>
        <p:spPr/>
        <p:txBody>
          <a:bodyPr>
            <a:normAutofit fontScale="90000"/>
          </a:bodyPr>
          <a:lstStyle/>
          <a:p>
            <a:r>
              <a:rPr lang="es-ES_tradnl" dirty="0" smtClean="0"/>
              <a:t>TECNICA  PUNCION  IM</a:t>
            </a:r>
            <a:r>
              <a:rPr lang="es-CL" dirty="0" smtClean="0"/>
              <a:t/>
            </a:r>
            <a:br>
              <a:rPr lang="es-CL" dirty="0" smtClean="0"/>
            </a:br>
            <a:endParaRPr lang="es-CL" dirty="0"/>
          </a:p>
        </p:txBody>
      </p:sp>
      <p:pic>
        <p:nvPicPr>
          <p:cNvPr id="52226" name="Picture 2" descr="http://1.bp.blogspot.com/_ZGnWZ9u_wQc/SrTsB1QPZfI/AAAAAAAAAAU/2zhKA8FoW7A/s320/intramuscular.jpg"/>
          <p:cNvPicPr>
            <a:picLocks noChangeAspect="1" noChangeArrowheads="1"/>
          </p:cNvPicPr>
          <p:nvPr/>
        </p:nvPicPr>
        <p:blipFill>
          <a:blip r:embed="rId3" cstate="print"/>
          <a:srcRect/>
          <a:stretch>
            <a:fillRect/>
          </a:stretch>
        </p:blipFill>
        <p:spPr bwMode="auto">
          <a:xfrm>
            <a:off x="6228184" y="476672"/>
            <a:ext cx="2114550" cy="3048001"/>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_tradnl" dirty="0" smtClean="0"/>
              <a:t>VENTAJAS: mejor </a:t>
            </a:r>
            <a:r>
              <a:rPr lang="es-ES_tradnl" dirty="0" smtClean="0"/>
              <a:t>absorción y mayor rapidez del efecto esperado</a:t>
            </a:r>
            <a:r>
              <a:rPr lang="es-ES_tradnl" dirty="0" smtClean="0"/>
              <a:t>,</a:t>
            </a:r>
          </a:p>
          <a:p>
            <a:pPr>
              <a:buNone/>
            </a:pPr>
            <a:endParaRPr lang="es-ES_tradnl" dirty="0" smtClean="0"/>
          </a:p>
          <a:p>
            <a:r>
              <a:rPr lang="es-ES_tradnl" dirty="0" smtClean="0"/>
              <a:t>E</a:t>
            </a:r>
            <a:r>
              <a:rPr lang="es-ES_tradnl" dirty="0" smtClean="0"/>
              <a:t>xisten </a:t>
            </a:r>
            <a:r>
              <a:rPr lang="es-ES_tradnl" dirty="0" smtClean="0"/>
              <a:t>dos vías de abordaje</a:t>
            </a:r>
            <a:r>
              <a:rPr lang="es-ES_tradnl" dirty="0" smtClean="0"/>
              <a:t>. Periférica y</a:t>
            </a:r>
            <a:r>
              <a:rPr lang="es-CL" dirty="0" smtClean="0"/>
              <a:t> </a:t>
            </a:r>
            <a:r>
              <a:rPr lang="es-ES_tradnl" dirty="0" smtClean="0"/>
              <a:t>central</a:t>
            </a:r>
          </a:p>
          <a:p>
            <a:endParaRPr lang="es-ES_tradnl" dirty="0" smtClean="0"/>
          </a:p>
          <a:p>
            <a:r>
              <a:rPr lang="es-ES_tradnl" dirty="0" smtClean="0"/>
              <a:t>Desventaja: mayor riesgo de infección o sepsis. </a:t>
            </a:r>
            <a:endParaRPr lang="es-CL" dirty="0" smtClean="0"/>
          </a:p>
          <a:p>
            <a:pPr>
              <a:buNone/>
            </a:pPr>
            <a:endParaRPr lang="es-CL" dirty="0"/>
          </a:p>
        </p:txBody>
      </p:sp>
      <p:sp>
        <p:nvSpPr>
          <p:cNvPr id="3" name="2 Título"/>
          <p:cNvSpPr>
            <a:spLocks noGrp="1"/>
          </p:cNvSpPr>
          <p:nvPr>
            <p:ph type="title"/>
          </p:nvPr>
        </p:nvSpPr>
        <p:spPr/>
        <p:txBody>
          <a:bodyPr>
            <a:normAutofit fontScale="90000"/>
          </a:bodyPr>
          <a:lstStyle/>
          <a:p>
            <a:r>
              <a:rPr lang="es-ES_tradnl" dirty="0" smtClean="0"/>
              <a:t> </a:t>
            </a:r>
            <a:r>
              <a:rPr lang="es-CL" dirty="0" smtClean="0"/>
              <a:t/>
            </a:r>
            <a:br>
              <a:rPr lang="es-CL" dirty="0" smtClean="0"/>
            </a:br>
            <a:r>
              <a:rPr lang="es-ES_tradnl" dirty="0" smtClean="0"/>
              <a:t>TRATAMIENTO POR VÍA ENDOVENOSA</a:t>
            </a:r>
            <a:r>
              <a:rPr lang="es-CL" dirty="0" smtClean="0"/>
              <a:t/>
            </a:r>
            <a:br>
              <a:rPr lang="es-CL" dirty="0" smtClean="0"/>
            </a:br>
            <a:endParaRPr lang="es-CL"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_tradnl" dirty="0" smtClean="0"/>
              <a:t>Consiste </a:t>
            </a:r>
            <a:r>
              <a:rPr lang="es-ES_tradnl" dirty="0" smtClean="0"/>
              <a:t>en abordar una vena periférica ya sea para tratamiento temporal o permanente, según objetivo que queremos lograr.</a:t>
            </a:r>
            <a:endParaRPr lang="es-CL" dirty="0" smtClean="0"/>
          </a:p>
          <a:p>
            <a:endParaRPr lang="es-ES_tradnl" dirty="0" smtClean="0"/>
          </a:p>
          <a:p>
            <a:r>
              <a:rPr lang="es-ES_tradnl" dirty="0" smtClean="0"/>
              <a:t>Para </a:t>
            </a:r>
            <a:r>
              <a:rPr lang="es-ES_tradnl" dirty="0" smtClean="0"/>
              <a:t>el tratamiento temporal utilizamos agujas o </a:t>
            </a:r>
            <a:r>
              <a:rPr lang="es-ES_tradnl" dirty="0" err="1" smtClean="0"/>
              <a:t>scalp</a:t>
            </a:r>
            <a:r>
              <a:rPr lang="es-ES_tradnl" dirty="0" smtClean="0"/>
              <a:t> - </a:t>
            </a:r>
            <a:r>
              <a:rPr lang="es-ES_tradnl" dirty="0" err="1" smtClean="0"/>
              <a:t>vein</a:t>
            </a:r>
            <a:r>
              <a:rPr lang="es-ES_tradnl" dirty="0" smtClean="0"/>
              <a:t> (mosquitos o mariposas)</a:t>
            </a:r>
            <a:endParaRPr lang="es-CL" dirty="0" smtClean="0"/>
          </a:p>
          <a:p>
            <a:endParaRPr lang="es-ES_tradnl" dirty="0" smtClean="0"/>
          </a:p>
          <a:p>
            <a:r>
              <a:rPr lang="es-ES_tradnl" dirty="0" smtClean="0"/>
              <a:t>Para </a:t>
            </a:r>
            <a:r>
              <a:rPr lang="es-ES_tradnl" dirty="0" smtClean="0"/>
              <a:t>el tratamiento permanente utilizamos las </a:t>
            </a:r>
            <a:r>
              <a:rPr lang="es-ES_tradnl" dirty="0" err="1" smtClean="0"/>
              <a:t>branulas</a:t>
            </a:r>
            <a:endParaRPr lang="es-CL" dirty="0" smtClean="0"/>
          </a:p>
          <a:p>
            <a:endParaRPr lang="es-CL" dirty="0"/>
          </a:p>
        </p:txBody>
      </p:sp>
      <p:sp>
        <p:nvSpPr>
          <p:cNvPr id="3" name="2 Título"/>
          <p:cNvSpPr>
            <a:spLocks noGrp="1"/>
          </p:cNvSpPr>
          <p:nvPr>
            <p:ph type="title"/>
          </p:nvPr>
        </p:nvSpPr>
        <p:spPr/>
        <p:txBody>
          <a:bodyPr/>
          <a:lstStyle/>
          <a:p>
            <a:r>
              <a:rPr lang="es-ES_tradnl" dirty="0" smtClean="0"/>
              <a:t>VÍA VENOSA  </a:t>
            </a:r>
            <a:r>
              <a:rPr lang="es-ES_tradnl" dirty="0" smtClean="0"/>
              <a:t>PERIFERICA</a:t>
            </a:r>
            <a:endParaRPr lang="es-CL"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http://www.nlm.nih.gov/medlineplus/spanish/ency/images/ency/fullsize/15180.jpg"/>
          <p:cNvPicPr>
            <a:picLocks noChangeAspect="1" noChangeArrowheads="1"/>
          </p:cNvPicPr>
          <p:nvPr/>
        </p:nvPicPr>
        <p:blipFill>
          <a:blip r:embed="rId2" cstate="print"/>
          <a:srcRect/>
          <a:stretch>
            <a:fillRect/>
          </a:stretch>
        </p:blipFill>
        <p:spPr bwMode="auto">
          <a:xfrm>
            <a:off x="539552" y="-25561"/>
            <a:ext cx="8604448" cy="6883561"/>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CL"/>
          </a:p>
        </p:txBody>
      </p:sp>
      <p:sp>
        <p:nvSpPr>
          <p:cNvPr id="3" name="2 Título"/>
          <p:cNvSpPr>
            <a:spLocks noGrp="1"/>
          </p:cNvSpPr>
          <p:nvPr>
            <p:ph type="title"/>
          </p:nvPr>
        </p:nvSpPr>
        <p:spPr/>
        <p:txBody>
          <a:bodyPr/>
          <a:lstStyle/>
          <a:p>
            <a:endParaRPr lang="es-CL"/>
          </a:p>
        </p:txBody>
      </p:sp>
      <p:pic>
        <p:nvPicPr>
          <p:cNvPr id="53250" name="Picture 2" descr="http://2.bp.blogspot.com/_Zg9i6i67hAA/TNRA8q_CIaI/AAAAAAAAACo/2Rv9zVv5Cq8/s1600/21779.jpg"/>
          <p:cNvPicPr>
            <a:picLocks noChangeAspect="1" noChangeArrowheads="1"/>
          </p:cNvPicPr>
          <p:nvPr/>
        </p:nvPicPr>
        <p:blipFill>
          <a:blip r:embed="rId2" cstate="print"/>
          <a:srcRect/>
          <a:stretch>
            <a:fillRect/>
          </a:stretch>
        </p:blipFill>
        <p:spPr bwMode="auto">
          <a:xfrm>
            <a:off x="683568" y="0"/>
            <a:ext cx="7920880" cy="6336706"/>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CL"/>
          </a:p>
        </p:txBody>
      </p:sp>
      <p:sp>
        <p:nvSpPr>
          <p:cNvPr id="3" name="2 Título"/>
          <p:cNvSpPr>
            <a:spLocks noGrp="1"/>
          </p:cNvSpPr>
          <p:nvPr>
            <p:ph type="title"/>
          </p:nvPr>
        </p:nvSpPr>
        <p:spPr/>
        <p:txBody>
          <a:bodyPr/>
          <a:lstStyle/>
          <a:p>
            <a:endParaRPr lang="es-CL"/>
          </a:p>
        </p:txBody>
      </p:sp>
      <p:pic>
        <p:nvPicPr>
          <p:cNvPr id="56322" name="Picture 2" descr="http://www.aurorahealthcare.org/yourhealth/healthgate/images/IV_insertion.jpg"/>
          <p:cNvPicPr>
            <a:picLocks noChangeAspect="1" noChangeArrowheads="1"/>
          </p:cNvPicPr>
          <p:nvPr/>
        </p:nvPicPr>
        <p:blipFill>
          <a:blip r:embed="rId2" cstate="print"/>
          <a:srcRect/>
          <a:stretch>
            <a:fillRect/>
          </a:stretch>
        </p:blipFill>
        <p:spPr bwMode="auto">
          <a:xfrm>
            <a:off x="223500" y="764704"/>
            <a:ext cx="8236932" cy="4921567"/>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CL" dirty="0"/>
          </a:p>
        </p:txBody>
      </p:sp>
      <p:sp>
        <p:nvSpPr>
          <p:cNvPr id="3" name="2 Título"/>
          <p:cNvSpPr>
            <a:spLocks noGrp="1"/>
          </p:cNvSpPr>
          <p:nvPr>
            <p:ph type="title"/>
          </p:nvPr>
        </p:nvSpPr>
        <p:spPr/>
        <p:txBody>
          <a:bodyPr/>
          <a:lstStyle/>
          <a:p>
            <a:endParaRPr lang="es-CL"/>
          </a:p>
        </p:txBody>
      </p:sp>
      <p:pic>
        <p:nvPicPr>
          <p:cNvPr id="57346" name="Picture 2" descr="http://3.bp.blogspot.com/_hr4wWgu8c34/R69QGmd7IqI/AAAAAAAAABw/wzbKbh09ow4/s1600/via2.jpg"/>
          <p:cNvPicPr>
            <a:picLocks noChangeAspect="1" noChangeArrowheads="1"/>
          </p:cNvPicPr>
          <p:nvPr/>
        </p:nvPicPr>
        <p:blipFill>
          <a:blip r:embed="rId2" cstate="print"/>
          <a:srcRect/>
          <a:stretch>
            <a:fillRect/>
          </a:stretch>
        </p:blipFill>
        <p:spPr bwMode="auto">
          <a:xfrm>
            <a:off x="683568" y="764704"/>
            <a:ext cx="7821159" cy="526045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ES_tradnl" dirty="0"/>
              <a:t>Vía tópica</a:t>
            </a:r>
            <a:endParaRPr lang="es-CL" dirty="0"/>
          </a:p>
          <a:p>
            <a:pPr lvl="0"/>
            <a:r>
              <a:rPr lang="es-ES_tradnl" dirty="0"/>
              <a:t>Vía </a:t>
            </a:r>
            <a:r>
              <a:rPr lang="es-ES_tradnl" dirty="0" err="1"/>
              <a:t>inhalatoria</a:t>
            </a:r>
            <a:r>
              <a:rPr lang="es-ES_tradnl" dirty="0"/>
              <a:t> (nasal, pulmonar)</a:t>
            </a:r>
            <a:endParaRPr lang="es-CL" dirty="0"/>
          </a:p>
          <a:p>
            <a:pPr lvl="0"/>
            <a:r>
              <a:rPr lang="es-ES_tradnl" dirty="0"/>
              <a:t>Vía sublingual</a:t>
            </a:r>
            <a:endParaRPr lang="es-CL" dirty="0"/>
          </a:p>
          <a:p>
            <a:pPr lvl="0"/>
            <a:r>
              <a:rPr lang="es-ES_tradnl" dirty="0"/>
              <a:t>Vía oral</a:t>
            </a:r>
            <a:endParaRPr lang="es-CL" dirty="0"/>
          </a:p>
          <a:p>
            <a:pPr lvl="0"/>
            <a:r>
              <a:rPr lang="es-ES_tradnl" dirty="0"/>
              <a:t>Vía rectal</a:t>
            </a:r>
            <a:endParaRPr lang="es-CL" dirty="0"/>
          </a:p>
          <a:p>
            <a:pPr lvl="0"/>
            <a:r>
              <a:rPr lang="es-ES_tradnl" dirty="0"/>
              <a:t>Vía subcutánea</a:t>
            </a:r>
            <a:endParaRPr lang="es-CL" dirty="0"/>
          </a:p>
          <a:p>
            <a:pPr lvl="0"/>
            <a:r>
              <a:rPr lang="es-ES_tradnl" dirty="0"/>
              <a:t>Vía intradérmica</a:t>
            </a:r>
            <a:endParaRPr lang="es-CL" dirty="0"/>
          </a:p>
          <a:p>
            <a:pPr lvl="0"/>
            <a:r>
              <a:rPr lang="es-ES_tradnl" dirty="0"/>
              <a:t>Vía intramuscular</a:t>
            </a:r>
            <a:endParaRPr lang="es-CL" dirty="0"/>
          </a:p>
          <a:p>
            <a:pPr lvl="0"/>
            <a:r>
              <a:rPr lang="es-ES_tradnl" dirty="0"/>
              <a:t>Vía </a:t>
            </a:r>
            <a:r>
              <a:rPr lang="es-ES_tradnl" dirty="0" err="1"/>
              <a:t>endovenosa</a:t>
            </a:r>
            <a:endParaRPr lang="es-CL" dirty="0"/>
          </a:p>
          <a:p>
            <a:pPr>
              <a:buNone/>
            </a:pPr>
            <a:endParaRPr lang="es-CL" dirty="0"/>
          </a:p>
          <a:p>
            <a:endParaRPr lang="es-CL" dirty="0"/>
          </a:p>
        </p:txBody>
      </p:sp>
      <p:sp>
        <p:nvSpPr>
          <p:cNvPr id="2" name="1 Título"/>
          <p:cNvSpPr>
            <a:spLocks noGrp="1"/>
          </p:cNvSpPr>
          <p:nvPr>
            <p:ph type="title"/>
          </p:nvPr>
        </p:nvSpPr>
        <p:spPr/>
        <p:txBody>
          <a:bodyPr>
            <a:normAutofit/>
          </a:bodyPr>
          <a:lstStyle/>
          <a:p>
            <a:r>
              <a:rPr lang="es-CL" dirty="0" err="1" smtClean="0"/>
              <a:t>Vias</a:t>
            </a:r>
            <a:r>
              <a:rPr lang="es-CL" dirty="0" smtClean="0"/>
              <a:t> de </a:t>
            </a:r>
            <a:r>
              <a:rPr lang="es-CL" dirty="0" err="1" smtClean="0"/>
              <a:t>administracion</a:t>
            </a:r>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68760"/>
            <a:ext cx="8229600" cy="5589240"/>
          </a:xfrm>
        </p:spPr>
        <p:txBody>
          <a:bodyPr>
            <a:normAutofit fontScale="92500" lnSpcReduction="20000"/>
          </a:bodyPr>
          <a:lstStyle/>
          <a:p>
            <a:r>
              <a:rPr lang="es-ES_tradnl" dirty="0" smtClean="0"/>
              <a:t>V</a:t>
            </a:r>
            <a:r>
              <a:rPr lang="es-ES_tradnl" dirty="0" smtClean="0"/>
              <a:t>ía </a:t>
            </a:r>
            <a:r>
              <a:rPr lang="es-ES_tradnl" dirty="0"/>
              <a:t>de administración más sencilla y la que se utiliza más habitualmente. </a:t>
            </a:r>
            <a:endParaRPr lang="es-ES_tradnl" dirty="0" smtClean="0"/>
          </a:p>
          <a:p>
            <a:endParaRPr lang="es-ES_tradnl" dirty="0"/>
          </a:p>
          <a:p>
            <a:r>
              <a:rPr lang="es-ES_tradnl" dirty="0" smtClean="0"/>
              <a:t>El </a:t>
            </a:r>
            <a:r>
              <a:rPr lang="es-ES_tradnl" dirty="0"/>
              <a:t>medicamento es recibido por la boca y se deglute con líquido. </a:t>
            </a:r>
            <a:endParaRPr lang="es-ES_tradnl" dirty="0" smtClean="0"/>
          </a:p>
          <a:p>
            <a:endParaRPr lang="es-ES_tradnl" dirty="0" smtClean="0"/>
          </a:p>
          <a:p>
            <a:r>
              <a:rPr lang="es-ES_tradnl" dirty="0" smtClean="0"/>
              <a:t>Acción </a:t>
            </a:r>
            <a:r>
              <a:rPr lang="es-ES_tradnl" dirty="0"/>
              <a:t>es más lenta y el efecto es más prolongado. </a:t>
            </a:r>
            <a:endParaRPr lang="es-ES_tradnl" dirty="0" smtClean="0"/>
          </a:p>
          <a:p>
            <a:endParaRPr lang="es-ES_tradnl" dirty="0"/>
          </a:p>
          <a:p>
            <a:r>
              <a:rPr lang="es-ES_tradnl" dirty="0" smtClean="0"/>
              <a:t>El </a:t>
            </a:r>
            <a:r>
              <a:rPr lang="es-ES_tradnl" dirty="0"/>
              <a:t>costo </a:t>
            </a:r>
            <a:r>
              <a:rPr lang="es-ES_tradnl" dirty="0" smtClean="0"/>
              <a:t> </a:t>
            </a:r>
            <a:r>
              <a:rPr lang="es-ES_tradnl" dirty="0"/>
              <a:t>bajo, además que los pacientes la prefieren. </a:t>
            </a:r>
            <a:endParaRPr lang="es-CL" dirty="0"/>
          </a:p>
          <a:p>
            <a:endParaRPr lang="es-CL" dirty="0"/>
          </a:p>
          <a:p>
            <a:r>
              <a:rPr lang="es-ES_tradnl" dirty="0"/>
              <a:t>En la administración de medicamentos por esta vía se debe evitar en las siguientes </a:t>
            </a:r>
            <a:r>
              <a:rPr lang="es-ES_tradnl" dirty="0" smtClean="0"/>
              <a:t>situaciones:</a:t>
            </a:r>
            <a:endParaRPr lang="es-CL" dirty="0" smtClean="0"/>
          </a:p>
          <a:p>
            <a:endParaRPr lang="es-CL" dirty="0"/>
          </a:p>
          <a:p>
            <a:r>
              <a:rPr lang="es-ES_tradnl" dirty="0"/>
              <a:t>	</a:t>
            </a:r>
            <a:endParaRPr lang="es-CL" dirty="0"/>
          </a:p>
          <a:p>
            <a:endParaRPr lang="es-CL" dirty="0"/>
          </a:p>
        </p:txBody>
      </p:sp>
      <p:sp>
        <p:nvSpPr>
          <p:cNvPr id="2" name="1 Título"/>
          <p:cNvSpPr>
            <a:spLocks noGrp="1"/>
          </p:cNvSpPr>
          <p:nvPr>
            <p:ph type="title"/>
          </p:nvPr>
        </p:nvSpPr>
        <p:spPr/>
        <p:txBody>
          <a:bodyPr/>
          <a:lstStyle/>
          <a:p>
            <a:r>
              <a:rPr lang="es-ES_tradnl" b="1" dirty="0" smtClean="0"/>
              <a:t>VIA ORAL</a:t>
            </a:r>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12776"/>
            <a:ext cx="8229600" cy="5184576"/>
          </a:xfrm>
        </p:spPr>
        <p:txBody>
          <a:bodyPr>
            <a:normAutofit/>
          </a:bodyPr>
          <a:lstStyle/>
          <a:p>
            <a:pPr>
              <a:buNone/>
            </a:pPr>
            <a:r>
              <a:rPr lang="es-ES_tradnl" dirty="0" smtClean="0"/>
              <a:t>Pacientes con alteración de la función gastrointestinal como por ejemplo:</a:t>
            </a:r>
          </a:p>
          <a:p>
            <a:pPr>
              <a:buNone/>
            </a:pPr>
            <a:endParaRPr lang="es-ES_tradnl" dirty="0" smtClean="0"/>
          </a:p>
          <a:p>
            <a:pPr lvl="0"/>
            <a:r>
              <a:rPr lang="es-ES_tradnl" dirty="0" smtClean="0"/>
              <a:t> Vómitos y nauseas. Pacientes con estenosis esofágica, lesiones bucales que dificulten la deglución. </a:t>
            </a:r>
          </a:p>
          <a:p>
            <a:pPr lvl="0"/>
            <a:endParaRPr lang="es-CL" dirty="0" smtClean="0"/>
          </a:p>
          <a:p>
            <a:pPr lvl="0"/>
            <a:r>
              <a:rPr lang="es-ES_tradnl" dirty="0" smtClean="0"/>
              <a:t>Pacientes sometidos a anestesia general</a:t>
            </a:r>
          </a:p>
          <a:p>
            <a:pPr lvl="0"/>
            <a:endParaRPr lang="es-CL" dirty="0" smtClean="0"/>
          </a:p>
          <a:p>
            <a:pPr lvl="0"/>
            <a:r>
              <a:rPr lang="es-ES_tradnl" dirty="0" smtClean="0"/>
              <a:t>Pacientes con problemas neurológicos</a:t>
            </a:r>
            <a:endParaRPr lang="es-CL" dirty="0" smtClean="0"/>
          </a:p>
          <a:p>
            <a:endParaRPr lang="es-CL" dirty="0"/>
          </a:p>
        </p:txBody>
      </p:sp>
      <p:sp>
        <p:nvSpPr>
          <p:cNvPr id="2" name="1 Título"/>
          <p:cNvSpPr>
            <a:spLocks noGrp="1"/>
          </p:cNvSpPr>
          <p:nvPr>
            <p:ph type="title"/>
          </p:nvPr>
        </p:nvSpPr>
        <p:spPr/>
        <p:txBody>
          <a:bodyPr/>
          <a:lstStyle/>
          <a:p>
            <a:r>
              <a:rPr lang="es-CL" dirty="0" smtClean="0"/>
              <a:t>VIA ORAL </a:t>
            </a:r>
            <a:endParaRPr lang="es-C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L" dirty="0"/>
          </a:p>
        </p:txBody>
      </p:sp>
      <p:sp>
        <p:nvSpPr>
          <p:cNvPr id="2" name="1 Título"/>
          <p:cNvSpPr>
            <a:spLocks noGrp="1"/>
          </p:cNvSpPr>
          <p:nvPr>
            <p:ph type="title"/>
          </p:nvPr>
        </p:nvSpPr>
        <p:spPr/>
        <p:txBody>
          <a:bodyPr/>
          <a:lstStyle/>
          <a:p>
            <a:endParaRPr lang="es-CL" dirty="0"/>
          </a:p>
        </p:txBody>
      </p:sp>
      <p:pic>
        <p:nvPicPr>
          <p:cNvPr id="31746" name="Picture 2" descr="http://www.meddir.net/imagenes/administracion%20de%20medicamentos/42-15648874%5B1%5D.jpg"/>
          <p:cNvPicPr>
            <a:picLocks noChangeAspect="1" noChangeArrowheads="1"/>
          </p:cNvPicPr>
          <p:nvPr/>
        </p:nvPicPr>
        <p:blipFill>
          <a:blip r:embed="rId2" cstate="print"/>
          <a:srcRect/>
          <a:stretch>
            <a:fillRect/>
          </a:stretch>
        </p:blipFill>
        <p:spPr bwMode="auto">
          <a:xfrm>
            <a:off x="683568" y="332656"/>
            <a:ext cx="2592286" cy="2592288"/>
          </a:xfrm>
          <a:prstGeom prst="rect">
            <a:avLst/>
          </a:prstGeom>
          <a:noFill/>
        </p:spPr>
      </p:pic>
      <p:pic>
        <p:nvPicPr>
          <p:cNvPr id="31748" name="Picture 4" descr="http://contenido.sugerimos.com/contenido/uploads/93164a.JPG"/>
          <p:cNvPicPr>
            <a:picLocks noChangeAspect="1" noChangeArrowheads="1"/>
          </p:cNvPicPr>
          <p:nvPr/>
        </p:nvPicPr>
        <p:blipFill>
          <a:blip r:embed="rId3" cstate="print"/>
          <a:srcRect/>
          <a:stretch>
            <a:fillRect/>
          </a:stretch>
        </p:blipFill>
        <p:spPr bwMode="auto">
          <a:xfrm>
            <a:off x="2411760" y="2996952"/>
            <a:ext cx="1905000" cy="1905000"/>
          </a:xfrm>
          <a:prstGeom prst="rect">
            <a:avLst/>
          </a:prstGeom>
          <a:noFill/>
        </p:spPr>
      </p:pic>
      <p:pic>
        <p:nvPicPr>
          <p:cNvPr id="31750" name="Picture 6" descr="http://soysano.org/wp-content/uploads/2009/05/pildoras-remedios-pastillas-medicamentos-dosis.jpg"/>
          <p:cNvPicPr>
            <a:picLocks noChangeAspect="1" noChangeArrowheads="1"/>
          </p:cNvPicPr>
          <p:nvPr/>
        </p:nvPicPr>
        <p:blipFill>
          <a:blip r:embed="rId4" cstate="print"/>
          <a:srcRect/>
          <a:stretch>
            <a:fillRect/>
          </a:stretch>
        </p:blipFill>
        <p:spPr bwMode="auto">
          <a:xfrm>
            <a:off x="4499992" y="548680"/>
            <a:ext cx="1763688" cy="1763688"/>
          </a:xfrm>
          <a:prstGeom prst="rect">
            <a:avLst/>
          </a:prstGeom>
          <a:noFill/>
        </p:spPr>
      </p:pic>
      <p:pic>
        <p:nvPicPr>
          <p:cNvPr id="31752" name="Picture 8" descr="http://www.liceoboston.edu.co/dtbt09/jarabe.jpg"/>
          <p:cNvPicPr>
            <a:picLocks noChangeAspect="1" noChangeArrowheads="1"/>
          </p:cNvPicPr>
          <p:nvPr/>
        </p:nvPicPr>
        <p:blipFill>
          <a:blip r:embed="rId5" cstate="print"/>
          <a:srcRect/>
          <a:stretch>
            <a:fillRect/>
          </a:stretch>
        </p:blipFill>
        <p:spPr bwMode="auto">
          <a:xfrm>
            <a:off x="4644008" y="2636912"/>
            <a:ext cx="3781425" cy="29432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472608"/>
          </a:xfrm>
        </p:spPr>
        <p:txBody>
          <a:bodyPr>
            <a:normAutofit/>
          </a:bodyPr>
          <a:lstStyle/>
          <a:p>
            <a:r>
              <a:rPr lang="es-ES_tradnl" b="1" dirty="0" smtClean="0"/>
              <a:t>R</a:t>
            </a:r>
            <a:r>
              <a:rPr lang="es-ES_tradnl" dirty="0" smtClean="0"/>
              <a:t>ápida </a:t>
            </a:r>
            <a:r>
              <a:rPr lang="es-ES_tradnl" dirty="0"/>
              <a:t>absorción, </a:t>
            </a:r>
            <a:r>
              <a:rPr lang="es-ES_tradnl" dirty="0" smtClean="0"/>
              <a:t>(mucosa Irrigada). </a:t>
            </a:r>
            <a:endParaRPr lang="es-ES_tradnl" dirty="0"/>
          </a:p>
          <a:p>
            <a:pPr>
              <a:buNone/>
            </a:pPr>
            <a:endParaRPr lang="es-ES_tradnl" dirty="0" smtClean="0"/>
          </a:p>
          <a:p>
            <a:r>
              <a:rPr lang="es-ES_tradnl" dirty="0" smtClean="0"/>
              <a:t>No </a:t>
            </a:r>
            <a:r>
              <a:rPr lang="es-ES_tradnl" dirty="0"/>
              <a:t>requiere de administración de líquidos. </a:t>
            </a:r>
            <a:endParaRPr lang="es-ES_tradnl" dirty="0" smtClean="0"/>
          </a:p>
          <a:p>
            <a:endParaRPr lang="es-ES_tradnl" dirty="0" smtClean="0"/>
          </a:p>
          <a:p>
            <a:r>
              <a:rPr lang="es-ES_tradnl" dirty="0" smtClean="0"/>
              <a:t>En </a:t>
            </a:r>
            <a:r>
              <a:rPr lang="es-ES_tradnl" dirty="0"/>
              <a:t>general se utilizan medicamentos cuyas características permiten que se disuelvan una vez colocados debajo de la lengua</a:t>
            </a:r>
            <a:r>
              <a:rPr lang="es-ES_tradnl" dirty="0" smtClean="0"/>
              <a:t>.</a:t>
            </a:r>
          </a:p>
          <a:p>
            <a:pPr>
              <a:buNone/>
            </a:pPr>
            <a:r>
              <a:rPr lang="es-ES_tradnl" dirty="0" smtClean="0"/>
              <a:t> </a:t>
            </a:r>
          </a:p>
          <a:p>
            <a:r>
              <a:rPr lang="es-ES_tradnl" dirty="0" smtClean="0"/>
              <a:t>Es </a:t>
            </a:r>
            <a:r>
              <a:rPr lang="es-ES_tradnl" dirty="0"/>
              <a:t>utilizado con éxito en algunas emergencias médicas de tipo cardiológico.</a:t>
            </a:r>
            <a:endParaRPr lang="es-CL" dirty="0"/>
          </a:p>
          <a:p>
            <a:endParaRPr lang="es-CL" dirty="0"/>
          </a:p>
        </p:txBody>
      </p:sp>
      <p:sp>
        <p:nvSpPr>
          <p:cNvPr id="2" name="1 Título"/>
          <p:cNvSpPr>
            <a:spLocks noGrp="1"/>
          </p:cNvSpPr>
          <p:nvPr>
            <p:ph type="title"/>
          </p:nvPr>
        </p:nvSpPr>
        <p:spPr/>
        <p:txBody>
          <a:bodyPr>
            <a:normAutofit fontScale="90000"/>
          </a:bodyPr>
          <a:lstStyle/>
          <a:p>
            <a:r>
              <a:rPr lang="es-ES_tradnl" b="1" dirty="0" smtClean="0"/>
              <a:t>VÍA SUBLINGUAL</a:t>
            </a:r>
            <a:r>
              <a:rPr lang="es-CL" dirty="0" smtClean="0"/>
              <a:t/>
            </a:r>
            <a:br>
              <a:rPr lang="es-CL" dirty="0" smtClean="0"/>
            </a:br>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L"/>
          </a:p>
        </p:txBody>
      </p:sp>
      <p:sp>
        <p:nvSpPr>
          <p:cNvPr id="2" name="1 Título"/>
          <p:cNvSpPr>
            <a:spLocks noGrp="1"/>
          </p:cNvSpPr>
          <p:nvPr>
            <p:ph type="title"/>
          </p:nvPr>
        </p:nvSpPr>
        <p:spPr/>
        <p:txBody>
          <a:bodyPr/>
          <a:lstStyle/>
          <a:p>
            <a:endParaRPr lang="es-CL"/>
          </a:p>
        </p:txBody>
      </p:sp>
      <p:pic>
        <p:nvPicPr>
          <p:cNvPr id="29698" name="Picture 2" descr="http://1.bp.blogspot.com/_FZ_j7lHgq-Y/SissXcYeX-I/AAAAAAAAAEU/7C5D2XbN3DQ/s400/sublingual.jpg"/>
          <p:cNvPicPr>
            <a:picLocks noChangeAspect="1" noChangeArrowheads="1"/>
          </p:cNvPicPr>
          <p:nvPr/>
        </p:nvPicPr>
        <p:blipFill>
          <a:blip r:embed="rId2" cstate="print"/>
          <a:srcRect/>
          <a:stretch>
            <a:fillRect/>
          </a:stretch>
        </p:blipFill>
        <p:spPr bwMode="auto">
          <a:xfrm>
            <a:off x="467544" y="764704"/>
            <a:ext cx="8245534" cy="532859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91877"/>
            <a:ext cx="8229600" cy="5289451"/>
          </a:xfrm>
        </p:spPr>
        <p:txBody>
          <a:bodyPr/>
          <a:lstStyle/>
          <a:p>
            <a:r>
              <a:rPr lang="es-ES_tradnl" dirty="0" smtClean="0"/>
              <a:t>Acción: </a:t>
            </a:r>
            <a:r>
              <a:rPr lang="es-ES_tradnl" dirty="0"/>
              <a:t>Su acción es local (piel</a:t>
            </a:r>
            <a:r>
              <a:rPr lang="es-ES_tradnl" dirty="0" smtClean="0"/>
              <a:t>)</a:t>
            </a:r>
          </a:p>
          <a:p>
            <a:pPr>
              <a:buNone/>
            </a:pPr>
            <a:endParaRPr lang="es-CL" dirty="0"/>
          </a:p>
          <a:p>
            <a:r>
              <a:rPr lang="es-ES_tradnl" dirty="0"/>
              <a:t>Ventajas	: Penetra por difusión</a:t>
            </a:r>
            <a:r>
              <a:rPr lang="es-ES_tradnl" dirty="0" smtClean="0"/>
              <a:t>.</a:t>
            </a:r>
          </a:p>
          <a:p>
            <a:pPr>
              <a:buNone/>
            </a:pPr>
            <a:endParaRPr lang="es-ES_tradnl" dirty="0" smtClean="0"/>
          </a:p>
          <a:p>
            <a:pPr>
              <a:buNone/>
            </a:pPr>
            <a:r>
              <a:rPr lang="es-ES_tradnl" dirty="0" smtClean="0"/>
              <a:t>La </a:t>
            </a:r>
            <a:r>
              <a:rPr lang="es-ES_tradnl" dirty="0"/>
              <a:t>presentación de los fármacos que se utilizan por ésta vía son las pomadas, ungüentos, vaselina, lociones etc.</a:t>
            </a:r>
            <a:endParaRPr lang="es-CL" dirty="0"/>
          </a:p>
          <a:p>
            <a:endParaRPr lang="es-ES_tradnl" dirty="0" smtClean="0"/>
          </a:p>
          <a:p>
            <a:r>
              <a:rPr lang="es-ES_tradnl" dirty="0" smtClean="0"/>
              <a:t>Desventaja: Su </a:t>
            </a:r>
            <a:r>
              <a:rPr lang="es-ES_tradnl" dirty="0"/>
              <a:t>acción es lenta</a:t>
            </a:r>
            <a:endParaRPr lang="es-CL" dirty="0"/>
          </a:p>
          <a:p>
            <a:endParaRPr lang="es-CL" dirty="0"/>
          </a:p>
        </p:txBody>
      </p:sp>
      <p:sp>
        <p:nvSpPr>
          <p:cNvPr id="2" name="1 Título"/>
          <p:cNvSpPr>
            <a:spLocks noGrp="1"/>
          </p:cNvSpPr>
          <p:nvPr>
            <p:ph type="title"/>
          </p:nvPr>
        </p:nvSpPr>
        <p:spPr/>
        <p:txBody>
          <a:bodyPr>
            <a:normAutofit fontScale="90000"/>
          </a:bodyPr>
          <a:lstStyle/>
          <a:p>
            <a:r>
              <a:rPr lang="es-ES_tradnl" b="1" dirty="0" smtClean="0"/>
              <a:t>VIA TOPICA</a:t>
            </a:r>
            <a:r>
              <a:rPr lang="es-CL" dirty="0" smtClean="0"/>
              <a:t/>
            </a:r>
            <a:br>
              <a:rPr lang="es-CL" dirty="0" smtClean="0"/>
            </a:br>
            <a:endParaRPr lang="es-CL" dirty="0"/>
          </a:p>
        </p:txBody>
      </p:sp>
      <p:pic>
        <p:nvPicPr>
          <p:cNvPr id="9218" name="Picture 2" descr="http://static.commentcamarche.net/salud.kioskea.net/faq/images/705-istock-000000154751xsmall-s-.png"/>
          <p:cNvPicPr>
            <a:picLocks noChangeAspect="1" noChangeArrowheads="1"/>
          </p:cNvPicPr>
          <p:nvPr/>
        </p:nvPicPr>
        <p:blipFill>
          <a:blip r:embed="rId2" cstate="print"/>
          <a:srcRect/>
          <a:stretch>
            <a:fillRect/>
          </a:stretch>
        </p:blipFill>
        <p:spPr bwMode="auto">
          <a:xfrm>
            <a:off x="6156176" y="4437112"/>
            <a:ext cx="2743200" cy="218122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86</TotalTime>
  <Words>744</Words>
  <Application>Microsoft Office PowerPoint</Application>
  <PresentationFormat>Presentación en pantalla (4:3)</PresentationFormat>
  <Paragraphs>155</Paragraphs>
  <Slides>29</Slides>
  <Notes>1</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Concurrencia</vt:lpstr>
      <vt:lpstr>ADMINISTRACION DE MEDICAMENTOS </vt:lpstr>
      <vt:lpstr>Administración de medicamentos </vt:lpstr>
      <vt:lpstr>Vias de administracion</vt:lpstr>
      <vt:lpstr>VIA ORAL</vt:lpstr>
      <vt:lpstr>VIA ORAL </vt:lpstr>
      <vt:lpstr>Diapositiva 6</vt:lpstr>
      <vt:lpstr>VÍA SUBLINGUAL </vt:lpstr>
      <vt:lpstr>Diapositiva 8</vt:lpstr>
      <vt:lpstr>VIA TOPICA </vt:lpstr>
      <vt:lpstr>VIA INHALATORIA </vt:lpstr>
      <vt:lpstr>VIA RECTAL </vt:lpstr>
      <vt:lpstr>OCULAR </vt:lpstr>
      <vt:lpstr>TRATAMIENTO INYECTABLE O POR VÍA PARENTERAL</vt:lpstr>
      <vt:lpstr>TRATAMIENTO INYECTABLE O POR VÍA PARENTERAL</vt:lpstr>
      <vt:lpstr>TRATAMIENTO VÍA INTRADÉRMICA </vt:lpstr>
      <vt:lpstr>Diapositiva 16</vt:lpstr>
      <vt:lpstr>TRATAMIENTO  VÍA SUBCUTÁNEA </vt:lpstr>
      <vt:lpstr>Sitios de elección para  inyección subcutánea</vt:lpstr>
      <vt:lpstr>TECNICA PUNCION SUBCUTANEA  </vt:lpstr>
      <vt:lpstr>Diapositiva 20</vt:lpstr>
      <vt:lpstr>VÍA INTRAMUSCULAR </vt:lpstr>
      <vt:lpstr>Diapositiva 22</vt:lpstr>
      <vt:lpstr>TECNICA  PUNCION  IM </vt:lpstr>
      <vt:lpstr>  TRATAMIENTO POR VÍA ENDOVENOSA </vt:lpstr>
      <vt:lpstr>VÍA VENOSA  PERIFERICA</vt:lpstr>
      <vt:lpstr>Diapositiva 26</vt:lpstr>
      <vt:lpstr>Diapositiva 27</vt:lpstr>
      <vt:lpstr>Diapositiva 28</vt:lpstr>
      <vt:lpstr>Diapositiva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ADMINISTRACION DE MEDICAMENTOS</dc:title>
  <dc:creator>Pablo</dc:creator>
  <cp:lastModifiedBy>Pablo</cp:lastModifiedBy>
  <cp:revision>9</cp:revision>
  <dcterms:created xsi:type="dcterms:W3CDTF">2011-11-10T20:07:18Z</dcterms:created>
  <dcterms:modified xsi:type="dcterms:W3CDTF">2011-11-10T21:34:03Z</dcterms:modified>
</cp:coreProperties>
</file>