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8"/>
  </p:notesMasterIdLst>
  <p:handoutMasterIdLst>
    <p:handoutMasterId r:id="rId39"/>
  </p:handoutMasterIdLst>
  <p:sldIdLst>
    <p:sldId id="303" r:id="rId2"/>
    <p:sldId id="271" r:id="rId3"/>
    <p:sldId id="260" r:id="rId4"/>
    <p:sldId id="264" r:id="rId5"/>
    <p:sldId id="276" r:id="rId6"/>
    <p:sldId id="269" r:id="rId7"/>
    <p:sldId id="265" r:id="rId8"/>
    <p:sldId id="279" r:id="rId9"/>
    <p:sldId id="280" r:id="rId10"/>
    <p:sldId id="322" r:id="rId11"/>
    <p:sldId id="323" r:id="rId12"/>
    <p:sldId id="287" r:id="rId13"/>
    <p:sldId id="296" r:id="rId14"/>
    <p:sldId id="288" r:id="rId15"/>
    <p:sldId id="309" r:id="rId16"/>
    <p:sldId id="289" r:id="rId17"/>
    <p:sldId id="299" r:id="rId18"/>
    <p:sldId id="324" r:id="rId19"/>
    <p:sldId id="290" r:id="rId20"/>
    <p:sldId id="301" r:id="rId21"/>
    <p:sldId id="292" r:id="rId22"/>
    <p:sldId id="293" r:id="rId23"/>
    <p:sldId id="302" r:id="rId24"/>
    <p:sldId id="294" r:id="rId25"/>
    <p:sldId id="295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320" r:id="rId37"/>
  </p:sldIdLst>
  <p:sldSz cx="9144000" cy="6858000" type="screen4x3"/>
  <p:notesSz cx="6858000" cy="9037638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9E4"/>
    <a:srgbClr val="006EDC"/>
    <a:srgbClr val="66FFCC"/>
    <a:srgbClr val="66FFFF"/>
    <a:srgbClr val="FF00FF"/>
    <a:srgbClr val="FF3300"/>
    <a:srgbClr val="998625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380" y="-90"/>
      </p:cViewPr>
      <p:guideLst>
        <p:guide orient="horz" pos="2846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106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106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647B5D-414C-4109-BE30-81E3550A0B7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77863"/>
            <a:ext cx="4519612" cy="3389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92600"/>
            <a:ext cx="50292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8520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58520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D69D07-42C5-4861-BD2C-1B772EFF470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015312-02E7-45F7-8135-C53BE6B6B1ED}" type="slidenum">
              <a:rPr lang="es-ES"/>
              <a:pPr/>
              <a:t>3</a:t>
            </a:fld>
            <a:endParaRPr lang="es-E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072BC9E-1FE1-471C-B061-7F4ABD8609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17FF-0D0C-4610-BCB3-C295431C6A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4D1E-F9AD-47FF-B13A-5B449C5E7C5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1799-3840-4294-A724-B6E2CEB5F3E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9F55010-9817-426F-AC9E-51FD9ED12662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D5966FD-F277-4E53-B20D-665D2BFA6B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C56C5BC-9F9B-4DDB-9614-F674CCB95CB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C233-6D74-4A1B-9FAC-A713EDA450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12560BB-EED8-4CE3-8184-B110937130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6A8D0F7-53E5-4BB7-AED6-5B507A83C9B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9843C86-4FA6-4C19-86AE-BDFCD799B9F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DB748B3-403C-4563-B5A5-941B229CE4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folHlink"/>
                </a:solidFill>
                <a:effectLst/>
              </a:rPr>
              <a:t>       SIGNOS </a:t>
            </a:r>
            <a:r>
              <a:rPr lang="es-CL" b="1" dirty="0">
                <a:solidFill>
                  <a:schemeClr val="folHlink"/>
                </a:solidFill>
                <a:effectLst/>
              </a:rPr>
              <a:t>VITALES</a:t>
            </a:r>
            <a:endParaRPr lang="es-MX" b="1" dirty="0">
              <a:solidFill>
                <a:schemeClr val="folHlink"/>
              </a:solidFill>
              <a:effectLst/>
            </a:endParaRPr>
          </a:p>
        </p:txBody>
      </p:sp>
      <p:pic>
        <p:nvPicPr>
          <p:cNvPr id="92168" name="Picture 8" descr="logo-t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60350"/>
            <a:ext cx="742950" cy="1171575"/>
          </a:xfrm>
          <a:noFill/>
          <a:ln/>
        </p:spPr>
      </p:pic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4787900" y="6092825"/>
            <a:ext cx="3324821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L" sz="2400" b="1" dirty="0">
                <a:solidFill>
                  <a:schemeClr val="folHlink"/>
                </a:solidFill>
              </a:rPr>
              <a:t>E.U. </a:t>
            </a:r>
            <a:r>
              <a:rPr lang="es-CL" sz="2400" b="1" dirty="0" smtClean="0">
                <a:solidFill>
                  <a:schemeClr val="folHlink"/>
                </a:solidFill>
              </a:rPr>
              <a:t>Karen De la hoz A.</a:t>
            </a:r>
            <a:endParaRPr lang="es-ES" sz="2400" b="1" dirty="0">
              <a:solidFill>
                <a:schemeClr val="folHlink"/>
              </a:solidFill>
            </a:endParaRPr>
          </a:p>
        </p:txBody>
      </p:sp>
      <p:pic>
        <p:nvPicPr>
          <p:cNvPr id="92171" name="Picture 11" descr="http://t3.gstatic.com/images?q=tbn:ANd9GcS_JaXvALwheOsioU2N-KE5Lzsm0bN-64avf4z_jDwrvKCD3gIDB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512335"/>
            <a:ext cx="3228358" cy="2356825"/>
          </a:xfrm>
          <a:prstGeom prst="rect">
            <a:avLst/>
          </a:prstGeom>
          <a:noFill/>
        </p:spPr>
      </p:pic>
      <p:pic>
        <p:nvPicPr>
          <p:cNvPr id="92173" name="Picture 13" descr="http://aprendiendoasalvarvidas.com/blog/wp-content/uploads/2011/05/signos-vitales-aprendiendo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564904"/>
            <a:ext cx="304800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http://4.bp.blogspot.com/_v9oKNJo13YA/TCOpOaZ1GNI/AAAAAAAAAF4/E8zUxI1YwWU/s320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-243408"/>
            <a:ext cx="6048672" cy="7473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Factores que pueden alterar la FC.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s-CL" sz="3200" b="1" dirty="0" smtClean="0"/>
              <a:t> </a:t>
            </a:r>
            <a:r>
              <a:rPr lang="es-CL" sz="3200" b="1" dirty="0" smtClean="0">
                <a:solidFill>
                  <a:schemeClr val="folHlink"/>
                </a:solidFill>
              </a:rPr>
              <a:t>Fiebre,</a:t>
            </a:r>
          </a:p>
          <a:p>
            <a:pPr>
              <a:spcBef>
                <a:spcPct val="50000"/>
              </a:spcBef>
            </a:pPr>
            <a:r>
              <a:rPr lang="es-CL" sz="3200" b="1" dirty="0" smtClean="0">
                <a:solidFill>
                  <a:srgbClr val="6FFFFF"/>
                </a:solidFill>
              </a:rPr>
              <a:t>Ejercicio</a:t>
            </a:r>
          </a:p>
          <a:p>
            <a:pPr>
              <a:spcBef>
                <a:spcPct val="50000"/>
              </a:spcBef>
            </a:pPr>
            <a:r>
              <a:rPr lang="es-CL" sz="3200" b="1" dirty="0" smtClean="0">
                <a:solidFill>
                  <a:schemeClr val="folHlink"/>
                </a:solidFill>
              </a:rPr>
              <a:t>Medicamentos</a:t>
            </a:r>
          </a:p>
          <a:p>
            <a:pPr>
              <a:spcBef>
                <a:spcPct val="50000"/>
              </a:spcBef>
            </a:pPr>
            <a:r>
              <a:rPr lang="es-CL" sz="3200" b="1" dirty="0" smtClean="0">
                <a:solidFill>
                  <a:schemeClr val="folHlink"/>
                </a:solidFill>
              </a:rPr>
              <a:t>Estrés </a:t>
            </a:r>
          </a:p>
          <a:p>
            <a:pPr>
              <a:spcBef>
                <a:spcPct val="50000"/>
              </a:spcBef>
            </a:pPr>
            <a:r>
              <a:rPr lang="es-CL" sz="3200" b="1" dirty="0" smtClean="0">
                <a:solidFill>
                  <a:schemeClr val="folHlink"/>
                </a:solidFill>
              </a:rPr>
              <a:t>Cambios de postura</a:t>
            </a:r>
          </a:p>
          <a:p>
            <a:pPr>
              <a:spcBef>
                <a:spcPct val="50000"/>
              </a:spcBef>
            </a:pPr>
            <a:r>
              <a:rPr lang="es-CL" sz="3200" b="1" dirty="0" smtClean="0">
                <a:solidFill>
                  <a:schemeClr val="folHlink"/>
                </a:solidFill>
              </a:rPr>
              <a:t>Hemorragias </a:t>
            </a:r>
          </a:p>
          <a:p>
            <a:endParaRPr lang="es-C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288925" y="41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68611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609600" y="685800"/>
            <a:ext cx="8153400" cy="5509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800" b="1" dirty="0">
                <a:solidFill>
                  <a:schemeClr val="folHlink"/>
                </a:solidFill>
              </a:rPr>
              <a:t>VARIACIONES DEL PULSO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TAQUICARDIA: latido cardíaco excesivamente rápido por sobre los 100 minutos por minuto (en un adulto)</a:t>
            </a:r>
          </a:p>
          <a:p>
            <a:pPr algn="l">
              <a:spcBef>
                <a:spcPct val="50000"/>
              </a:spcBef>
            </a:pPr>
            <a:endParaRPr lang="es-CL" sz="2400" b="1" dirty="0"/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>
                <a:solidFill>
                  <a:schemeClr val="folHlink"/>
                </a:solidFill>
              </a:rPr>
              <a:t>BRADICARDIA: latido cardíaco de 60 o menos latidos por minuto.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endParaRPr lang="es-CL" sz="2400" b="1" dirty="0" smtClean="0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 smtClean="0">
                <a:solidFill>
                  <a:schemeClr val="folHlink"/>
                </a:solidFill>
              </a:rPr>
              <a:t>Ritmo </a:t>
            </a:r>
            <a:r>
              <a:rPr lang="es-CL" sz="2400" b="1" dirty="0">
                <a:solidFill>
                  <a:schemeClr val="folHlink"/>
                </a:solidFill>
              </a:rPr>
              <a:t>del pulso, consiste en el modelo de los latidos y los intervalos entre latidos.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endParaRPr lang="es-CL" sz="2400" b="1" dirty="0"/>
          </a:p>
          <a:p>
            <a:pPr algn="l">
              <a:spcBef>
                <a:spcPct val="50000"/>
              </a:spcBef>
              <a:buFontTx/>
              <a:buChar char="•"/>
            </a:pPr>
            <a:endParaRPr lang="es-C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288925" y="41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78851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609600" y="685800"/>
            <a:ext cx="8153400" cy="51768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800" b="1">
                <a:solidFill>
                  <a:schemeClr val="folHlink"/>
                </a:solidFill>
              </a:rPr>
              <a:t>VARIACIONES DEL PULSO</a:t>
            </a:r>
          </a:p>
          <a:p>
            <a:pPr>
              <a:spcBef>
                <a:spcPct val="50000"/>
              </a:spcBef>
            </a:pPr>
            <a:endParaRPr lang="es-CL" sz="2800" b="1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es-CL" sz="2400" b="1"/>
              <a:t>El volumen del pulso es conocido también como la fuerza o amplitud del pulso, se refiere a la fuerza que posee la sangre en cada latido.</a:t>
            </a:r>
          </a:p>
          <a:p>
            <a:pPr>
              <a:spcBef>
                <a:spcPct val="50000"/>
              </a:spcBef>
            </a:pPr>
            <a:endParaRPr lang="es-CL" sz="2400" b="1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>
                <a:solidFill>
                  <a:schemeClr val="folHlink"/>
                </a:solidFill>
              </a:rPr>
              <a:t>Disrítmia o arritmia es el pulso con un ritmo irregular, cuando se encuentra esta situación se debe evaluar el pulso apical. Se requiere un electrocardiograma para definir con más exactitud la disrítmia. </a:t>
            </a:r>
            <a:endParaRPr lang="es-ES" sz="2400" b="1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endParaRPr lang="es-CL" sz="24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2444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69635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85800" y="476250"/>
            <a:ext cx="8458200" cy="560153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CL" sz="2800" b="1" u="sng" dirty="0">
                <a:solidFill>
                  <a:schemeClr val="folHlink"/>
                </a:solidFill>
              </a:rPr>
              <a:t>VALORACIÓN DEL PULSO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s-CL" sz="2800" b="1" u="sng" dirty="0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s-CL" sz="2400" b="1" dirty="0"/>
              <a:t>Cuando se evalúa el pulso se debe considerar las </a:t>
            </a:r>
            <a:r>
              <a:rPr lang="es-CL" sz="2400" b="1" dirty="0" err="1"/>
              <a:t>sgtes</a:t>
            </a:r>
            <a:r>
              <a:rPr lang="es-CL" sz="2400" b="1" dirty="0"/>
              <a:t>. características: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 dirty="0"/>
              <a:t>El </a:t>
            </a:r>
            <a:r>
              <a:rPr lang="es-CL" sz="2400" b="1" dirty="0" smtClean="0"/>
              <a:t>ritmo </a:t>
            </a:r>
            <a:endParaRPr lang="es-CL" sz="2400" b="1" dirty="0"/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 dirty="0"/>
              <a:t>La elasticidad de la pared arterial y la presencia o ausencia de igualdad en ambos lados.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 dirty="0"/>
              <a:t>La valoración </a:t>
            </a:r>
            <a:r>
              <a:rPr lang="es-CL" sz="2400" b="1" dirty="0" smtClean="0"/>
              <a:t> </a:t>
            </a:r>
            <a:r>
              <a:rPr lang="es-CL" sz="2400" b="1" dirty="0"/>
              <a:t>por palpación </a:t>
            </a:r>
            <a:r>
              <a:rPr lang="es-CL" sz="2400" b="1" dirty="0" smtClean="0"/>
              <a:t>o </a:t>
            </a:r>
            <a:r>
              <a:rPr lang="es-CL" sz="2400" b="1" dirty="0"/>
              <a:t>auscultación </a:t>
            </a:r>
            <a:r>
              <a:rPr lang="es-CL" sz="2400" b="1" dirty="0" smtClean="0"/>
              <a:t> </a:t>
            </a:r>
            <a:endParaRPr lang="es-CL" sz="2400" b="1" dirty="0"/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 dirty="0"/>
              <a:t>Se utilizan las puntas de </a:t>
            </a:r>
            <a:r>
              <a:rPr lang="es-CL" sz="2400" b="1" dirty="0" smtClean="0"/>
              <a:t>los </a:t>
            </a:r>
            <a:r>
              <a:rPr lang="es-CL" sz="2400" b="1" dirty="0"/>
              <a:t>dedos medios para los pulsos de todas las </a:t>
            </a:r>
            <a:r>
              <a:rPr lang="es-CL" sz="2400" b="1" dirty="0" smtClean="0"/>
              <a:t>localizaciones. Presiona moderadamente.</a:t>
            </a:r>
            <a:endParaRPr lang="es-CL" sz="2400" b="1" dirty="0"/>
          </a:p>
          <a:p>
            <a:pPr algn="l">
              <a:spcBef>
                <a:spcPct val="50000"/>
              </a:spcBef>
            </a:pPr>
            <a:endParaRPr lang="es-E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762000"/>
            <a:ext cx="6630987" cy="1143000"/>
          </a:xfrm>
        </p:spPr>
        <p:txBody>
          <a:bodyPr/>
          <a:lstStyle/>
          <a:p>
            <a:r>
              <a:rPr lang="es-ES_tradnl"/>
              <a:t>VALORES NORMALES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286000"/>
            <a:ext cx="8153400" cy="4191000"/>
          </a:xfrm>
        </p:spPr>
        <p:txBody>
          <a:bodyPr/>
          <a:lstStyle/>
          <a:p>
            <a:pPr algn="just">
              <a:buFont typeface="Wingdings" pitchFamily="2" charset="2"/>
              <a:buChar char="l"/>
            </a:pPr>
            <a:r>
              <a:rPr lang="es-ES_tradnl" b="1" dirty="0">
                <a:solidFill>
                  <a:schemeClr val="tx1"/>
                </a:solidFill>
              </a:rPr>
              <a:t>Adulto: 60 a 80 pulsaciones por minuto</a:t>
            </a:r>
          </a:p>
          <a:p>
            <a:pPr algn="just">
              <a:buFont typeface="Wingdings" pitchFamily="2" charset="2"/>
              <a:buChar char="l"/>
            </a:pPr>
            <a:endParaRPr lang="es-ES_tradnl" b="1" dirty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l"/>
            </a:pPr>
            <a:r>
              <a:rPr lang="es-ES_tradnl" b="1" dirty="0">
                <a:solidFill>
                  <a:schemeClr val="tx1"/>
                </a:solidFill>
              </a:rPr>
              <a:t>Niños : 90 a 130 pulsaciones por minuto</a:t>
            </a:r>
          </a:p>
          <a:p>
            <a:pPr algn="just">
              <a:buFont typeface="Wingdings" pitchFamily="2" charset="2"/>
              <a:buChar char="l"/>
            </a:pPr>
            <a:endParaRPr lang="es-ES_tradnl" b="1" dirty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l"/>
            </a:pPr>
            <a:r>
              <a:rPr lang="es-ES_tradnl" b="1" dirty="0">
                <a:solidFill>
                  <a:schemeClr val="tx1"/>
                </a:solidFill>
              </a:rPr>
              <a:t>Recién nacidos: 160 pulsaciones por minuto</a:t>
            </a:r>
          </a:p>
        </p:txBody>
      </p:sp>
      <p:pic>
        <p:nvPicPr>
          <p:cNvPr id="106500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593725" y="1174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70659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914400" y="1295400"/>
            <a:ext cx="8001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CL" sz="2400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762000" y="260648"/>
            <a:ext cx="8382000" cy="689419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800" b="1" dirty="0" smtClean="0">
                <a:solidFill>
                  <a:schemeClr val="folHlink"/>
                </a:solidFill>
              </a:rPr>
              <a:t>RESPIRACION  o  FR</a:t>
            </a:r>
          </a:p>
          <a:p>
            <a:pPr>
              <a:spcBef>
                <a:spcPct val="50000"/>
              </a:spcBef>
            </a:pPr>
            <a:endParaRPr lang="es-CL" sz="2800" b="1" dirty="0">
              <a:solidFill>
                <a:schemeClr val="folHlink"/>
              </a:solidFill>
            </a:endParaRPr>
          </a:p>
          <a:p>
            <a:pPr algn="l">
              <a:buFontTx/>
              <a:buChar char="•"/>
            </a:pPr>
            <a:r>
              <a:rPr lang="es-CL" sz="2400" b="1" dirty="0" smtClean="0">
                <a:solidFill>
                  <a:schemeClr val="folHlink"/>
                </a:solidFill>
              </a:rPr>
              <a:t>Inhalación </a:t>
            </a:r>
            <a:r>
              <a:rPr lang="es-CL" sz="2400" b="1" dirty="0">
                <a:solidFill>
                  <a:schemeClr val="folHlink"/>
                </a:solidFill>
              </a:rPr>
              <a:t>o inspiración se refiere a la entrada de aire a los pulmones. Una inspiración normal dura 1 a 1.5 segundos.</a:t>
            </a:r>
          </a:p>
          <a:p>
            <a:pPr algn="l"/>
            <a:endParaRPr lang="es-CL" sz="2400" b="1" dirty="0">
              <a:solidFill>
                <a:schemeClr val="folHlink"/>
              </a:solidFill>
            </a:endParaRPr>
          </a:p>
          <a:p>
            <a:pPr algn="l">
              <a:buFontTx/>
              <a:buChar char="•"/>
            </a:pPr>
            <a:r>
              <a:rPr lang="es-CL" sz="2400" b="1" dirty="0"/>
              <a:t>Exhalación o espiración, se refiere a la respiración hacia fuera. O al movimiento de gases desde los pulmones hacia la atmósfera.</a:t>
            </a:r>
          </a:p>
          <a:p>
            <a:pPr algn="l">
              <a:buFontTx/>
              <a:buChar char="•"/>
            </a:pPr>
            <a:endParaRPr lang="es-CL" sz="2400" b="1" dirty="0"/>
          </a:p>
          <a:p>
            <a:pPr algn="l">
              <a:buFontTx/>
              <a:buChar char="•"/>
            </a:pPr>
            <a:r>
              <a:rPr lang="es-CL" sz="2400" b="1" dirty="0"/>
              <a:t> Una espiración normal dura 2 a 3 segundos.</a:t>
            </a:r>
          </a:p>
          <a:p>
            <a:pPr algn="l"/>
            <a:endParaRPr lang="es-CL" sz="2400" b="1" dirty="0"/>
          </a:p>
          <a:p>
            <a:pPr algn="l">
              <a:buFontTx/>
              <a:buChar char="•"/>
            </a:pPr>
            <a:r>
              <a:rPr lang="es-CL" sz="2400" b="1" dirty="0">
                <a:solidFill>
                  <a:schemeClr val="folHlink"/>
                </a:solidFill>
              </a:rPr>
              <a:t>Ventilación es el movimiento de aire hacia el interior y hacia el exterior de los pulmones.</a:t>
            </a:r>
            <a:endParaRPr lang="es-CL" sz="2400" b="1" dirty="0"/>
          </a:p>
          <a:p>
            <a:pPr algn="l">
              <a:spcBef>
                <a:spcPct val="50000"/>
              </a:spcBef>
            </a:pPr>
            <a:r>
              <a:rPr lang="es-CL" sz="2400" b="1" dirty="0"/>
              <a:t> </a:t>
            </a:r>
          </a:p>
          <a:p>
            <a:pPr algn="l">
              <a:spcBef>
                <a:spcPct val="50000"/>
              </a:spcBef>
            </a:pPr>
            <a:endParaRPr lang="es-CL" sz="2400" b="1" dirty="0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es-CL" sz="2400" b="1" dirty="0"/>
              <a:t>.</a:t>
            </a:r>
          </a:p>
        </p:txBody>
      </p:sp>
      <p:pic>
        <p:nvPicPr>
          <p:cNvPr id="70663" name="Picture 7" descr="http://www.estudiaronline.org/blog/wp-content/uploads/2010/09/respirac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5138213"/>
            <a:ext cx="2225606" cy="1719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62880" y="-99392"/>
            <a:ext cx="8229600" cy="1399032"/>
          </a:xfrm>
        </p:spPr>
        <p:txBody>
          <a:bodyPr/>
          <a:lstStyle/>
          <a:p>
            <a:r>
              <a:rPr lang="es-ES" sz="2800" b="1">
                <a:solidFill>
                  <a:schemeClr val="folHlink"/>
                </a:solidFill>
                <a:effectLst/>
              </a:rPr>
              <a:t>RESPIRACION</a:t>
            </a:r>
            <a:endParaRPr lang="es-CL" sz="2800" b="1">
              <a:solidFill>
                <a:schemeClr val="folHlink"/>
              </a:solidFill>
              <a:effectLst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08720"/>
            <a:ext cx="8435280" cy="554608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Clr>
                <a:schemeClr val="folHlink"/>
              </a:buClr>
              <a:buNone/>
            </a:pPr>
            <a:r>
              <a:rPr lang="es-CL" sz="2400" b="1" dirty="0" smtClean="0"/>
              <a:t>     Es </a:t>
            </a:r>
            <a:r>
              <a:rPr lang="es-CL" sz="2400" b="1" dirty="0"/>
              <a:t>el acto de respirar que comprende la captación de oxígeno y la eliminación de dióxido de carbono.</a:t>
            </a:r>
          </a:p>
          <a:p>
            <a:pPr algn="just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CL" sz="2400" b="1" dirty="0"/>
          </a:p>
          <a:p>
            <a:pPr algn="just">
              <a:lnSpc>
                <a:spcPct val="90000"/>
              </a:lnSpc>
              <a:buClr>
                <a:schemeClr val="folHlink"/>
              </a:buClr>
            </a:pPr>
            <a:r>
              <a:rPr lang="es-CL" sz="2400" b="1" dirty="0">
                <a:solidFill>
                  <a:schemeClr val="folHlink"/>
                </a:solidFill>
              </a:rPr>
              <a:t>Respiración externa es el intercambio de </a:t>
            </a:r>
            <a:r>
              <a:rPr lang="es-CL" sz="2400" b="1" dirty="0" smtClean="0">
                <a:solidFill>
                  <a:schemeClr val="folHlink"/>
                </a:solidFill>
              </a:rPr>
              <a:t>O2 </a:t>
            </a:r>
            <a:r>
              <a:rPr lang="es-CL" sz="2400" b="1" dirty="0">
                <a:solidFill>
                  <a:schemeClr val="folHlink"/>
                </a:solidFill>
              </a:rPr>
              <a:t>y </a:t>
            </a:r>
            <a:r>
              <a:rPr lang="es-CL" sz="2400" b="1" dirty="0" smtClean="0">
                <a:solidFill>
                  <a:schemeClr val="folHlink"/>
                </a:solidFill>
              </a:rPr>
              <a:t>CO2 </a:t>
            </a:r>
            <a:r>
              <a:rPr lang="es-CL" sz="2400" b="1" dirty="0">
                <a:solidFill>
                  <a:schemeClr val="folHlink"/>
                </a:solidFill>
              </a:rPr>
              <a:t>entre los alvéolos pulmonares y la sangre del pulmón.</a:t>
            </a:r>
          </a:p>
          <a:p>
            <a:pPr algn="just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CL" sz="2400" b="1" dirty="0">
              <a:solidFill>
                <a:schemeClr val="folHlink"/>
              </a:solidFill>
            </a:endParaRPr>
          </a:p>
          <a:p>
            <a:pPr algn="just">
              <a:lnSpc>
                <a:spcPct val="90000"/>
              </a:lnSpc>
              <a:buClr>
                <a:schemeClr val="folHlink"/>
              </a:buClr>
            </a:pPr>
            <a:endParaRPr lang="es-CL" sz="2400" b="1" dirty="0" smtClean="0"/>
          </a:p>
          <a:p>
            <a:pPr algn="just">
              <a:lnSpc>
                <a:spcPct val="90000"/>
              </a:lnSpc>
              <a:buClr>
                <a:schemeClr val="folHlink"/>
              </a:buClr>
            </a:pPr>
            <a:endParaRPr lang="es-CL" sz="2400" b="1" dirty="0" smtClean="0"/>
          </a:p>
          <a:p>
            <a:pPr algn="just">
              <a:lnSpc>
                <a:spcPct val="90000"/>
              </a:lnSpc>
              <a:buClr>
                <a:schemeClr val="folHlink"/>
              </a:buClr>
            </a:pPr>
            <a:endParaRPr lang="es-CL" sz="2400" b="1" dirty="0" smtClean="0"/>
          </a:p>
          <a:p>
            <a:pPr algn="just">
              <a:lnSpc>
                <a:spcPct val="90000"/>
              </a:lnSpc>
              <a:buClr>
                <a:schemeClr val="folHlink"/>
              </a:buClr>
            </a:pPr>
            <a:r>
              <a:rPr lang="es-CL" sz="2400" b="1" dirty="0" smtClean="0"/>
              <a:t>Respiración </a:t>
            </a:r>
            <a:r>
              <a:rPr lang="es-CL" sz="2400" b="1" dirty="0"/>
              <a:t>interna o tisular, tiene lugar en todo el organismo, y consiste en el intercambio gaseoso entre la sangre circulante y las células de los tejidos corporales.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CL" sz="2400" dirty="0"/>
          </a:p>
        </p:txBody>
      </p:sp>
      <p:pic>
        <p:nvPicPr>
          <p:cNvPr id="83972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4" name="Picture 6" descr="http://html.rincondelvago.com/0006200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996952"/>
            <a:ext cx="2386236" cy="1627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http://www.uaz.edu.mx/histo/TortorAna/ch23/23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0324" y="0"/>
            <a:ext cx="66480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517525" y="3460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71683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533400" y="1143000"/>
            <a:ext cx="8229600" cy="47180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CL" sz="2800" b="1">
                <a:solidFill>
                  <a:schemeClr val="folHlink"/>
                </a:solidFill>
              </a:rPr>
              <a:t>RESPIRACION</a:t>
            </a:r>
            <a:r>
              <a:rPr lang="es-CL" sz="2800"/>
              <a:t> </a:t>
            </a:r>
            <a:endParaRPr lang="es-CL" sz="2800" b="1">
              <a:solidFill>
                <a:schemeClr val="folHlink"/>
              </a:solidFill>
            </a:endParaRPr>
          </a:p>
          <a:p>
            <a:pPr marL="457200" indent="-457200" algn="l">
              <a:spcBef>
                <a:spcPct val="50000"/>
              </a:spcBef>
            </a:pPr>
            <a:r>
              <a:rPr lang="es-CL" sz="2400" b="1">
                <a:solidFill>
                  <a:schemeClr val="folHlink"/>
                </a:solidFill>
              </a:rPr>
              <a:t>Existen dos tipos de respiración:</a:t>
            </a:r>
          </a:p>
          <a:p>
            <a:pPr marL="457200" indent="-457200" algn="l">
              <a:spcBef>
                <a:spcPct val="50000"/>
              </a:spcBef>
              <a:buFontTx/>
              <a:buAutoNum type="arabicPeriod"/>
            </a:pPr>
            <a:r>
              <a:rPr lang="es-CL" sz="2400" b="1"/>
              <a:t>Respiración costal o respiración torácica, implica fundamentalmente los músculos intercostales externos y otros músculos accesorios como los esternocleidomastoídeos. Se pone de manifiesto por el movimiento del tórax.</a:t>
            </a:r>
          </a:p>
          <a:p>
            <a:pPr marL="457200" indent="-457200" algn="l">
              <a:spcBef>
                <a:spcPct val="50000"/>
              </a:spcBef>
              <a:buFontTx/>
              <a:buAutoNum type="arabicPeriod"/>
            </a:pPr>
            <a:r>
              <a:rPr lang="es-CL" sz="2400" b="1">
                <a:solidFill>
                  <a:schemeClr val="folHlink"/>
                </a:solidFill>
              </a:rPr>
              <a:t>Respiración diafragmática o abdominal, consiste fundamentalmente en la contracción y la relajación del diafragma y se pone de manifiesto por el movimiento abdominal.</a:t>
            </a:r>
            <a:endParaRPr lang="es-ES" sz="24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400" b="1" dirty="0">
                <a:solidFill>
                  <a:schemeClr val="folHlink"/>
                </a:solidFill>
              </a:rPr>
              <a:t>SIGNOS VITALES</a:t>
            </a:r>
            <a:br>
              <a:rPr lang="es-ES_tradnl" sz="2400" b="1" dirty="0">
                <a:solidFill>
                  <a:schemeClr val="folHlink"/>
                </a:solidFill>
              </a:rPr>
            </a:br>
            <a:r>
              <a:rPr lang="es-ES_tradnl" sz="2400" dirty="0"/>
              <a:t> </a:t>
            </a:r>
            <a:r>
              <a:rPr lang="es-CL" sz="2400" b="1" dirty="0">
                <a:solidFill>
                  <a:schemeClr val="accent1"/>
                </a:solidFill>
                <a:effectLst/>
              </a:rPr>
              <a:t>Qué </a:t>
            </a:r>
            <a:r>
              <a:rPr lang="es-CL" sz="2400" b="1" dirty="0" smtClean="0">
                <a:solidFill>
                  <a:schemeClr val="accent1"/>
                </a:solidFill>
                <a:effectLst/>
              </a:rPr>
              <a:t> es necesario </a:t>
            </a:r>
            <a:r>
              <a:rPr lang="es-CL" sz="2400" b="1" dirty="0">
                <a:solidFill>
                  <a:schemeClr val="accent1"/>
                </a:solidFill>
                <a:effectLst/>
              </a:rPr>
              <a:t>saber de los signos </a:t>
            </a:r>
            <a:r>
              <a:rPr lang="es-CL" sz="2400" b="1" dirty="0" smtClean="0">
                <a:solidFill>
                  <a:schemeClr val="accent1"/>
                </a:solidFill>
                <a:effectLst/>
              </a:rPr>
              <a:t>vitales</a:t>
            </a:r>
            <a:endParaRPr lang="es-ES_tradnl" sz="2400" b="1" u="sng" dirty="0">
              <a:solidFill>
                <a:srgbClr val="FF3399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s-CL" sz="2400" b="1" dirty="0" smtClean="0">
                <a:solidFill>
                  <a:srgbClr val="96F30D"/>
                </a:solidFill>
              </a:rPr>
              <a:t>Rangos </a:t>
            </a:r>
            <a:r>
              <a:rPr lang="es-CL" sz="2400" b="1" dirty="0">
                <a:solidFill>
                  <a:srgbClr val="96F30D"/>
                </a:solidFill>
              </a:rPr>
              <a:t>normales </a:t>
            </a: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s-CL" sz="2400" b="1" dirty="0">
                <a:solidFill>
                  <a:srgbClr val="96F30D"/>
                </a:solidFill>
              </a:rPr>
              <a:t>Causas de </a:t>
            </a:r>
            <a:r>
              <a:rPr lang="es-CL" sz="2400" b="1" dirty="0" smtClean="0">
                <a:solidFill>
                  <a:srgbClr val="96F30D"/>
                </a:solidFill>
              </a:rPr>
              <a:t>alteración </a:t>
            </a:r>
          </a:p>
          <a:p>
            <a:pPr>
              <a:spcBef>
                <a:spcPct val="50000"/>
              </a:spcBef>
              <a:buClr>
                <a:schemeClr val="tx1"/>
              </a:buClr>
              <a:buNone/>
            </a:pPr>
            <a:endParaRPr lang="es-CL" sz="2400" b="1" dirty="0">
              <a:solidFill>
                <a:srgbClr val="96F30D"/>
              </a:solidFill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s-CL" sz="2400" b="1" dirty="0" smtClean="0">
                <a:solidFill>
                  <a:srgbClr val="96F30D"/>
                </a:solidFill>
              </a:rPr>
              <a:t>Cuando valorar signos vitales </a:t>
            </a:r>
          </a:p>
          <a:p>
            <a:pPr>
              <a:spcBef>
                <a:spcPct val="50000"/>
              </a:spcBef>
              <a:buClr>
                <a:schemeClr val="tx1"/>
              </a:buClr>
              <a:buNone/>
            </a:pPr>
            <a:r>
              <a:rPr lang="es-CL" sz="2400" b="1" dirty="0" smtClean="0">
                <a:solidFill>
                  <a:srgbClr val="96F30D"/>
                </a:solidFill>
              </a:rPr>
              <a:t>                     según el estado de salud del </a:t>
            </a:r>
            <a:r>
              <a:rPr lang="es-CL" sz="2400" b="1" dirty="0" err="1" smtClean="0">
                <a:solidFill>
                  <a:srgbClr val="96F30D"/>
                </a:solidFill>
              </a:rPr>
              <a:t>Pcte</a:t>
            </a:r>
            <a:endParaRPr lang="es-CL" sz="2400" b="1" dirty="0" smtClean="0">
              <a:solidFill>
                <a:srgbClr val="96F30D"/>
              </a:solidFill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None/>
            </a:pPr>
            <a:r>
              <a:rPr lang="es-CL" sz="2400" b="1" dirty="0" smtClean="0">
                <a:solidFill>
                  <a:srgbClr val="96F30D"/>
                </a:solidFill>
              </a:rPr>
              <a:t>                     según indicación medica</a:t>
            </a:r>
          </a:p>
          <a:p>
            <a:pPr>
              <a:spcBef>
                <a:spcPct val="50000"/>
              </a:spcBef>
              <a:buClr>
                <a:schemeClr val="tx1"/>
              </a:buClr>
              <a:buNone/>
            </a:pPr>
            <a:r>
              <a:rPr lang="es-CL" sz="2400" b="1" dirty="0" smtClean="0">
                <a:solidFill>
                  <a:srgbClr val="96F30D"/>
                </a:solidFill>
              </a:rPr>
              <a:t>                     según norma del </a:t>
            </a:r>
            <a:r>
              <a:rPr lang="es-CL" sz="2400" b="1" dirty="0" err="1" smtClean="0">
                <a:solidFill>
                  <a:srgbClr val="96F30D"/>
                </a:solidFill>
              </a:rPr>
              <a:t>estableciemiento</a:t>
            </a:r>
            <a:r>
              <a:rPr lang="es-CL" sz="2400" b="1" dirty="0" smtClean="0">
                <a:solidFill>
                  <a:srgbClr val="96F30D"/>
                </a:solidFill>
              </a:rPr>
              <a:t> </a:t>
            </a:r>
          </a:p>
          <a:p>
            <a:pPr>
              <a:spcBef>
                <a:spcPct val="50000"/>
              </a:spcBef>
              <a:buClr>
                <a:schemeClr val="tx1"/>
              </a:buClr>
              <a:buNone/>
            </a:pPr>
            <a:r>
              <a:rPr lang="es-CL" sz="2400" b="1" dirty="0" smtClean="0">
                <a:solidFill>
                  <a:srgbClr val="96F30D"/>
                </a:solidFill>
              </a:rPr>
              <a:t>                                          </a:t>
            </a:r>
            <a:endParaRPr lang="es-ES" sz="2400" b="1" dirty="0">
              <a:solidFill>
                <a:srgbClr val="96F30D"/>
              </a:solidFill>
            </a:endParaRPr>
          </a:p>
          <a:p>
            <a:endParaRPr lang="es-ES_tradnl" sz="2400" b="1" u="sng" dirty="0">
              <a:solidFill>
                <a:srgbClr val="FF3399"/>
              </a:solidFill>
            </a:endParaRPr>
          </a:p>
        </p:txBody>
      </p:sp>
      <p:pic>
        <p:nvPicPr>
          <p:cNvPr id="6" name="Picture 74" descr="http://www.une.edu.ve/salud/notas/clases/ClaseIntroductoriaSalud/img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700808"/>
            <a:ext cx="2795803" cy="2096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/>
              <a:t>CONTROL DE LA RESPIRACION</a:t>
            </a:r>
            <a:endParaRPr lang="es-CL" sz="2800"/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808"/>
            <a:ext cx="8435280" cy="4642536"/>
          </a:xfrm>
        </p:spPr>
        <p:txBody>
          <a:bodyPr/>
          <a:lstStyle/>
          <a:p>
            <a:pPr>
              <a:buClr>
                <a:schemeClr val="folHlink"/>
              </a:buClr>
              <a:buFont typeface="Wingdings" pitchFamily="2" charset="2"/>
              <a:buNone/>
            </a:pPr>
            <a:r>
              <a:rPr lang="es-CL" sz="2400" b="1" dirty="0"/>
              <a:t>Control de la respiración:</a:t>
            </a:r>
          </a:p>
          <a:p>
            <a:pPr>
              <a:buClr>
                <a:schemeClr val="folHlink"/>
              </a:buClr>
            </a:pPr>
            <a:r>
              <a:rPr lang="es-CL" sz="2400" b="1" dirty="0">
                <a:solidFill>
                  <a:schemeClr val="folHlink"/>
                </a:solidFill>
              </a:rPr>
              <a:t>Centros respiratorios localizados en el bulbo raquídeo y en la protuberancia.</a:t>
            </a:r>
          </a:p>
          <a:p>
            <a:pPr>
              <a:buClr>
                <a:schemeClr val="folHlink"/>
              </a:buClr>
            </a:pPr>
            <a:r>
              <a:rPr lang="es-CL" sz="2400" b="1" dirty="0">
                <a:solidFill>
                  <a:schemeClr val="folHlink"/>
                </a:solidFill>
              </a:rPr>
              <a:t>Quimiorreceptores centrales localizados en la médula espinal</a:t>
            </a:r>
          </a:p>
          <a:p>
            <a:pPr>
              <a:buClr>
                <a:schemeClr val="folHlink"/>
              </a:buClr>
            </a:pPr>
            <a:r>
              <a:rPr lang="es-CL" sz="2400" b="1" dirty="0">
                <a:solidFill>
                  <a:schemeClr val="folHlink"/>
                </a:solidFill>
              </a:rPr>
              <a:t>Quimiorreceptores periféricos localizados en los cuerpos aórtico y </a:t>
            </a:r>
            <a:r>
              <a:rPr lang="es-CL" sz="2400" b="1" dirty="0" err="1">
                <a:solidFill>
                  <a:schemeClr val="folHlink"/>
                </a:solidFill>
              </a:rPr>
              <a:t>carotídeo</a:t>
            </a:r>
            <a:r>
              <a:rPr lang="es-CL" sz="2400" b="1" dirty="0">
                <a:solidFill>
                  <a:schemeClr val="folHlink"/>
                </a:solidFill>
              </a:rPr>
              <a:t>. </a:t>
            </a:r>
          </a:p>
          <a:p>
            <a:pPr>
              <a:buClr>
                <a:schemeClr val="folHlink"/>
              </a:buClr>
              <a:buFont typeface="Wingdings" pitchFamily="2" charset="2"/>
              <a:buNone/>
            </a:pPr>
            <a:r>
              <a:rPr lang="es-CL" sz="2400" b="1" dirty="0"/>
              <a:t>Dichos centros receptores reaccionan a los cambios en la concentración arterial de oxígeno y de dióxido de carbono e hidrógeno.</a:t>
            </a:r>
          </a:p>
          <a:p>
            <a:endParaRPr lang="es-CL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685800" y="304800"/>
            <a:ext cx="7847013" cy="5907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CL" sz="2800" b="1">
                <a:solidFill>
                  <a:schemeClr val="folHlink"/>
                </a:solidFill>
              </a:rPr>
              <a:t>VALORACIÓN RESPIRATORIA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s-CL" sz="2800" b="1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s-CL" sz="2400" b="1"/>
              <a:t>Se debe evaluar: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>
                <a:solidFill>
                  <a:schemeClr val="folHlink"/>
                </a:solidFill>
              </a:rPr>
              <a:t>La frecuencia, se define en respiraciones por minuto, un adulto sano tiene una frecuencia entre 15 y 20 respiraciones por minuto.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/>
              <a:t>La profundidad, se conoce al ver los movimientos del tórax.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s-CL" sz="2400" b="1">
                <a:solidFill>
                  <a:schemeClr val="folHlink"/>
                </a:solidFill>
              </a:rPr>
              <a:t>Puede ser normal, profunda o superficial. 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/>
              <a:t>Las respiraciones profundas son aquellas en las que se inhala y se exhala un gran volumen de aire . </a:t>
            </a:r>
          </a:p>
          <a:p>
            <a:pPr>
              <a:spcBef>
                <a:spcPct val="50000"/>
              </a:spcBef>
            </a:pPr>
            <a:endParaRPr lang="es-ES" sz="2400">
              <a:solidFill>
                <a:schemeClr val="folHlink"/>
              </a:solidFill>
            </a:endParaRP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669925" y="3460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73732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365125" y="3460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74755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827088" y="260350"/>
            <a:ext cx="7848600" cy="78216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CL" sz="2800" b="1">
                <a:solidFill>
                  <a:schemeClr val="folHlink"/>
                </a:solidFill>
              </a:rPr>
              <a:t>VALORACIÓN RESPIRATORIA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>
                <a:solidFill>
                  <a:schemeClr val="folHlink"/>
                </a:solidFill>
              </a:rPr>
              <a:t>Las respiraciones superficiales son aquellas en que el volumen del intercambio gaseoso es pequeño.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ü"/>
            </a:pPr>
            <a:endParaRPr lang="es-CL" sz="2400" b="1"/>
          </a:p>
          <a:p>
            <a:pPr algn="just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/>
              <a:t> Durante una inspiración y espiración normal un adulto intercambia unos 500 ml. De aire.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ü"/>
            </a:pPr>
            <a:endParaRPr lang="es-CL" sz="2400" b="1"/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>
                <a:solidFill>
                  <a:schemeClr val="folHlink"/>
                </a:solidFill>
              </a:rPr>
              <a:t>El ritmo se refiere a la regularidad de las inspiraciones y espiraciones. El ritmo resp. Puede ser regular o irregular.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endParaRPr lang="es-CL" sz="2400" b="1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/>
              <a:t>La cualidad o característica de la respiración se refiere a los aspectos de la respiraciones que son diferentes de la respiraciones normal y sin esfuerzo.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endParaRPr lang="es-CL" sz="2400" b="1"/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es-CL" sz="2400" b="1"/>
          </a:p>
          <a:p>
            <a:pPr algn="l">
              <a:spcBef>
                <a:spcPct val="50000"/>
              </a:spcBef>
            </a:pPr>
            <a:endParaRPr lang="es-ES"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>
                <a:solidFill>
                  <a:schemeClr val="folHlink"/>
                </a:solidFill>
              </a:rPr>
              <a:t>FACTORES QUE MODIFICAN LA FRECUENCIA RESPIRATORIA</a:t>
            </a:r>
            <a:br>
              <a:rPr lang="es-CL" sz="2800">
                <a:solidFill>
                  <a:schemeClr val="folHlink"/>
                </a:solidFill>
              </a:rPr>
            </a:br>
            <a:endParaRPr lang="es-CL" sz="2800">
              <a:solidFill>
                <a:schemeClr val="folHlink"/>
              </a:solidFill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Clr>
                <a:schemeClr val="folHlink"/>
              </a:buClr>
            </a:pPr>
            <a:r>
              <a:rPr lang="es-CL" sz="2400" b="1"/>
              <a:t>Ejercicio (aumenta el metabolismo).</a:t>
            </a:r>
          </a:p>
          <a:p>
            <a:pPr algn="just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CL" sz="2400" b="1"/>
          </a:p>
          <a:p>
            <a:pPr algn="just">
              <a:lnSpc>
                <a:spcPct val="90000"/>
              </a:lnSpc>
              <a:buClr>
                <a:schemeClr val="folHlink"/>
              </a:buClr>
            </a:pPr>
            <a:r>
              <a:rPr lang="es-CL" sz="2400" b="1">
                <a:solidFill>
                  <a:schemeClr val="folHlink"/>
                </a:solidFill>
              </a:rPr>
              <a:t>Estrés.</a:t>
            </a:r>
          </a:p>
          <a:p>
            <a:pPr algn="just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CL" sz="2400" b="1">
              <a:solidFill>
                <a:schemeClr val="folHlink"/>
              </a:solidFill>
            </a:endParaRPr>
          </a:p>
          <a:p>
            <a:pPr algn="just">
              <a:lnSpc>
                <a:spcPct val="90000"/>
              </a:lnSpc>
              <a:buClr>
                <a:schemeClr val="folHlink"/>
              </a:buClr>
            </a:pPr>
            <a:r>
              <a:rPr lang="es-CL" sz="2400" b="1"/>
              <a:t>Aumento de la temperatura ambiental</a:t>
            </a:r>
          </a:p>
          <a:p>
            <a:pPr algn="just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CL" sz="2400" b="1"/>
          </a:p>
          <a:p>
            <a:pPr algn="just">
              <a:lnSpc>
                <a:spcPct val="90000"/>
              </a:lnSpc>
              <a:buClr>
                <a:schemeClr val="folHlink"/>
              </a:buClr>
            </a:pPr>
            <a:r>
              <a:rPr lang="es-CL" sz="2400" b="1">
                <a:solidFill>
                  <a:schemeClr val="folHlink"/>
                </a:solidFill>
              </a:rPr>
              <a:t>Aumento de la altura  (menor concentración de oxígeno)</a:t>
            </a:r>
          </a:p>
          <a:p>
            <a:pPr algn="just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CL" sz="2400" b="1">
              <a:solidFill>
                <a:schemeClr val="folHlink"/>
              </a:solidFill>
            </a:endParaRPr>
          </a:p>
          <a:p>
            <a:pPr algn="just">
              <a:lnSpc>
                <a:spcPct val="90000"/>
              </a:lnSpc>
              <a:buClr>
                <a:schemeClr val="folHlink"/>
              </a:buClr>
            </a:pPr>
            <a:r>
              <a:rPr lang="es-CL" sz="2400" b="1"/>
              <a:t>Medicamentos, pueden aumentar o disminuir.</a:t>
            </a:r>
          </a:p>
          <a:p>
            <a:pPr>
              <a:lnSpc>
                <a:spcPct val="90000"/>
              </a:lnSpc>
            </a:pPr>
            <a:endParaRPr lang="es-CL" sz="2400"/>
          </a:p>
        </p:txBody>
      </p:sp>
      <p:pic>
        <p:nvPicPr>
          <p:cNvPr id="89094" name="Picture 6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365125" y="1174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75779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09600" y="836613"/>
            <a:ext cx="7923213" cy="55689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CL" sz="2400" b="1" dirty="0">
                <a:solidFill>
                  <a:schemeClr val="folHlink"/>
                </a:solidFill>
              </a:rPr>
              <a:t>RECUENTO DE LA FRECUENCIA RESPIRATORIA POR PALPACIÓN O POR OBSERVACIÓN</a:t>
            </a:r>
          </a:p>
          <a:p>
            <a:pPr marL="457200" indent="-457200">
              <a:spcBef>
                <a:spcPct val="50000"/>
              </a:spcBef>
            </a:pPr>
            <a:endParaRPr lang="es-CL" sz="2400" b="1" dirty="0">
              <a:solidFill>
                <a:schemeClr val="folHlink"/>
              </a:solidFill>
            </a:endParaRP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CL" sz="2400" b="1" dirty="0"/>
              <a:t>Poner la mano sobre el tórax del paciente para sentir los movimientos del mismo.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endParaRPr lang="es-CL" sz="2400" b="1" dirty="0"/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CL" sz="2400" b="1" dirty="0">
                <a:solidFill>
                  <a:schemeClr val="folHlink"/>
                </a:solidFill>
              </a:rPr>
              <a:t>Poner el brazo del paciente sobre su propio tórax y observar los movimientos del tórax.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endParaRPr lang="es-CL" sz="2400" b="1" dirty="0">
              <a:solidFill>
                <a:schemeClr val="folHlink"/>
              </a:solidFill>
            </a:endParaRP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CL" sz="2400" b="1" dirty="0"/>
              <a:t>Los niños presentan una respiración diafragmática, por lo tanto se debe observar los movimientos de ascenso y descenso del tórax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365125" y="1936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76803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838200" y="476250"/>
            <a:ext cx="7694613" cy="59340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CL" sz="2400" b="1">
                <a:solidFill>
                  <a:schemeClr val="folHlink"/>
                </a:solidFill>
              </a:rPr>
              <a:t>RECUENTO DE LA FRECUENCIA RESPIRATORIA POR PALPACIÓN O POR OBSERVACIÓN</a:t>
            </a:r>
          </a:p>
          <a:p>
            <a:pPr marL="457200" indent="-457200" algn="just">
              <a:spcBef>
                <a:spcPct val="50000"/>
              </a:spcBef>
            </a:pPr>
            <a:endParaRPr lang="es-CL" sz="2400" b="1">
              <a:solidFill>
                <a:schemeClr val="folHlink"/>
              </a:solidFill>
            </a:endParaRPr>
          </a:p>
          <a:p>
            <a:pPr marL="457200" indent="-457200" algn="just">
              <a:spcBef>
                <a:spcPct val="50000"/>
              </a:spcBef>
              <a:buFontTx/>
              <a:buChar char="•"/>
            </a:pPr>
            <a:r>
              <a:rPr lang="es-CL" sz="2400" b="1">
                <a:solidFill>
                  <a:schemeClr val="folHlink"/>
                </a:solidFill>
              </a:rPr>
              <a:t>Hacer recuento de la frecuencia respiratoria durante 30 segundos si la respiración es regular, de lo contrario contar por 60 segundos. Una inhalación y una exhalación cuentan como una sola respiración.</a:t>
            </a:r>
            <a:endParaRPr lang="es-ES" sz="2400" b="1">
              <a:solidFill>
                <a:schemeClr val="folHlink"/>
              </a:solidFill>
            </a:endParaRP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endParaRPr lang="es-CL" sz="2400" b="1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/>
              <a:t>Observar, la profundidad de la respiración, fijarse en el movimiento del tórax. El ritmo, si es regular o irregular.</a:t>
            </a: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endParaRPr lang="es-CL" sz="2400" b="1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>
                <a:solidFill>
                  <a:schemeClr val="folHlink"/>
                </a:solidFill>
              </a:rPr>
              <a:t>Proceder al registro en la gráfica correspondiente.</a:t>
            </a:r>
            <a:endParaRPr lang="es-ES" sz="24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457200"/>
            <a:ext cx="7240587" cy="1066800"/>
          </a:xfrm>
        </p:spPr>
        <p:txBody>
          <a:bodyPr/>
          <a:lstStyle/>
          <a:p>
            <a:r>
              <a:rPr lang="es-ES_tradnl"/>
              <a:t>VALORES NORMALES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828800"/>
            <a:ext cx="8001000" cy="4267200"/>
          </a:xfrm>
        </p:spPr>
        <p:txBody>
          <a:bodyPr/>
          <a:lstStyle/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r>
              <a:rPr lang="es-ES_tradnl" b="1" dirty="0"/>
              <a:t>Adulto: 14 a 16 respiraciones por minuto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r>
              <a:rPr lang="es-ES_tradnl" b="1" dirty="0"/>
              <a:t>Niño: 20 a 25 respiraciones por minuto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r>
              <a:rPr lang="es-ES_tradnl" b="1" dirty="0"/>
              <a:t>Lactante: 30 a 40 respiraciones por minuto</a:t>
            </a:r>
          </a:p>
        </p:txBody>
      </p:sp>
      <p:pic>
        <p:nvPicPr>
          <p:cNvPr id="107524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228600"/>
            <a:ext cx="6859587" cy="1066800"/>
          </a:xfrm>
        </p:spPr>
        <p:txBody>
          <a:bodyPr/>
          <a:lstStyle/>
          <a:p>
            <a:r>
              <a:rPr lang="es-ES_tradnl"/>
              <a:t>PRESION ARTERIAL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r>
              <a:rPr lang="es-ES_tradnl" sz="2800" b="1" dirty="0"/>
              <a:t>Presión Arterial: Fuerza que ejerce la sangre sobre la pared de las arterias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endParaRPr lang="es-ES_tradnl" sz="2800" b="1" dirty="0"/>
          </a:p>
          <a:p>
            <a:pPr algn="just">
              <a:buFont typeface="Wingdings" pitchFamily="2" charset="2"/>
              <a:buChar char="l"/>
            </a:pPr>
            <a:r>
              <a:rPr lang="es-ES_tradnl" sz="2800" b="1" dirty="0"/>
              <a:t>Presión arterial sistólica: Es la salida de la sangre desde el corazón a la aorta por contracción del músculo cardíaco</a:t>
            </a:r>
          </a:p>
          <a:p>
            <a:pPr algn="just">
              <a:buFont typeface="Wingdings" pitchFamily="2" charset="2"/>
              <a:buChar char="l"/>
            </a:pPr>
            <a:endParaRPr lang="es-ES_tradnl" sz="2800" b="1" dirty="0"/>
          </a:p>
          <a:p>
            <a:pPr algn="just">
              <a:buFont typeface="Wingdings" pitchFamily="2" charset="2"/>
              <a:buChar char="l"/>
            </a:pPr>
            <a:r>
              <a:rPr lang="es-ES_tradnl" sz="2800" b="1" dirty="0"/>
              <a:t>Presión arterial </a:t>
            </a:r>
            <a:r>
              <a:rPr lang="es-ES_tradnl" sz="2800" b="1" dirty="0" err="1"/>
              <a:t>diatólica</a:t>
            </a:r>
            <a:r>
              <a:rPr lang="es-ES_tradnl" sz="2800" b="1" dirty="0"/>
              <a:t>: Corresponde a la relajación muscular, es la presión que está contantemente en las arterias (resistencia</a:t>
            </a:r>
            <a:r>
              <a:rPr lang="es-ES_tradnl" b="1" dirty="0"/>
              <a:t> </a:t>
            </a:r>
            <a:r>
              <a:rPr lang="es-ES_tradnl" sz="2800" b="1" dirty="0"/>
              <a:t>periférica)</a:t>
            </a:r>
            <a:endParaRPr lang="es-ES_tradnl" b="1" dirty="0"/>
          </a:p>
        </p:txBody>
      </p:sp>
      <p:pic>
        <p:nvPicPr>
          <p:cNvPr id="108548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304800"/>
            <a:ext cx="7011987" cy="990600"/>
          </a:xfrm>
        </p:spPr>
        <p:txBody>
          <a:bodyPr>
            <a:normAutofit fontScale="90000"/>
          </a:bodyPr>
          <a:lstStyle/>
          <a:p>
            <a:r>
              <a:rPr lang="es-ES_tradnl" sz="3200"/>
              <a:t>FACTORES QUE  INFLUYEN EN LA PRESION ARTERIAL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76400"/>
            <a:ext cx="7848600" cy="4572000"/>
          </a:xfrm>
        </p:spPr>
        <p:txBody>
          <a:bodyPr/>
          <a:lstStyle/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b="1" dirty="0"/>
              <a:t>Bombeo del corazón</a:t>
            </a:r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b="1" dirty="0"/>
              <a:t>Resistencia periférica</a:t>
            </a:r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b="1" dirty="0"/>
              <a:t>Cantidad de sangre circulante</a:t>
            </a:r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b="1" dirty="0"/>
              <a:t>Elasticidad de la pared arterial</a:t>
            </a:r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b="1" dirty="0"/>
              <a:t>Sexo</a:t>
            </a:r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b="1" dirty="0"/>
              <a:t>Actividad </a:t>
            </a:r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b="1" dirty="0"/>
              <a:t>Enfermedades</a:t>
            </a:r>
          </a:p>
        </p:txBody>
      </p:sp>
      <p:pic>
        <p:nvPicPr>
          <p:cNvPr id="109572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762000"/>
            <a:ext cx="6859587" cy="685800"/>
          </a:xfrm>
        </p:spPr>
        <p:txBody>
          <a:bodyPr/>
          <a:lstStyle/>
          <a:p>
            <a:r>
              <a:rPr lang="es-ES_tradnl" sz="3200"/>
              <a:t>VALORES NORMALES 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752600"/>
            <a:ext cx="7315200" cy="4038600"/>
          </a:xfrm>
        </p:spPr>
        <p:txBody>
          <a:bodyPr/>
          <a:lstStyle/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r>
              <a:rPr lang="es-ES_tradnl" sz="2800" b="1" dirty="0"/>
              <a:t>Presión arterial sistólica = 110 a 130 mm. </a:t>
            </a:r>
            <a:r>
              <a:rPr lang="es-ES_tradnl" sz="2800" b="1" dirty="0" err="1"/>
              <a:t>Hg.</a:t>
            </a:r>
            <a:endParaRPr lang="es-ES_tradnl" sz="2800" b="1" dirty="0"/>
          </a:p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endParaRPr lang="es-ES_tradnl" sz="2800" b="1" dirty="0"/>
          </a:p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r>
              <a:rPr lang="es-ES_tradnl" sz="2800" b="1" dirty="0"/>
              <a:t>Presión arterial diastólica = 70 a 90 mm. </a:t>
            </a:r>
            <a:r>
              <a:rPr lang="es-ES_tradnl" sz="2800" b="1" dirty="0" err="1"/>
              <a:t>Hg.</a:t>
            </a:r>
            <a:endParaRPr lang="es-ES_tradnl" sz="2800" b="1" dirty="0"/>
          </a:p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endParaRPr lang="es-ES_tradnl" sz="2800" b="1" dirty="0"/>
          </a:p>
          <a:p>
            <a:pPr algn="just">
              <a:buClr>
                <a:schemeClr val="tx1"/>
              </a:buClr>
              <a:buFont typeface="Wingdings" pitchFamily="2" charset="2"/>
              <a:buChar char="l"/>
            </a:pPr>
            <a:r>
              <a:rPr lang="es-ES_tradnl" sz="2800" b="1" dirty="0"/>
              <a:t>Cifras máximas en el adulto = 140 / 90 mm. </a:t>
            </a:r>
            <a:r>
              <a:rPr lang="es-ES_tradnl" sz="2800" b="1" dirty="0" err="1"/>
              <a:t>Hg.</a:t>
            </a:r>
            <a:endParaRPr lang="es-ES_tradnl" sz="2800" b="1" dirty="0"/>
          </a:p>
        </p:txBody>
      </p:sp>
      <p:pic>
        <p:nvPicPr>
          <p:cNvPr id="110596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85800" y="457200"/>
            <a:ext cx="7696200" cy="532453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56796" dir="1593903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800" b="1" dirty="0">
                <a:solidFill>
                  <a:srgbClr val="96F30D"/>
                </a:solidFill>
              </a:rPr>
              <a:t>TEMPERATURA CORPORAL</a:t>
            </a:r>
          </a:p>
          <a:p>
            <a:pPr algn="l">
              <a:spcBef>
                <a:spcPct val="50000"/>
              </a:spcBef>
            </a:pPr>
            <a:r>
              <a:rPr lang="es-CL" sz="2400" b="1" dirty="0" smtClean="0"/>
              <a:t>Definición:</a:t>
            </a:r>
          </a:p>
          <a:p>
            <a:pPr algn="l">
              <a:spcBef>
                <a:spcPct val="50000"/>
              </a:spcBef>
            </a:pPr>
            <a:r>
              <a:rPr lang="es-CL" sz="2400" b="1" dirty="0" smtClean="0"/>
              <a:t>Calor que genera el organismo que  </a:t>
            </a:r>
            <a:r>
              <a:rPr lang="es-CL" sz="2400" b="1" dirty="0"/>
              <a:t>representa el equilibrio entre el calor producido y el calor perdido por el mismo.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 dirty="0" smtClean="0">
                <a:solidFill>
                  <a:srgbClr val="96F30D"/>
                </a:solidFill>
              </a:rPr>
              <a:t>El </a:t>
            </a:r>
            <a:r>
              <a:rPr lang="es-CL" sz="2400" b="1" dirty="0">
                <a:solidFill>
                  <a:srgbClr val="96F30D"/>
                </a:solidFill>
              </a:rPr>
              <a:t>centro </a:t>
            </a:r>
            <a:r>
              <a:rPr lang="es-CL" sz="2400" b="1" dirty="0" err="1">
                <a:solidFill>
                  <a:srgbClr val="96F30D"/>
                </a:solidFill>
              </a:rPr>
              <a:t>termoregulador</a:t>
            </a:r>
            <a:r>
              <a:rPr lang="es-CL" sz="2400" b="1" dirty="0">
                <a:solidFill>
                  <a:srgbClr val="96F30D"/>
                </a:solidFill>
              </a:rPr>
              <a:t> se encuentra en el sistema nervioso central</a:t>
            </a:r>
            <a:r>
              <a:rPr lang="es-CL" sz="2400" b="1" dirty="0" smtClean="0">
                <a:solidFill>
                  <a:srgbClr val="96F30D"/>
                </a:solidFill>
              </a:rPr>
              <a:t>. (</a:t>
            </a:r>
            <a:r>
              <a:rPr lang="es-CL" sz="2400" b="1" dirty="0" err="1" smtClean="0">
                <a:solidFill>
                  <a:srgbClr val="96F30D"/>
                </a:solidFill>
              </a:rPr>
              <a:t>hipotalamo</a:t>
            </a:r>
            <a:r>
              <a:rPr lang="es-CL" sz="2400" b="1" dirty="0" smtClean="0">
                <a:solidFill>
                  <a:srgbClr val="96F30D"/>
                </a:solidFill>
              </a:rPr>
              <a:t>)</a:t>
            </a:r>
            <a:endParaRPr lang="es-CL" sz="2400" b="1" dirty="0">
              <a:solidFill>
                <a:srgbClr val="96F30D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es-CL" sz="2400" b="1" dirty="0" smtClean="0"/>
              <a:t> </a:t>
            </a:r>
            <a:endParaRPr lang="es-CL" sz="2400" b="1" dirty="0"/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CL" sz="2400" b="1" dirty="0">
                <a:solidFill>
                  <a:srgbClr val="00CC00"/>
                </a:solidFill>
              </a:rPr>
              <a:t>Del metabolismo de los alimentos aproximadamente el 50% se transforma en calor.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endParaRPr lang="es-ES" sz="2400" b="1" dirty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65125" y="3460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ES_tradnl" sz="2400"/>
          </a:p>
        </p:txBody>
      </p:sp>
      <p:pic>
        <p:nvPicPr>
          <p:cNvPr id="13316" name="Picture 4" descr="logo-t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http://1.bp.blogspot.com/_ob0UYH_2_EA/TBUziIt1rYI/AAAAAAAAAAU/k2xXDIv-KaQ/s1600/termomet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085184"/>
            <a:ext cx="1034804" cy="126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762000"/>
            <a:ext cx="6783387" cy="762000"/>
          </a:xfrm>
        </p:spPr>
        <p:txBody>
          <a:bodyPr>
            <a:normAutofit fontScale="90000"/>
          </a:bodyPr>
          <a:lstStyle/>
          <a:p>
            <a:r>
              <a:rPr lang="es-ES_tradnl" sz="3200"/>
              <a:t>ALTERACIONES DE LA PRESION ARTERIAL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7924800" cy="5029200"/>
          </a:xfrm>
        </p:spPr>
        <p:txBody>
          <a:bodyPr>
            <a:normAutofit/>
          </a:bodyPr>
          <a:lstStyle/>
          <a:p>
            <a:pPr algn="just"/>
            <a:r>
              <a:rPr lang="es-ES_tradnl" sz="2800" b="1" dirty="0" smtClean="0"/>
              <a:t>HIPERTENSION  </a:t>
            </a:r>
            <a:endParaRPr lang="es-ES_tradnl" sz="2800" b="1" dirty="0"/>
          </a:p>
          <a:p>
            <a:pPr algn="just"/>
            <a:r>
              <a:rPr lang="es-ES_tradnl" sz="2800" b="1" dirty="0"/>
              <a:t>Elevación de la presión arterial, la que puede ser pasajera, o por patologías.</a:t>
            </a:r>
          </a:p>
          <a:p>
            <a:pPr algn="just"/>
            <a:endParaRPr lang="es-ES_tradnl" sz="2800" b="1" dirty="0" smtClean="0"/>
          </a:p>
          <a:p>
            <a:pPr algn="just"/>
            <a:endParaRPr lang="es-ES_tradnl" sz="2800" b="1" dirty="0"/>
          </a:p>
          <a:p>
            <a:pPr algn="just"/>
            <a:r>
              <a:rPr lang="es-ES_tradnl" sz="2800" b="1" dirty="0"/>
              <a:t>HIPOTENSION </a:t>
            </a:r>
          </a:p>
          <a:p>
            <a:pPr algn="just"/>
            <a:r>
              <a:rPr lang="es-ES_tradnl" sz="2800" b="1" dirty="0"/>
              <a:t>Presión arterial baja causada por: pérdida de sangre, falla cardíaca, falla de la resistencia periférica</a:t>
            </a:r>
          </a:p>
          <a:p>
            <a:pPr algn="just"/>
            <a:r>
              <a:rPr lang="es-ES_tradnl" sz="2800" b="1" dirty="0"/>
              <a:t>Es uno de los  signos más importante del shock, debido a una hemorragia</a:t>
            </a:r>
            <a:r>
              <a:rPr lang="es-ES_tradnl" sz="2800" dirty="0"/>
              <a:t>. </a:t>
            </a:r>
          </a:p>
          <a:p>
            <a:pPr algn="just"/>
            <a:endParaRPr lang="es-ES_tradnl" dirty="0"/>
          </a:p>
          <a:p>
            <a:pPr algn="just"/>
            <a:endParaRPr lang="es-ES_tradnl" dirty="0"/>
          </a:p>
        </p:txBody>
      </p:sp>
      <p:pic>
        <p:nvPicPr>
          <p:cNvPr id="111620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228600"/>
            <a:ext cx="7315200" cy="1143000"/>
          </a:xfrm>
        </p:spPr>
        <p:txBody>
          <a:bodyPr/>
          <a:lstStyle/>
          <a:p>
            <a:r>
              <a:rPr lang="es-ES_tradnl" sz="3200"/>
              <a:t>MEDICION DE LA PRESION ARTERIAL</a:t>
            </a:r>
            <a:endParaRPr lang="es-ES_tradnl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340768"/>
            <a:ext cx="7772400" cy="5060032"/>
          </a:xfrm>
        </p:spPr>
        <p:txBody>
          <a:bodyPr>
            <a:normAutofit/>
          </a:bodyPr>
          <a:lstStyle/>
          <a:p>
            <a:pPr algn="just"/>
            <a:r>
              <a:rPr lang="es-ES_tradnl" sz="2400" b="1" dirty="0"/>
              <a:t>Métodos para tomar la P / A</a:t>
            </a:r>
          </a:p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r>
              <a:rPr lang="es-ES_tradnl" sz="2400" b="1" dirty="0"/>
              <a:t>PALPATORIO: se conoce en forma aproximada la presión sistólica. Corresponde al momento en que aparece el pulso radial al descomprimir el aire del esfigmomanómetro</a:t>
            </a:r>
            <a:r>
              <a:rPr lang="es-ES_tradnl" sz="2400" b="1" dirty="0" smtClean="0"/>
              <a:t>.</a:t>
            </a:r>
          </a:p>
          <a:p>
            <a:pPr algn="just">
              <a:buClr>
                <a:schemeClr val="tx1"/>
              </a:buClr>
              <a:buSzPct val="95000"/>
            </a:pPr>
            <a:endParaRPr lang="es-ES_tradnl" sz="2400" b="1" dirty="0"/>
          </a:p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r>
              <a:rPr lang="es-ES_tradnl" sz="2400" b="1" dirty="0"/>
              <a:t>AUSCULTATORIO: se utiliza el estetoscopio para escuchar los ruidos de las arterias durante la descompresión. </a:t>
            </a:r>
          </a:p>
          <a:p>
            <a:pPr algn="just">
              <a:buSzPct val="95000"/>
              <a:buFont typeface="Wingdings" pitchFamily="2" charset="2"/>
              <a:buChar char="ü"/>
            </a:pPr>
            <a:r>
              <a:rPr lang="es-ES_tradnl" sz="2400" b="1" u="sng" dirty="0"/>
              <a:t>La presión sistólica</a:t>
            </a:r>
            <a:r>
              <a:rPr lang="es-ES_tradnl" sz="2400" b="1" dirty="0"/>
              <a:t> corresponde a escuchar un ruido por cada  latido.</a:t>
            </a:r>
          </a:p>
          <a:p>
            <a:pPr algn="just">
              <a:buSzPct val="95000"/>
              <a:buFont typeface="Wingdings" pitchFamily="2" charset="2"/>
              <a:buChar char="ü"/>
            </a:pPr>
            <a:r>
              <a:rPr lang="es-ES_tradnl" sz="2400" b="1" u="sng" dirty="0"/>
              <a:t>La presión diastólica</a:t>
            </a:r>
            <a:r>
              <a:rPr lang="es-ES_tradnl" sz="2400" b="1" dirty="0"/>
              <a:t> corresponde al cambio de intensidad y calidad de los ruidos.</a:t>
            </a:r>
          </a:p>
          <a:p>
            <a:pPr algn="just">
              <a:buSzPct val="95000"/>
              <a:buFont typeface="Wingdings" pitchFamily="2" charset="2"/>
              <a:buChar char="ü"/>
            </a:pPr>
            <a:endParaRPr lang="es-ES_tradnl" b="1" dirty="0"/>
          </a:p>
        </p:txBody>
      </p:sp>
      <p:pic>
        <p:nvPicPr>
          <p:cNvPr id="112644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381000"/>
            <a:ext cx="6707187" cy="990600"/>
          </a:xfrm>
        </p:spPr>
        <p:txBody>
          <a:bodyPr/>
          <a:lstStyle/>
          <a:p>
            <a:r>
              <a:rPr lang="es-ES_tradnl" sz="2800"/>
              <a:t>TECNICA DE MEDICIÓN DE LA PRESION ARTERIAL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905000"/>
            <a:ext cx="8001000" cy="4343400"/>
          </a:xfrm>
        </p:spPr>
        <p:txBody>
          <a:bodyPr/>
          <a:lstStyle/>
          <a:p>
            <a:pPr algn="just">
              <a:buFont typeface="Wingdings" pitchFamily="2" charset="2"/>
              <a:buChar char="l"/>
            </a:pPr>
            <a:endParaRPr lang="es-ES_tradnl" sz="2400" b="1"/>
          </a:p>
          <a:p>
            <a:pPr algn="just">
              <a:buFont typeface="Wingdings" pitchFamily="2" charset="2"/>
              <a:buChar char="l"/>
            </a:pPr>
            <a:r>
              <a:rPr lang="es-ES_tradnl" sz="2400" b="1"/>
              <a:t>Explicar a la persona que se la va a realizar el procedimiento</a:t>
            </a:r>
          </a:p>
          <a:p>
            <a:pPr algn="just">
              <a:buFont typeface="Wingdings" pitchFamily="2" charset="2"/>
              <a:buChar char="l"/>
            </a:pPr>
            <a:endParaRPr lang="es-ES_tradnl" sz="2400" b="1"/>
          </a:p>
          <a:p>
            <a:pPr algn="just">
              <a:buFont typeface="Wingdings" pitchFamily="2" charset="2"/>
              <a:buChar char="l"/>
            </a:pPr>
            <a:r>
              <a:rPr lang="es-ES_tradnl" sz="2400" b="1"/>
              <a:t>La persona debe estar en sentada con el brazo apoyado en una mesa</a:t>
            </a:r>
          </a:p>
          <a:p>
            <a:pPr algn="just">
              <a:buFont typeface="Wingdings" pitchFamily="2" charset="2"/>
              <a:buChar char="l"/>
            </a:pPr>
            <a:endParaRPr lang="es-ES_tradnl" sz="2400" b="1"/>
          </a:p>
          <a:p>
            <a:pPr algn="just">
              <a:buFont typeface="Wingdings" pitchFamily="2" charset="2"/>
              <a:buChar char="l"/>
            </a:pPr>
            <a:r>
              <a:rPr lang="es-ES_tradnl" sz="2400" b="1"/>
              <a:t>Coloque el manómetro a la altura de los ojos del examinador, lo suficientemente cerca para leer la calibración de la columna de mercurio</a:t>
            </a:r>
          </a:p>
          <a:p>
            <a:pPr algn="just">
              <a:buFont typeface="Wingdings" pitchFamily="2" charset="2"/>
              <a:buChar char="l"/>
            </a:pPr>
            <a:endParaRPr lang="es-ES_tradnl" sz="2400" b="1"/>
          </a:p>
          <a:p>
            <a:pPr algn="just">
              <a:buFont typeface="Wingdings" pitchFamily="2" charset="2"/>
              <a:buChar char="l"/>
            </a:pPr>
            <a:endParaRPr lang="es-ES_tradnl" sz="2400" b="1"/>
          </a:p>
          <a:p>
            <a:pPr algn="just">
              <a:buFont typeface="Wingdings" pitchFamily="2" charset="2"/>
              <a:buChar char="l"/>
            </a:pPr>
            <a:endParaRPr lang="es-ES_tradnl" sz="2400"/>
          </a:p>
        </p:txBody>
      </p:sp>
      <p:pic>
        <p:nvPicPr>
          <p:cNvPr id="113668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762000"/>
            <a:ext cx="7088187" cy="1143000"/>
          </a:xfrm>
        </p:spPr>
        <p:txBody>
          <a:bodyPr/>
          <a:lstStyle/>
          <a:p>
            <a:r>
              <a:rPr lang="es-ES_tradnl" sz="2800"/>
              <a:t>TECNICA DE MEDICIÓN DE LA PRESION ARTERIAL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133600"/>
            <a:ext cx="8153400" cy="4114800"/>
          </a:xfrm>
        </p:spPr>
        <p:txBody>
          <a:bodyPr/>
          <a:lstStyle/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sz="2400" b="1"/>
              <a:t>Envuelva el manguito alrededor del brazo, ajustado y firme, dejando el borde inferior a 2.5 cm. Sobre el pliegue del codo.</a:t>
            </a:r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endParaRPr lang="es-ES_tradnl" sz="2400" b="1"/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sz="2400" b="1"/>
              <a:t>Si el manguito quedó bien colocado los tubos de la conexión quedarán sobre el trayecto de la arteria braquial</a:t>
            </a:r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endParaRPr lang="es-ES_tradnl" sz="2400" b="1"/>
          </a:p>
          <a:p>
            <a:pPr algn="just">
              <a:buClr>
                <a:schemeClr val="tx1"/>
              </a:buClr>
              <a:buSzPct val="90000"/>
              <a:buFont typeface="Wingdings" pitchFamily="2" charset="2"/>
              <a:buChar char="ü"/>
            </a:pPr>
            <a:r>
              <a:rPr lang="es-ES_tradnl" sz="2400" b="1"/>
              <a:t>Ubique la arteria radial por palpación</a:t>
            </a:r>
          </a:p>
        </p:txBody>
      </p:sp>
      <p:pic>
        <p:nvPicPr>
          <p:cNvPr id="114692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762000"/>
            <a:ext cx="6630987" cy="1143000"/>
          </a:xfrm>
        </p:spPr>
        <p:txBody>
          <a:bodyPr/>
          <a:lstStyle/>
          <a:p>
            <a:r>
              <a:rPr lang="es-ES_tradnl" sz="2800"/>
              <a:t>TECNICA DE MEDICIÓN DE LA PRESION ARTERIAL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828800"/>
            <a:ext cx="7620000" cy="4724400"/>
          </a:xfrm>
        </p:spPr>
        <p:txBody>
          <a:bodyPr>
            <a:normAutofit lnSpcReduction="10000"/>
          </a:bodyPr>
          <a:lstStyle/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r>
              <a:rPr lang="es-ES_tradnl" sz="2800" b="1" dirty="0"/>
              <a:t>Infle el manguito en forma </a:t>
            </a:r>
            <a:r>
              <a:rPr lang="es-ES_tradnl" sz="2800" b="1" dirty="0" err="1"/>
              <a:t>contínua</a:t>
            </a:r>
            <a:r>
              <a:rPr lang="es-ES_tradnl" sz="2800" b="1" dirty="0"/>
              <a:t> y constate el </a:t>
            </a:r>
            <a:r>
              <a:rPr lang="es-ES_tradnl" sz="2800" b="1" dirty="0" smtClean="0"/>
              <a:t>nivel </a:t>
            </a:r>
            <a:r>
              <a:rPr lang="es-ES_tradnl" sz="2800" b="1" dirty="0"/>
              <a:t>de presión en que deja de palparse el pulso radial; a esta presión </a:t>
            </a:r>
            <a:r>
              <a:rPr lang="es-ES_tradnl" sz="2800" b="1" dirty="0" err="1"/>
              <a:t>sumele</a:t>
            </a:r>
            <a:r>
              <a:rPr lang="es-ES_tradnl" sz="2800" b="1" dirty="0"/>
              <a:t> 30 mm. </a:t>
            </a:r>
            <a:r>
              <a:rPr lang="es-ES_tradnl" sz="2800" b="1" dirty="0" err="1"/>
              <a:t>hg.determinando</a:t>
            </a:r>
            <a:r>
              <a:rPr lang="es-ES_tradnl" sz="2800" b="1" dirty="0"/>
              <a:t> así el nivel de insuflación</a:t>
            </a:r>
          </a:p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endParaRPr lang="es-ES_tradnl" sz="2800" b="1" dirty="0"/>
          </a:p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r>
              <a:rPr lang="es-ES_tradnl" sz="2800" b="1" dirty="0"/>
              <a:t>Desinfle en manguito. Espere 30 segundos antes de </a:t>
            </a:r>
            <a:r>
              <a:rPr lang="es-ES_tradnl" sz="2800" b="1" dirty="0" err="1"/>
              <a:t>reinflar</a:t>
            </a:r>
            <a:r>
              <a:rPr lang="es-ES_tradnl" sz="2800" b="1" dirty="0"/>
              <a:t>.</a:t>
            </a:r>
          </a:p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endParaRPr lang="es-ES_tradnl" sz="2800" b="1" dirty="0"/>
          </a:p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r>
              <a:rPr lang="es-ES_tradnl" sz="2800" b="1" dirty="0"/>
              <a:t>Coloque el fonendoscopio sobre la arteria braquial ubicada por palpación</a:t>
            </a:r>
          </a:p>
        </p:txBody>
      </p:sp>
      <p:pic>
        <p:nvPicPr>
          <p:cNvPr id="115716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762000"/>
            <a:ext cx="6630987" cy="838200"/>
          </a:xfrm>
        </p:spPr>
        <p:txBody>
          <a:bodyPr>
            <a:normAutofit fontScale="90000"/>
          </a:bodyPr>
          <a:lstStyle/>
          <a:p>
            <a:r>
              <a:rPr lang="es-ES_tradnl" sz="2800"/>
              <a:t>TECNICA DE MEDICIÓN DE LA PRESION ARTERIAL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905000"/>
            <a:ext cx="7924800" cy="4191000"/>
          </a:xfrm>
        </p:spPr>
        <p:txBody>
          <a:bodyPr>
            <a:normAutofit fontScale="92500" lnSpcReduction="10000"/>
          </a:bodyPr>
          <a:lstStyle/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r>
              <a:rPr lang="es-ES_tradnl" sz="2800" b="1" dirty="0"/>
              <a:t>La campana del fonendoscopio debe ser aplicada con una presión suave, asegurando que contacte la piel en todo momento</a:t>
            </a:r>
          </a:p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r>
              <a:rPr lang="es-ES_tradnl" sz="2800" b="1" dirty="0"/>
              <a:t>Infle el manguito hasta el nivel máximo de insuflación determinado por la presión </a:t>
            </a:r>
            <a:r>
              <a:rPr lang="es-ES_tradnl" sz="2800" b="1" dirty="0" err="1"/>
              <a:t>palpatoria</a:t>
            </a:r>
            <a:endParaRPr lang="es-ES_tradnl" sz="2800" b="1" dirty="0"/>
          </a:p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r>
              <a:rPr lang="es-ES_tradnl" sz="2800" b="1" dirty="0"/>
              <a:t>Libere el aire de la cámara a una velocidad aproximada de 2 a 4 mm de hg. Por segundo</a:t>
            </a:r>
          </a:p>
          <a:p>
            <a:pPr algn="just">
              <a:buClr>
                <a:schemeClr val="tx1"/>
              </a:buClr>
              <a:buSzPct val="95000"/>
              <a:buFont typeface="Wingdings" pitchFamily="2" charset="2"/>
              <a:buChar char="ü"/>
            </a:pPr>
            <a:r>
              <a:rPr lang="es-ES_tradnl" sz="2800" b="1" dirty="0"/>
              <a:t>La presión sistólica  se identifica al escuchar los 2 primeros  latidos consecutivos (fase 1 de </a:t>
            </a:r>
            <a:r>
              <a:rPr lang="es-ES_tradnl" sz="2800" b="1" dirty="0" err="1"/>
              <a:t>Korotkof</a:t>
            </a:r>
            <a:r>
              <a:rPr lang="es-ES_tradnl" sz="2800" b="1" dirty="0"/>
              <a:t>)</a:t>
            </a:r>
          </a:p>
        </p:txBody>
      </p:sp>
      <p:pic>
        <p:nvPicPr>
          <p:cNvPr id="116742" name="Picture 6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813" y="381000"/>
            <a:ext cx="6630987" cy="762000"/>
          </a:xfrm>
        </p:spPr>
        <p:txBody>
          <a:bodyPr>
            <a:normAutofit fontScale="90000"/>
          </a:bodyPr>
          <a:lstStyle/>
          <a:p>
            <a:r>
              <a:rPr lang="es-ES_tradnl" sz="2800"/>
              <a:t>TECNICA DE MEDICIÓN DE LA PRESION ARTERIAL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00200"/>
            <a:ext cx="7696200" cy="46482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_tradnl" sz="2800"/>
              <a:t>La presión diastólica  en los adultos, se identifica por la cesación de ruídos ( fase 5 de Korotkov), en los niños y embarazadas por el ensordecimiento del ruido ( fase 4 de Korotkov)</a:t>
            </a:r>
          </a:p>
          <a:p>
            <a:pPr algn="just"/>
            <a:endParaRPr lang="es-ES_tradnl" sz="2800"/>
          </a:p>
          <a:p>
            <a:pPr algn="just"/>
            <a:r>
              <a:rPr lang="es-ES_tradnl" sz="2800"/>
              <a:t>Registre la presión sistólica y diastólica en números pares e indique en que brazo se efectuó la medición</a:t>
            </a:r>
          </a:p>
          <a:p>
            <a:pPr algn="just"/>
            <a:endParaRPr lang="es-ES_tradnl" sz="2800"/>
          </a:p>
          <a:p>
            <a:pPr algn="just"/>
            <a:r>
              <a:rPr lang="es-ES_tradnl" sz="2800"/>
              <a:t>Proceda a registrar en forma inmediata las cifras encontradas</a:t>
            </a:r>
          </a:p>
        </p:txBody>
      </p:sp>
      <p:pic>
        <p:nvPicPr>
          <p:cNvPr id="117764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41325" y="1936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ES_tradnl" sz="2400"/>
          </a:p>
        </p:txBody>
      </p:sp>
      <p:pic>
        <p:nvPicPr>
          <p:cNvPr id="17411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http://www.salud-y-remedios.com/images/la-fieb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3336" y="4941168"/>
            <a:ext cx="2155168" cy="1844824"/>
          </a:xfrm>
          <a:prstGeom prst="rect">
            <a:avLst/>
          </a:prstGeom>
          <a:noFill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9552" y="640913"/>
            <a:ext cx="7848600" cy="62170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CL" sz="2800" b="1" dirty="0"/>
              <a:t>ALTERACIÓNES DE LA TEMPERATURA           CORPORAL</a:t>
            </a:r>
          </a:p>
          <a:p>
            <a:pPr marL="457200" indent="-457200" algn="l">
              <a:spcBef>
                <a:spcPct val="50000"/>
              </a:spcBef>
            </a:pPr>
            <a:r>
              <a:rPr lang="es-CL" sz="2400" b="1" u="sng" dirty="0">
                <a:solidFill>
                  <a:schemeClr val="accent1"/>
                </a:solidFill>
              </a:rPr>
              <a:t>Pirexia, hipertermia o fiebre:</a:t>
            </a:r>
            <a:r>
              <a:rPr lang="es-CL" sz="2400" b="1" dirty="0"/>
              <a:t> </a:t>
            </a: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Temperatura corporal elevada por </a:t>
            </a:r>
            <a:r>
              <a:rPr lang="es-CL" sz="2400" b="1" dirty="0" smtClean="0"/>
              <a:t>sobre </a:t>
            </a:r>
            <a:r>
              <a:rPr lang="es-CL" sz="2400" b="1" dirty="0"/>
              <a:t>del valor normal.</a:t>
            </a: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La fiebre es un síndrome </a:t>
            </a:r>
            <a:r>
              <a:rPr lang="es-CL" sz="2400" b="1" dirty="0" smtClean="0"/>
              <a:t> </a:t>
            </a:r>
            <a:endParaRPr lang="es-CL" sz="2400" b="1" dirty="0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La fiebre se presenta en cuadros infecciosos, en patologías </a:t>
            </a:r>
            <a:r>
              <a:rPr lang="es-CL" sz="2400" b="1" dirty="0" err="1"/>
              <a:t>neoplásicas</a:t>
            </a:r>
            <a:r>
              <a:rPr lang="es-CL" sz="2400" b="1" dirty="0"/>
              <a:t>, en la administración de vacunas</a:t>
            </a: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Por daño a los centros reguladores de la temperatura, etc.</a:t>
            </a:r>
          </a:p>
          <a:p>
            <a:pPr marL="457200" indent="-457200" algn="l">
              <a:spcBef>
                <a:spcPct val="50000"/>
              </a:spcBef>
            </a:pPr>
            <a:endParaRPr lang="es-CL" b="1" dirty="0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endParaRPr lang="es-CL" b="1" dirty="0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441325" y="1936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ES_tradnl" sz="2400"/>
          </a:p>
        </p:txBody>
      </p:sp>
      <p:pic>
        <p:nvPicPr>
          <p:cNvPr id="49155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990600" y="685800"/>
            <a:ext cx="7848600" cy="640175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CL" sz="2800" b="1" dirty="0">
                <a:solidFill>
                  <a:schemeClr val="folHlink"/>
                </a:solidFill>
              </a:rPr>
              <a:t>ALTERACIÓNES DE LA TEMPERATURA           CORPORAL</a:t>
            </a:r>
          </a:p>
          <a:p>
            <a:pPr marL="457200" indent="-457200" algn="l">
              <a:spcBef>
                <a:spcPct val="50000"/>
              </a:spcBef>
            </a:pPr>
            <a:r>
              <a:rPr lang="es-CL" sz="2400" b="1" dirty="0">
                <a:solidFill>
                  <a:schemeClr val="accent1"/>
                </a:solidFill>
              </a:rPr>
              <a:t>Signos y síntomas: </a:t>
            </a:r>
          </a:p>
          <a:p>
            <a:pPr marL="457200" indent="-457200" algn="l">
              <a:spcBef>
                <a:spcPct val="50000"/>
              </a:spcBef>
            </a:pPr>
            <a:r>
              <a:rPr lang="es-CL" sz="2400" b="1" dirty="0" smtClean="0"/>
              <a:t>Al  aumentar la temperatura </a:t>
            </a:r>
            <a:r>
              <a:rPr lang="es-CL" sz="2400" b="1" dirty="0"/>
              <a:t>corporal</a:t>
            </a:r>
            <a:r>
              <a:rPr lang="es-CL" sz="2400" b="1" dirty="0">
                <a:solidFill>
                  <a:schemeClr val="accent1"/>
                </a:solidFill>
              </a:rPr>
              <a:t> </a:t>
            </a:r>
            <a:r>
              <a:rPr lang="es-CL" sz="2400" b="1" dirty="0" smtClean="0">
                <a:solidFill>
                  <a:schemeClr val="accent1"/>
                </a:solidFill>
              </a:rPr>
              <a:t>consecuentemente se produce.       </a:t>
            </a:r>
            <a:endParaRPr lang="es-CL" sz="2400" b="1" dirty="0">
              <a:solidFill>
                <a:schemeClr val="accent1"/>
              </a:solidFill>
            </a:endParaRP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 smtClean="0"/>
              <a:t>Aumento </a:t>
            </a:r>
            <a:r>
              <a:rPr lang="es-CL" sz="2400" b="1" dirty="0"/>
              <a:t>de la frecuencia cardíaca</a:t>
            </a: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Aumento de la frecuencia y profundidad de la respiración</a:t>
            </a: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 smtClean="0"/>
              <a:t>Calo-fríos </a:t>
            </a:r>
            <a:r>
              <a:rPr lang="es-CL" sz="2400" b="1" dirty="0"/>
              <a:t>debido al aumento de la tensión y las contracciones de la musculatura esquelética</a:t>
            </a:r>
          </a:p>
          <a:p>
            <a:pPr marL="457200" indent="-457200" algn="l">
              <a:spcBef>
                <a:spcPct val="50000"/>
              </a:spcBef>
            </a:pPr>
            <a:endParaRPr lang="es-CL" sz="2400" b="1" dirty="0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endParaRPr lang="es-CL" sz="2400" b="1" dirty="0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0"/>
            <a:ext cx="8458200" cy="667875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800" b="1" dirty="0">
                <a:solidFill>
                  <a:schemeClr val="folHlink"/>
                </a:solidFill>
              </a:rPr>
              <a:t>ALTERACIÓNES DE LA TEMPERATURA           CORPORAL</a:t>
            </a:r>
            <a:endParaRPr lang="es-CL" sz="2400" b="1" dirty="0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Piel pálida y fría debido a la vaso contrición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>
                <a:solidFill>
                  <a:srgbClr val="66FFFF"/>
                </a:solidFill>
              </a:rPr>
              <a:t>Sensación de frío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Piel </a:t>
            </a:r>
            <a:r>
              <a:rPr lang="es-CL" sz="2400" b="1" smtClean="0"/>
              <a:t>con pielereccion </a:t>
            </a:r>
            <a:r>
              <a:rPr lang="es-CL" sz="2400" b="1" dirty="0"/>
              <a:t>debido a la contracción de las </a:t>
            </a:r>
            <a:r>
              <a:rPr lang="es-CL" sz="2400" b="1" dirty="0" smtClean="0"/>
              <a:t>músculos </a:t>
            </a:r>
            <a:r>
              <a:rPr lang="es-CL" sz="2400" b="1" dirty="0"/>
              <a:t>erectores del vello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>
                <a:solidFill>
                  <a:srgbClr val="66FFFF"/>
                </a:solidFill>
              </a:rPr>
              <a:t>Aumento de la sed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 Deshidratación leve a grave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>
                <a:solidFill>
                  <a:srgbClr val="66FFFF"/>
                </a:solidFill>
              </a:rPr>
              <a:t>Mareo inquietud o delirio; convulsiones debido a la irritación de las células nerviosas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Pérdida del apetito a medida que se prolonga la fiebre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CL" sz="2400" b="1" dirty="0">
                <a:solidFill>
                  <a:srgbClr val="66FFFF"/>
                </a:solidFill>
              </a:rPr>
              <a:t>Malestar, debilidad y dolor muscular</a:t>
            </a:r>
          </a:p>
          <a:p>
            <a:pPr algn="l">
              <a:spcBef>
                <a:spcPct val="50000"/>
              </a:spcBef>
            </a:pPr>
            <a:endParaRPr lang="es-ES" sz="2400" dirty="0">
              <a:solidFill>
                <a:srgbClr val="66FFFF"/>
              </a:solidFill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31825" y="601663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_tradnl" sz="2400"/>
          </a:p>
        </p:txBody>
      </p:sp>
      <p:pic>
        <p:nvPicPr>
          <p:cNvPr id="22532" name="Picture 4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uiExpand="1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41325" y="1936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ES_tradnl" sz="2400"/>
          </a:p>
        </p:txBody>
      </p:sp>
      <p:pic>
        <p:nvPicPr>
          <p:cNvPr id="18435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0175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CL" sz="2800" b="1" dirty="0">
                <a:solidFill>
                  <a:schemeClr val="folHlink"/>
                </a:solidFill>
              </a:rPr>
              <a:t>ALTERACIÓNES DE LA TEMPERATURA              CORPORAL</a:t>
            </a:r>
          </a:p>
          <a:p>
            <a:pPr marL="457200" indent="-457200" algn="l">
              <a:spcBef>
                <a:spcPct val="50000"/>
              </a:spcBef>
            </a:pPr>
            <a:r>
              <a:rPr lang="es-CL" sz="2800" b="1" dirty="0" smtClean="0">
                <a:solidFill>
                  <a:srgbClr val="6FFFFF"/>
                </a:solidFill>
              </a:rPr>
              <a:t>     </a:t>
            </a:r>
            <a:r>
              <a:rPr lang="es-CL" sz="2800" b="1" u="sng" dirty="0" smtClean="0">
                <a:solidFill>
                  <a:srgbClr val="6FFFFF"/>
                </a:solidFill>
              </a:rPr>
              <a:t>Hipotermia</a:t>
            </a:r>
            <a:r>
              <a:rPr lang="es-CL" sz="2800" b="1" u="sng" dirty="0">
                <a:solidFill>
                  <a:srgbClr val="6FFFFF"/>
                </a:solidFill>
              </a:rPr>
              <a:t>:</a:t>
            </a: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/>
              <a:t>Es la temperatura corporal central por debajo del límite inferior de la normalidad.</a:t>
            </a: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endParaRPr lang="es-CL" sz="2400" b="1" dirty="0" smtClean="0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 smtClean="0"/>
              <a:t>Por </a:t>
            </a:r>
            <a:r>
              <a:rPr lang="es-CL" sz="2400" b="1" dirty="0"/>
              <a:t>pérdida de calor frente a la exposición prolongada al frío o sudoración profusa.</a:t>
            </a:r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endParaRPr lang="es-CL" sz="2400" b="1" dirty="0" smtClean="0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r>
              <a:rPr lang="es-CL" sz="2400" b="1" dirty="0" smtClean="0"/>
              <a:t>Insuficiencia </a:t>
            </a:r>
            <a:r>
              <a:rPr lang="es-CL" sz="2400" b="1" dirty="0"/>
              <a:t>circulatoria por pérdida importante de sangre (shock </a:t>
            </a:r>
            <a:r>
              <a:rPr lang="es-CL" sz="2400" b="1" dirty="0" err="1"/>
              <a:t>hipovolémico</a:t>
            </a:r>
            <a:r>
              <a:rPr lang="es-CL" sz="2400" b="1" dirty="0" smtClean="0"/>
              <a:t>).</a:t>
            </a:r>
            <a:endParaRPr lang="es-CL" sz="2400" b="1" dirty="0"/>
          </a:p>
          <a:p>
            <a:pPr marL="457200" indent="-457200" algn="l">
              <a:spcBef>
                <a:spcPct val="50000"/>
              </a:spcBef>
            </a:pPr>
            <a:endParaRPr lang="es-CL" b="1" dirty="0"/>
          </a:p>
          <a:p>
            <a:pPr marL="457200" indent="-457200" algn="l">
              <a:spcBef>
                <a:spcPct val="50000"/>
              </a:spcBef>
              <a:buFontTx/>
              <a:buChar char="•"/>
            </a:pP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365125" y="3460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60419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762000" y="548680"/>
            <a:ext cx="7620000" cy="489364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 b="1" dirty="0" smtClean="0"/>
              <a:t>PULSO  (FC)</a:t>
            </a:r>
            <a:endParaRPr lang="es-CL" sz="2400" b="1" dirty="0"/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es-CL" sz="2400" b="1" dirty="0">
                <a:solidFill>
                  <a:schemeClr val="folHlink"/>
                </a:solidFill>
              </a:rPr>
              <a:t>Es la distensión de los vasos sanguíneos producida por la onda de sangre que el corazón envía por la contracción del ventrículo izquierdo</a:t>
            </a:r>
            <a:r>
              <a:rPr lang="es-CL" sz="2400" b="1" dirty="0" smtClean="0">
                <a:solidFill>
                  <a:schemeClr val="folHlink"/>
                </a:solidFill>
              </a:rPr>
              <a:t>.</a:t>
            </a:r>
          </a:p>
          <a:p>
            <a:pPr algn="l">
              <a:spcBef>
                <a:spcPct val="50000"/>
              </a:spcBef>
            </a:pPr>
            <a:endParaRPr lang="es-CL" sz="2400" b="1" dirty="0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es-CL" sz="2400" b="1" dirty="0" smtClean="0"/>
              <a:t>la sangre entra en las arterias con cada latido,  lo que desencadena la presión del pulso o la onda del pulso.</a:t>
            </a:r>
            <a:endParaRPr lang="es-CL" sz="2400" b="1" dirty="0"/>
          </a:p>
          <a:p>
            <a:pPr algn="l">
              <a:spcBef>
                <a:spcPct val="50000"/>
              </a:spcBef>
            </a:pPr>
            <a:endParaRPr lang="es-CL" sz="2400" b="1" dirty="0" smtClean="0">
              <a:solidFill>
                <a:srgbClr val="6FFFFF"/>
              </a:solidFill>
            </a:endParaRP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es-CL" sz="2400" b="1" dirty="0" smtClean="0">
                <a:solidFill>
                  <a:srgbClr val="6FFFFF"/>
                </a:solidFill>
              </a:rPr>
              <a:t>FC= </a:t>
            </a:r>
            <a:r>
              <a:rPr lang="es-CL" sz="2400" b="1" dirty="0">
                <a:solidFill>
                  <a:srgbClr val="6FFFFF"/>
                </a:solidFill>
              </a:rPr>
              <a:t>velocidad de contracción ventricular del corazón.</a:t>
            </a:r>
          </a:p>
          <a:p>
            <a:pPr algn="l">
              <a:spcBef>
                <a:spcPct val="50000"/>
              </a:spcBef>
            </a:pPr>
            <a:endParaRPr lang="es-ES" sz="2400" b="1" dirty="0">
              <a:solidFill>
                <a:srgbClr val="6FFFFF"/>
              </a:solidFill>
            </a:endParaRPr>
          </a:p>
        </p:txBody>
      </p:sp>
      <p:pic>
        <p:nvPicPr>
          <p:cNvPr id="60422" name="Picture 6" descr="http://www.ejerciciosconpesas.es/wp-content/uploads/2010/06/el-pulso-es-muy-importante-para-controlar-la-intensid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870985"/>
            <a:ext cx="2483768" cy="1987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441325" y="3460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s-CL" sz="2400"/>
          </a:p>
        </p:txBody>
      </p:sp>
      <p:pic>
        <p:nvPicPr>
          <p:cNvPr id="61443" name="Picture 3" descr="logo-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1188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609600" y="1"/>
            <a:ext cx="7848600" cy="674030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endParaRPr lang="es-CL" sz="2400" b="1" dirty="0" smtClean="0"/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es-CL" sz="2400" b="1" dirty="0" smtClean="0"/>
              <a:t>El </a:t>
            </a:r>
            <a:r>
              <a:rPr lang="es-CL" sz="2400" b="1" dirty="0"/>
              <a:t>pulso periférico es el que se localiza en el pie, la mano o el </a:t>
            </a:r>
            <a:r>
              <a:rPr lang="es-CL" sz="2400" b="1" dirty="0" smtClean="0"/>
              <a:t>cuello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endParaRPr lang="es-CL" sz="2400" b="1" dirty="0"/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es-CL" sz="2400" b="1" dirty="0">
                <a:solidFill>
                  <a:srgbClr val="00E9E4"/>
                </a:solidFill>
              </a:rPr>
              <a:t>El pulso apical por el contrario, es un pulso central, es decir se localiza en el vértice del corazón</a:t>
            </a:r>
            <a:r>
              <a:rPr lang="es-CL" sz="2400" b="1" dirty="0" smtClean="0">
                <a:solidFill>
                  <a:srgbClr val="00E9E4"/>
                </a:solidFill>
              </a:rPr>
              <a:t>.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endParaRPr lang="es-CL" sz="2400" b="1" dirty="0">
              <a:solidFill>
                <a:srgbClr val="00E9E4"/>
              </a:solidFill>
            </a:endParaRP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es-CL" sz="2400" b="1" dirty="0">
                <a:solidFill>
                  <a:schemeClr val="folHlink"/>
                </a:solidFill>
              </a:rPr>
              <a:t>La frecuencia se regula por medio del sistema nervioso autónomo (SNA</a:t>
            </a:r>
            <a:r>
              <a:rPr lang="es-CL" sz="2400" b="1" dirty="0" smtClean="0">
                <a:solidFill>
                  <a:schemeClr val="folHlink"/>
                </a:solidFill>
              </a:rPr>
              <a:t>).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endParaRPr lang="es-CL" sz="2400" b="1" dirty="0">
              <a:solidFill>
                <a:schemeClr val="folHlink"/>
              </a:solidFill>
            </a:endParaRP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es-CL" sz="2400" b="1" dirty="0"/>
              <a:t> Los impulsos se transmiten por la rama parasimpática, hasta en nodo </a:t>
            </a:r>
            <a:r>
              <a:rPr lang="es-CL" sz="2400" b="1" dirty="0" err="1"/>
              <a:t>senoauricular</a:t>
            </a:r>
            <a:r>
              <a:rPr lang="es-CL" sz="2400" b="1" dirty="0"/>
              <a:t>, que es el marcapaso del corazón. Estos impulsos reducen la frecuencia cardiaca.</a:t>
            </a:r>
          </a:p>
          <a:p>
            <a:pPr algn="l">
              <a:spcBef>
                <a:spcPct val="50000"/>
              </a:spcBef>
            </a:pPr>
            <a:endParaRPr lang="es-E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1504</TotalTime>
  <Words>1876</Words>
  <Application>Microsoft Office PowerPoint</Application>
  <PresentationFormat>Presentación en pantalla (4:3)</PresentationFormat>
  <Paragraphs>234</Paragraphs>
  <Slides>36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Brío</vt:lpstr>
      <vt:lpstr>       SIGNOS VITALES</vt:lpstr>
      <vt:lpstr>SIGNOS VITALES  Qué  es necesario saber de los signos vitales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Factores que pueden alterar la FC.</vt:lpstr>
      <vt:lpstr>Diapositiva 12</vt:lpstr>
      <vt:lpstr>Diapositiva 13</vt:lpstr>
      <vt:lpstr>Diapositiva 14</vt:lpstr>
      <vt:lpstr>VALORES NORMALES</vt:lpstr>
      <vt:lpstr>Diapositiva 16</vt:lpstr>
      <vt:lpstr>RESPIRACION</vt:lpstr>
      <vt:lpstr>Diapositiva 18</vt:lpstr>
      <vt:lpstr>Diapositiva 19</vt:lpstr>
      <vt:lpstr>CONTROL DE LA RESPIRACION</vt:lpstr>
      <vt:lpstr>Diapositiva 21</vt:lpstr>
      <vt:lpstr>Diapositiva 22</vt:lpstr>
      <vt:lpstr>FACTORES QUE MODIFICAN LA FRECUENCIA RESPIRATORIA </vt:lpstr>
      <vt:lpstr>Diapositiva 24</vt:lpstr>
      <vt:lpstr>Diapositiva 25</vt:lpstr>
      <vt:lpstr>VALORES NORMALES</vt:lpstr>
      <vt:lpstr>PRESION ARTERIAL</vt:lpstr>
      <vt:lpstr>FACTORES QUE  INFLUYEN EN LA PRESION ARTERIAL</vt:lpstr>
      <vt:lpstr>VALORES NORMALES </vt:lpstr>
      <vt:lpstr>ALTERACIONES DE LA PRESION ARTERIAL</vt:lpstr>
      <vt:lpstr>MEDICION DE LA PRESION ARTERIAL</vt:lpstr>
      <vt:lpstr>TECNICA DE MEDICIÓN DE LA PRESION ARTERIAL</vt:lpstr>
      <vt:lpstr>TECNICA DE MEDICIÓN DE LA PRESION ARTERIAL</vt:lpstr>
      <vt:lpstr>TECNICA DE MEDICIÓN DE LA PRESION ARTERIAL</vt:lpstr>
      <vt:lpstr>TECNICA DE MEDICIÓN DE LA PRESION ARTERIAL</vt:lpstr>
      <vt:lpstr>TECNICA DE MEDICIÓN DE LA PRESION ARTERIAL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.</dc:creator>
  <cp:lastModifiedBy>Pablo</cp:lastModifiedBy>
  <cp:revision>117</cp:revision>
  <cp:lastPrinted>2001-08-13T06:34:07Z</cp:lastPrinted>
  <dcterms:created xsi:type="dcterms:W3CDTF">2001-07-08T03:01:16Z</dcterms:created>
  <dcterms:modified xsi:type="dcterms:W3CDTF">2011-11-10T19:48:31Z</dcterms:modified>
</cp:coreProperties>
</file>