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handoutMasterIdLst>
    <p:handoutMasterId r:id="rId22"/>
  </p:handoutMasterIdLst>
  <p:sldIdLst>
    <p:sldId id="356" r:id="rId2"/>
    <p:sldId id="376" r:id="rId3"/>
    <p:sldId id="357" r:id="rId4"/>
    <p:sldId id="358" r:id="rId5"/>
    <p:sldId id="363" r:id="rId6"/>
    <p:sldId id="359" r:id="rId7"/>
    <p:sldId id="365" r:id="rId8"/>
    <p:sldId id="360" r:id="rId9"/>
    <p:sldId id="362" r:id="rId10"/>
    <p:sldId id="361" r:id="rId11"/>
    <p:sldId id="366" r:id="rId12"/>
    <p:sldId id="367" r:id="rId13"/>
    <p:sldId id="368" r:id="rId14"/>
    <p:sldId id="369" r:id="rId15"/>
    <p:sldId id="370" r:id="rId16"/>
    <p:sldId id="371" r:id="rId17"/>
    <p:sldId id="372" r:id="rId18"/>
    <p:sldId id="373" r:id="rId19"/>
    <p:sldId id="375" r:id="rId20"/>
    <p:sldId id="374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buChar char="•"/>
      <a:defRPr sz="4000" b="1" kern="1200">
        <a:solidFill>
          <a:srgbClr val="FFFF00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Char char="•"/>
      <a:defRPr sz="4000" b="1" kern="1200">
        <a:solidFill>
          <a:srgbClr val="FFFF00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Char char="•"/>
      <a:defRPr sz="4000" b="1" kern="1200">
        <a:solidFill>
          <a:srgbClr val="FFFF00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Char char="•"/>
      <a:defRPr sz="4000" b="1" kern="1200">
        <a:solidFill>
          <a:srgbClr val="FFFF00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Char char="•"/>
      <a:defRPr sz="4000" b="1" kern="1200">
        <a:solidFill>
          <a:srgbClr val="FFFF00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rgbClr val="FFFF00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rgbClr val="FFFF00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rgbClr val="FFFF00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rgbClr val="FFFF00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99"/>
    <a:srgbClr val="0066FF"/>
    <a:srgbClr val="FFFF66"/>
    <a:srgbClr val="99CC00"/>
    <a:srgbClr val="990033"/>
    <a:srgbClr val="000066"/>
    <a:srgbClr val="EBFB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7" autoAdjust="0"/>
    <p:restoredTop sz="94634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039813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buFontTx/>
              <a:buNone/>
              <a:defRPr sz="120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67388" y="0"/>
            <a:ext cx="109061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buFontTx/>
              <a:buNone/>
              <a:defRPr sz="120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9363"/>
            <a:ext cx="11493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buFontTx/>
              <a:buNone/>
              <a:defRPr sz="120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11913" y="8869363"/>
            <a:ext cx="446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buFontTx/>
              <a:buNone/>
              <a:defRPr sz="120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fld id="{3C686F82-347D-4B40-BF85-ACF8177352E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Elipse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C6E-62DF-4D00-A5E2-CBE745F2F4D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B083-279F-4086-A483-94D197026CA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A16E4-0D7B-410E-BF63-4F7D29ABF90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71555-2715-4822-BCD9-C5DCE4CB629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68C2B-B1B1-4F62-94CC-6B123CDAA4D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C2028-8D74-4035-9744-DBD0357F62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6 Conector recto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7FE4F-6476-4B07-867A-00365901F5B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29B83-2B54-4CC0-B3AC-53057AF5620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7D23D-3A4C-4CDB-8703-9DF48F3D208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A3AA9-9562-42BC-8C11-58881E08B21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0FFE-0E2A-43E1-93FE-D851C8295FE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8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E421840-9F24-4423-AF40-828DBB5772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1" r:id="rId2"/>
    <p:sldLayoutId id="2147483698" r:id="rId3"/>
    <p:sldLayoutId id="2147483692" r:id="rId4"/>
    <p:sldLayoutId id="2147483699" r:id="rId5"/>
    <p:sldLayoutId id="2147483693" r:id="rId6"/>
    <p:sldLayoutId id="2147483694" r:id="rId7"/>
    <p:sldLayoutId id="2147483700" r:id="rId8"/>
    <p:sldLayoutId id="2147483701" r:id="rId9"/>
    <p:sldLayoutId id="2147483695" r:id="rId10"/>
    <p:sldLayoutId id="214748369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2714620"/>
            <a:ext cx="88392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6600" b="1" dirty="0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z="6600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5214942" y="5715016"/>
            <a:ext cx="3344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s-CL" sz="2400" dirty="0" smtClean="0"/>
              <a:t>Marcelo Riquelme W.</a:t>
            </a:r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ESCALA DE CONN</a:t>
            </a: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A     Consciente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B     Obnubilado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C-1  Decorticado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C-2  Descerebrado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C-3  Fláccido</a:t>
            </a:r>
          </a:p>
          <a:p>
            <a:pPr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C-4  Muerto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8392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DEFINICIÓN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TEMPERATURA CENTRAL</a:t>
            </a:r>
          </a:p>
          <a:p>
            <a:pPr algn="ctr"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BAJO 35°C</a:t>
            </a:r>
            <a:endParaRPr lang="es-ES_tradnl" sz="3600" b="1" i="1" smtClean="0">
              <a:solidFill>
                <a:srgbClr val="FF0701"/>
              </a:solidFill>
              <a:latin typeface="Comic Sans MS" pitchFamily="66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TERMORREGULACIÓN NORMAL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lnSpc>
                <a:spcPct val="13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A 32°C detención de 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  termogénesis</a:t>
            </a:r>
          </a:p>
          <a:p>
            <a:pPr>
              <a:lnSpc>
                <a:spcPct val="13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A 30°C no hay homeotermia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  enfriamiento rápido </a:t>
            </a: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TERMORREGULACIÓN CON RESPUESTA DEPRIMIDA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Alcohol</a:t>
            </a:r>
          </a:p>
          <a:p>
            <a:pPr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Barbitúricos</a:t>
            </a:r>
          </a:p>
          <a:p>
            <a:pPr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Patologías endocrinas </a:t>
            </a: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CUADRO CLÍNICO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 algn="just"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	Va desde Disartria, calofrios intensos hasta Fibrilación Ventricular o Estado de muerte Aparente.</a:t>
            </a:r>
          </a:p>
          <a:p>
            <a:pPr algn="ctr"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Dependiendo de la temperatura central </a:t>
            </a: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TRATAMIENTO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Retirar Ropa Húmeda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Proteger de pérdida de calor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Mantener posición Horizontal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Evitar Movimientos Bruscos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Controlar T° y Ritmo Cardíaco</a:t>
            </a:r>
            <a:endParaRPr lang="es-ES_tradnl" sz="3600" b="1" i="1" smtClean="0">
              <a:solidFill>
                <a:srgbClr val="FF0701"/>
              </a:solidFill>
              <a:latin typeface="Comic Sans MS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SI NO RESPIRA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RCP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Desfibrilar 1 Vez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Intubar Aire Caliente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s-ES_tradnl" b="1" i="1" smtClean="0">
                <a:solidFill>
                  <a:schemeClr val="tx2"/>
                </a:solidFill>
                <a:latin typeface="Comic Sans MS" pitchFamily="66" charset="0"/>
              </a:rPr>
              <a:t>Fluidos Calientes IV</a:t>
            </a:r>
          </a:p>
          <a:p>
            <a:pPr algn="ctr">
              <a:buFontTx/>
              <a:buNone/>
            </a:pPr>
            <a:r>
              <a:rPr lang="es-ES_tradnl" b="1" i="1" smtClean="0">
                <a:solidFill>
                  <a:srgbClr val="FF0701"/>
                </a:solidFill>
                <a:latin typeface="Comic Sans MS" pitchFamily="66" charset="0"/>
              </a:rPr>
              <a:t>Controle</a:t>
            </a: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 temperatura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SI ES MENOR A 30°C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RCP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No Desfibrilar 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No Dar Medicamentos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Traslado</a:t>
            </a:r>
          </a:p>
          <a:p>
            <a:pPr algn="just"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 Recalentamiento Interno Activo</a:t>
            </a:r>
            <a:endParaRPr lang="es-ES_tradnl" sz="3600" b="1" i="1" smtClean="0">
              <a:solidFill>
                <a:srgbClr val="FF0701"/>
              </a:solidFill>
              <a:latin typeface="Comic Sans MS" pitchFamily="66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SI ES MAYOR A 30°C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RCP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Desfibrilar 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Medicamentos según protocolo</a:t>
            </a:r>
          </a:p>
          <a:p>
            <a:pPr algn="just"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Traslado</a:t>
            </a:r>
          </a:p>
          <a:p>
            <a:pPr algn="just"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 Recalentamiento Interno Activo</a:t>
            </a:r>
            <a:endParaRPr lang="es-ES_tradnl" sz="3600" b="1" i="1" smtClean="0">
              <a:solidFill>
                <a:srgbClr val="FF0701"/>
              </a:solidFill>
              <a:latin typeface="Comic Sans MS" pitchFamily="66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924800" cy="41148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TEMPERATURA 30 A 34°C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lnSpc>
                <a:spcPct val="18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Recalentamiento pasivo</a:t>
            </a:r>
          </a:p>
          <a:p>
            <a:pPr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Recalentamiento Externo Activo</a:t>
            </a: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 </a:t>
            </a:r>
          </a:p>
          <a:p>
            <a:pPr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   </a:t>
            </a: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solo áreas de Tronco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b="1" i="1" smtClean="0">
                <a:solidFill>
                  <a:schemeClr val="tx2"/>
                </a:solidFill>
                <a:latin typeface="Comic Sans MS" pitchFamily="66" charset="0"/>
              </a:rPr>
              <a:t> Es la tercera Causa de Muerte en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b="1" i="1" smtClean="0">
                <a:solidFill>
                  <a:schemeClr val="tx2"/>
                </a:solidFill>
                <a:latin typeface="Comic Sans MS" pitchFamily="66" charset="0"/>
              </a:rPr>
              <a:t>   menores de 14 años</a:t>
            </a:r>
          </a:p>
          <a:p>
            <a:pPr>
              <a:lnSpc>
                <a:spcPct val="110000"/>
              </a:lnSpc>
              <a:buFontTx/>
              <a:buBlip>
                <a:blip r:embed="rId2"/>
              </a:buBlip>
            </a:pPr>
            <a:r>
              <a:rPr lang="es-ES_tradnl" b="1" i="1" smtClean="0">
                <a:solidFill>
                  <a:schemeClr val="tx2"/>
                </a:solidFill>
                <a:latin typeface="Comic Sans MS" pitchFamily="66" charset="0"/>
              </a:rPr>
              <a:t> La mayoría son niños Menores  de 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s-ES_tradnl" b="1" i="1" smtClean="0">
                <a:solidFill>
                  <a:schemeClr val="tx2"/>
                </a:solidFill>
                <a:latin typeface="Comic Sans MS" pitchFamily="66" charset="0"/>
              </a:rPr>
              <a:t>   5 años</a:t>
            </a:r>
          </a:p>
          <a:p>
            <a:pPr>
              <a:lnSpc>
                <a:spcPct val="110000"/>
              </a:lnSpc>
              <a:buFontTx/>
              <a:buBlip>
                <a:blip r:embed="rId2"/>
              </a:buBlip>
            </a:pPr>
            <a:r>
              <a:rPr lang="es-ES_tradnl" b="1" i="1" smtClean="0">
                <a:solidFill>
                  <a:schemeClr val="tx2"/>
                </a:solidFill>
                <a:latin typeface="Comic Sans MS" pitchFamily="66" charset="0"/>
              </a:rPr>
              <a:t> En  adultos (18 y 25 años)  está 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s-ES_tradnl" b="1" i="1" smtClean="0">
                <a:solidFill>
                  <a:schemeClr val="tx2"/>
                </a:solidFill>
                <a:latin typeface="Comic Sans MS" pitchFamily="66" charset="0"/>
              </a:rPr>
              <a:t>   asociado con el alcohol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8392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8001000" cy="41148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TEMPERATURA 34 A 36°C</a:t>
            </a:r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lnSpc>
                <a:spcPct val="18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Recalentamiento pasivo</a:t>
            </a:r>
          </a:p>
          <a:p>
            <a:pPr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Recalentamiento Externo Activo</a:t>
            </a:r>
            <a:endParaRPr lang="es-ES_tradnl" sz="3600" b="1" i="1" smtClean="0">
              <a:solidFill>
                <a:srgbClr val="FF0701"/>
              </a:solidFill>
              <a:latin typeface="Comic Sans MS" pitchFamily="66" charset="0"/>
            </a:endParaRPr>
          </a:p>
          <a:p>
            <a:endParaRPr lang="es-ES_tradnl" sz="3600" b="1" i="1" smtClean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HIPOTERMIA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dirty="0" smtClean="0">
                <a:solidFill>
                  <a:srgbClr val="FF0701"/>
                </a:solidFill>
                <a:latin typeface="Comic Sans MS" pitchFamily="66" charset="0"/>
              </a:rPr>
              <a:t>FISIOPATOLOGÍA</a:t>
            </a:r>
            <a:endParaRPr lang="es-ES_tradnl" sz="3600" b="1" i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es-ES_tradnl" sz="3600" b="1" i="1" dirty="0" smtClean="0">
                <a:solidFill>
                  <a:schemeClr val="tx2"/>
                </a:solidFill>
                <a:latin typeface="Comic Sans MS" pitchFamily="66" charset="0"/>
              </a:rPr>
              <a:t>Estado agitación y apnea</a:t>
            </a:r>
          </a:p>
          <a:p>
            <a:pPr algn="just">
              <a:lnSpc>
                <a:spcPct val="120000"/>
              </a:lnSpc>
              <a:buFontTx/>
              <a:buNone/>
            </a:pPr>
            <a:r>
              <a:rPr lang="es-ES_tradnl" sz="3600" b="1" i="1" dirty="0" smtClean="0">
                <a:solidFill>
                  <a:schemeClr val="tx2"/>
                </a:solidFill>
                <a:latin typeface="Comic Sans MS" pitchFamily="66" charset="0"/>
              </a:rPr>
              <a:t>deglución de agua</a:t>
            </a:r>
          </a:p>
          <a:p>
            <a:pPr algn="just">
              <a:lnSpc>
                <a:spcPct val="120000"/>
              </a:lnSpc>
              <a:buFontTx/>
              <a:buNone/>
            </a:pPr>
            <a:r>
              <a:rPr lang="es-ES_tradnl" sz="3600" b="1" i="1" dirty="0" err="1" smtClean="0">
                <a:solidFill>
                  <a:schemeClr val="tx2"/>
                </a:solidFill>
                <a:latin typeface="Comic Sans MS" pitchFamily="66" charset="0"/>
              </a:rPr>
              <a:t>laringoespasmo</a:t>
            </a:r>
            <a:endParaRPr lang="es-ES_tradnl" sz="3600" b="1" i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just">
              <a:lnSpc>
                <a:spcPct val="120000"/>
              </a:lnSpc>
              <a:buFontTx/>
              <a:buNone/>
            </a:pPr>
            <a:r>
              <a:rPr lang="es-ES_tradnl" sz="3600" b="1" i="1" dirty="0" smtClean="0">
                <a:solidFill>
                  <a:schemeClr val="tx2"/>
                </a:solidFill>
                <a:latin typeface="Comic Sans MS" pitchFamily="66" charset="0"/>
              </a:rPr>
              <a:t>Hipoxia, arritmias, paro, muerte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8392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El 90 %  de los ahogamientos son húmedos</a:t>
            </a: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El agua salada produce más edema pulmonar que el agua dulce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8392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28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LESIONES ASOCIADAS</a:t>
            </a: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Disfunción Pulmonar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Anoxia Cerebral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Alteración Miocárdica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Alteración Pulmonar</a:t>
            </a:r>
          </a:p>
        </p:txBody>
      </p:sp>
      <p:sp>
        <p:nvSpPr>
          <p:cNvPr id="37891" name="Rectangle 1027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8392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MANEJO INICIAL</a:t>
            </a: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Rapidez del rescate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Inicio rápido de RCP Básica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  incluso en el agua iniciar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  respiración asistida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8392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-76200"/>
            <a:ext cx="88392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mtClean="0"/>
          </a:p>
        </p:txBody>
      </p:sp>
      <p:pic>
        <p:nvPicPr>
          <p:cNvPr id="74755" name="Picture 6" descr="Asfixia por inmersió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6313" y="1371600"/>
            <a:ext cx="4840287" cy="4999038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2209800" y="3505200"/>
            <a:ext cx="1371600" cy="942975"/>
          </a:xfrm>
          <a:prstGeom prst="rect">
            <a:avLst/>
          </a:prstGeom>
          <a:solidFill>
            <a:srgbClr val="EBFBFD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s-ES_tradnl" sz="1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INICIAR</a:t>
            </a:r>
          </a:p>
          <a:p>
            <a:pPr>
              <a:spcBef>
                <a:spcPct val="50000"/>
              </a:spcBef>
              <a:buFontTx/>
              <a:buNone/>
              <a:defRPr/>
            </a:pPr>
            <a:r>
              <a:rPr lang="es-ES_tradnl" sz="1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RCP</a:t>
            </a:r>
          </a:p>
          <a:p>
            <a:pPr>
              <a:spcBef>
                <a:spcPct val="50000"/>
              </a:spcBef>
              <a:buFontTx/>
              <a:buNone/>
              <a:defRPr/>
            </a:pPr>
            <a:endParaRPr lang="es-ES" sz="140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4"/>
          <p:cNvSpPr>
            <a:spLocks noGrp="1" noChangeArrowheads="1"/>
          </p:cNvSpPr>
          <p:nvPr>
            <p:ph idx="1"/>
          </p:nvPr>
        </p:nvSpPr>
        <p:spPr>
          <a:xfrm>
            <a:off x="785813" y="1928813"/>
            <a:ext cx="8001000" cy="41148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MANEJO INICIAL</a:t>
            </a: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 algn="ctr"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Considerar a todo paciente como POLITRAUMATIZADO 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índice de sospecha lesión cervical</a:t>
            </a:r>
          </a:p>
          <a:p>
            <a:pPr algn="ctr">
              <a:buFontTx/>
              <a:buNone/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e hipotermia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8392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es-ES_tradnl" sz="3600" b="1" i="1" smtClean="0">
                <a:solidFill>
                  <a:srgbClr val="FF0701"/>
                </a:solidFill>
                <a:latin typeface="Comic Sans MS" pitchFamily="66" charset="0"/>
              </a:rPr>
              <a:t>FACTORES DE SOBREVIDA</a:t>
            </a: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Duración de la sumersión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Temperatura del Agua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Edad del Paciente</a:t>
            </a:r>
          </a:p>
          <a:p>
            <a:pPr>
              <a:lnSpc>
                <a:spcPct val="120000"/>
              </a:lnSpc>
              <a:buFontTx/>
              <a:buBlip>
                <a:blip r:embed="rId2"/>
              </a:buBlip>
            </a:pPr>
            <a:r>
              <a:rPr lang="es-ES_tradnl" sz="3600" b="1" i="1" smtClean="0">
                <a:solidFill>
                  <a:schemeClr val="tx2"/>
                </a:solidFill>
                <a:latin typeface="Comic Sans MS" pitchFamily="66" charset="0"/>
              </a:rPr>
              <a:t> Rapidez de la RCP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8392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800" b="1" smtClean="0">
                <a:solidFill>
                  <a:schemeClr val="bg1"/>
                </a:solidFill>
                <a:latin typeface="Comic Sans MS" pitchFamily="66" charset="0"/>
              </a:rPr>
              <a:t>ASFIXIA POR INMERSION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1207</TotalTime>
  <Words>359</Words>
  <Application>Microsoft Office PowerPoint</Application>
  <PresentationFormat>Presentación en pantalla (4:3)</PresentationFormat>
  <Paragraphs>109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Papel</vt:lpstr>
      <vt:lpstr>ASFIXIA POR INMERSION</vt:lpstr>
      <vt:lpstr>ASFIXIA POR INMERSION</vt:lpstr>
      <vt:lpstr>ASFIXIA POR INMERSION</vt:lpstr>
      <vt:lpstr>ASFIXIA POR INMERSION</vt:lpstr>
      <vt:lpstr>ASFIXIA POR INMERSION</vt:lpstr>
      <vt:lpstr>ASFIXIA POR INMERSION</vt:lpstr>
      <vt:lpstr>ASFIXIA POR INMERSION</vt:lpstr>
      <vt:lpstr>ASFIXIA POR INMERSION</vt:lpstr>
      <vt:lpstr>ASFIXIA POR INMERSION</vt:lpstr>
      <vt:lpstr>ASFIXIA POR INMERSION</vt:lpstr>
      <vt:lpstr>HIPOTERMIA</vt:lpstr>
      <vt:lpstr>HIPOTERMIA</vt:lpstr>
      <vt:lpstr>HIPOTERMIA</vt:lpstr>
      <vt:lpstr>HIPOTERMIA</vt:lpstr>
      <vt:lpstr>HIPOTERMIA</vt:lpstr>
      <vt:lpstr>HIPOTERMIA</vt:lpstr>
      <vt:lpstr>HIPOTERMIA</vt:lpstr>
      <vt:lpstr>HIPOTERMIA</vt:lpstr>
      <vt:lpstr>HIPOTERMIA</vt:lpstr>
      <vt:lpstr>HIPOTERMIA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Otros Traumas</dc:title>
  <dc:creator>Marcelo Riquelme W</dc:creator>
  <cp:lastModifiedBy>ji</cp:lastModifiedBy>
  <cp:revision>53</cp:revision>
  <cp:lastPrinted>2000-07-22T15:35:03Z</cp:lastPrinted>
  <dcterms:created xsi:type="dcterms:W3CDTF">2000-06-01T20:31:33Z</dcterms:created>
  <dcterms:modified xsi:type="dcterms:W3CDTF">2009-12-06T01:13:15Z</dcterms:modified>
</cp:coreProperties>
</file>