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6"/>
  </p:notesMasterIdLst>
  <p:sldIdLst>
    <p:sldId id="465" r:id="rId2"/>
    <p:sldId id="257" r:id="rId3"/>
    <p:sldId id="554" r:id="rId4"/>
    <p:sldId id="466" r:id="rId5"/>
    <p:sldId id="283" r:id="rId6"/>
    <p:sldId id="467" r:id="rId7"/>
    <p:sldId id="469" r:id="rId8"/>
    <p:sldId id="286" r:id="rId9"/>
    <p:sldId id="289" r:id="rId10"/>
    <p:sldId id="285" r:id="rId11"/>
    <p:sldId id="459" r:id="rId12"/>
    <p:sldId id="259" r:id="rId13"/>
    <p:sldId id="258" r:id="rId14"/>
    <p:sldId id="292" r:id="rId15"/>
    <p:sldId id="290" r:id="rId16"/>
    <p:sldId id="460" r:id="rId17"/>
    <p:sldId id="461" r:id="rId18"/>
    <p:sldId id="473" r:id="rId19"/>
    <p:sldId id="474" r:id="rId20"/>
    <p:sldId id="296" r:id="rId21"/>
    <p:sldId id="482" r:id="rId22"/>
    <p:sldId id="297" r:id="rId23"/>
    <p:sldId id="298" r:id="rId24"/>
    <p:sldId id="302" r:id="rId25"/>
    <p:sldId id="303" r:id="rId26"/>
    <p:sldId id="305" r:id="rId27"/>
    <p:sldId id="261" r:id="rId28"/>
    <p:sldId id="306" r:id="rId29"/>
    <p:sldId id="310" r:id="rId30"/>
    <p:sldId id="471" r:id="rId31"/>
    <p:sldId id="472" r:id="rId32"/>
    <p:sldId id="311" r:id="rId33"/>
    <p:sldId id="308" r:id="rId34"/>
    <p:sldId id="313" r:id="rId35"/>
    <p:sldId id="314" r:id="rId36"/>
    <p:sldId id="315" r:id="rId37"/>
    <p:sldId id="316" r:id="rId38"/>
    <p:sldId id="317" r:id="rId39"/>
    <p:sldId id="529" r:id="rId40"/>
    <p:sldId id="561" r:id="rId41"/>
    <p:sldId id="468" r:id="rId42"/>
    <p:sldId id="568" r:id="rId43"/>
    <p:sldId id="570" r:id="rId44"/>
    <p:sldId id="569" r:id="rId4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FFCC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320" autoAdjust="0"/>
    <p:restoredTop sz="94660"/>
  </p:normalViewPr>
  <p:slideViewPr>
    <p:cSldViewPr>
      <p:cViewPr varScale="1">
        <p:scale>
          <a:sx n="101" d="100"/>
          <a:sy n="101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0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1DD5122-C926-44FD-86C8-9CC8302C14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36578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36578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1" name="Rectangle 22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8B0D18-D50F-409D-8069-02AB37C0C5A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B9EE02-8627-442E-9069-33E07CF275D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53398F-599D-4559-B819-76C25B8081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8699F8-86EE-4224-9DE2-0556F95988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907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3943350"/>
            <a:ext cx="8229600" cy="219075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6D856F-D539-48F8-81EB-1922724E469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ítulo,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FE660D-A7E7-47E2-9DEC-5680A68FE16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F942-6891-4C17-B400-4C3188C0C8F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2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B50F95-ACC1-49B6-AB0B-0BD8FF7320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/>
              <a:t>JOL/URGENCIA/ULARE/2007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4A992-E179-496F-A583-118A30F70F2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22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9EC336-B01D-4EEB-99C3-3FA434F995D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/>
              <a:t>JOL/URGENCIA/ULARE/2007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07550E-BE57-4C1C-B6F8-A9B93BB2C2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/>
              <a:t>JOL/URGENCIA/ULARE/2007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66F3F5-4507-4453-B9D2-4CA83235A7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C4882-67F5-46FF-B7BB-D643B5D8983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36454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4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4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5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6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s-CL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457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8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59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0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1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2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3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4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5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6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7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8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69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0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1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2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3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4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5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6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  <p:sp>
          <p:nvSpPr>
            <p:cNvPr id="36476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s-ES"/>
            </a:p>
          </p:txBody>
        </p:sp>
      </p:grpSp>
      <p:sp>
        <p:nvSpPr>
          <p:cNvPr id="36476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C244F46-C1CA-4448-B557-59717E631F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364763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64765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64766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23" name="22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0" r:id="rId2"/>
    <p:sldLayoutId id="2147483693" r:id="rId3"/>
    <p:sldLayoutId id="2147483691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611188" y="908050"/>
            <a:ext cx="7993062" cy="46085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PCR</a:t>
            </a:r>
          </a:p>
          <a:p>
            <a:pPr algn="ctr"/>
            <a:r>
              <a:rPr lang="es-ES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PARO  CARDIORESPIRATORIO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POSICIONE AL PACIENTE</a:t>
            </a:r>
            <a:endParaRPr lang="es-ES" smtClean="0"/>
          </a:p>
        </p:txBody>
      </p:sp>
      <p:pic>
        <p:nvPicPr>
          <p:cNvPr id="35843" name="Picture 4" descr="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543050"/>
            <a:ext cx="6956425" cy="4775200"/>
          </a:xfr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smtClean="0"/>
              <a:t>SECUENCIA DE ACCIONES EN AVB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ES" dirty="0" smtClean="0"/>
          </a:p>
          <a:p>
            <a:pPr eaLnBrk="1" hangingPunct="1">
              <a:defRPr/>
            </a:pPr>
            <a:r>
              <a:rPr lang="es-ES" dirty="0" smtClean="0"/>
              <a:t>A = VIA AEREA + </a:t>
            </a:r>
            <a:r>
              <a:rPr lang="es-ES" dirty="0" smtClean="0">
                <a:solidFill>
                  <a:srgbClr val="FFCC00"/>
                </a:solidFill>
              </a:rPr>
              <a:t>CONTROL DE CC</a:t>
            </a:r>
          </a:p>
          <a:p>
            <a:pPr eaLnBrk="1" hangingPunct="1">
              <a:defRPr/>
            </a:pPr>
            <a:r>
              <a:rPr lang="es-ES" dirty="0" smtClean="0"/>
              <a:t>B = RESPIRACION</a:t>
            </a:r>
          </a:p>
          <a:p>
            <a:pPr eaLnBrk="1" hangingPunct="1">
              <a:defRPr/>
            </a:pPr>
            <a:r>
              <a:rPr lang="es-ES" dirty="0" smtClean="0"/>
              <a:t>C = CIRCULACION + </a:t>
            </a:r>
            <a:r>
              <a:rPr lang="es-ES" dirty="0" smtClean="0">
                <a:solidFill>
                  <a:srgbClr val="FFCC00"/>
                </a:solidFill>
              </a:rPr>
              <a:t>CONTROL DE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ES" dirty="0" smtClean="0">
                <a:solidFill>
                  <a:srgbClr val="FFCC00"/>
                </a:solidFill>
              </a:rPr>
              <a:t>          HEMORRAGIAS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" dirty="0" smtClean="0">
              <a:solidFill>
                <a:srgbClr val="FFCC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EVALUE RESPIRACION</a:t>
            </a:r>
            <a:endParaRPr lang="es-E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dirty="0" smtClean="0"/>
              <a:t>COLOQUE SU CARA CERCA DE LA BOCA Y NARIZ DEL PACIENTE:</a:t>
            </a:r>
          </a:p>
          <a:p>
            <a:pPr eaLnBrk="1" hangingPunct="1">
              <a:defRPr/>
            </a:pPr>
            <a:r>
              <a:rPr lang="es-CL" sz="2800" b="1" i="1" dirty="0" smtClean="0">
                <a:solidFill>
                  <a:srgbClr val="FFFF00"/>
                </a:solidFill>
              </a:rPr>
              <a:t>MIRE:</a:t>
            </a:r>
            <a:r>
              <a:rPr lang="es-CL" sz="2800" dirty="0" smtClean="0"/>
              <a:t> SI EL TORAX SUBE Y BAJA</a:t>
            </a:r>
          </a:p>
          <a:p>
            <a:pPr eaLnBrk="1" hangingPunct="1">
              <a:defRPr/>
            </a:pPr>
            <a:r>
              <a:rPr lang="es-CL" sz="2800" b="1" i="1" dirty="0" smtClean="0">
                <a:solidFill>
                  <a:srgbClr val="FFFF00"/>
                </a:solidFill>
              </a:rPr>
              <a:t>ESCUCHE</a:t>
            </a:r>
            <a:r>
              <a:rPr lang="es-CL" sz="2800" i="1" dirty="0" smtClean="0"/>
              <a:t>:</a:t>
            </a:r>
            <a:r>
              <a:rPr lang="es-CL" sz="2800" dirty="0" smtClean="0"/>
              <a:t> EL SONIDO DEL AIRE</a:t>
            </a:r>
          </a:p>
          <a:p>
            <a:pPr eaLnBrk="1" hangingPunct="1">
              <a:defRPr/>
            </a:pPr>
            <a:r>
              <a:rPr lang="es-CL" sz="2800" b="1" i="1" dirty="0" smtClean="0">
                <a:solidFill>
                  <a:srgbClr val="FFFF00"/>
                </a:solidFill>
              </a:rPr>
              <a:t>SIENTA</a:t>
            </a:r>
            <a:r>
              <a:rPr lang="es-CL" sz="2800" i="1" dirty="0" smtClean="0">
                <a:solidFill>
                  <a:srgbClr val="FFFF00"/>
                </a:solidFill>
              </a:rPr>
              <a:t>:</a:t>
            </a:r>
            <a:r>
              <a:rPr lang="es-CL" sz="2800" dirty="0" smtClean="0"/>
              <a:t> EL AIRE ESPIRADO EN SU MEJILLA</a:t>
            </a:r>
            <a:endParaRPr lang="es-ES" sz="2800" dirty="0" smtClean="0"/>
          </a:p>
        </p:txBody>
      </p:sp>
      <p:pic>
        <p:nvPicPr>
          <p:cNvPr id="37892" name="Picture 4" descr="M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303463"/>
            <a:ext cx="3889375" cy="3259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smtClean="0"/>
              <a:t>A.   PERMEABILIZAR VIA AEREA</a:t>
            </a:r>
            <a:endParaRPr lang="es-ES" sz="40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sz="2800" smtClean="0"/>
          </a:p>
          <a:p>
            <a:pPr eaLnBrk="1" hangingPunct="1">
              <a:defRPr/>
            </a:pPr>
            <a:r>
              <a:rPr lang="es-CL" sz="2800" smtClean="0"/>
              <a:t>ABRA LA BOCA DEL PACIENTE LEVANTANDO CON UNA MANO EL MENTON Y LA OTRA BAJANDO LA FRENTE SUAVEMENTE</a:t>
            </a:r>
          </a:p>
          <a:p>
            <a:pPr eaLnBrk="1" hangingPunct="1">
              <a:defRPr/>
            </a:pPr>
            <a:endParaRPr lang="es-CL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s-CL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s-ES" sz="2800" smtClean="0"/>
          </a:p>
        </p:txBody>
      </p:sp>
      <p:pic>
        <p:nvPicPr>
          <p:cNvPr id="38916" name="Picture 12" descr="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844675"/>
            <a:ext cx="4291012" cy="3671888"/>
          </a:xfr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A.    ABRA LA VIA AEREA</a:t>
            </a:r>
          </a:p>
        </p:txBody>
      </p:sp>
      <p:pic>
        <p:nvPicPr>
          <p:cNvPr id="39939" name="Picture 4" descr="6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1557338"/>
            <a:ext cx="4449762" cy="3806825"/>
          </a:xfrm>
          <a:noFill/>
          <a:ln w="38100">
            <a:solidFill>
              <a:srgbClr val="FFFF00"/>
            </a:solidFill>
          </a:ln>
        </p:spPr>
      </p:pic>
      <p:sp>
        <p:nvSpPr>
          <p:cNvPr id="10752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8313" y="5445125"/>
            <a:ext cx="8229600" cy="1069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ES" sz="2800" smtClean="0"/>
              <a:t>                           </a:t>
            </a:r>
            <a:r>
              <a:rPr lang="es-ES" sz="3600" smtClean="0">
                <a:solidFill>
                  <a:srgbClr val="FFFF66"/>
                </a:solidFill>
              </a:rPr>
              <a:t>SIN TRAUMA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smtClean="0"/>
              <a:t>MANIOBRA DE EXTENSION DE LA CABEZA-ELEVACION DEL MENTON</a:t>
            </a:r>
            <a:endParaRPr lang="es-ES" sz="4000" smtClean="0"/>
          </a:p>
        </p:txBody>
      </p:sp>
      <p:pic>
        <p:nvPicPr>
          <p:cNvPr id="40963" name="Picture 4" descr="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989138"/>
            <a:ext cx="7127875" cy="4083050"/>
          </a:xfrm>
          <a:noFill/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dirty="0" smtClean="0"/>
              <a:t>MANIOBRA DE ELEVACION DE MENTON SIN EXTENSIÓN DE COLUMNA CERVICAL</a:t>
            </a:r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smtClean="0">
                <a:solidFill>
                  <a:srgbClr val="FFFF66"/>
                </a:solidFill>
              </a:rPr>
              <a:t>USAR EN CASO DE TRAUMA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" smtClean="0">
              <a:solidFill>
                <a:srgbClr val="FFFF66"/>
              </a:solidFill>
            </a:endParaRPr>
          </a:p>
        </p:txBody>
      </p:sp>
      <p:pic>
        <p:nvPicPr>
          <p:cNvPr id="41988" name="Picture 4" descr="Tracción mandibu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082925"/>
            <a:ext cx="3743325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6" descr="Notas-Via-aerea1c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168650"/>
            <a:ext cx="3960813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4" descr="tracción de mandíbu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6840537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MANIOBRA DE ELEVACION DE MENTON SIN EXTENSIÓN DE COLUMNA CERVICAL</a:t>
            </a:r>
            <a:endParaRPr kumimoji="0" lang="es-ES" sz="4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RESPIRA    </a:t>
            </a:r>
            <a:r>
              <a:rPr lang="es-ES" sz="3200" smtClean="0"/>
              <a:t>POSICION DE SEGURIDAD</a:t>
            </a:r>
          </a:p>
        </p:txBody>
      </p:sp>
      <p:pic>
        <p:nvPicPr>
          <p:cNvPr id="4403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557338"/>
            <a:ext cx="4140200" cy="3198812"/>
          </a:xfrm>
          <a:noFill/>
        </p:spPr>
      </p:pic>
      <p:pic>
        <p:nvPicPr>
          <p:cNvPr id="4403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759075"/>
            <a:ext cx="4246562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z="4000" smtClean="0"/>
              <a:t>RESPIRA    </a:t>
            </a:r>
            <a:r>
              <a:rPr lang="es-ES" sz="3200" smtClean="0"/>
              <a:t>POSICION DE SEGURIDAD</a:t>
            </a:r>
          </a:p>
        </p:txBody>
      </p:sp>
      <p:pic>
        <p:nvPicPr>
          <p:cNvPr id="45059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3141663"/>
            <a:ext cx="4264025" cy="2913062"/>
          </a:xfrm>
          <a:noFill/>
        </p:spPr>
      </p:pic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557338"/>
            <a:ext cx="3633787" cy="344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smtClean="0"/>
              <a:t>PARO CARDIORESPIRATORIO</a:t>
            </a:r>
            <a:endParaRPr lang="es-ES" sz="40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643813" cy="4708525"/>
          </a:xfrm>
        </p:spPr>
        <p:txBody>
          <a:bodyPr/>
          <a:lstStyle/>
          <a:p>
            <a:pPr eaLnBrk="1" hangingPunct="1">
              <a:defRPr/>
            </a:pPr>
            <a:endParaRPr lang="es-CL" sz="2800" smtClean="0"/>
          </a:p>
          <a:p>
            <a:pPr eaLnBrk="1" hangingPunct="1">
              <a:defRPr/>
            </a:pPr>
            <a:r>
              <a:rPr lang="es-CL" sz="2800" b="1" smtClean="0">
                <a:solidFill>
                  <a:srgbClr val="FFFF00"/>
                </a:solidFill>
              </a:rPr>
              <a:t>PARO RESPIRATORIO: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smtClean="0"/>
              <a:t>	ausencia de respiración 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smtClean="0"/>
              <a:t> 	movimientos respiratorios.</a:t>
            </a:r>
          </a:p>
          <a:p>
            <a:pPr eaLnBrk="1" hangingPunct="1">
              <a:defRPr/>
            </a:pPr>
            <a:r>
              <a:rPr lang="es-CL" sz="2800" b="1" smtClean="0">
                <a:solidFill>
                  <a:srgbClr val="FFFF00"/>
                </a:solidFill>
              </a:rPr>
              <a:t>PARO CARDIACO: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smtClean="0"/>
              <a:t>	ausencia de pulso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smtClean="0"/>
              <a:t>	ausencia de latidos cardiacos</a:t>
            </a:r>
            <a:endParaRPr lang="es-E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B.  RESPIRACION</a:t>
            </a:r>
            <a:endParaRPr lang="es-ES" smtClean="0"/>
          </a:p>
        </p:txBody>
      </p:sp>
      <p:sp>
        <p:nvSpPr>
          <p:cNvPr id="111628" name="Rectangle 12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endParaRPr lang="es-CL" sz="4400" smtClean="0">
              <a:solidFill>
                <a:srgbClr val="FFCC00"/>
              </a:solidFill>
            </a:endParaRPr>
          </a:p>
          <a:p>
            <a:pPr eaLnBrk="1" hangingPunct="1">
              <a:defRPr/>
            </a:pPr>
            <a:r>
              <a:rPr lang="es-CL" sz="3200" smtClean="0">
                <a:solidFill>
                  <a:srgbClr val="FFCC00"/>
                </a:solidFill>
              </a:rPr>
              <a:t>DAR DOS RESPIRACIONES</a:t>
            </a:r>
            <a:endParaRPr lang="es-ES" sz="3200" smtClean="0">
              <a:solidFill>
                <a:srgbClr val="FFCC00"/>
              </a:solidFill>
            </a:endParaRPr>
          </a:p>
        </p:txBody>
      </p:sp>
      <p:pic>
        <p:nvPicPr>
          <p:cNvPr id="46084" name="Picture 14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1288"/>
            <a:ext cx="9144000" cy="54467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11631" name="Rectangle 1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s-CL" dirty="0" smtClean="0">
                <a:solidFill>
                  <a:srgbClr val="FF0000"/>
                </a:solidFill>
              </a:rPr>
              <a:t>SI NO RESPIRA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CL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s-CL" dirty="0" smtClean="0">
                <a:solidFill>
                  <a:srgbClr val="FF0000"/>
                </a:solidFill>
              </a:rPr>
              <a:t>DAR 2 RESPIRACIONES DE RESCATE DE 1 SEGUNDO</a:t>
            </a:r>
            <a:endParaRPr lang="es-E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B. RESPIRACION</a:t>
            </a:r>
          </a:p>
        </p:txBody>
      </p:sp>
      <p:pic>
        <p:nvPicPr>
          <p:cNvPr id="47107" name="Picture 4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700213"/>
            <a:ext cx="4340225" cy="4094162"/>
          </a:xfrm>
          <a:noFill/>
        </p:spPr>
      </p:pic>
      <p:sp>
        <p:nvSpPr>
          <p:cNvPr id="40550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ES" smtClean="0"/>
              <a:t> </a:t>
            </a:r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endParaRPr lang="es-ES" smtClean="0"/>
          </a:p>
          <a:p>
            <a:pPr eaLnBrk="1" hangingPunct="1">
              <a:defRPr/>
            </a:pPr>
            <a:r>
              <a:rPr lang="es-ES" sz="3200" smtClean="0"/>
              <a:t>Ventilación con mascara unirideccional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RESPIRACION ARTIFICIAL</a:t>
            </a:r>
            <a:endParaRPr lang="es-ES" smtClean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	RESPIRACION BOCA-BOCA</a:t>
            </a:r>
          </a:p>
          <a:p>
            <a:pPr eaLnBrk="1" hangingPunct="1">
              <a:defRPr/>
            </a:pPr>
            <a:r>
              <a:rPr lang="es-CL" dirty="0" smtClean="0"/>
              <a:t>O2 	21 %</a:t>
            </a:r>
          </a:p>
          <a:p>
            <a:pPr eaLnBrk="1" hangingPunct="1">
              <a:defRPr/>
            </a:pPr>
            <a:r>
              <a:rPr lang="es-CL" dirty="0" smtClean="0"/>
              <a:t>Mantener abierta la vía aérea</a:t>
            </a:r>
          </a:p>
          <a:p>
            <a:pPr eaLnBrk="1" hangingPunct="1">
              <a:defRPr/>
            </a:pPr>
            <a:r>
              <a:rPr lang="es-CL" dirty="0" smtClean="0"/>
              <a:t>Ocluya la nariz con el pulgar y el índice</a:t>
            </a:r>
          </a:p>
          <a:p>
            <a:pPr eaLnBrk="1" hangingPunct="1">
              <a:defRPr/>
            </a:pPr>
            <a:r>
              <a:rPr lang="es-CL" dirty="0" smtClean="0"/>
              <a:t>Inhale normalmente</a:t>
            </a:r>
          </a:p>
          <a:p>
            <a:pPr eaLnBrk="1" hangingPunct="1">
              <a:defRPr/>
            </a:pPr>
            <a:r>
              <a:rPr lang="es-CL" dirty="0" smtClean="0"/>
              <a:t>Coloque sus labios alrededor de la boca de la víctima creando un sello hermético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" dirty="0" smtClean="0"/>
          </a:p>
        </p:txBody>
      </p:sp>
      <p:sp>
        <p:nvSpPr>
          <p:cNvPr id="6" name="5 Flecha derecha"/>
          <p:cNvSpPr/>
          <p:nvPr/>
        </p:nvSpPr>
        <p:spPr>
          <a:xfrm>
            <a:off x="1714500" y="2214563"/>
            <a:ext cx="642938" cy="4841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RESPIRACION ARTIFICIAL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Suministre respiraciones lentas</a:t>
            </a:r>
          </a:p>
          <a:p>
            <a:pPr eaLnBrk="1" hangingPunct="1">
              <a:defRPr/>
            </a:pPr>
            <a:r>
              <a:rPr lang="es-CL" smtClean="0"/>
              <a:t>Cada una de 1 segundos</a:t>
            </a:r>
          </a:p>
          <a:p>
            <a:pPr eaLnBrk="1" hangingPunct="1">
              <a:defRPr/>
            </a:pPr>
            <a:r>
              <a:rPr lang="es-CL" smtClean="0"/>
              <a:t>Asegúrese que el tórax se expanda con cada respiración.</a:t>
            </a:r>
          </a:p>
          <a:p>
            <a:pPr eaLnBrk="1" hangingPunct="1">
              <a:defRPr/>
            </a:pPr>
            <a:r>
              <a:rPr lang="es-CL" smtClean="0"/>
              <a:t>Volúmen 10 ml/kg   700- 1000 ml</a:t>
            </a:r>
          </a:p>
          <a:p>
            <a:pPr eaLnBrk="1" hangingPunct="1">
              <a:defRPr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BOLSA MASCARILLA</a:t>
            </a:r>
            <a:endParaRPr lang="es-ES" smtClean="0"/>
          </a:p>
        </p:txBody>
      </p:sp>
      <p:pic>
        <p:nvPicPr>
          <p:cNvPr id="50179" name="Picture 5" descr="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071563"/>
            <a:ext cx="6337300" cy="5786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smtClean="0"/>
              <a:t>C   CIRCULACION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VERIFIQUE CIRCULACION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CL" dirty="0" smtClean="0">
              <a:solidFill>
                <a:srgbClr val="FFCC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>
                <a:solidFill>
                  <a:srgbClr val="FFCC00"/>
                </a:solidFill>
              </a:rPr>
              <a:t>BUSQUE PULSO CAROTIDEO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CL" dirty="0" smtClean="0"/>
          </a:p>
          <a:p>
            <a:pPr eaLnBrk="1" hangingPunct="1">
              <a:defRPr/>
            </a:pPr>
            <a:r>
              <a:rPr lang="es-CL" dirty="0" smtClean="0"/>
              <a:t>Localice la tráquea con 2 ó 3 dedos</a:t>
            </a:r>
          </a:p>
          <a:p>
            <a:pPr eaLnBrk="1" hangingPunct="1">
              <a:defRPr/>
            </a:pPr>
            <a:r>
              <a:rPr lang="es-CL" dirty="0" smtClean="0"/>
              <a:t>Deslice los dedos hacia el surco entre la tráquea y los músculos laterales del cuello</a:t>
            </a:r>
          </a:p>
          <a:p>
            <a:pPr eaLnBrk="1" hangingPunct="1">
              <a:defRPr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VERIFICAR PULSO</a:t>
            </a:r>
            <a:endParaRPr lang="es-ES" smtClean="0"/>
          </a:p>
        </p:txBody>
      </p:sp>
      <p:pic>
        <p:nvPicPr>
          <p:cNvPr id="52227" name="Picture 4" descr="puls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1916113"/>
            <a:ext cx="30241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 descr="puls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628775"/>
            <a:ext cx="37449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dirty="0" smtClean="0"/>
              <a:t>COMPRESIONES TORACICAS</a:t>
            </a:r>
            <a:endParaRPr lang="es-ES" sz="4000" dirty="0" smtClean="0"/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Aplicación seriada y rítmica de presión sobre la mitad inferior del esternón.</a:t>
            </a:r>
          </a:p>
          <a:p>
            <a:pPr eaLnBrk="1" hangingPunct="1">
              <a:defRPr/>
            </a:pPr>
            <a:r>
              <a:rPr lang="es-CL" smtClean="0"/>
              <a:t>Estas generan flujo sanguíneo al aumentar la presión intratorácica</a:t>
            </a:r>
          </a:p>
          <a:p>
            <a:pPr eaLnBrk="1" hangingPunct="1">
              <a:defRPr/>
            </a:pPr>
            <a:r>
              <a:rPr lang="es-CL" smtClean="0"/>
              <a:t>La víctima debe estar en posición horizontal sobre superficie dura.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smtClean="0"/>
              <a:t>POSICION CORRECTA DE LAS MANOS</a:t>
            </a:r>
            <a:endParaRPr lang="es-ES" sz="4000" smtClean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dirty="0" smtClean="0"/>
              <a:t>Coloque el talón de una mano en el centro del tórax desnudo del paciente, entre los pezones.</a:t>
            </a:r>
          </a:p>
          <a:p>
            <a:pPr eaLnBrk="1" hangingPunct="1">
              <a:defRPr/>
            </a:pPr>
            <a:r>
              <a:rPr lang="es-CL" dirty="0" smtClean="0"/>
              <a:t>No la ponga en el extremo inferior del esternón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dirty="0" smtClean="0"/>
              <a:t>COMPRESIONES TORÁCICAS</a:t>
            </a:r>
            <a:endParaRPr lang="es-ES" dirty="0" smtClean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dirty="0" smtClean="0"/>
              <a:t>Colocar la otra mano sobre la anterior</a:t>
            </a:r>
          </a:p>
          <a:p>
            <a:pPr eaLnBrk="1" hangingPunct="1">
              <a:defRPr/>
            </a:pPr>
            <a:r>
              <a:rPr lang="es-CL" dirty="0" smtClean="0"/>
              <a:t>Los dedos pueden estar extendidos o entre lazados.</a:t>
            </a:r>
          </a:p>
          <a:p>
            <a:pPr eaLnBrk="1" hangingPunct="1">
              <a:defRPr/>
            </a:pPr>
            <a:r>
              <a:rPr lang="es-CL" dirty="0" smtClean="0"/>
              <a:t>Los codos fijos </a:t>
            </a:r>
          </a:p>
          <a:p>
            <a:pPr eaLnBrk="1" hangingPunct="1">
              <a:defRPr/>
            </a:pPr>
            <a:r>
              <a:rPr lang="es-CL" dirty="0" smtClean="0"/>
              <a:t>Los brazos extendidos</a:t>
            </a:r>
          </a:p>
          <a:p>
            <a:pPr eaLnBrk="1" hangingPunct="1">
              <a:defRPr/>
            </a:pPr>
            <a:r>
              <a:rPr lang="es-CL" dirty="0" smtClean="0"/>
              <a:t>Los hombros en línea recta con las manos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87425" y="498475"/>
            <a:ext cx="6969125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s-ES_tradnl" sz="4000" b="1">
                <a:latin typeface="Times New Roman" pitchFamily="18" charset="0"/>
              </a:rPr>
              <a:t>Contraindicaciones  de la  RCP</a:t>
            </a:r>
          </a:p>
        </p:txBody>
      </p:sp>
      <p:sp>
        <p:nvSpPr>
          <p:cNvPr id="507907" name="Rectangle 3"/>
          <p:cNvSpPr>
            <a:spLocks noChangeArrowheads="1"/>
          </p:cNvSpPr>
          <p:nvPr/>
        </p:nvSpPr>
        <p:spPr bwMode="auto">
          <a:xfrm>
            <a:off x="323850" y="1889125"/>
            <a:ext cx="8820150" cy="4521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342900" indent="-342900" eaLnBrk="0" hangingPunct="0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 Riesgo grave para el </a:t>
            </a:r>
            <a:r>
              <a:rPr lang="es-ES_tradnl" sz="3200" dirty="0" err="1">
                <a:solidFill>
                  <a:srgbClr val="FFFF00"/>
                </a:solidFill>
                <a:latin typeface="Times New Roman" pitchFamily="18" charset="0"/>
              </a:rPr>
              <a:t>reanimador</a:t>
            </a: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.</a:t>
            </a:r>
            <a:endParaRPr lang="es-ES_tradnl" sz="3200" dirty="0">
              <a:solidFill>
                <a:srgbClr val="FF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 Víctima con signos de muerte biológica: lividez, rigor mortis, etc.</a:t>
            </a:r>
          </a:p>
          <a:p>
            <a:pPr marL="342900" indent="-342900" eaLnBrk="0" hangingPunct="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 &gt;10 minutos sin RCP Básica (*hipotermia, ATC).</a:t>
            </a:r>
          </a:p>
          <a:p>
            <a:pPr marL="342900" indent="-342900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es-ES_tradnl" sz="3200" dirty="0" err="1">
                <a:solidFill>
                  <a:srgbClr val="FFFF00"/>
                </a:solidFill>
                <a:latin typeface="Times New Roman" pitchFamily="18" charset="0"/>
              </a:rPr>
              <a:t>Triage</a:t>
            </a: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, la cantidad de víctimas supera la capacidad de atención</a:t>
            </a:r>
          </a:p>
          <a:p>
            <a:pPr marL="342900" indent="-342900" eaLnBrk="0" hangingPunct="0">
              <a:lnSpc>
                <a:spcPct val="13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s-ES_tradnl" sz="3200" dirty="0">
                <a:solidFill>
                  <a:srgbClr val="FFFF00"/>
                </a:solidFill>
                <a:latin typeface="Times New Roman" pitchFamily="18" charset="0"/>
              </a:rPr>
              <a:t>Lesiones incompatibles con la vida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7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7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7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7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7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s-CL" smtClean="0"/>
          </a:p>
        </p:txBody>
      </p:sp>
      <p:pic>
        <p:nvPicPr>
          <p:cNvPr id="5632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9638" y="2144713"/>
            <a:ext cx="7323137" cy="3443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s-CL" smtClean="0"/>
          </a:p>
        </p:txBody>
      </p:sp>
      <p:pic>
        <p:nvPicPr>
          <p:cNvPr id="5734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Las compresiones deben deprimir el tórax 4 a 5 cm</a:t>
            </a:r>
          </a:p>
          <a:p>
            <a:pPr eaLnBrk="1" hangingPunct="1">
              <a:defRPr/>
            </a:pPr>
            <a:r>
              <a:rPr lang="es-CL" smtClean="0"/>
              <a:t>Libere la compresión torácica para permitir que la sangre circule al tórax</a:t>
            </a:r>
          </a:p>
          <a:p>
            <a:pPr eaLnBrk="1" hangingPunct="1">
              <a:defRPr/>
            </a:pPr>
            <a:r>
              <a:rPr lang="es-CL" smtClean="0"/>
              <a:t>No saque las manos</a:t>
            </a:r>
            <a:endParaRPr lang="es-ES" smtClean="0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dirty="0" smtClean="0"/>
              <a:t>COMPRESIONES TORÁCICAS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dirty="0" smtClean="0"/>
              <a:t>RELACION COMPRESIONES-VENTILACIÓN</a:t>
            </a:r>
            <a:endParaRPr lang="es-ES" sz="4000" dirty="0" smtClean="0"/>
          </a:p>
        </p:txBody>
      </p:sp>
      <p:sp>
        <p:nvSpPr>
          <p:cNvPr id="128008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sz="4800" smtClean="0"/>
          </a:p>
          <a:p>
            <a:pPr eaLnBrk="1" hangingPunct="1">
              <a:defRPr/>
            </a:pPr>
            <a:endParaRPr lang="es-CL" sz="4800" smtClean="0"/>
          </a:p>
          <a:p>
            <a:pPr eaLnBrk="1" hangingPunct="1">
              <a:defRPr/>
            </a:pPr>
            <a:r>
              <a:rPr lang="es-CL" sz="4800" smtClean="0">
                <a:solidFill>
                  <a:srgbClr val="FFCC00"/>
                </a:solidFill>
              </a:rPr>
              <a:t>30:2</a:t>
            </a:r>
            <a:endParaRPr lang="es-ES" sz="4800" smtClean="0">
              <a:solidFill>
                <a:srgbClr val="FFCC00"/>
              </a:solidFill>
            </a:endParaRPr>
          </a:p>
        </p:txBody>
      </p:sp>
      <p:pic>
        <p:nvPicPr>
          <p:cNvPr id="59396" name="Picture 4" descr="tres1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2036763"/>
            <a:ext cx="4906962" cy="4344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RCP CON 2 REANIMADORES</a:t>
            </a:r>
            <a:endParaRPr lang="es-ES" smtClean="0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971925" cy="4533900"/>
          </a:xfrm>
        </p:spPr>
        <p:txBody>
          <a:bodyPr/>
          <a:lstStyle/>
          <a:p>
            <a:pPr eaLnBrk="1" hangingPunct="1">
              <a:defRPr/>
            </a:pPr>
            <a:r>
              <a:rPr lang="es-CL" sz="4000" dirty="0" smtClean="0"/>
              <a:t>30:2</a:t>
            </a:r>
          </a:p>
          <a:p>
            <a:pPr eaLnBrk="1" hangingPunct="1">
              <a:defRPr/>
            </a:pPr>
            <a:r>
              <a:rPr lang="es-CL" sz="4000" dirty="0" smtClean="0"/>
              <a:t>EVALUE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4000" dirty="0" smtClean="0"/>
              <a:t>   DESPUES DE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4000" dirty="0" smtClean="0"/>
              <a:t>   5 CICLOS ó 2 MINUTOS</a:t>
            </a:r>
          </a:p>
          <a:p>
            <a:pPr eaLnBrk="1" hangingPunct="1">
              <a:defRPr/>
            </a:pPr>
            <a:endParaRPr lang="es-ES" sz="1800" dirty="0" smtClean="0"/>
          </a:p>
        </p:txBody>
      </p:sp>
      <p:pic>
        <p:nvPicPr>
          <p:cNvPr id="60420" name="Picture 4" descr="CAQN45Y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28775"/>
            <a:ext cx="3976688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LA D DE DESFIBRILACION</a:t>
            </a:r>
            <a:endParaRPr lang="es-ES" smtClean="0"/>
          </a:p>
        </p:txBody>
      </p:sp>
      <p:pic>
        <p:nvPicPr>
          <p:cNvPr id="61443" name="Picture 4" descr="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35163" y="1600200"/>
            <a:ext cx="5273675" cy="4533900"/>
          </a:xfrm>
          <a:noFill/>
          <a:ln>
            <a:solidFill>
              <a:srgbClr val="0033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DESFIBRILACION</a:t>
            </a:r>
            <a:endParaRPr lang="es-ES" smtClean="0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dirty="0" smtClean="0"/>
              <a:t>El ritmo inicial más frecuente en el paro es la FV</a:t>
            </a:r>
          </a:p>
          <a:p>
            <a:pPr eaLnBrk="1" hangingPunct="1">
              <a:defRPr/>
            </a:pPr>
            <a:r>
              <a:rPr lang="es-CL" sz="2800" dirty="0" smtClean="0"/>
              <a:t>El tratamiento más eficaz para la FV es la desfibrilación</a:t>
            </a:r>
          </a:p>
          <a:p>
            <a:pPr eaLnBrk="1" hangingPunct="1">
              <a:defRPr/>
            </a:pPr>
            <a:r>
              <a:rPr lang="es-CL" sz="2800" dirty="0" smtClean="0"/>
              <a:t>La probabilidad de desfibrilación eficaz disminuye con el tiempo</a:t>
            </a:r>
          </a:p>
          <a:p>
            <a:pPr eaLnBrk="1" hangingPunct="1">
              <a:defRPr/>
            </a:pPr>
            <a:r>
              <a:rPr lang="es-CL" sz="2800" dirty="0" smtClean="0"/>
              <a:t>La FV tiende a convertirse en asistolia en minutos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TECNICA</a:t>
            </a:r>
            <a:endParaRPr lang="es-ES" smtClean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Inicie RCP hasta que llegue el DEA</a:t>
            </a:r>
          </a:p>
          <a:p>
            <a:pPr eaLnBrk="1" hangingPunct="1">
              <a:defRPr/>
            </a:pPr>
            <a:r>
              <a:rPr lang="es-CL" smtClean="0"/>
              <a:t>Encienda el DEA</a:t>
            </a:r>
          </a:p>
          <a:p>
            <a:pPr eaLnBrk="1" hangingPunct="1">
              <a:defRPr/>
            </a:pPr>
            <a:r>
              <a:rPr lang="es-CL" smtClean="0"/>
              <a:t>Coloque los electrodos</a:t>
            </a:r>
          </a:p>
          <a:p>
            <a:pPr eaLnBrk="1" hangingPunct="1">
              <a:defRPr/>
            </a:pPr>
            <a:r>
              <a:rPr lang="es-CL" smtClean="0"/>
              <a:t>No tocar al paciente, ALEJE A TODOS</a:t>
            </a:r>
          </a:p>
          <a:p>
            <a:pPr eaLnBrk="1" hangingPunct="1">
              <a:defRPr/>
            </a:pPr>
            <a:r>
              <a:rPr lang="es-CL" smtClean="0"/>
              <a:t>Presione el botón ANALIZAR</a:t>
            </a:r>
          </a:p>
          <a:p>
            <a:pPr eaLnBrk="1" hangingPunct="1">
              <a:defRPr/>
            </a:pPr>
            <a:r>
              <a:rPr lang="es-CL" smtClean="0"/>
              <a:t>Permita que el DEA analice el ritmo</a:t>
            </a:r>
          </a:p>
          <a:p>
            <a:pPr eaLnBrk="1" hangingPunct="1">
              <a:defRPr/>
            </a:pPr>
            <a:r>
              <a:rPr lang="es-CL" smtClean="0"/>
              <a:t>Escuche la indicación del DEA</a:t>
            </a:r>
          </a:p>
          <a:p>
            <a:pPr eaLnBrk="1" hangingPunct="1">
              <a:defRPr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s-CL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Alarma…..mal puestos los electrodos</a:t>
            </a:r>
          </a:p>
          <a:p>
            <a:pPr eaLnBrk="1" hangingPunct="1">
              <a:defRPr/>
            </a:pPr>
            <a:r>
              <a:rPr lang="es-CL" smtClean="0"/>
              <a:t>Verifique los electrodos y cables</a:t>
            </a:r>
          </a:p>
          <a:p>
            <a:pPr eaLnBrk="1" hangingPunct="1">
              <a:defRPr/>
            </a:pPr>
            <a:r>
              <a:rPr lang="es-CL" smtClean="0"/>
              <a:t>Descargara…….OPRIMA EL BOTON de descarga cuando el DEA le avice</a:t>
            </a:r>
          </a:p>
          <a:p>
            <a:pPr eaLnBrk="1" hangingPunct="1">
              <a:defRPr/>
            </a:pPr>
            <a:r>
              <a:rPr lang="es-CL" smtClean="0"/>
              <a:t>Deje que el DEA vuelva a analizar</a:t>
            </a:r>
          </a:p>
          <a:p>
            <a:pPr eaLnBrk="1" hangingPunct="1">
              <a:defRPr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981075"/>
            <a:ext cx="8229600" cy="45339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5400" smtClean="0"/>
              <a:t>             </a:t>
            </a:r>
            <a:r>
              <a:rPr lang="es-ES" sz="5400" smtClean="0">
                <a:solidFill>
                  <a:srgbClr val="FFFF00"/>
                </a:solidFill>
              </a:rPr>
              <a:t>REALIZAR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5400" smtClean="0">
                <a:solidFill>
                  <a:srgbClr val="FFFF00"/>
                </a:solidFill>
              </a:rPr>
              <a:t>    RCP BASICO O BLS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5400" smtClean="0">
                <a:solidFill>
                  <a:srgbClr val="FFFF00"/>
                </a:solidFill>
              </a:rPr>
              <a:t>            HASTA QUE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" sz="5400" smtClean="0">
                <a:solidFill>
                  <a:srgbClr val="FFFF00"/>
                </a:solidFill>
              </a:rPr>
              <a:t>         LLEGUE AYUDA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4"/>
          <p:cNvSpPr>
            <a:spLocks noChangeArrowheads="1" noChangeShapeType="1" noTextEdit="1"/>
          </p:cNvSpPr>
          <p:nvPr/>
        </p:nvSpPr>
        <p:spPr bwMode="auto">
          <a:xfrm>
            <a:off x="827088" y="1557338"/>
            <a:ext cx="7127875" cy="37433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s-ES" sz="3600" kern="10" normalizeH="1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BLS</a:t>
            </a:r>
          </a:p>
          <a:p>
            <a:pPr algn="ctr"/>
            <a:r>
              <a:rPr lang="es-ES" sz="3600" kern="10" normalizeH="1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SOPORTE VITAL BASICO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WordArt 4"/>
          <p:cNvSpPr>
            <a:spLocks noChangeArrowheads="1" noChangeShapeType="1" noTextEdit="1"/>
          </p:cNvSpPr>
          <p:nvPr/>
        </p:nvSpPr>
        <p:spPr bwMode="auto">
          <a:xfrm>
            <a:off x="1763713" y="2060575"/>
            <a:ext cx="5689600" cy="25511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OVACE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7 Marcador de contenido" descr="signo universal ov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72313" y="3571875"/>
            <a:ext cx="1651000" cy="2957513"/>
          </a:xfrm>
        </p:spPr>
      </p:pic>
      <p:sp>
        <p:nvSpPr>
          <p:cNvPr id="116739" name="8 CuadroTexto"/>
          <p:cNvSpPr txBox="1">
            <a:spLocks noChangeArrowheads="1"/>
          </p:cNvSpPr>
          <p:nvPr/>
        </p:nvSpPr>
        <p:spPr bwMode="auto">
          <a:xfrm>
            <a:off x="714375" y="357188"/>
            <a:ext cx="8112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4800">
                <a:latin typeface="Comic Sans MS" pitchFamily="66" charset="0"/>
              </a:rPr>
              <a:t>Obstrucción de la Vía aérea</a:t>
            </a:r>
          </a:p>
        </p:txBody>
      </p:sp>
      <p:sp>
        <p:nvSpPr>
          <p:cNvPr id="116740" name="9 CuadroTexto"/>
          <p:cNvSpPr txBox="1">
            <a:spLocks noChangeArrowheads="1"/>
          </p:cNvSpPr>
          <p:nvPr/>
        </p:nvSpPr>
        <p:spPr bwMode="auto">
          <a:xfrm>
            <a:off x="1000125" y="2357438"/>
            <a:ext cx="557212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La asfixia se produce cuando un objeto obstruye la vía aérea.</a:t>
            </a:r>
          </a:p>
          <a:p>
            <a:pPr>
              <a:buFont typeface="Wingdings" pitchFamily="2" charset="2"/>
              <a:buChar char="Ø"/>
            </a:pPr>
            <a:r>
              <a:rPr lang="es-ES"/>
              <a:t>Si la vía aérea está parcialmente obstruída, la víctima todavía puede obtener suficiente aire y puede toser y hablar.</a:t>
            </a:r>
          </a:p>
          <a:p>
            <a:pPr>
              <a:buFont typeface="Wingdings" pitchFamily="2" charset="2"/>
              <a:buChar char="Ø"/>
            </a:pPr>
            <a:r>
              <a:rPr lang="es-ES"/>
              <a:t>No necesita su ayuda.</a:t>
            </a:r>
          </a:p>
          <a:p>
            <a:pPr>
              <a:buFont typeface="Wingdings" pitchFamily="2" charset="2"/>
              <a:buChar char="Ø"/>
            </a:pPr>
            <a:r>
              <a:rPr lang="es-ES"/>
              <a:t>Si la obstrucción es completa, puede presentar los siguientes signos:</a:t>
            </a:r>
          </a:p>
          <a:p>
            <a:pPr lvl="1">
              <a:buFont typeface="Wingdings" pitchFamily="2" charset="2"/>
              <a:buChar char="Ø"/>
            </a:pPr>
            <a:r>
              <a:rPr lang="es-ES"/>
              <a:t>Signo de asfixia</a:t>
            </a:r>
          </a:p>
          <a:p>
            <a:pPr lvl="1">
              <a:buFont typeface="Wingdings" pitchFamily="2" charset="2"/>
              <a:buChar char="Ø"/>
            </a:pPr>
            <a:r>
              <a:rPr lang="es-ES"/>
              <a:t>Cuando se le pregunta, la víctima no puede hablar</a:t>
            </a:r>
          </a:p>
          <a:p>
            <a:pPr lvl="1">
              <a:buFont typeface="Wingdings" pitchFamily="2" charset="2"/>
              <a:buChar char="Ø"/>
            </a:pPr>
            <a:r>
              <a:rPr lang="es-ES"/>
              <a:t>Puede presentar cianosis.</a:t>
            </a:r>
          </a:p>
          <a:p>
            <a:endParaRPr lang="es-ES"/>
          </a:p>
        </p:txBody>
      </p:sp>
      <p:sp>
        <p:nvSpPr>
          <p:cNvPr id="11" name="10 Flecha derecha"/>
          <p:cNvSpPr/>
          <p:nvPr/>
        </p:nvSpPr>
        <p:spPr>
          <a:xfrm>
            <a:off x="3786188" y="4572000"/>
            <a:ext cx="3000375" cy="3571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Medidas de </a:t>
            </a:r>
            <a:r>
              <a:rPr lang="es-ES" dirty="0" err="1" smtClean="0"/>
              <a:t>desobtrucción</a:t>
            </a:r>
            <a:r>
              <a:rPr lang="es-ES" dirty="0" smtClean="0"/>
              <a:t> en el adulto</a:t>
            </a:r>
          </a:p>
        </p:txBody>
      </p:sp>
      <p:pic>
        <p:nvPicPr>
          <p:cNvPr id="117763" name="4 Marcador de contenido" descr="heimli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43563" y="2214563"/>
            <a:ext cx="3035300" cy="3263900"/>
          </a:xfrm>
        </p:spPr>
      </p:pic>
      <p:sp>
        <p:nvSpPr>
          <p:cNvPr id="117764" name="5 CuadroTexto"/>
          <p:cNvSpPr txBox="1">
            <a:spLocks noChangeArrowheads="1"/>
          </p:cNvSpPr>
          <p:nvPr/>
        </p:nvSpPr>
        <p:spPr bwMode="auto">
          <a:xfrm>
            <a:off x="500063" y="1785938"/>
            <a:ext cx="507206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Preguntar: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¿Se está asfixiando?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¿Puede hablar?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Lo voy a ayudar</a:t>
            </a:r>
          </a:p>
          <a:p>
            <a:pPr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Maniobra de heimlich: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Colóquese detrás del paciente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Rodeélo con los brazos, de manera que sus puños queden frente a él.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Cierre una mano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Coloque el lado del pulgar del puño sobre el abdomen del paciente, por encima del ombligo y debajo del esternón.</a:t>
            </a:r>
          </a:p>
          <a:p>
            <a:endParaRPr lang="es-ES" sz="200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7 CuadroTexto"/>
          <p:cNvSpPr txBox="1">
            <a:spLocks noChangeArrowheads="1"/>
          </p:cNvSpPr>
          <p:nvPr/>
        </p:nvSpPr>
        <p:spPr bwMode="auto">
          <a:xfrm>
            <a:off x="500063" y="2428875"/>
            <a:ext cx="5072062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Sujete el puño con la otra mano y comprima el abdómen del paciente con un impulso rápido hacia adentro y hacia arriba.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Efectúe compresiones hasta que el objeto sea expulsado o la víctima pierda el conocimiento.</a:t>
            </a:r>
          </a:p>
          <a:p>
            <a:pPr lvl="1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Si pierde el conocimiento           </a:t>
            </a:r>
          </a:p>
          <a:p>
            <a:pPr lvl="1">
              <a:buFont typeface="Wingdings" pitchFamily="2" charset="2"/>
              <a:buChar char="Ø"/>
            </a:pPr>
            <a:endParaRPr lang="es-ES" sz="2000">
              <a:solidFill>
                <a:srgbClr val="C00000"/>
              </a:solidFill>
              <a:latin typeface="Comic Sans MS" pitchFamily="66" charset="0"/>
            </a:endParaRPr>
          </a:p>
          <a:p>
            <a:pPr lvl="1">
              <a:buFont typeface="Wingdings" pitchFamily="2" charset="2"/>
              <a:buChar char="Ø"/>
            </a:pPr>
            <a:endParaRPr lang="es-ES" sz="2000">
              <a:solidFill>
                <a:srgbClr val="C00000"/>
              </a:solidFill>
              <a:latin typeface="Comic Sans MS" pitchFamily="66" charset="0"/>
            </a:endParaRPr>
          </a:p>
          <a:p>
            <a:pPr lvl="1">
              <a:buFont typeface="Wingdings" pitchFamily="2" charset="2"/>
              <a:buChar char="Ø"/>
            </a:pPr>
            <a:endParaRPr lang="es-ES" sz="2000">
              <a:solidFill>
                <a:srgbClr val="C00000"/>
              </a:solidFill>
              <a:latin typeface="Comic Sans MS" pitchFamily="66" charset="0"/>
            </a:endParaRPr>
          </a:p>
          <a:p>
            <a:pPr lvl="1" algn="ctr"/>
            <a:r>
              <a:rPr lang="es-ES" sz="2800">
                <a:solidFill>
                  <a:srgbClr val="FFFF00"/>
                </a:solidFill>
                <a:latin typeface="Comic Sans MS" pitchFamily="66" charset="0"/>
              </a:rPr>
              <a:t>RCP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Medidas de </a:t>
            </a:r>
            <a:r>
              <a:rPr lang="es-ES" dirty="0" err="1" smtClean="0"/>
              <a:t>desobtrucción</a:t>
            </a:r>
            <a:r>
              <a:rPr lang="es-ES" dirty="0" smtClean="0"/>
              <a:t> en el adulto</a:t>
            </a:r>
          </a:p>
        </p:txBody>
      </p:sp>
      <p:pic>
        <p:nvPicPr>
          <p:cNvPr id="118788" name="4 Marcador de contenido" descr="heimli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43563" y="2214563"/>
            <a:ext cx="3035300" cy="3263900"/>
          </a:xfrm>
        </p:spPr>
      </p:pic>
      <p:sp>
        <p:nvSpPr>
          <p:cNvPr id="9" name="8 Flecha abajo"/>
          <p:cNvSpPr/>
          <p:nvPr/>
        </p:nvSpPr>
        <p:spPr>
          <a:xfrm>
            <a:off x="3143250" y="5072063"/>
            <a:ext cx="285750" cy="5715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dirty="0" smtClean="0"/>
              <a:t>Medidas de </a:t>
            </a:r>
            <a:r>
              <a:rPr lang="es-ES" dirty="0" err="1" smtClean="0"/>
              <a:t>desobtrucción</a:t>
            </a:r>
            <a:r>
              <a:rPr lang="es-ES" dirty="0" smtClean="0"/>
              <a:t> en embarazadas y víctimas obesas</a:t>
            </a:r>
          </a:p>
        </p:txBody>
      </p:sp>
      <p:pic>
        <p:nvPicPr>
          <p:cNvPr id="119811" name="4 Marcador de contenido" descr="heimlich embaraza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72188" y="1928813"/>
            <a:ext cx="2381250" cy="3844925"/>
          </a:xfrm>
        </p:spPr>
      </p:pic>
      <p:sp>
        <p:nvSpPr>
          <p:cNvPr id="119812" name="5 CuadroTexto"/>
          <p:cNvSpPr txBox="1">
            <a:spLocks noChangeArrowheads="1"/>
          </p:cNvSpPr>
          <p:nvPr/>
        </p:nvSpPr>
        <p:spPr bwMode="auto">
          <a:xfrm>
            <a:off x="500063" y="1714500"/>
            <a:ext cx="53578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Recurra a compresiones en el tórax en lugar de compresiones abdominales.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Ubíquese detrás de la victima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Rodeela con los brazos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Cierre una mano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Sujete ese puño con la otra mano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Coloque sus manos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Sobre el tórax de la víctima en el centro del esternón entre los pezones</a:t>
            </a:r>
          </a:p>
          <a:p>
            <a:pPr algn="just">
              <a:buFont typeface="Wingdings" pitchFamily="2" charset="2"/>
              <a:buChar char="Ø"/>
            </a:pPr>
            <a:r>
              <a:rPr lang="es-ES" sz="2000">
                <a:latin typeface="Comic Sans MS" pitchFamily="66" charset="0"/>
              </a:rPr>
              <a:t>Realice compresiones en el tórax hasta que el objeto salga o la víctima pierda el conocomiento</a:t>
            </a:r>
          </a:p>
          <a:p>
            <a:endParaRPr lang="es-ES" sz="2000">
              <a:latin typeface="Comic Sans MS" pitchFamily="66" charset="0"/>
            </a:endParaRPr>
          </a:p>
          <a:p>
            <a:endParaRPr lang="es-ES" sz="2000">
              <a:latin typeface="Comic Sans MS" pitchFamily="66" charset="0"/>
            </a:endParaRPr>
          </a:p>
          <a:p>
            <a:endParaRPr lang="es-ES" sz="2000">
              <a:latin typeface="Comic Sans MS" pitchFamily="66" charset="0"/>
            </a:endParaRPr>
          </a:p>
          <a:p>
            <a:pPr algn="ctr"/>
            <a:r>
              <a:rPr lang="es-ES" sz="2800">
                <a:solidFill>
                  <a:srgbClr val="FFFF00"/>
                </a:solidFill>
                <a:latin typeface="Comic Sans MS" pitchFamily="66" charset="0"/>
              </a:rPr>
              <a:t>RCP</a:t>
            </a:r>
          </a:p>
        </p:txBody>
      </p:sp>
      <p:sp>
        <p:nvSpPr>
          <p:cNvPr id="7" name="6 Flecha abajo"/>
          <p:cNvSpPr/>
          <p:nvPr/>
        </p:nvSpPr>
        <p:spPr>
          <a:xfrm>
            <a:off x="3000375" y="5500688"/>
            <a:ext cx="357188" cy="7143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APOYO VITAL BASICO</a:t>
            </a:r>
            <a:endParaRPr lang="es-ES" smtClean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Secuencia de acciones</a:t>
            </a:r>
          </a:p>
          <a:p>
            <a:pPr eaLnBrk="1" hangingPunct="1">
              <a:defRPr/>
            </a:pPr>
            <a:r>
              <a:rPr lang="es-CL" smtClean="0"/>
              <a:t>Acciones que se practican durante los primeros minutos de una emergencia para intentar reanimar a una persona que se encuentra en </a:t>
            </a:r>
            <a:r>
              <a:rPr lang="es-CL" smtClean="0">
                <a:solidFill>
                  <a:srgbClr val="FFFF00"/>
                </a:solidFill>
              </a:rPr>
              <a:t>PARO CARDIORESPIRATORIO</a:t>
            </a:r>
          </a:p>
          <a:p>
            <a:pPr eaLnBrk="1" hangingPunct="1">
              <a:defRPr/>
            </a:pPr>
            <a:r>
              <a:rPr lang="es-CL" smtClean="0"/>
              <a:t>Son cruciales para la supervivencia.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CADENA DE SUPRVIVENCIA</a:t>
            </a:r>
            <a:endParaRPr lang="es-ES" smtClean="0"/>
          </a:p>
        </p:txBody>
      </p:sp>
      <p:pic>
        <p:nvPicPr>
          <p:cNvPr id="3174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822575"/>
            <a:ext cx="9144000" cy="3343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0"/>
            <a:ext cx="5148263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6553200" cy="48244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93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mtClean="0"/>
              <a:t>EVALUE RESPUESTA</a:t>
            </a:r>
            <a:endParaRPr lang="es-ES" smtClean="0"/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1547813" y="2060575"/>
            <a:ext cx="1447800" cy="1152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2400">
                <a:latin typeface="Comic Sans MS" pitchFamily="66" charset="0"/>
              </a:rPr>
              <a:t>¿ Está </a:t>
            </a:r>
          </a:p>
          <a:p>
            <a:pPr algn="ctr"/>
            <a:r>
              <a:rPr lang="es-ES_tradnl" sz="2400">
                <a:latin typeface="Comic Sans MS" pitchFamily="66" charset="0"/>
              </a:rPr>
              <a:t>     bien ?</a:t>
            </a:r>
            <a:endParaRPr lang="es-ES" sz="24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4000" smtClean="0"/>
              <a:t>ACTIVE EL  SISTEMA DE EMERGENCIA</a:t>
            </a:r>
            <a:endParaRPr lang="es-ES" sz="4000" smtClean="0"/>
          </a:p>
        </p:txBody>
      </p:sp>
      <p:pic>
        <p:nvPicPr>
          <p:cNvPr id="34819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1844675"/>
            <a:ext cx="4319587" cy="39258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ntos digitales">
  <a:themeElements>
    <a:clrScheme name="Puntos digitales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Puntos digita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untos digitales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ntos digitales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ntos digitales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ntos digitales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2651</TotalTime>
  <Words>875</Words>
  <Application>Microsoft Office PowerPoint</Application>
  <PresentationFormat>Presentación en pantalla (4:3)</PresentationFormat>
  <Paragraphs>174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Puntos digitales</vt:lpstr>
      <vt:lpstr>Diapositiva 1</vt:lpstr>
      <vt:lpstr>PARO CARDIORESPIRATORIO</vt:lpstr>
      <vt:lpstr>Diapositiva 3</vt:lpstr>
      <vt:lpstr>Diapositiva 4</vt:lpstr>
      <vt:lpstr>APOYO VITAL BASICO</vt:lpstr>
      <vt:lpstr>CADENA DE SUPRVIVENCIA</vt:lpstr>
      <vt:lpstr>Diapositiva 7</vt:lpstr>
      <vt:lpstr>EVALUE RESPUESTA</vt:lpstr>
      <vt:lpstr>ACTIVE EL  SISTEMA DE EMERGENCIA</vt:lpstr>
      <vt:lpstr>POSICIONE AL PACIENTE</vt:lpstr>
      <vt:lpstr>SECUENCIA DE ACCIONES EN AVB</vt:lpstr>
      <vt:lpstr>EVALUE RESPIRACION</vt:lpstr>
      <vt:lpstr>A.   PERMEABILIZAR VIA AEREA</vt:lpstr>
      <vt:lpstr>A.    ABRA LA VIA AEREA</vt:lpstr>
      <vt:lpstr>MANIOBRA DE EXTENSION DE LA CABEZA-ELEVACION DEL MENTON</vt:lpstr>
      <vt:lpstr>MANIOBRA DE ELEVACION DE MENTON SIN EXTENSIÓN DE COLUMNA CERVICAL</vt:lpstr>
      <vt:lpstr>Diapositiva 17</vt:lpstr>
      <vt:lpstr>RESPIRA    POSICION DE SEGURIDAD</vt:lpstr>
      <vt:lpstr>RESPIRA    POSICION DE SEGURIDAD</vt:lpstr>
      <vt:lpstr>B.  RESPIRACION</vt:lpstr>
      <vt:lpstr>B. RESPIRACION</vt:lpstr>
      <vt:lpstr>RESPIRACION ARTIFICIAL</vt:lpstr>
      <vt:lpstr>RESPIRACION ARTIFICIAL</vt:lpstr>
      <vt:lpstr>BOLSA MASCARILLA</vt:lpstr>
      <vt:lpstr>C   CIRCULACION</vt:lpstr>
      <vt:lpstr>VERIFICAR PULSO</vt:lpstr>
      <vt:lpstr>COMPRESIONES TORACICAS</vt:lpstr>
      <vt:lpstr>POSICION CORRECTA DE LAS MANOS</vt:lpstr>
      <vt:lpstr>COMPRESIONES TORÁCICAS</vt:lpstr>
      <vt:lpstr>Diapositiva 30</vt:lpstr>
      <vt:lpstr>Diapositiva 31</vt:lpstr>
      <vt:lpstr>COMPRESIONES TORÁCICAS</vt:lpstr>
      <vt:lpstr>RELACION COMPRESIONES-VENTILACIÓN</vt:lpstr>
      <vt:lpstr>RCP CON 2 REANIMADORES</vt:lpstr>
      <vt:lpstr>LA D DE DESFIBRILACION</vt:lpstr>
      <vt:lpstr>DESFIBRILACION</vt:lpstr>
      <vt:lpstr>TECNICA</vt:lpstr>
      <vt:lpstr>Diapositiva 38</vt:lpstr>
      <vt:lpstr>Diapositiva 39</vt:lpstr>
      <vt:lpstr>Diapositiva 40</vt:lpstr>
      <vt:lpstr>Diapositiva 41</vt:lpstr>
      <vt:lpstr>Medidas de desobtrucción en el adulto</vt:lpstr>
      <vt:lpstr>Medidas de desobtrucción en el adulto</vt:lpstr>
      <vt:lpstr>Medidas de desobtrucción en embarazadas y víctimas obesas</vt:lpstr>
    </vt:vector>
  </TitlesOfParts>
  <Company>Compaq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RCP BASICO Y OVACE</dc:title>
  <dc:creator>Compaq</dc:creator>
  <cp:lastModifiedBy>ji</cp:lastModifiedBy>
  <cp:revision>82</cp:revision>
  <dcterms:created xsi:type="dcterms:W3CDTF">2005-07-11T00:14:59Z</dcterms:created>
  <dcterms:modified xsi:type="dcterms:W3CDTF">2009-12-06T00:41:41Z</dcterms:modified>
</cp:coreProperties>
</file>