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66" r:id="rId2"/>
  </p:sldMasterIdLst>
  <p:notesMasterIdLst>
    <p:notesMasterId r:id="rId39"/>
  </p:notesMasterIdLst>
  <p:handoutMasterIdLst>
    <p:handoutMasterId r:id="rId40"/>
  </p:handoutMasterIdLst>
  <p:sldIdLst>
    <p:sldId id="406" r:id="rId3"/>
    <p:sldId id="408" r:id="rId4"/>
    <p:sldId id="409" r:id="rId5"/>
    <p:sldId id="410" r:id="rId6"/>
    <p:sldId id="411" r:id="rId7"/>
    <p:sldId id="412" r:id="rId8"/>
    <p:sldId id="413" r:id="rId9"/>
    <p:sldId id="414" r:id="rId10"/>
    <p:sldId id="415" r:id="rId11"/>
    <p:sldId id="416" r:id="rId12"/>
    <p:sldId id="417" r:id="rId13"/>
    <p:sldId id="418" r:id="rId14"/>
    <p:sldId id="419" r:id="rId15"/>
    <p:sldId id="420" r:id="rId16"/>
    <p:sldId id="421" r:id="rId17"/>
    <p:sldId id="422" r:id="rId18"/>
    <p:sldId id="423" r:id="rId19"/>
    <p:sldId id="424" r:id="rId20"/>
    <p:sldId id="425" r:id="rId21"/>
    <p:sldId id="426" r:id="rId22"/>
    <p:sldId id="427" r:id="rId23"/>
    <p:sldId id="428" r:id="rId24"/>
    <p:sldId id="429" r:id="rId25"/>
    <p:sldId id="430" r:id="rId26"/>
    <p:sldId id="431" r:id="rId27"/>
    <p:sldId id="438" r:id="rId28"/>
    <p:sldId id="440" r:id="rId29"/>
    <p:sldId id="441" r:id="rId30"/>
    <p:sldId id="442" r:id="rId31"/>
    <p:sldId id="443" r:id="rId32"/>
    <p:sldId id="444" r:id="rId33"/>
    <p:sldId id="445" r:id="rId34"/>
    <p:sldId id="446" r:id="rId35"/>
    <p:sldId id="447" r:id="rId36"/>
    <p:sldId id="448" r:id="rId37"/>
    <p:sldId id="449" r:id="rId38"/>
  </p:sldIdLst>
  <p:sldSz cx="9144000" cy="6858000" type="letter"/>
  <p:notesSz cx="6669088" cy="9850438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C1D7D7"/>
    <a:srgbClr val="009999"/>
    <a:srgbClr val="FF9900"/>
    <a:srgbClr val="00CC00"/>
    <a:srgbClr val="000000"/>
    <a:srgbClr val="FFFF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64" autoAdjust="0"/>
  </p:normalViewPr>
  <p:slideViewPr>
    <p:cSldViewPr>
      <p:cViewPr>
        <p:scale>
          <a:sx n="75" d="100"/>
          <a:sy n="75" d="100"/>
        </p:scale>
        <p:origin x="-1020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8.e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3614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E17155-F3F3-4738-86BF-56B5A380498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38188"/>
            <a:ext cx="4922838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8363"/>
            <a:ext cx="5335588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25"/>
            <a:ext cx="2889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356725"/>
            <a:ext cx="2889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3A61CA-B130-4645-8E9B-4B328795F377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B7DE0-E7F7-4FA2-BAE3-038C67DB6603}" type="slidenum">
              <a:rPr lang="en-US"/>
              <a:pPr/>
              <a:t>6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7BBC2-4301-45F8-AD45-280AE341100E}" type="slidenum">
              <a:rPr lang="en-US"/>
              <a:pPr/>
              <a:t>23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0CE4E8-8BCD-4139-BC88-058AC93267B2}" type="slidenum">
              <a:rPr lang="en-US"/>
              <a:pPr/>
              <a:t>35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C5088F-7C00-409A-A341-CF2DBE043309}" type="slidenum">
              <a:rPr lang="en-US"/>
              <a:pPr/>
              <a:t>11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noFill/>
          <a:ln/>
        </p:spPr>
        <p:txBody>
          <a:bodyPr/>
          <a:lstStyle/>
          <a:p>
            <a:r>
              <a:rPr lang="en-US"/>
              <a:t>These slides should be used in conjunction with the Newport Beach Fire and Marine  - “START - Simple Triage and Rapid Treatment  -  A race Against Time”  training module included with the Maryland Triage System Training Program.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C9DFC-8A05-4485-9DAF-7E1357713323}" type="slidenum">
              <a:rPr lang="en-US"/>
              <a:pPr/>
              <a:t>12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226A88-92AD-4806-BA63-CA1494BABCD0}" type="slidenum">
              <a:rPr lang="en-US"/>
              <a:pPr/>
              <a:t>16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5DD00-BA79-4CCA-A33D-3DDE67087F52}" type="slidenum">
              <a:rPr lang="en-US"/>
              <a:pPr/>
              <a:t>18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217ED-2A67-48A4-A4C8-3E5FE003DF41}" type="slidenum">
              <a:rPr lang="en-US"/>
              <a:pPr/>
              <a:t>19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05458-B5A0-4ACC-91D8-52B224DCB1FF}" type="slidenum">
              <a:rPr lang="en-US"/>
              <a:pPr/>
              <a:t>20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59FAE-B0C9-4F26-AD7D-1C22DAA9CD7E}" type="slidenum">
              <a:rPr lang="en-US"/>
              <a:pPr/>
              <a:t>21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D393E2-664B-4F89-AF00-E9736C631BBC}" type="slidenum">
              <a:rPr lang="en-US"/>
              <a:pPr/>
              <a:t>22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738188"/>
            <a:ext cx="4926012" cy="3694112"/>
          </a:xfrm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678363"/>
            <a:ext cx="4891088" cy="4433887"/>
          </a:xfrm>
          <a:ln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3075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307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CCE19-CD23-455A-9FCA-8C8B199F447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33075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30760" name="Rectangle 8"/>
          <p:cNvSpPr>
            <a:spLocks noChangeArrowheads="1"/>
          </p:cNvSpPr>
          <p:nvPr userDrawn="1"/>
        </p:nvSpPr>
        <p:spPr bwMode="auto">
          <a:xfrm>
            <a:off x="0" y="6400800"/>
            <a:ext cx="9144000" cy="3048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6666">
                <a:alpha val="50000"/>
              </a:srgbClr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3307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0762" name="Line 10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BD69D-8E4B-4DE6-A131-D22B72E292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BC74D-4EE2-4FFE-AD64-61A15B81ACD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93815-033E-40E6-AC7D-D862B56D1E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6FC8F-8537-4A5B-8DEE-8953B8F61E4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C3FBE-AAFB-4432-BD07-602BD89588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C75DD-6A94-4302-865A-BC727ED9AB8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15B83-1603-47CB-ADE7-C6F279F462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BE059-6BE5-4F41-972B-92AE3961677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09C51-772B-46D9-BB1C-34F21E9D9C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73182-FFF3-42F0-9897-2CD03FD0684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F59448-17E1-4300-B7C3-5DAD463E948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0CAAE2-7388-4A2B-BC31-85D6642C7B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F445DF-65E2-45DB-97E6-71C8333580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B47132-7793-4BE0-8899-6E811B908E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3297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16C01BB-4704-43B6-A406-3B5EE21013F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329735" name="Rectangle 7"/>
          <p:cNvSpPr>
            <a:spLocks noChangeArrowheads="1"/>
          </p:cNvSpPr>
          <p:nvPr userDrawn="1"/>
        </p:nvSpPr>
        <p:spPr bwMode="auto">
          <a:xfrm>
            <a:off x="0" y="6400800"/>
            <a:ext cx="9144000" cy="3048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6666">
                <a:alpha val="50000"/>
              </a:srgbClr>
            </a:outerShdw>
          </a:effectLst>
        </p:spPr>
        <p:txBody>
          <a:bodyPr wrap="none" anchor="ctr"/>
          <a:lstStyle/>
          <a:p>
            <a:endParaRPr lang="es-CL"/>
          </a:p>
        </p:txBody>
      </p:sp>
      <p:sp>
        <p:nvSpPr>
          <p:cNvPr id="329736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29737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Hoja_de_c_lculo_de_Microsoft_Office_Excel_97-20031.xls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Documento_de_Microsoft_Office_Word_97-20033.doc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Hoja_de_c_lculo_de_Microsoft_Office_Excel_97-2003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endParaRPr lang="es-ES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ES"/>
          </a:p>
        </p:txBody>
      </p:sp>
      <p:grpSp>
        <p:nvGrpSpPr>
          <p:cNvPr id="238596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6480" cy="4320"/>
          </a:xfrm>
        </p:grpSpPr>
        <p:pic>
          <p:nvPicPr>
            <p:cNvPr id="238597" name="Picture 5" descr="3triag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09" y="0"/>
              <a:ext cx="3871" cy="4320"/>
            </a:xfrm>
            <a:prstGeom prst="rect">
              <a:avLst/>
            </a:prstGeom>
            <a:noFill/>
          </p:spPr>
        </p:pic>
        <p:pic>
          <p:nvPicPr>
            <p:cNvPr id="238598" name="Picture 6" descr="cbat3"/>
            <p:cNvPicPr>
              <a:picLocks noChangeAspect="1" noChangeArrowheads="1"/>
            </p:cNvPicPr>
            <p:nvPr/>
          </p:nvPicPr>
          <p:blipFill>
            <a:blip r:embed="rId3" cstate="print"/>
            <a:srcRect r="-302" b="16382"/>
            <a:stretch>
              <a:fillRect/>
            </a:stretch>
          </p:blipFill>
          <p:spPr bwMode="auto">
            <a:xfrm>
              <a:off x="0" y="0"/>
              <a:ext cx="2609" cy="4320"/>
            </a:xfrm>
            <a:prstGeom prst="rect">
              <a:avLst/>
            </a:prstGeom>
            <a:noFill/>
          </p:spPr>
        </p:pic>
        <p:sp>
          <p:nvSpPr>
            <p:cNvPr id="23859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000" y="1893"/>
              <a:ext cx="3982" cy="153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CL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      TRIAGE = ESCOGER</a:t>
              </a:r>
            </a:p>
            <a:p>
              <a:pPr algn="ctr"/>
              <a:r>
                <a:rPr lang="es-CL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SELECCIONAR</a:t>
              </a:r>
            </a:p>
            <a:p>
              <a:pPr algn="ctr"/>
              <a:r>
                <a:rPr lang="es-CL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 </a:t>
              </a:r>
            </a:p>
            <a:p>
              <a:pPr algn="ctr"/>
              <a:r>
                <a:rPr lang="es-CL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 </a:t>
              </a:r>
            </a:p>
          </p:txBody>
        </p:sp>
        <p:sp>
          <p:nvSpPr>
            <p:cNvPr id="238600" name="Rectangle 8"/>
            <p:cNvSpPr>
              <a:spLocks noChangeArrowheads="1"/>
            </p:cNvSpPr>
            <p:nvPr/>
          </p:nvSpPr>
          <p:spPr bwMode="auto">
            <a:xfrm>
              <a:off x="0" y="4074"/>
              <a:ext cx="2457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8601" name="Rectangle 9"/>
            <p:cNvSpPr>
              <a:spLocks noChangeArrowheads="1"/>
            </p:cNvSpPr>
            <p:nvPr/>
          </p:nvSpPr>
          <p:spPr bwMode="auto">
            <a:xfrm>
              <a:off x="2609" y="1488"/>
              <a:ext cx="2558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8602" name="Rectangle 10"/>
            <p:cNvSpPr>
              <a:spLocks noChangeArrowheads="1"/>
            </p:cNvSpPr>
            <p:nvPr/>
          </p:nvSpPr>
          <p:spPr bwMode="auto">
            <a:xfrm>
              <a:off x="3723" y="1530"/>
              <a:ext cx="1259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8603" name="Rectangle 11"/>
            <p:cNvSpPr>
              <a:spLocks noChangeArrowheads="1"/>
            </p:cNvSpPr>
            <p:nvPr/>
          </p:nvSpPr>
          <p:spPr bwMode="auto">
            <a:xfrm>
              <a:off x="3412" y="1293"/>
              <a:ext cx="2059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8604" name="Rectangle 12"/>
            <p:cNvSpPr>
              <a:spLocks noChangeArrowheads="1"/>
            </p:cNvSpPr>
            <p:nvPr/>
          </p:nvSpPr>
          <p:spPr bwMode="auto">
            <a:xfrm>
              <a:off x="2919" y="1788"/>
              <a:ext cx="1911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1752600" y="0"/>
            <a:ext cx="5710238" cy="1265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2938463"/>
            <a:r>
              <a:rPr lang="es-ES_tradnl" sz="7700">
                <a:solidFill>
                  <a:srgbClr val="FFFF00"/>
                </a:solidFill>
                <a:latin typeface="Arial" charset="0"/>
              </a:rPr>
              <a:t>ENCUESTA</a:t>
            </a:r>
            <a:endParaRPr lang="es-CL" sz="77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1344613" y="2057400"/>
            <a:ext cx="5984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2400" b="1">
                <a:latin typeface="Comic Sans MS" pitchFamily="66" charset="0"/>
              </a:rPr>
              <a:t>¿Los niños tienen prioridad inmediata ?</a:t>
            </a:r>
            <a:endParaRPr lang="es-MX" sz="2400" b="1">
              <a:latin typeface="Comic Sans MS" pitchFamily="66" charset="0"/>
            </a:endParaRPr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139700" y="2743200"/>
            <a:ext cx="84661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2400" b="1">
                <a:latin typeface="Comic Sans MS" pitchFamily="66" charset="0"/>
              </a:rPr>
              <a:t>¿ Las mujeres embarazadas tienen prioridad inmediata?</a:t>
            </a:r>
            <a:endParaRPr lang="es-MX" sz="2400" b="1">
              <a:latin typeface="Comic Sans MS" pitchFamily="66" charset="0"/>
            </a:endParaRPr>
          </a:p>
        </p:txBody>
      </p:sp>
      <p:sp>
        <p:nvSpPr>
          <p:cNvPr id="251909" name="Text Box 5"/>
          <p:cNvSpPr txBox="1">
            <a:spLocks noChangeArrowheads="1"/>
          </p:cNvSpPr>
          <p:nvPr/>
        </p:nvSpPr>
        <p:spPr bwMode="auto">
          <a:xfrm>
            <a:off x="1371600" y="3581400"/>
            <a:ext cx="60690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2400" b="1">
                <a:latin typeface="Comic Sans MS" pitchFamily="66" charset="0"/>
              </a:rPr>
              <a:t>¿ Se atienden los más graves primero ?</a:t>
            </a:r>
            <a:endParaRPr lang="es-MX" sz="2400" b="1">
              <a:latin typeface="Comic Sans MS" pitchFamily="66" charset="0"/>
            </a:endParaRPr>
          </a:p>
        </p:txBody>
      </p:sp>
      <p:sp>
        <p:nvSpPr>
          <p:cNvPr id="251910" name="Text Box 6"/>
          <p:cNvSpPr txBox="1">
            <a:spLocks noChangeArrowheads="1"/>
          </p:cNvSpPr>
          <p:nvPr/>
        </p:nvSpPr>
        <p:spPr bwMode="auto">
          <a:xfrm>
            <a:off x="573088" y="4419600"/>
            <a:ext cx="7531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2400" b="1">
                <a:latin typeface="Comic Sans MS" pitchFamily="66" charset="0"/>
              </a:rPr>
              <a:t>¿ El paciente en PCR tiene  prioridad inmediata ?</a:t>
            </a:r>
            <a:endParaRPr lang="es-MX" sz="24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86200" y="3657600"/>
            <a:ext cx="4881563" cy="2447925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pPr defTabSz="2938463"/>
            <a:r>
              <a:rPr lang="en-US" sz="7500">
                <a:solidFill>
                  <a:srgbClr val="FF0000"/>
                </a:solidFill>
                <a:latin typeface="Comic Sans MS" pitchFamily="66" charset="0"/>
              </a:rPr>
              <a:t>S.T.A.R.T.</a:t>
            </a:r>
            <a:endParaRPr lang="en-US" sz="32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19200"/>
            <a:ext cx="2362200" cy="4267200"/>
          </a:xfrm>
          <a:noFill/>
        </p:spPr>
        <p:txBody>
          <a:bodyPr/>
          <a:lstStyle/>
          <a:p>
            <a:pPr algn="l" defTabSz="2938463"/>
            <a:r>
              <a:rPr lang="en-US" sz="4400">
                <a:solidFill>
                  <a:srgbClr val="003366"/>
                </a:solidFill>
                <a:latin typeface="Comic Sans MS" pitchFamily="66" charset="0"/>
              </a:rPr>
              <a:t>S</a:t>
            </a:r>
            <a:r>
              <a:rPr lang="en-US">
                <a:solidFill>
                  <a:srgbClr val="003366"/>
                </a:solidFill>
                <a:latin typeface="Comic Sans MS" pitchFamily="66" charset="0"/>
              </a:rPr>
              <a:t>imple</a:t>
            </a:r>
          </a:p>
          <a:p>
            <a:pPr algn="l" defTabSz="2938463"/>
            <a:r>
              <a:rPr lang="en-US" sz="4400">
                <a:solidFill>
                  <a:srgbClr val="003366"/>
                </a:solidFill>
                <a:latin typeface="Comic Sans MS" pitchFamily="66" charset="0"/>
              </a:rPr>
              <a:t>T</a:t>
            </a:r>
            <a:r>
              <a:rPr lang="en-US">
                <a:solidFill>
                  <a:srgbClr val="003366"/>
                </a:solidFill>
                <a:latin typeface="Comic Sans MS" pitchFamily="66" charset="0"/>
              </a:rPr>
              <a:t>riage</a:t>
            </a:r>
          </a:p>
          <a:p>
            <a:pPr algn="l" defTabSz="2938463"/>
            <a:r>
              <a:rPr lang="en-US" sz="4400">
                <a:solidFill>
                  <a:srgbClr val="003366"/>
                </a:solidFill>
                <a:latin typeface="Comic Sans MS" pitchFamily="66" charset="0"/>
              </a:rPr>
              <a:t>A</a:t>
            </a:r>
            <a:r>
              <a:rPr lang="en-US">
                <a:solidFill>
                  <a:srgbClr val="003366"/>
                </a:solidFill>
                <a:latin typeface="Comic Sans MS" pitchFamily="66" charset="0"/>
              </a:rPr>
              <a:t>nd</a:t>
            </a:r>
          </a:p>
          <a:p>
            <a:pPr algn="l" defTabSz="2938463"/>
            <a:r>
              <a:rPr lang="en-US" sz="4400">
                <a:solidFill>
                  <a:srgbClr val="003366"/>
                </a:solidFill>
                <a:latin typeface="Comic Sans MS" pitchFamily="66" charset="0"/>
              </a:rPr>
              <a:t>R</a:t>
            </a:r>
            <a:r>
              <a:rPr lang="en-US">
                <a:solidFill>
                  <a:srgbClr val="003366"/>
                </a:solidFill>
                <a:latin typeface="Comic Sans MS" pitchFamily="66" charset="0"/>
              </a:rPr>
              <a:t>apid</a:t>
            </a:r>
          </a:p>
          <a:p>
            <a:pPr algn="l" defTabSz="2938463"/>
            <a:r>
              <a:rPr lang="en-US" sz="4400">
                <a:solidFill>
                  <a:srgbClr val="003366"/>
                </a:solidFill>
                <a:latin typeface="Comic Sans MS" pitchFamily="66" charset="0"/>
              </a:rPr>
              <a:t>T</a:t>
            </a:r>
            <a:r>
              <a:rPr lang="en-US">
                <a:solidFill>
                  <a:srgbClr val="003366"/>
                </a:solidFill>
                <a:latin typeface="Comic Sans MS" pitchFamily="66" charset="0"/>
              </a:rPr>
              <a:t>reatment</a:t>
            </a:r>
          </a:p>
        </p:txBody>
      </p:sp>
      <p:grpSp>
        <p:nvGrpSpPr>
          <p:cNvPr id="252932" name="Group 4"/>
          <p:cNvGrpSpPr>
            <a:grpSpLocks/>
          </p:cNvGrpSpPr>
          <p:nvPr/>
        </p:nvGrpSpPr>
        <p:grpSpPr bwMode="auto">
          <a:xfrm>
            <a:off x="6858000" y="304800"/>
            <a:ext cx="1871663" cy="1152525"/>
            <a:chOff x="1557" y="1256"/>
            <a:chExt cx="3108" cy="1911"/>
          </a:xfrm>
        </p:grpSpPr>
        <p:sp>
          <p:nvSpPr>
            <p:cNvPr id="252933" name="Freeform 5"/>
            <p:cNvSpPr>
              <a:spLocks/>
            </p:cNvSpPr>
            <p:nvPr/>
          </p:nvSpPr>
          <p:spPr bwMode="auto">
            <a:xfrm>
              <a:off x="3550" y="2298"/>
              <a:ext cx="968" cy="53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67" y="1"/>
                </a:cxn>
                <a:cxn ang="0">
                  <a:pos x="856" y="530"/>
                </a:cxn>
                <a:cxn ang="0">
                  <a:pos x="0" y="530"/>
                </a:cxn>
                <a:cxn ang="0">
                  <a:pos x="119" y="0"/>
                </a:cxn>
              </a:cxnLst>
              <a:rect l="0" t="0" r="r" b="b"/>
              <a:pathLst>
                <a:path w="968" h="531">
                  <a:moveTo>
                    <a:pt x="119" y="0"/>
                  </a:moveTo>
                  <a:lnTo>
                    <a:pt x="967" y="1"/>
                  </a:lnTo>
                  <a:lnTo>
                    <a:pt x="856" y="530"/>
                  </a:lnTo>
                  <a:lnTo>
                    <a:pt x="0" y="530"/>
                  </a:lnTo>
                  <a:lnTo>
                    <a:pt x="119" y="0"/>
                  </a:lnTo>
                </a:path>
              </a:pathLst>
            </a:custGeom>
            <a:solidFill>
              <a:srgbClr val="FFFF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34" name="Line 6"/>
            <p:cNvSpPr>
              <a:spLocks noChangeShapeType="1"/>
            </p:cNvSpPr>
            <p:nvPr/>
          </p:nvSpPr>
          <p:spPr bwMode="auto">
            <a:xfrm>
              <a:off x="3752" y="2302"/>
              <a:ext cx="675" cy="45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35" name="Line 7"/>
            <p:cNvSpPr>
              <a:spLocks noChangeShapeType="1"/>
            </p:cNvSpPr>
            <p:nvPr/>
          </p:nvSpPr>
          <p:spPr bwMode="auto">
            <a:xfrm>
              <a:off x="3667" y="2395"/>
              <a:ext cx="640" cy="4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36" name="Line 8"/>
            <p:cNvSpPr>
              <a:spLocks noChangeShapeType="1"/>
            </p:cNvSpPr>
            <p:nvPr/>
          </p:nvSpPr>
          <p:spPr bwMode="auto">
            <a:xfrm flipH="1">
              <a:off x="4278" y="2305"/>
              <a:ext cx="122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37" name="Line 9"/>
            <p:cNvSpPr>
              <a:spLocks noChangeShapeType="1"/>
            </p:cNvSpPr>
            <p:nvPr/>
          </p:nvSpPr>
          <p:spPr bwMode="auto">
            <a:xfrm flipH="1">
              <a:off x="4129" y="2302"/>
              <a:ext cx="129" cy="5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38" name="Line 10"/>
            <p:cNvSpPr>
              <a:spLocks noChangeShapeType="1"/>
            </p:cNvSpPr>
            <p:nvPr/>
          </p:nvSpPr>
          <p:spPr bwMode="auto">
            <a:xfrm flipH="1">
              <a:off x="3979" y="2305"/>
              <a:ext cx="129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39" name="Line 11"/>
            <p:cNvSpPr>
              <a:spLocks noChangeShapeType="1"/>
            </p:cNvSpPr>
            <p:nvPr/>
          </p:nvSpPr>
          <p:spPr bwMode="auto">
            <a:xfrm flipH="1">
              <a:off x="3839" y="2302"/>
              <a:ext cx="120" cy="52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40" name="Line 12"/>
            <p:cNvSpPr>
              <a:spLocks noChangeShapeType="1"/>
            </p:cNvSpPr>
            <p:nvPr/>
          </p:nvSpPr>
          <p:spPr bwMode="auto">
            <a:xfrm flipH="1">
              <a:off x="3692" y="2305"/>
              <a:ext cx="126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41" name="Freeform 13"/>
            <p:cNvSpPr>
              <a:spLocks/>
            </p:cNvSpPr>
            <p:nvPr/>
          </p:nvSpPr>
          <p:spPr bwMode="auto">
            <a:xfrm>
              <a:off x="4317" y="2300"/>
              <a:ext cx="202" cy="45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201" y="0"/>
                </a:cxn>
                <a:cxn ang="0">
                  <a:pos x="111" y="449"/>
                </a:cxn>
                <a:cxn ang="0">
                  <a:pos x="0" y="376"/>
                </a:cxn>
                <a:cxn ang="0">
                  <a:pos x="76" y="0"/>
                </a:cxn>
              </a:cxnLst>
              <a:rect l="0" t="0" r="r" b="b"/>
              <a:pathLst>
                <a:path w="202" h="450">
                  <a:moveTo>
                    <a:pt x="76" y="0"/>
                  </a:moveTo>
                  <a:lnTo>
                    <a:pt x="201" y="0"/>
                  </a:lnTo>
                  <a:lnTo>
                    <a:pt x="111" y="449"/>
                  </a:lnTo>
                  <a:lnTo>
                    <a:pt x="0" y="376"/>
                  </a:lnTo>
                  <a:lnTo>
                    <a:pt x="76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2" name="Freeform 14"/>
            <p:cNvSpPr>
              <a:spLocks/>
            </p:cNvSpPr>
            <p:nvPr/>
          </p:nvSpPr>
          <p:spPr bwMode="auto">
            <a:xfrm>
              <a:off x="4282" y="2818"/>
              <a:ext cx="21" cy="11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3" y="0"/>
                </a:cxn>
                <a:cxn ang="0">
                  <a:pos x="20" y="10"/>
                </a:cxn>
                <a:cxn ang="0">
                  <a:pos x="0" y="10"/>
                </a:cxn>
                <a:cxn ang="0">
                  <a:pos x="2" y="8"/>
                </a:cxn>
              </a:cxnLst>
              <a:rect l="0" t="0" r="r" b="b"/>
              <a:pathLst>
                <a:path w="21" h="11">
                  <a:moveTo>
                    <a:pt x="2" y="8"/>
                  </a:moveTo>
                  <a:lnTo>
                    <a:pt x="3" y="0"/>
                  </a:lnTo>
                  <a:lnTo>
                    <a:pt x="20" y="10"/>
                  </a:lnTo>
                  <a:lnTo>
                    <a:pt x="0" y="10"/>
                  </a:lnTo>
                  <a:lnTo>
                    <a:pt x="2" y="8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3" name="Freeform 15"/>
            <p:cNvSpPr>
              <a:spLocks/>
            </p:cNvSpPr>
            <p:nvPr/>
          </p:nvSpPr>
          <p:spPr bwMode="auto">
            <a:xfrm>
              <a:off x="4058" y="2300"/>
              <a:ext cx="187" cy="28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186" y="0"/>
                </a:cxn>
                <a:cxn ang="0">
                  <a:pos x="125" y="285"/>
                </a:cxn>
                <a:cxn ang="0">
                  <a:pos x="0" y="201"/>
                </a:cxn>
                <a:cxn ang="0">
                  <a:pos x="42" y="0"/>
                </a:cxn>
                <a:cxn ang="0">
                  <a:pos x="44" y="0"/>
                </a:cxn>
              </a:cxnLst>
              <a:rect l="0" t="0" r="r" b="b"/>
              <a:pathLst>
                <a:path w="187" h="286">
                  <a:moveTo>
                    <a:pt x="44" y="0"/>
                  </a:moveTo>
                  <a:lnTo>
                    <a:pt x="186" y="0"/>
                  </a:lnTo>
                  <a:lnTo>
                    <a:pt x="125" y="285"/>
                  </a:lnTo>
                  <a:lnTo>
                    <a:pt x="0" y="201"/>
                  </a:lnTo>
                  <a:lnTo>
                    <a:pt x="42" y="0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4" name="Freeform 16"/>
            <p:cNvSpPr>
              <a:spLocks/>
            </p:cNvSpPr>
            <p:nvPr/>
          </p:nvSpPr>
          <p:spPr bwMode="auto">
            <a:xfrm>
              <a:off x="3806" y="2300"/>
              <a:ext cx="140" cy="11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39" y="0"/>
                </a:cxn>
                <a:cxn ang="0">
                  <a:pos x="115" y="113"/>
                </a:cxn>
                <a:cxn ang="0">
                  <a:pos x="0" y="36"/>
                </a:cxn>
                <a:cxn ang="0">
                  <a:pos x="9" y="0"/>
                </a:cxn>
              </a:cxnLst>
              <a:rect l="0" t="0" r="r" b="b"/>
              <a:pathLst>
                <a:path w="140" h="114">
                  <a:moveTo>
                    <a:pt x="9" y="0"/>
                  </a:moveTo>
                  <a:lnTo>
                    <a:pt x="139" y="0"/>
                  </a:lnTo>
                  <a:lnTo>
                    <a:pt x="115" y="113"/>
                  </a:lnTo>
                  <a:lnTo>
                    <a:pt x="0" y="36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5" name="Freeform 17"/>
            <p:cNvSpPr>
              <a:spLocks/>
            </p:cNvSpPr>
            <p:nvPr/>
          </p:nvSpPr>
          <p:spPr bwMode="auto">
            <a:xfrm>
              <a:off x="3983" y="2643"/>
              <a:ext cx="167" cy="18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66" y="82"/>
                </a:cxn>
                <a:cxn ang="0">
                  <a:pos x="141" y="185"/>
                </a:cxn>
                <a:cxn ang="0">
                  <a:pos x="0" y="185"/>
                </a:cxn>
                <a:cxn ang="0">
                  <a:pos x="42" y="0"/>
                </a:cxn>
              </a:cxnLst>
              <a:rect l="0" t="0" r="r" b="b"/>
              <a:pathLst>
                <a:path w="167" h="186">
                  <a:moveTo>
                    <a:pt x="42" y="0"/>
                  </a:moveTo>
                  <a:lnTo>
                    <a:pt x="166" y="82"/>
                  </a:lnTo>
                  <a:lnTo>
                    <a:pt x="141" y="185"/>
                  </a:lnTo>
                  <a:lnTo>
                    <a:pt x="0" y="185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6" name="Freeform 18"/>
            <p:cNvSpPr>
              <a:spLocks/>
            </p:cNvSpPr>
            <p:nvPr/>
          </p:nvSpPr>
          <p:spPr bwMode="auto">
            <a:xfrm>
              <a:off x="3696" y="2464"/>
              <a:ext cx="197" cy="365"/>
            </a:xfrm>
            <a:custGeom>
              <a:avLst/>
              <a:gdLst/>
              <a:ahLst/>
              <a:cxnLst>
                <a:cxn ang="0">
                  <a:pos x="78" y="7"/>
                </a:cxn>
                <a:cxn ang="0">
                  <a:pos x="196" y="88"/>
                </a:cxn>
                <a:cxn ang="0">
                  <a:pos x="137" y="364"/>
                </a:cxn>
                <a:cxn ang="0">
                  <a:pos x="0" y="364"/>
                </a:cxn>
                <a:cxn ang="0">
                  <a:pos x="77" y="0"/>
                </a:cxn>
                <a:cxn ang="0">
                  <a:pos x="78" y="7"/>
                </a:cxn>
              </a:cxnLst>
              <a:rect l="0" t="0" r="r" b="b"/>
              <a:pathLst>
                <a:path w="197" h="365">
                  <a:moveTo>
                    <a:pt x="78" y="7"/>
                  </a:moveTo>
                  <a:lnTo>
                    <a:pt x="196" y="88"/>
                  </a:lnTo>
                  <a:lnTo>
                    <a:pt x="137" y="364"/>
                  </a:lnTo>
                  <a:lnTo>
                    <a:pt x="0" y="364"/>
                  </a:lnTo>
                  <a:lnTo>
                    <a:pt x="77" y="0"/>
                  </a:lnTo>
                  <a:lnTo>
                    <a:pt x="78" y="7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7" name="Freeform 19"/>
            <p:cNvSpPr>
              <a:spLocks/>
            </p:cNvSpPr>
            <p:nvPr/>
          </p:nvSpPr>
          <p:spPr bwMode="auto">
            <a:xfrm>
              <a:off x="3649" y="2301"/>
              <a:ext cx="150" cy="161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49" y="33"/>
                </a:cxn>
                <a:cxn ang="0">
                  <a:pos x="121" y="160"/>
                </a:cxn>
                <a:cxn ang="0">
                  <a:pos x="0" y="78"/>
                </a:cxn>
                <a:cxn ang="0">
                  <a:pos x="17" y="0"/>
                </a:cxn>
                <a:cxn ang="0">
                  <a:pos x="102" y="0"/>
                </a:cxn>
              </a:cxnLst>
              <a:rect l="0" t="0" r="r" b="b"/>
              <a:pathLst>
                <a:path w="150" h="161">
                  <a:moveTo>
                    <a:pt x="102" y="0"/>
                  </a:moveTo>
                  <a:lnTo>
                    <a:pt x="149" y="33"/>
                  </a:lnTo>
                  <a:lnTo>
                    <a:pt x="121" y="160"/>
                  </a:lnTo>
                  <a:lnTo>
                    <a:pt x="0" y="78"/>
                  </a:lnTo>
                  <a:lnTo>
                    <a:pt x="17" y="0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8" name="Freeform 20"/>
            <p:cNvSpPr>
              <a:spLocks/>
            </p:cNvSpPr>
            <p:nvPr/>
          </p:nvSpPr>
          <p:spPr bwMode="auto">
            <a:xfrm>
              <a:off x="3903" y="2419"/>
              <a:ext cx="147" cy="215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0" y="130"/>
                </a:cxn>
                <a:cxn ang="0">
                  <a:pos x="119" y="214"/>
                </a:cxn>
                <a:cxn ang="0">
                  <a:pos x="146" y="83"/>
                </a:cxn>
                <a:cxn ang="0">
                  <a:pos x="25" y="0"/>
                </a:cxn>
                <a:cxn ang="0">
                  <a:pos x="25" y="2"/>
                </a:cxn>
              </a:cxnLst>
              <a:rect l="0" t="0" r="r" b="b"/>
              <a:pathLst>
                <a:path w="147" h="215">
                  <a:moveTo>
                    <a:pt x="25" y="2"/>
                  </a:moveTo>
                  <a:lnTo>
                    <a:pt x="0" y="130"/>
                  </a:lnTo>
                  <a:lnTo>
                    <a:pt x="119" y="214"/>
                  </a:lnTo>
                  <a:lnTo>
                    <a:pt x="146" y="83"/>
                  </a:lnTo>
                  <a:lnTo>
                    <a:pt x="25" y="0"/>
                  </a:lnTo>
                  <a:lnTo>
                    <a:pt x="25" y="2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49" name="Freeform 21"/>
            <p:cNvSpPr>
              <a:spLocks/>
            </p:cNvSpPr>
            <p:nvPr/>
          </p:nvSpPr>
          <p:spPr bwMode="auto">
            <a:xfrm>
              <a:off x="4157" y="2593"/>
              <a:ext cx="152" cy="21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131"/>
                </a:cxn>
                <a:cxn ang="0">
                  <a:pos x="123" y="216"/>
                </a:cxn>
                <a:cxn ang="0">
                  <a:pos x="151" y="83"/>
                </a:cxn>
                <a:cxn ang="0">
                  <a:pos x="28" y="0"/>
                </a:cxn>
              </a:cxnLst>
              <a:rect l="0" t="0" r="r" b="b"/>
              <a:pathLst>
                <a:path w="152" h="217">
                  <a:moveTo>
                    <a:pt x="28" y="0"/>
                  </a:moveTo>
                  <a:lnTo>
                    <a:pt x="0" y="131"/>
                  </a:lnTo>
                  <a:lnTo>
                    <a:pt x="123" y="216"/>
                  </a:lnTo>
                  <a:lnTo>
                    <a:pt x="151" y="83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50" name="Freeform 22"/>
            <p:cNvSpPr>
              <a:spLocks/>
            </p:cNvSpPr>
            <p:nvPr/>
          </p:nvSpPr>
          <p:spPr bwMode="auto">
            <a:xfrm>
              <a:off x="2816" y="1761"/>
              <a:ext cx="953" cy="529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952" y="0"/>
                </a:cxn>
                <a:cxn ang="0">
                  <a:pos x="840" y="528"/>
                </a:cxn>
                <a:cxn ang="0">
                  <a:pos x="0" y="528"/>
                </a:cxn>
                <a:cxn ang="0">
                  <a:pos x="9" y="489"/>
                </a:cxn>
                <a:cxn ang="0">
                  <a:pos x="116" y="0"/>
                </a:cxn>
              </a:cxnLst>
              <a:rect l="0" t="0" r="r" b="b"/>
              <a:pathLst>
                <a:path w="953" h="529">
                  <a:moveTo>
                    <a:pt x="116" y="0"/>
                  </a:moveTo>
                  <a:lnTo>
                    <a:pt x="952" y="0"/>
                  </a:lnTo>
                  <a:lnTo>
                    <a:pt x="840" y="528"/>
                  </a:lnTo>
                  <a:lnTo>
                    <a:pt x="0" y="528"/>
                  </a:lnTo>
                  <a:lnTo>
                    <a:pt x="9" y="489"/>
                  </a:lnTo>
                  <a:lnTo>
                    <a:pt x="116" y="0"/>
                  </a:lnTo>
                </a:path>
              </a:pathLst>
            </a:custGeom>
            <a:solidFill>
              <a:srgbClr val="FFFF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51" name="Line 23"/>
            <p:cNvSpPr>
              <a:spLocks noChangeShapeType="1"/>
            </p:cNvSpPr>
            <p:nvPr/>
          </p:nvSpPr>
          <p:spPr bwMode="auto">
            <a:xfrm>
              <a:off x="3002" y="1764"/>
              <a:ext cx="675" cy="4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2" name="Line 24"/>
            <p:cNvSpPr>
              <a:spLocks noChangeShapeType="1"/>
            </p:cNvSpPr>
            <p:nvPr/>
          </p:nvSpPr>
          <p:spPr bwMode="auto">
            <a:xfrm>
              <a:off x="2918" y="1857"/>
              <a:ext cx="639" cy="4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3" name="Line 25"/>
            <p:cNvSpPr>
              <a:spLocks noChangeShapeType="1"/>
            </p:cNvSpPr>
            <p:nvPr/>
          </p:nvSpPr>
          <p:spPr bwMode="auto">
            <a:xfrm flipH="1">
              <a:off x="3528" y="1768"/>
              <a:ext cx="122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4" name="Line 26"/>
            <p:cNvSpPr>
              <a:spLocks noChangeShapeType="1"/>
            </p:cNvSpPr>
            <p:nvPr/>
          </p:nvSpPr>
          <p:spPr bwMode="auto">
            <a:xfrm flipH="1">
              <a:off x="3378" y="1764"/>
              <a:ext cx="130" cy="5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5" name="Line 27"/>
            <p:cNvSpPr>
              <a:spLocks noChangeShapeType="1"/>
            </p:cNvSpPr>
            <p:nvPr/>
          </p:nvSpPr>
          <p:spPr bwMode="auto">
            <a:xfrm flipH="1">
              <a:off x="3229" y="1768"/>
              <a:ext cx="129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6" name="Line 28"/>
            <p:cNvSpPr>
              <a:spLocks noChangeShapeType="1"/>
            </p:cNvSpPr>
            <p:nvPr/>
          </p:nvSpPr>
          <p:spPr bwMode="auto">
            <a:xfrm flipH="1">
              <a:off x="3089" y="1764"/>
              <a:ext cx="120" cy="5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7" name="Line 29"/>
            <p:cNvSpPr>
              <a:spLocks noChangeShapeType="1"/>
            </p:cNvSpPr>
            <p:nvPr/>
          </p:nvSpPr>
          <p:spPr bwMode="auto">
            <a:xfrm flipH="1">
              <a:off x="2942" y="1768"/>
              <a:ext cx="126" cy="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2958" name="Freeform 30"/>
            <p:cNvSpPr>
              <a:spLocks/>
            </p:cNvSpPr>
            <p:nvPr/>
          </p:nvSpPr>
          <p:spPr bwMode="auto">
            <a:xfrm>
              <a:off x="3568" y="1762"/>
              <a:ext cx="201" cy="451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200" y="0"/>
                </a:cxn>
                <a:cxn ang="0">
                  <a:pos x="110" y="450"/>
                </a:cxn>
                <a:cxn ang="0">
                  <a:pos x="0" y="375"/>
                </a:cxn>
                <a:cxn ang="0">
                  <a:pos x="76" y="0"/>
                </a:cxn>
              </a:cxnLst>
              <a:rect l="0" t="0" r="r" b="b"/>
              <a:pathLst>
                <a:path w="201" h="451">
                  <a:moveTo>
                    <a:pt x="76" y="0"/>
                  </a:moveTo>
                  <a:lnTo>
                    <a:pt x="200" y="0"/>
                  </a:lnTo>
                  <a:lnTo>
                    <a:pt x="110" y="450"/>
                  </a:lnTo>
                  <a:lnTo>
                    <a:pt x="0" y="375"/>
                  </a:lnTo>
                  <a:lnTo>
                    <a:pt x="76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59" name="Freeform 31"/>
            <p:cNvSpPr>
              <a:spLocks/>
            </p:cNvSpPr>
            <p:nvPr/>
          </p:nvSpPr>
          <p:spPr bwMode="auto">
            <a:xfrm>
              <a:off x="3532" y="2281"/>
              <a:ext cx="22" cy="1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3" y="0"/>
                </a:cxn>
                <a:cxn ang="0">
                  <a:pos x="21" y="9"/>
                </a:cxn>
                <a:cxn ang="0">
                  <a:pos x="0" y="9"/>
                </a:cxn>
                <a:cxn ang="0">
                  <a:pos x="2" y="7"/>
                </a:cxn>
              </a:cxnLst>
              <a:rect l="0" t="0" r="r" b="b"/>
              <a:pathLst>
                <a:path w="22" h="10">
                  <a:moveTo>
                    <a:pt x="2" y="7"/>
                  </a:moveTo>
                  <a:lnTo>
                    <a:pt x="3" y="0"/>
                  </a:lnTo>
                  <a:lnTo>
                    <a:pt x="21" y="9"/>
                  </a:lnTo>
                  <a:lnTo>
                    <a:pt x="0" y="9"/>
                  </a:lnTo>
                  <a:lnTo>
                    <a:pt x="2" y="7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0" name="Freeform 32"/>
            <p:cNvSpPr>
              <a:spLocks/>
            </p:cNvSpPr>
            <p:nvPr/>
          </p:nvSpPr>
          <p:spPr bwMode="auto">
            <a:xfrm>
              <a:off x="3308" y="1762"/>
              <a:ext cx="188" cy="28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187" y="0"/>
                </a:cxn>
                <a:cxn ang="0">
                  <a:pos x="125" y="285"/>
                </a:cxn>
                <a:cxn ang="0">
                  <a:pos x="0" y="201"/>
                </a:cxn>
                <a:cxn ang="0">
                  <a:pos x="42" y="0"/>
                </a:cxn>
                <a:cxn ang="0">
                  <a:pos x="44" y="0"/>
                </a:cxn>
              </a:cxnLst>
              <a:rect l="0" t="0" r="r" b="b"/>
              <a:pathLst>
                <a:path w="188" h="286">
                  <a:moveTo>
                    <a:pt x="44" y="0"/>
                  </a:moveTo>
                  <a:lnTo>
                    <a:pt x="187" y="0"/>
                  </a:lnTo>
                  <a:lnTo>
                    <a:pt x="125" y="285"/>
                  </a:lnTo>
                  <a:lnTo>
                    <a:pt x="0" y="201"/>
                  </a:lnTo>
                  <a:lnTo>
                    <a:pt x="42" y="0"/>
                  </a:lnTo>
                  <a:lnTo>
                    <a:pt x="44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1" name="Freeform 33"/>
            <p:cNvSpPr>
              <a:spLocks/>
            </p:cNvSpPr>
            <p:nvPr/>
          </p:nvSpPr>
          <p:spPr bwMode="auto">
            <a:xfrm>
              <a:off x="3056" y="1762"/>
              <a:ext cx="141" cy="11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0" y="0"/>
                </a:cxn>
                <a:cxn ang="0">
                  <a:pos x="116" y="113"/>
                </a:cxn>
                <a:cxn ang="0">
                  <a:pos x="0" y="36"/>
                </a:cxn>
                <a:cxn ang="0">
                  <a:pos x="9" y="0"/>
                </a:cxn>
              </a:cxnLst>
              <a:rect l="0" t="0" r="r" b="b"/>
              <a:pathLst>
                <a:path w="141" h="114">
                  <a:moveTo>
                    <a:pt x="9" y="0"/>
                  </a:moveTo>
                  <a:lnTo>
                    <a:pt x="140" y="0"/>
                  </a:lnTo>
                  <a:lnTo>
                    <a:pt x="116" y="113"/>
                  </a:lnTo>
                  <a:lnTo>
                    <a:pt x="0" y="36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2" name="Freeform 34"/>
            <p:cNvSpPr>
              <a:spLocks/>
            </p:cNvSpPr>
            <p:nvPr/>
          </p:nvSpPr>
          <p:spPr bwMode="auto">
            <a:xfrm>
              <a:off x="3233" y="2105"/>
              <a:ext cx="167" cy="18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66" y="82"/>
                </a:cxn>
                <a:cxn ang="0">
                  <a:pos x="141" y="185"/>
                </a:cxn>
                <a:cxn ang="0">
                  <a:pos x="0" y="185"/>
                </a:cxn>
                <a:cxn ang="0">
                  <a:pos x="42" y="0"/>
                </a:cxn>
              </a:cxnLst>
              <a:rect l="0" t="0" r="r" b="b"/>
              <a:pathLst>
                <a:path w="167" h="186">
                  <a:moveTo>
                    <a:pt x="42" y="0"/>
                  </a:moveTo>
                  <a:lnTo>
                    <a:pt x="166" y="82"/>
                  </a:lnTo>
                  <a:lnTo>
                    <a:pt x="141" y="185"/>
                  </a:lnTo>
                  <a:lnTo>
                    <a:pt x="0" y="185"/>
                  </a:lnTo>
                  <a:lnTo>
                    <a:pt x="42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3" name="Freeform 35"/>
            <p:cNvSpPr>
              <a:spLocks/>
            </p:cNvSpPr>
            <p:nvPr/>
          </p:nvSpPr>
          <p:spPr bwMode="auto">
            <a:xfrm>
              <a:off x="2945" y="1926"/>
              <a:ext cx="198" cy="365"/>
            </a:xfrm>
            <a:custGeom>
              <a:avLst/>
              <a:gdLst/>
              <a:ahLst/>
              <a:cxnLst>
                <a:cxn ang="0">
                  <a:pos x="79" y="7"/>
                </a:cxn>
                <a:cxn ang="0">
                  <a:pos x="197" y="88"/>
                </a:cxn>
                <a:cxn ang="0">
                  <a:pos x="138" y="364"/>
                </a:cxn>
                <a:cxn ang="0">
                  <a:pos x="0" y="364"/>
                </a:cxn>
                <a:cxn ang="0">
                  <a:pos x="78" y="0"/>
                </a:cxn>
                <a:cxn ang="0">
                  <a:pos x="79" y="7"/>
                </a:cxn>
              </a:cxnLst>
              <a:rect l="0" t="0" r="r" b="b"/>
              <a:pathLst>
                <a:path w="198" h="365">
                  <a:moveTo>
                    <a:pt x="79" y="7"/>
                  </a:moveTo>
                  <a:lnTo>
                    <a:pt x="197" y="88"/>
                  </a:lnTo>
                  <a:lnTo>
                    <a:pt x="138" y="364"/>
                  </a:lnTo>
                  <a:lnTo>
                    <a:pt x="0" y="364"/>
                  </a:lnTo>
                  <a:lnTo>
                    <a:pt x="78" y="0"/>
                  </a:lnTo>
                  <a:lnTo>
                    <a:pt x="79" y="7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4" name="Freeform 36"/>
            <p:cNvSpPr>
              <a:spLocks/>
            </p:cNvSpPr>
            <p:nvPr/>
          </p:nvSpPr>
          <p:spPr bwMode="auto">
            <a:xfrm>
              <a:off x="2914" y="1762"/>
              <a:ext cx="135" cy="16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80" y="0"/>
                </a:cxn>
                <a:cxn ang="0">
                  <a:pos x="134" y="35"/>
                </a:cxn>
                <a:cxn ang="0">
                  <a:pos x="107" y="162"/>
                </a:cxn>
                <a:cxn ang="0">
                  <a:pos x="0" y="89"/>
                </a:cxn>
                <a:cxn ang="0">
                  <a:pos x="17" y="0"/>
                </a:cxn>
              </a:cxnLst>
              <a:rect l="0" t="0" r="r" b="b"/>
              <a:pathLst>
                <a:path w="135" h="163">
                  <a:moveTo>
                    <a:pt x="17" y="0"/>
                  </a:moveTo>
                  <a:lnTo>
                    <a:pt x="80" y="0"/>
                  </a:lnTo>
                  <a:lnTo>
                    <a:pt x="134" y="35"/>
                  </a:lnTo>
                  <a:lnTo>
                    <a:pt x="107" y="162"/>
                  </a:lnTo>
                  <a:lnTo>
                    <a:pt x="0" y="89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5" name="Freeform 37"/>
            <p:cNvSpPr>
              <a:spLocks/>
            </p:cNvSpPr>
            <p:nvPr/>
          </p:nvSpPr>
          <p:spPr bwMode="auto">
            <a:xfrm>
              <a:off x="3152" y="1882"/>
              <a:ext cx="149" cy="215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0" y="129"/>
                </a:cxn>
                <a:cxn ang="0">
                  <a:pos x="120" y="214"/>
                </a:cxn>
                <a:cxn ang="0">
                  <a:pos x="148" y="82"/>
                </a:cxn>
                <a:cxn ang="0">
                  <a:pos x="26" y="0"/>
                </a:cxn>
                <a:cxn ang="0">
                  <a:pos x="27" y="1"/>
                </a:cxn>
              </a:cxnLst>
              <a:rect l="0" t="0" r="r" b="b"/>
              <a:pathLst>
                <a:path w="149" h="215">
                  <a:moveTo>
                    <a:pt x="27" y="1"/>
                  </a:moveTo>
                  <a:lnTo>
                    <a:pt x="0" y="129"/>
                  </a:lnTo>
                  <a:lnTo>
                    <a:pt x="120" y="214"/>
                  </a:lnTo>
                  <a:lnTo>
                    <a:pt x="148" y="82"/>
                  </a:lnTo>
                  <a:lnTo>
                    <a:pt x="26" y="0"/>
                  </a:lnTo>
                  <a:lnTo>
                    <a:pt x="27" y="1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6" name="Freeform 38"/>
            <p:cNvSpPr>
              <a:spLocks/>
            </p:cNvSpPr>
            <p:nvPr/>
          </p:nvSpPr>
          <p:spPr bwMode="auto">
            <a:xfrm>
              <a:off x="3407" y="2055"/>
              <a:ext cx="151" cy="216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131"/>
                </a:cxn>
                <a:cxn ang="0">
                  <a:pos x="123" y="215"/>
                </a:cxn>
                <a:cxn ang="0">
                  <a:pos x="150" y="83"/>
                </a:cxn>
                <a:cxn ang="0">
                  <a:pos x="28" y="0"/>
                </a:cxn>
              </a:cxnLst>
              <a:rect l="0" t="0" r="r" b="b"/>
              <a:pathLst>
                <a:path w="151" h="216">
                  <a:moveTo>
                    <a:pt x="28" y="0"/>
                  </a:moveTo>
                  <a:lnTo>
                    <a:pt x="0" y="131"/>
                  </a:lnTo>
                  <a:lnTo>
                    <a:pt x="123" y="215"/>
                  </a:lnTo>
                  <a:lnTo>
                    <a:pt x="150" y="83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7" name="Freeform 39"/>
            <p:cNvSpPr>
              <a:spLocks/>
            </p:cNvSpPr>
            <p:nvPr/>
          </p:nvSpPr>
          <p:spPr bwMode="auto">
            <a:xfrm>
              <a:off x="2700" y="2300"/>
              <a:ext cx="960" cy="536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959" y="0"/>
                </a:cxn>
                <a:cxn ang="0">
                  <a:pos x="845" y="533"/>
                </a:cxn>
                <a:cxn ang="0">
                  <a:pos x="0" y="535"/>
                </a:cxn>
                <a:cxn ang="0">
                  <a:pos x="5" y="495"/>
                </a:cxn>
                <a:cxn ang="0">
                  <a:pos x="113" y="0"/>
                </a:cxn>
              </a:cxnLst>
              <a:rect l="0" t="0" r="r" b="b"/>
              <a:pathLst>
                <a:path w="960" h="536">
                  <a:moveTo>
                    <a:pt x="113" y="0"/>
                  </a:moveTo>
                  <a:lnTo>
                    <a:pt x="959" y="0"/>
                  </a:lnTo>
                  <a:lnTo>
                    <a:pt x="845" y="533"/>
                  </a:lnTo>
                  <a:lnTo>
                    <a:pt x="0" y="535"/>
                  </a:lnTo>
                  <a:lnTo>
                    <a:pt x="5" y="495"/>
                  </a:lnTo>
                  <a:lnTo>
                    <a:pt x="113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8" name="Freeform 40"/>
            <p:cNvSpPr>
              <a:spLocks/>
            </p:cNvSpPr>
            <p:nvPr/>
          </p:nvSpPr>
          <p:spPr bwMode="auto">
            <a:xfrm>
              <a:off x="3168" y="2299"/>
              <a:ext cx="493" cy="263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0" y="258"/>
                </a:cxn>
                <a:cxn ang="0">
                  <a:pos x="436" y="262"/>
                </a:cxn>
                <a:cxn ang="0">
                  <a:pos x="492" y="1"/>
                </a:cxn>
                <a:cxn ang="0">
                  <a:pos x="69" y="1"/>
                </a:cxn>
                <a:cxn ang="0">
                  <a:pos x="61" y="0"/>
                </a:cxn>
              </a:cxnLst>
              <a:rect l="0" t="0" r="r" b="b"/>
              <a:pathLst>
                <a:path w="493" h="263">
                  <a:moveTo>
                    <a:pt x="61" y="0"/>
                  </a:moveTo>
                  <a:lnTo>
                    <a:pt x="0" y="258"/>
                  </a:lnTo>
                  <a:lnTo>
                    <a:pt x="436" y="262"/>
                  </a:lnTo>
                  <a:lnTo>
                    <a:pt x="492" y="1"/>
                  </a:lnTo>
                  <a:lnTo>
                    <a:pt x="69" y="1"/>
                  </a:lnTo>
                  <a:lnTo>
                    <a:pt x="61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69" name="Freeform 41"/>
            <p:cNvSpPr>
              <a:spLocks/>
            </p:cNvSpPr>
            <p:nvPr/>
          </p:nvSpPr>
          <p:spPr bwMode="auto">
            <a:xfrm>
              <a:off x="2688" y="2572"/>
              <a:ext cx="472" cy="265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0" y="262"/>
                </a:cxn>
                <a:cxn ang="0">
                  <a:pos x="405" y="264"/>
                </a:cxn>
                <a:cxn ang="0">
                  <a:pos x="471" y="0"/>
                </a:cxn>
                <a:cxn ang="0">
                  <a:pos x="71" y="0"/>
                </a:cxn>
                <a:cxn ang="0">
                  <a:pos x="63" y="2"/>
                </a:cxn>
              </a:cxnLst>
              <a:rect l="0" t="0" r="r" b="b"/>
              <a:pathLst>
                <a:path w="472" h="265">
                  <a:moveTo>
                    <a:pt x="63" y="2"/>
                  </a:moveTo>
                  <a:lnTo>
                    <a:pt x="0" y="262"/>
                  </a:lnTo>
                  <a:lnTo>
                    <a:pt x="405" y="264"/>
                  </a:lnTo>
                  <a:lnTo>
                    <a:pt x="471" y="0"/>
                  </a:lnTo>
                  <a:lnTo>
                    <a:pt x="71" y="0"/>
                  </a:lnTo>
                  <a:lnTo>
                    <a:pt x="63" y="2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0" name="Freeform 42"/>
            <p:cNvSpPr>
              <a:spLocks/>
            </p:cNvSpPr>
            <p:nvPr/>
          </p:nvSpPr>
          <p:spPr bwMode="auto">
            <a:xfrm>
              <a:off x="3166" y="2523"/>
              <a:ext cx="412" cy="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87" y="0"/>
                </a:cxn>
                <a:cxn ang="0">
                  <a:pos x="397" y="7"/>
                </a:cxn>
                <a:cxn ang="0">
                  <a:pos x="402" y="12"/>
                </a:cxn>
                <a:cxn ang="0">
                  <a:pos x="411" y="37"/>
                </a:cxn>
                <a:cxn ang="0">
                  <a:pos x="0" y="35"/>
                </a:cxn>
                <a:cxn ang="0">
                  <a:pos x="11" y="0"/>
                </a:cxn>
              </a:cxnLst>
              <a:rect l="0" t="0" r="r" b="b"/>
              <a:pathLst>
                <a:path w="412" h="38">
                  <a:moveTo>
                    <a:pt x="11" y="0"/>
                  </a:moveTo>
                  <a:lnTo>
                    <a:pt x="387" y="0"/>
                  </a:lnTo>
                  <a:lnTo>
                    <a:pt x="397" y="7"/>
                  </a:lnTo>
                  <a:lnTo>
                    <a:pt x="402" y="12"/>
                  </a:lnTo>
                  <a:lnTo>
                    <a:pt x="411" y="37"/>
                  </a:lnTo>
                  <a:lnTo>
                    <a:pt x="0" y="35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1" name="Freeform 43"/>
            <p:cNvSpPr>
              <a:spLocks/>
            </p:cNvSpPr>
            <p:nvPr/>
          </p:nvSpPr>
          <p:spPr bwMode="auto">
            <a:xfrm>
              <a:off x="2780" y="2568"/>
              <a:ext cx="364" cy="42"/>
            </a:xfrm>
            <a:custGeom>
              <a:avLst/>
              <a:gdLst/>
              <a:ahLst/>
              <a:cxnLst>
                <a:cxn ang="0">
                  <a:pos x="363" y="1"/>
                </a:cxn>
                <a:cxn ang="0">
                  <a:pos x="0" y="0"/>
                </a:cxn>
                <a:cxn ang="0">
                  <a:pos x="25" y="32"/>
                </a:cxn>
                <a:cxn ang="0">
                  <a:pos x="351" y="41"/>
                </a:cxn>
                <a:cxn ang="0">
                  <a:pos x="362" y="3"/>
                </a:cxn>
                <a:cxn ang="0">
                  <a:pos x="363" y="1"/>
                </a:cxn>
              </a:cxnLst>
              <a:rect l="0" t="0" r="r" b="b"/>
              <a:pathLst>
                <a:path w="364" h="42">
                  <a:moveTo>
                    <a:pt x="363" y="1"/>
                  </a:moveTo>
                  <a:lnTo>
                    <a:pt x="0" y="0"/>
                  </a:lnTo>
                  <a:lnTo>
                    <a:pt x="25" y="32"/>
                  </a:lnTo>
                  <a:lnTo>
                    <a:pt x="351" y="41"/>
                  </a:lnTo>
                  <a:lnTo>
                    <a:pt x="362" y="3"/>
                  </a:lnTo>
                  <a:lnTo>
                    <a:pt x="363" y="1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2" name="Freeform 44"/>
            <p:cNvSpPr>
              <a:spLocks/>
            </p:cNvSpPr>
            <p:nvPr/>
          </p:nvSpPr>
          <p:spPr bwMode="auto">
            <a:xfrm>
              <a:off x="3219" y="2346"/>
              <a:ext cx="55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6"/>
                </a:cxn>
                <a:cxn ang="0">
                  <a:pos x="1" y="39"/>
                </a:cxn>
                <a:cxn ang="0">
                  <a:pos x="13" y="56"/>
                </a:cxn>
                <a:cxn ang="0">
                  <a:pos x="34" y="56"/>
                </a:cxn>
                <a:cxn ang="0">
                  <a:pos x="51" y="40"/>
                </a:cxn>
                <a:cxn ang="0">
                  <a:pos x="54" y="29"/>
                </a:cxn>
                <a:cxn ang="0">
                  <a:pos x="53" y="17"/>
                </a:cxn>
                <a:cxn ang="0">
                  <a:pos x="41" y="0"/>
                </a:cxn>
                <a:cxn ang="0">
                  <a:pos x="20" y="0"/>
                </a:cxn>
                <a:cxn ang="0">
                  <a:pos x="3" y="16"/>
                </a:cxn>
              </a:cxnLst>
              <a:rect l="0" t="0" r="r" b="b"/>
              <a:pathLst>
                <a:path w="55" h="57">
                  <a:moveTo>
                    <a:pt x="3" y="16"/>
                  </a:moveTo>
                  <a:lnTo>
                    <a:pt x="0" y="26"/>
                  </a:lnTo>
                  <a:lnTo>
                    <a:pt x="1" y="39"/>
                  </a:lnTo>
                  <a:lnTo>
                    <a:pt x="13" y="56"/>
                  </a:lnTo>
                  <a:lnTo>
                    <a:pt x="34" y="56"/>
                  </a:lnTo>
                  <a:lnTo>
                    <a:pt x="51" y="40"/>
                  </a:lnTo>
                  <a:lnTo>
                    <a:pt x="54" y="29"/>
                  </a:lnTo>
                  <a:lnTo>
                    <a:pt x="53" y="17"/>
                  </a:lnTo>
                  <a:lnTo>
                    <a:pt x="41" y="0"/>
                  </a:lnTo>
                  <a:lnTo>
                    <a:pt x="20" y="0"/>
                  </a:lnTo>
                  <a:lnTo>
                    <a:pt x="3" y="16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3" name="Freeform 45"/>
            <p:cNvSpPr>
              <a:spLocks/>
            </p:cNvSpPr>
            <p:nvPr/>
          </p:nvSpPr>
          <p:spPr bwMode="auto">
            <a:xfrm>
              <a:off x="3507" y="2500"/>
              <a:ext cx="54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12" y="56"/>
                </a:cxn>
                <a:cxn ang="0">
                  <a:pos x="32" y="56"/>
                </a:cxn>
                <a:cxn ang="0">
                  <a:pos x="50" y="40"/>
                </a:cxn>
                <a:cxn ang="0">
                  <a:pos x="53" y="30"/>
                </a:cxn>
                <a:cxn ang="0">
                  <a:pos x="53" y="18"/>
                </a:cxn>
                <a:cxn ang="0">
                  <a:pos x="41" y="0"/>
                </a:cxn>
                <a:cxn ang="0">
                  <a:pos x="21" y="0"/>
                </a:cxn>
                <a:cxn ang="0">
                  <a:pos x="3" y="16"/>
                </a:cxn>
              </a:cxnLst>
              <a:rect l="0" t="0" r="r" b="b"/>
              <a:pathLst>
                <a:path w="54" h="57">
                  <a:moveTo>
                    <a:pt x="3" y="16"/>
                  </a:moveTo>
                  <a:lnTo>
                    <a:pt x="0" y="26"/>
                  </a:lnTo>
                  <a:lnTo>
                    <a:pt x="0" y="39"/>
                  </a:lnTo>
                  <a:lnTo>
                    <a:pt x="12" y="56"/>
                  </a:lnTo>
                  <a:lnTo>
                    <a:pt x="32" y="56"/>
                  </a:lnTo>
                  <a:lnTo>
                    <a:pt x="50" y="40"/>
                  </a:lnTo>
                  <a:lnTo>
                    <a:pt x="53" y="30"/>
                  </a:lnTo>
                  <a:lnTo>
                    <a:pt x="53" y="18"/>
                  </a:lnTo>
                  <a:lnTo>
                    <a:pt x="41" y="0"/>
                  </a:lnTo>
                  <a:lnTo>
                    <a:pt x="21" y="0"/>
                  </a:lnTo>
                  <a:lnTo>
                    <a:pt x="3" y="16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4" name="Freeform 46"/>
            <p:cNvSpPr>
              <a:spLocks/>
            </p:cNvSpPr>
            <p:nvPr/>
          </p:nvSpPr>
          <p:spPr bwMode="auto">
            <a:xfrm>
              <a:off x="2790" y="2569"/>
              <a:ext cx="52" cy="58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40"/>
                </a:cxn>
                <a:cxn ang="0">
                  <a:pos x="13" y="57"/>
                </a:cxn>
                <a:cxn ang="0">
                  <a:pos x="33" y="56"/>
                </a:cxn>
                <a:cxn ang="0">
                  <a:pos x="50" y="39"/>
                </a:cxn>
                <a:cxn ang="0">
                  <a:pos x="51" y="17"/>
                </a:cxn>
                <a:cxn ang="0">
                  <a:pos x="38" y="0"/>
                </a:cxn>
                <a:cxn ang="0">
                  <a:pos x="18" y="1"/>
                </a:cxn>
                <a:cxn ang="0">
                  <a:pos x="2" y="18"/>
                </a:cxn>
              </a:cxnLst>
              <a:rect l="0" t="0" r="r" b="b"/>
              <a:pathLst>
                <a:path w="52" h="58">
                  <a:moveTo>
                    <a:pt x="2" y="18"/>
                  </a:moveTo>
                  <a:lnTo>
                    <a:pt x="0" y="40"/>
                  </a:lnTo>
                  <a:lnTo>
                    <a:pt x="13" y="57"/>
                  </a:lnTo>
                  <a:lnTo>
                    <a:pt x="33" y="56"/>
                  </a:lnTo>
                  <a:lnTo>
                    <a:pt x="50" y="39"/>
                  </a:lnTo>
                  <a:lnTo>
                    <a:pt x="51" y="17"/>
                  </a:lnTo>
                  <a:lnTo>
                    <a:pt x="38" y="0"/>
                  </a:lnTo>
                  <a:lnTo>
                    <a:pt x="18" y="1"/>
                  </a:lnTo>
                  <a:lnTo>
                    <a:pt x="2" y="18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5" name="Freeform 47"/>
            <p:cNvSpPr>
              <a:spLocks/>
            </p:cNvSpPr>
            <p:nvPr/>
          </p:nvSpPr>
          <p:spPr bwMode="auto">
            <a:xfrm>
              <a:off x="2797" y="2494"/>
              <a:ext cx="55" cy="58"/>
            </a:xfrm>
            <a:custGeom>
              <a:avLst/>
              <a:gdLst/>
              <a:ahLst/>
              <a:cxnLst>
                <a:cxn ang="0">
                  <a:pos x="3" y="17"/>
                </a:cxn>
                <a:cxn ang="0">
                  <a:pos x="0" y="28"/>
                </a:cxn>
                <a:cxn ang="0">
                  <a:pos x="1" y="39"/>
                </a:cxn>
                <a:cxn ang="0">
                  <a:pos x="13" y="57"/>
                </a:cxn>
                <a:cxn ang="0">
                  <a:pos x="34" y="56"/>
                </a:cxn>
                <a:cxn ang="0">
                  <a:pos x="51" y="39"/>
                </a:cxn>
                <a:cxn ang="0">
                  <a:pos x="54" y="29"/>
                </a:cxn>
                <a:cxn ang="0">
                  <a:pos x="53" y="18"/>
                </a:cxn>
                <a:cxn ang="0">
                  <a:pos x="40" y="0"/>
                </a:cxn>
                <a:cxn ang="0">
                  <a:pos x="19" y="1"/>
                </a:cxn>
                <a:cxn ang="0">
                  <a:pos x="3" y="17"/>
                </a:cxn>
              </a:cxnLst>
              <a:rect l="0" t="0" r="r" b="b"/>
              <a:pathLst>
                <a:path w="55" h="58">
                  <a:moveTo>
                    <a:pt x="3" y="17"/>
                  </a:moveTo>
                  <a:lnTo>
                    <a:pt x="0" y="28"/>
                  </a:lnTo>
                  <a:lnTo>
                    <a:pt x="1" y="39"/>
                  </a:lnTo>
                  <a:lnTo>
                    <a:pt x="13" y="57"/>
                  </a:lnTo>
                  <a:lnTo>
                    <a:pt x="34" y="56"/>
                  </a:lnTo>
                  <a:lnTo>
                    <a:pt x="51" y="39"/>
                  </a:lnTo>
                  <a:lnTo>
                    <a:pt x="54" y="29"/>
                  </a:lnTo>
                  <a:lnTo>
                    <a:pt x="53" y="18"/>
                  </a:lnTo>
                  <a:lnTo>
                    <a:pt x="40" y="0"/>
                  </a:lnTo>
                  <a:lnTo>
                    <a:pt x="19" y="1"/>
                  </a:lnTo>
                  <a:lnTo>
                    <a:pt x="3" y="17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6" name="Freeform 48"/>
            <p:cNvSpPr>
              <a:spLocks/>
            </p:cNvSpPr>
            <p:nvPr/>
          </p:nvSpPr>
          <p:spPr bwMode="auto">
            <a:xfrm>
              <a:off x="3152" y="2339"/>
              <a:ext cx="54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7"/>
                </a:cxn>
                <a:cxn ang="0">
                  <a:pos x="0" y="39"/>
                </a:cxn>
                <a:cxn ang="0">
                  <a:pos x="12" y="56"/>
                </a:cxn>
                <a:cxn ang="0">
                  <a:pos x="33" y="56"/>
                </a:cxn>
                <a:cxn ang="0">
                  <a:pos x="50" y="40"/>
                </a:cxn>
                <a:cxn ang="0">
                  <a:pos x="53" y="29"/>
                </a:cxn>
                <a:cxn ang="0">
                  <a:pos x="52" y="17"/>
                </a:cxn>
                <a:cxn ang="0">
                  <a:pos x="40" y="0"/>
                </a:cxn>
                <a:cxn ang="0">
                  <a:pos x="19" y="0"/>
                </a:cxn>
                <a:cxn ang="0">
                  <a:pos x="3" y="16"/>
                </a:cxn>
              </a:cxnLst>
              <a:rect l="0" t="0" r="r" b="b"/>
              <a:pathLst>
                <a:path w="54" h="57">
                  <a:moveTo>
                    <a:pt x="3" y="16"/>
                  </a:moveTo>
                  <a:lnTo>
                    <a:pt x="0" y="27"/>
                  </a:lnTo>
                  <a:lnTo>
                    <a:pt x="0" y="39"/>
                  </a:lnTo>
                  <a:lnTo>
                    <a:pt x="12" y="56"/>
                  </a:lnTo>
                  <a:lnTo>
                    <a:pt x="33" y="56"/>
                  </a:lnTo>
                  <a:lnTo>
                    <a:pt x="50" y="40"/>
                  </a:lnTo>
                  <a:lnTo>
                    <a:pt x="53" y="29"/>
                  </a:lnTo>
                  <a:lnTo>
                    <a:pt x="52" y="17"/>
                  </a:lnTo>
                  <a:lnTo>
                    <a:pt x="40" y="0"/>
                  </a:lnTo>
                  <a:lnTo>
                    <a:pt x="19" y="0"/>
                  </a:lnTo>
                  <a:lnTo>
                    <a:pt x="3" y="16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7" name="Freeform 49"/>
            <p:cNvSpPr>
              <a:spLocks/>
            </p:cNvSpPr>
            <p:nvPr/>
          </p:nvSpPr>
          <p:spPr bwMode="auto">
            <a:xfrm>
              <a:off x="3501" y="2573"/>
              <a:ext cx="52" cy="58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40"/>
                </a:cxn>
                <a:cxn ang="0">
                  <a:pos x="13" y="57"/>
                </a:cxn>
                <a:cxn ang="0">
                  <a:pos x="34" y="56"/>
                </a:cxn>
                <a:cxn ang="0">
                  <a:pos x="50" y="39"/>
                </a:cxn>
                <a:cxn ang="0">
                  <a:pos x="51" y="17"/>
                </a:cxn>
                <a:cxn ang="0">
                  <a:pos x="39" y="0"/>
                </a:cxn>
                <a:cxn ang="0">
                  <a:pos x="18" y="1"/>
                </a:cxn>
                <a:cxn ang="0">
                  <a:pos x="2" y="18"/>
                </a:cxn>
              </a:cxnLst>
              <a:rect l="0" t="0" r="r" b="b"/>
              <a:pathLst>
                <a:path w="52" h="58">
                  <a:moveTo>
                    <a:pt x="2" y="18"/>
                  </a:moveTo>
                  <a:lnTo>
                    <a:pt x="0" y="40"/>
                  </a:lnTo>
                  <a:lnTo>
                    <a:pt x="13" y="57"/>
                  </a:lnTo>
                  <a:lnTo>
                    <a:pt x="34" y="56"/>
                  </a:lnTo>
                  <a:lnTo>
                    <a:pt x="50" y="39"/>
                  </a:lnTo>
                  <a:lnTo>
                    <a:pt x="51" y="17"/>
                  </a:lnTo>
                  <a:lnTo>
                    <a:pt x="39" y="0"/>
                  </a:lnTo>
                  <a:lnTo>
                    <a:pt x="18" y="1"/>
                  </a:lnTo>
                  <a:lnTo>
                    <a:pt x="2" y="18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8" name="Freeform 50"/>
            <p:cNvSpPr>
              <a:spLocks/>
            </p:cNvSpPr>
            <p:nvPr/>
          </p:nvSpPr>
          <p:spPr bwMode="auto">
            <a:xfrm>
              <a:off x="3122" y="2730"/>
              <a:ext cx="55" cy="58"/>
            </a:xfrm>
            <a:custGeom>
              <a:avLst/>
              <a:gdLst/>
              <a:ahLst/>
              <a:cxnLst>
                <a:cxn ang="0">
                  <a:pos x="3" y="17"/>
                </a:cxn>
                <a:cxn ang="0">
                  <a:pos x="0" y="27"/>
                </a:cxn>
                <a:cxn ang="0">
                  <a:pos x="1" y="39"/>
                </a:cxn>
                <a:cxn ang="0">
                  <a:pos x="13" y="57"/>
                </a:cxn>
                <a:cxn ang="0">
                  <a:pos x="34" y="56"/>
                </a:cxn>
                <a:cxn ang="0">
                  <a:pos x="51" y="40"/>
                </a:cxn>
                <a:cxn ang="0">
                  <a:pos x="54" y="30"/>
                </a:cxn>
                <a:cxn ang="0">
                  <a:pos x="53" y="18"/>
                </a:cxn>
                <a:cxn ang="0">
                  <a:pos x="41" y="0"/>
                </a:cxn>
                <a:cxn ang="0">
                  <a:pos x="21" y="1"/>
                </a:cxn>
                <a:cxn ang="0">
                  <a:pos x="3" y="17"/>
                </a:cxn>
              </a:cxnLst>
              <a:rect l="0" t="0" r="r" b="b"/>
              <a:pathLst>
                <a:path w="55" h="58">
                  <a:moveTo>
                    <a:pt x="3" y="17"/>
                  </a:moveTo>
                  <a:lnTo>
                    <a:pt x="0" y="27"/>
                  </a:lnTo>
                  <a:lnTo>
                    <a:pt x="1" y="39"/>
                  </a:lnTo>
                  <a:lnTo>
                    <a:pt x="13" y="57"/>
                  </a:lnTo>
                  <a:lnTo>
                    <a:pt x="34" y="56"/>
                  </a:lnTo>
                  <a:lnTo>
                    <a:pt x="51" y="40"/>
                  </a:lnTo>
                  <a:lnTo>
                    <a:pt x="54" y="30"/>
                  </a:lnTo>
                  <a:lnTo>
                    <a:pt x="53" y="18"/>
                  </a:lnTo>
                  <a:lnTo>
                    <a:pt x="41" y="0"/>
                  </a:lnTo>
                  <a:lnTo>
                    <a:pt x="21" y="1"/>
                  </a:lnTo>
                  <a:lnTo>
                    <a:pt x="3" y="17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79" name="Freeform 51"/>
            <p:cNvSpPr>
              <a:spLocks/>
            </p:cNvSpPr>
            <p:nvPr/>
          </p:nvSpPr>
          <p:spPr bwMode="auto">
            <a:xfrm>
              <a:off x="3054" y="2727"/>
              <a:ext cx="54" cy="56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12" y="55"/>
                </a:cxn>
                <a:cxn ang="0">
                  <a:pos x="33" y="55"/>
                </a:cxn>
                <a:cxn ang="0">
                  <a:pos x="50" y="40"/>
                </a:cxn>
                <a:cxn ang="0">
                  <a:pos x="53" y="29"/>
                </a:cxn>
                <a:cxn ang="0">
                  <a:pos x="53" y="17"/>
                </a:cxn>
                <a:cxn ang="0">
                  <a:pos x="41" y="0"/>
                </a:cxn>
                <a:cxn ang="0">
                  <a:pos x="21" y="0"/>
                </a:cxn>
                <a:cxn ang="0">
                  <a:pos x="3" y="15"/>
                </a:cxn>
              </a:cxnLst>
              <a:rect l="0" t="0" r="r" b="b"/>
              <a:pathLst>
                <a:path w="54" h="56">
                  <a:moveTo>
                    <a:pt x="3" y="15"/>
                  </a:moveTo>
                  <a:lnTo>
                    <a:pt x="0" y="25"/>
                  </a:lnTo>
                  <a:lnTo>
                    <a:pt x="0" y="38"/>
                  </a:lnTo>
                  <a:lnTo>
                    <a:pt x="12" y="55"/>
                  </a:lnTo>
                  <a:lnTo>
                    <a:pt x="33" y="55"/>
                  </a:lnTo>
                  <a:lnTo>
                    <a:pt x="50" y="40"/>
                  </a:lnTo>
                  <a:lnTo>
                    <a:pt x="53" y="29"/>
                  </a:lnTo>
                  <a:lnTo>
                    <a:pt x="53" y="17"/>
                  </a:lnTo>
                  <a:lnTo>
                    <a:pt x="41" y="0"/>
                  </a:lnTo>
                  <a:lnTo>
                    <a:pt x="21" y="0"/>
                  </a:lnTo>
                  <a:lnTo>
                    <a:pt x="3" y="15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0" name="Freeform 52"/>
            <p:cNvSpPr>
              <a:spLocks/>
            </p:cNvSpPr>
            <p:nvPr/>
          </p:nvSpPr>
          <p:spPr bwMode="auto">
            <a:xfrm>
              <a:off x="3070" y="2569"/>
              <a:ext cx="89" cy="23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0" y="214"/>
                </a:cxn>
                <a:cxn ang="0">
                  <a:pos x="33" y="237"/>
                </a:cxn>
                <a:cxn ang="0">
                  <a:pos x="88" y="0"/>
                </a:cxn>
                <a:cxn ang="0">
                  <a:pos x="54" y="0"/>
                </a:cxn>
              </a:cxnLst>
              <a:rect l="0" t="0" r="r" b="b"/>
              <a:pathLst>
                <a:path w="89" h="238">
                  <a:moveTo>
                    <a:pt x="54" y="0"/>
                  </a:moveTo>
                  <a:lnTo>
                    <a:pt x="0" y="214"/>
                  </a:lnTo>
                  <a:lnTo>
                    <a:pt x="33" y="237"/>
                  </a:lnTo>
                  <a:lnTo>
                    <a:pt x="88" y="0"/>
                  </a:lnTo>
                  <a:lnTo>
                    <a:pt x="54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1" name="Freeform 53"/>
            <p:cNvSpPr>
              <a:spLocks/>
            </p:cNvSpPr>
            <p:nvPr/>
          </p:nvSpPr>
          <p:spPr bwMode="auto">
            <a:xfrm>
              <a:off x="3197" y="2306"/>
              <a:ext cx="32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19" y="33"/>
                </a:cxn>
                <a:cxn ang="0">
                  <a:pos x="29" y="24"/>
                </a:cxn>
                <a:cxn ang="0">
                  <a:pos x="31" y="1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2" y="9"/>
                </a:cxn>
              </a:cxnLst>
              <a:rect l="0" t="0" r="r" b="b"/>
              <a:pathLst>
                <a:path w="32" h="34">
                  <a:moveTo>
                    <a:pt x="2" y="9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19" y="33"/>
                  </a:lnTo>
                  <a:lnTo>
                    <a:pt x="29" y="24"/>
                  </a:lnTo>
                  <a:lnTo>
                    <a:pt x="31" y="1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2" y="9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2" name="Freeform 54"/>
            <p:cNvSpPr>
              <a:spLocks/>
            </p:cNvSpPr>
            <p:nvPr/>
          </p:nvSpPr>
          <p:spPr bwMode="auto">
            <a:xfrm>
              <a:off x="2766" y="2528"/>
              <a:ext cx="33" cy="34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0" y="21"/>
                </a:cxn>
                <a:cxn ang="0">
                  <a:pos x="6" y="32"/>
                </a:cxn>
                <a:cxn ang="0">
                  <a:pos x="18" y="33"/>
                </a:cxn>
                <a:cxn ang="0">
                  <a:pos x="30" y="26"/>
                </a:cxn>
                <a:cxn ang="0">
                  <a:pos x="32" y="12"/>
                </a:cxn>
                <a:cxn ang="0">
                  <a:pos x="26" y="2"/>
                </a:cxn>
                <a:cxn ang="0">
                  <a:pos x="14" y="0"/>
                </a:cxn>
                <a:cxn ang="0">
                  <a:pos x="3" y="8"/>
                </a:cxn>
              </a:cxnLst>
              <a:rect l="0" t="0" r="r" b="b"/>
              <a:pathLst>
                <a:path w="33" h="34">
                  <a:moveTo>
                    <a:pt x="3" y="8"/>
                  </a:moveTo>
                  <a:lnTo>
                    <a:pt x="0" y="21"/>
                  </a:lnTo>
                  <a:lnTo>
                    <a:pt x="6" y="32"/>
                  </a:lnTo>
                  <a:lnTo>
                    <a:pt x="18" y="33"/>
                  </a:lnTo>
                  <a:lnTo>
                    <a:pt x="30" y="26"/>
                  </a:lnTo>
                  <a:lnTo>
                    <a:pt x="32" y="12"/>
                  </a:lnTo>
                  <a:lnTo>
                    <a:pt x="26" y="2"/>
                  </a:lnTo>
                  <a:lnTo>
                    <a:pt x="14" y="0"/>
                  </a:lnTo>
                  <a:lnTo>
                    <a:pt x="3" y="8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3" name="Freeform 55"/>
            <p:cNvSpPr>
              <a:spLocks/>
            </p:cNvSpPr>
            <p:nvPr/>
          </p:nvSpPr>
          <p:spPr bwMode="auto">
            <a:xfrm>
              <a:off x="3103" y="2792"/>
              <a:ext cx="33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20" y="33"/>
                </a:cxn>
                <a:cxn ang="0">
                  <a:pos x="30" y="24"/>
                </a:cxn>
                <a:cxn ang="0">
                  <a:pos x="32" y="11"/>
                </a:cxn>
                <a:cxn ang="0">
                  <a:pos x="25" y="1"/>
                </a:cxn>
                <a:cxn ang="0">
                  <a:pos x="13" y="0"/>
                </a:cxn>
                <a:cxn ang="0">
                  <a:pos x="2" y="9"/>
                </a:cxn>
              </a:cxnLst>
              <a:rect l="0" t="0" r="r" b="b"/>
              <a:pathLst>
                <a:path w="33" h="34">
                  <a:moveTo>
                    <a:pt x="2" y="9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20" y="33"/>
                  </a:lnTo>
                  <a:lnTo>
                    <a:pt x="30" y="24"/>
                  </a:lnTo>
                  <a:lnTo>
                    <a:pt x="32" y="11"/>
                  </a:lnTo>
                  <a:lnTo>
                    <a:pt x="25" y="1"/>
                  </a:lnTo>
                  <a:lnTo>
                    <a:pt x="13" y="0"/>
                  </a:lnTo>
                  <a:lnTo>
                    <a:pt x="2" y="9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4" name="Freeform 56"/>
            <p:cNvSpPr>
              <a:spLocks/>
            </p:cNvSpPr>
            <p:nvPr/>
          </p:nvSpPr>
          <p:spPr bwMode="auto">
            <a:xfrm>
              <a:off x="3563" y="2561"/>
              <a:ext cx="31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3"/>
                </a:cxn>
                <a:cxn ang="0">
                  <a:pos x="8" y="33"/>
                </a:cxn>
                <a:cxn ang="0">
                  <a:pos x="20" y="33"/>
                </a:cxn>
                <a:cxn ang="0">
                  <a:pos x="29" y="23"/>
                </a:cxn>
                <a:cxn ang="0">
                  <a:pos x="30" y="1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2" y="9"/>
                </a:cxn>
              </a:cxnLst>
              <a:rect l="0" t="0" r="r" b="b"/>
              <a:pathLst>
                <a:path w="31" h="34">
                  <a:moveTo>
                    <a:pt x="2" y="9"/>
                  </a:moveTo>
                  <a:lnTo>
                    <a:pt x="0" y="23"/>
                  </a:lnTo>
                  <a:lnTo>
                    <a:pt x="8" y="33"/>
                  </a:lnTo>
                  <a:lnTo>
                    <a:pt x="20" y="33"/>
                  </a:lnTo>
                  <a:lnTo>
                    <a:pt x="29" y="23"/>
                  </a:lnTo>
                  <a:lnTo>
                    <a:pt x="30" y="1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2" y="9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5" name="Freeform 57"/>
            <p:cNvSpPr>
              <a:spLocks/>
            </p:cNvSpPr>
            <p:nvPr/>
          </p:nvSpPr>
          <p:spPr bwMode="auto">
            <a:xfrm>
              <a:off x="3221" y="2306"/>
              <a:ext cx="33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2"/>
                </a:cxn>
                <a:cxn ang="0">
                  <a:pos x="7" y="32"/>
                </a:cxn>
                <a:cxn ang="0">
                  <a:pos x="19" y="33"/>
                </a:cxn>
                <a:cxn ang="0">
                  <a:pos x="30" y="24"/>
                </a:cxn>
                <a:cxn ang="0">
                  <a:pos x="32" y="10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2" y="9"/>
                </a:cxn>
              </a:cxnLst>
              <a:rect l="0" t="0" r="r" b="b"/>
              <a:pathLst>
                <a:path w="33" h="34">
                  <a:moveTo>
                    <a:pt x="2" y="9"/>
                  </a:moveTo>
                  <a:lnTo>
                    <a:pt x="0" y="22"/>
                  </a:lnTo>
                  <a:lnTo>
                    <a:pt x="7" y="32"/>
                  </a:lnTo>
                  <a:lnTo>
                    <a:pt x="19" y="33"/>
                  </a:lnTo>
                  <a:lnTo>
                    <a:pt x="30" y="24"/>
                  </a:lnTo>
                  <a:lnTo>
                    <a:pt x="32" y="10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2" y="9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6" name="Freeform 58"/>
            <p:cNvSpPr>
              <a:spLocks/>
            </p:cNvSpPr>
            <p:nvPr/>
          </p:nvSpPr>
          <p:spPr bwMode="auto">
            <a:xfrm>
              <a:off x="3079" y="2789"/>
              <a:ext cx="32" cy="34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0" y="23"/>
                </a:cxn>
                <a:cxn ang="0">
                  <a:pos x="8" y="33"/>
                </a:cxn>
                <a:cxn ang="0">
                  <a:pos x="20" y="33"/>
                </a:cxn>
                <a:cxn ang="0">
                  <a:pos x="29" y="23"/>
                </a:cxn>
                <a:cxn ang="0">
                  <a:pos x="31" y="1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2" y="10"/>
                </a:cxn>
              </a:cxnLst>
              <a:rect l="0" t="0" r="r" b="b"/>
              <a:pathLst>
                <a:path w="32" h="34">
                  <a:moveTo>
                    <a:pt x="2" y="10"/>
                  </a:moveTo>
                  <a:lnTo>
                    <a:pt x="0" y="23"/>
                  </a:lnTo>
                  <a:lnTo>
                    <a:pt x="8" y="33"/>
                  </a:lnTo>
                  <a:lnTo>
                    <a:pt x="20" y="33"/>
                  </a:lnTo>
                  <a:lnTo>
                    <a:pt x="29" y="23"/>
                  </a:lnTo>
                  <a:lnTo>
                    <a:pt x="31" y="1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2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7" name="Freeform 59"/>
            <p:cNvSpPr>
              <a:spLocks/>
            </p:cNvSpPr>
            <p:nvPr/>
          </p:nvSpPr>
          <p:spPr bwMode="auto">
            <a:xfrm>
              <a:off x="3564" y="2536"/>
              <a:ext cx="33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2"/>
                </a:cxn>
                <a:cxn ang="0">
                  <a:pos x="7" y="33"/>
                </a:cxn>
                <a:cxn ang="0">
                  <a:pos x="19" y="33"/>
                </a:cxn>
                <a:cxn ang="0">
                  <a:pos x="30" y="24"/>
                </a:cxn>
                <a:cxn ang="0">
                  <a:pos x="32" y="11"/>
                </a:cxn>
                <a:cxn ang="0">
                  <a:pos x="25" y="0"/>
                </a:cxn>
                <a:cxn ang="0">
                  <a:pos x="13" y="0"/>
                </a:cxn>
                <a:cxn ang="0">
                  <a:pos x="2" y="9"/>
                </a:cxn>
              </a:cxnLst>
              <a:rect l="0" t="0" r="r" b="b"/>
              <a:pathLst>
                <a:path w="33" h="34">
                  <a:moveTo>
                    <a:pt x="2" y="9"/>
                  </a:moveTo>
                  <a:lnTo>
                    <a:pt x="0" y="22"/>
                  </a:lnTo>
                  <a:lnTo>
                    <a:pt x="7" y="33"/>
                  </a:lnTo>
                  <a:lnTo>
                    <a:pt x="19" y="33"/>
                  </a:lnTo>
                  <a:lnTo>
                    <a:pt x="30" y="24"/>
                  </a:lnTo>
                  <a:lnTo>
                    <a:pt x="32" y="11"/>
                  </a:lnTo>
                  <a:lnTo>
                    <a:pt x="25" y="0"/>
                  </a:lnTo>
                  <a:lnTo>
                    <a:pt x="13" y="0"/>
                  </a:lnTo>
                  <a:lnTo>
                    <a:pt x="2" y="9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8" name="Freeform 60"/>
            <p:cNvSpPr>
              <a:spLocks/>
            </p:cNvSpPr>
            <p:nvPr/>
          </p:nvSpPr>
          <p:spPr bwMode="auto">
            <a:xfrm>
              <a:off x="2764" y="2558"/>
              <a:ext cx="31" cy="35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0" y="24"/>
                </a:cxn>
                <a:cxn ang="0">
                  <a:pos x="8" y="34"/>
                </a:cxn>
                <a:cxn ang="0">
                  <a:pos x="20" y="33"/>
                </a:cxn>
                <a:cxn ang="0">
                  <a:pos x="29" y="23"/>
                </a:cxn>
                <a:cxn ang="0">
                  <a:pos x="30" y="11"/>
                </a:cxn>
                <a:cxn ang="0">
                  <a:pos x="23" y="0"/>
                </a:cxn>
                <a:cxn ang="0">
                  <a:pos x="11" y="1"/>
                </a:cxn>
                <a:cxn ang="0">
                  <a:pos x="1" y="11"/>
                </a:cxn>
              </a:cxnLst>
              <a:rect l="0" t="0" r="r" b="b"/>
              <a:pathLst>
                <a:path w="31" h="35">
                  <a:moveTo>
                    <a:pt x="1" y="11"/>
                  </a:moveTo>
                  <a:lnTo>
                    <a:pt x="0" y="24"/>
                  </a:lnTo>
                  <a:lnTo>
                    <a:pt x="8" y="34"/>
                  </a:lnTo>
                  <a:lnTo>
                    <a:pt x="20" y="33"/>
                  </a:lnTo>
                  <a:lnTo>
                    <a:pt x="29" y="23"/>
                  </a:lnTo>
                  <a:lnTo>
                    <a:pt x="30" y="11"/>
                  </a:lnTo>
                  <a:lnTo>
                    <a:pt x="23" y="0"/>
                  </a:lnTo>
                  <a:lnTo>
                    <a:pt x="11" y="1"/>
                  </a:lnTo>
                  <a:lnTo>
                    <a:pt x="1" y="11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89" name="Freeform 61"/>
            <p:cNvSpPr>
              <a:spLocks/>
            </p:cNvSpPr>
            <p:nvPr/>
          </p:nvSpPr>
          <p:spPr bwMode="auto">
            <a:xfrm>
              <a:off x="3164" y="2309"/>
              <a:ext cx="85" cy="249"/>
            </a:xfrm>
            <a:custGeom>
              <a:avLst/>
              <a:gdLst/>
              <a:ahLst/>
              <a:cxnLst>
                <a:cxn ang="0">
                  <a:pos x="58" y="10"/>
                </a:cxn>
                <a:cxn ang="0">
                  <a:pos x="0" y="248"/>
                </a:cxn>
                <a:cxn ang="0">
                  <a:pos x="37" y="246"/>
                </a:cxn>
                <a:cxn ang="0">
                  <a:pos x="84" y="33"/>
                </a:cxn>
                <a:cxn ang="0">
                  <a:pos x="65" y="0"/>
                </a:cxn>
                <a:cxn ang="0">
                  <a:pos x="58" y="10"/>
                </a:cxn>
              </a:cxnLst>
              <a:rect l="0" t="0" r="r" b="b"/>
              <a:pathLst>
                <a:path w="85" h="249">
                  <a:moveTo>
                    <a:pt x="58" y="10"/>
                  </a:moveTo>
                  <a:lnTo>
                    <a:pt x="0" y="248"/>
                  </a:lnTo>
                  <a:lnTo>
                    <a:pt x="37" y="246"/>
                  </a:lnTo>
                  <a:lnTo>
                    <a:pt x="84" y="33"/>
                  </a:lnTo>
                  <a:lnTo>
                    <a:pt x="65" y="0"/>
                  </a:lnTo>
                  <a:lnTo>
                    <a:pt x="58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0" name="Freeform 62"/>
            <p:cNvSpPr>
              <a:spLocks/>
            </p:cNvSpPr>
            <p:nvPr/>
          </p:nvSpPr>
          <p:spPr bwMode="auto">
            <a:xfrm>
              <a:off x="3130" y="2308"/>
              <a:ext cx="90" cy="248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38" y="245"/>
                </a:cxn>
                <a:cxn ang="0">
                  <a:pos x="0" y="247"/>
                </a:cxn>
                <a:cxn ang="0">
                  <a:pos x="48" y="44"/>
                </a:cxn>
                <a:cxn ang="0">
                  <a:pos x="83" y="0"/>
                </a:cxn>
                <a:cxn ang="0">
                  <a:pos x="89" y="4"/>
                </a:cxn>
              </a:cxnLst>
              <a:rect l="0" t="0" r="r" b="b"/>
              <a:pathLst>
                <a:path w="90" h="248">
                  <a:moveTo>
                    <a:pt x="89" y="4"/>
                  </a:moveTo>
                  <a:lnTo>
                    <a:pt x="38" y="245"/>
                  </a:lnTo>
                  <a:lnTo>
                    <a:pt x="0" y="247"/>
                  </a:lnTo>
                  <a:lnTo>
                    <a:pt x="48" y="44"/>
                  </a:lnTo>
                  <a:lnTo>
                    <a:pt x="83" y="0"/>
                  </a:lnTo>
                  <a:lnTo>
                    <a:pt x="89" y="4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1" name="Freeform 63"/>
            <p:cNvSpPr>
              <a:spLocks/>
            </p:cNvSpPr>
            <p:nvPr/>
          </p:nvSpPr>
          <p:spPr bwMode="auto">
            <a:xfrm>
              <a:off x="2769" y="2523"/>
              <a:ext cx="406" cy="35"/>
            </a:xfrm>
            <a:custGeom>
              <a:avLst/>
              <a:gdLst/>
              <a:ahLst/>
              <a:cxnLst>
                <a:cxn ang="0">
                  <a:pos x="405" y="0"/>
                </a:cxn>
                <a:cxn ang="0">
                  <a:pos x="35" y="0"/>
                </a:cxn>
                <a:cxn ang="0">
                  <a:pos x="0" y="32"/>
                </a:cxn>
                <a:cxn ang="0">
                  <a:pos x="389" y="34"/>
                </a:cxn>
                <a:cxn ang="0">
                  <a:pos x="400" y="0"/>
                </a:cxn>
                <a:cxn ang="0">
                  <a:pos x="405" y="0"/>
                </a:cxn>
              </a:cxnLst>
              <a:rect l="0" t="0" r="r" b="b"/>
              <a:pathLst>
                <a:path w="406" h="35">
                  <a:moveTo>
                    <a:pt x="405" y="0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389" y="34"/>
                  </a:lnTo>
                  <a:lnTo>
                    <a:pt x="400" y="0"/>
                  </a:lnTo>
                  <a:lnTo>
                    <a:pt x="405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2" name="Freeform 64"/>
            <p:cNvSpPr>
              <a:spLocks/>
            </p:cNvSpPr>
            <p:nvPr/>
          </p:nvSpPr>
          <p:spPr bwMode="auto">
            <a:xfrm>
              <a:off x="3103" y="2565"/>
              <a:ext cx="95" cy="260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42" y="225"/>
                </a:cxn>
                <a:cxn ang="0">
                  <a:pos x="0" y="259"/>
                </a:cxn>
                <a:cxn ang="0">
                  <a:pos x="58" y="1"/>
                </a:cxn>
                <a:cxn ang="0">
                  <a:pos x="93" y="7"/>
                </a:cxn>
                <a:cxn ang="0">
                  <a:pos x="94" y="0"/>
                </a:cxn>
              </a:cxnLst>
              <a:rect l="0" t="0" r="r" b="b"/>
              <a:pathLst>
                <a:path w="95" h="260">
                  <a:moveTo>
                    <a:pt x="94" y="0"/>
                  </a:moveTo>
                  <a:lnTo>
                    <a:pt x="42" y="225"/>
                  </a:lnTo>
                  <a:lnTo>
                    <a:pt x="0" y="259"/>
                  </a:lnTo>
                  <a:lnTo>
                    <a:pt x="58" y="1"/>
                  </a:lnTo>
                  <a:lnTo>
                    <a:pt x="93" y="7"/>
                  </a:lnTo>
                  <a:lnTo>
                    <a:pt x="94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3" name="Freeform 65"/>
            <p:cNvSpPr>
              <a:spLocks/>
            </p:cNvSpPr>
            <p:nvPr/>
          </p:nvSpPr>
          <p:spPr bwMode="auto">
            <a:xfrm>
              <a:off x="3157" y="2565"/>
              <a:ext cx="435" cy="4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388" y="39"/>
                </a:cxn>
                <a:cxn ang="0">
                  <a:pos x="414" y="18"/>
                </a:cxn>
                <a:cxn ang="0">
                  <a:pos x="433" y="7"/>
                </a:cxn>
                <a:cxn ang="0">
                  <a:pos x="434" y="3"/>
                </a:cxn>
                <a:cxn ang="0">
                  <a:pos x="11" y="0"/>
                </a:cxn>
                <a:cxn ang="0">
                  <a:pos x="0" y="39"/>
                </a:cxn>
                <a:cxn ang="0">
                  <a:pos x="4" y="39"/>
                </a:cxn>
              </a:cxnLst>
              <a:rect l="0" t="0" r="r" b="b"/>
              <a:pathLst>
                <a:path w="435" h="40">
                  <a:moveTo>
                    <a:pt x="4" y="39"/>
                  </a:moveTo>
                  <a:lnTo>
                    <a:pt x="388" y="39"/>
                  </a:lnTo>
                  <a:lnTo>
                    <a:pt x="414" y="18"/>
                  </a:lnTo>
                  <a:lnTo>
                    <a:pt x="433" y="7"/>
                  </a:lnTo>
                  <a:lnTo>
                    <a:pt x="434" y="3"/>
                  </a:lnTo>
                  <a:lnTo>
                    <a:pt x="11" y="0"/>
                  </a:lnTo>
                  <a:lnTo>
                    <a:pt x="0" y="39"/>
                  </a:lnTo>
                  <a:lnTo>
                    <a:pt x="4" y="39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4" name="Freeform 66"/>
            <p:cNvSpPr>
              <a:spLocks/>
            </p:cNvSpPr>
            <p:nvPr/>
          </p:nvSpPr>
          <p:spPr bwMode="auto">
            <a:xfrm>
              <a:off x="3673" y="1759"/>
              <a:ext cx="960" cy="537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959" y="0"/>
                </a:cxn>
                <a:cxn ang="0">
                  <a:pos x="847" y="536"/>
                </a:cxn>
                <a:cxn ang="0">
                  <a:pos x="0" y="536"/>
                </a:cxn>
                <a:cxn ang="0">
                  <a:pos x="5" y="496"/>
                </a:cxn>
                <a:cxn ang="0">
                  <a:pos x="101" y="3"/>
                </a:cxn>
              </a:cxnLst>
              <a:rect l="0" t="0" r="r" b="b"/>
              <a:pathLst>
                <a:path w="960" h="537">
                  <a:moveTo>
                    <a:pt x="101" y="3"/>
                  </a:moveTo>
                  <a:lnTo>
                    <a:pt x="959" y="0"/>
                  </a:lnTo>
                  <a:lnTo>
                    <a:pt x="847" y="536"/>
                  </a:lnTo>
                  <a:lnTo>
                    <a:pt x="0" y="536"/>
                  </a:lnTo>
                  <a:lnTo>
                    <a:pt x="5" y="496"/>
                  </a:lnTo>
                  <a:lnTo>
                    <a:pt x="101" y="3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5" name="Freeform 67"/>
            <p:cNvSpPr>
              <a:spLocks/>
            </p:cNvSpPr>
            <p:nvPr/>
          </p:nvSpPr>
          <p:spPr bwMode="auto">
            <a:xfrm>
              <a:off x="4141" y="1758"/>
              <a:ext cx="494" cy="261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258"/>
                </a:cxn>
                <a:cxn ang="0">
                  <a:pos x="437" y="260"/>
                </a:cxn>
                <a:cxn ang="0">
                  <a:pos x="493" y="2"/>
                </a:cxn>
                <a:cxn ang="0">
                  <a:pos x="68" y="0"/>
                </a:cxn>
                <a:cxn ang="0">
                  <a:pos x="60" y="0"/>
                </a:cxn>
              </a:cxnLst>
              <a:rect l="0" t="0" r="r" b="b"/>
              <a:pathLst>
                <a:path w="494" h="261">
                  <a:moveTo>
                    <a:pt x="60" y="0"/>
                  </a:moveTo>
                  <a:lnTo>
                    <a:pt x="0" y="258"/>
                  </a:lnTo>
                  <a:lnTo>
                    <a:pt x="437" y="260"/>
                  </a:lnTo>
                  <a:lnTo>
                    <a:pt x="493" y="2"/>
                  </a:lnTo>
                  <a:lnTo>
                    <a:pt x="68" y="0"/>
                  </a:lnTo>
                  <a:lnTo>
                    <a:pt x="60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6" name="Freeform 68"/>
            <p:cNvSpPr>
              <a:spLocks/>
            </p:cNvSpPr>
            <p:nvPr/>
          </p:nvSpPr>
          <p:spPr bwMode="auto">
            <a:xfrm>
              <a:off x="3665" y="2026"/>
              <a:ext cx="466" cy="271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70"/>
                </a:cxn>
                <a:cxn ang="0">
                  <a:pos x="400" y="268"/>
                </a:cxn>
                <a:cxn ang="0">
                  <a:pos x="465" y="1"/>
                </a:cxn>
                <a:cxn ang="0">
                  <a:pos x="69" y="0"/>
                </a:cxn>
                <a:cxn ang="0">
                  <a:pos x="56" y="0"/>
                </a:cxn>
              </a:cxnLst>
              <a:rect l="0" t="0" r="r" b="b"/>
              <a:pathLst>
                <a:path w="466" h="271">
                  <a:moveTo>
                    <a:pt x="56" y="0"/>
                  </a:moveTo>
                  <a:lnTo>
                    <a:pt x="0" y="270"/>
                  </a:lnTo>
                  <a:lnTo>
                    <a:pt x="400" y="268"/>
                  </a:lnTo>
                  <a:lnTo>
                    <a:pt x="465" y="1"/>
                  </a:lnTo>
                  <a:lnTo>
                    <a:pt x="69" y="0"/>
                  </a:lnTo>
                  <a:lnTo>
                    <a:pt x="56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7" name="Freeform 69"/>
            <p:cNvSpPr>
              <a:spLocks/>
            </p:cNvSpPr>
            <p:nvPr/>
          </p:nvSpPr>
          <p:spPr bwMode="auto">
            <a:xfrm>
              <a:off x="4138" y="1982"/>
              <a:ext cx="413" cy="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87" y="0"/>
                </a:cxn>
                <a:cxn ang="0">
                  <a:pos x="397" y="7"/>
                </a:cxn>
                <a:cxn ang="0">
                  <a:pos x="402" y="12"/>
                </a:cxn>
                <a:cxn ang="0">
                  <a:pos x="412" y="37"/>
                </a:cxn>
                <a:cxn ang="0">
                  <a:pos x="0" y="35"/>
                </a:cxn>
                <a:cxn ang="0">
                  <a:pos x="11" y="0"/>
                </a:cxn>
              </a:cxnLst>
              <a:rect l="0" t="0" r="r" b="b"/>
              <a:pathLst>
                <a:path w="413" h="38">
                  <a:moveTo>
                    <a:pt x="11" y="0"/>
                  </a:moveTo>
                  <a:lnTo>
                    <a:pt x="387" y="0"/>
                  </a:lnTo>
                  <a:lnTo>
                    <a:pt x="397" y="7"/>
                  </a:lnTo>
                  <a:lnTo>
                    <a:pt x="402" y="12"/>
                  </a:lnTo>
                  <a:lnTo>
                    <a:pt x="412" y="37"/>
                  </a:lnTo>
                  <a:lnTo>
                    <a:pt x="0" y="35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8" name="Freeform 70"/>
            <p:cNvSpPr>
              <a:spLocks/>
            </p:cNvSpPr>
            <p:nvPr/>
          </p:nvSpPr>
          <p:spPr bwMode="auto">
            <a:xfrm>
              <a:off x="3751" y="2027"/>
              <a:ext cx="365" cy="41"/>
            </a:xfrm>
            <a:custGeom>
              <a:avLst/>
              <a:gdLst/>
              <a:ahLst/>
              <a:cxnLst>
                <a:cxn ang="0">
                  <a:pos x="364" y="0"/>
                </a:cxn>
                <a:cxn ang="0">
                  <a:pos x="0" y="0"/>
                </a:cxn>
                <a:cxn ang="0">
                  <a:pos x="26" y="32"/>
                </a:cxn>
                <a:cxn ang="0">
                  <a:pos x="352" y="40"/>
                </a:cxn>
                <a:cxn ang="0">
                  <a:pos x="364" y="3"/>
                </a:cxn>
                <a:cxn ang="0">
                  <a:pos x="364" y="0"/>
                </a:cxn>
              </a:cxnLst>
              <a:rect l="0" t="0" r="r" b="b"/>
              <a:pathLst>
                <a:path w="365" h="41">
                  <a:moveTo>
                    <a:pt x="364" y="0"/>
                  </a:moveTo>
                  <a:lnTo>
                    <a:pt x="0" y="0"/>
                  </a:lnTo>
                  <a:lnTo>
                    <a:pt x="26" y="32"/>
                  </a:lnTo>
                  <a:lnTo>
                    <a:pt x="352" y="40"/>
                  </a:lnTo>
                  <a:lnTo>
                    <a:pt x="364" y="3"/>
                  </a:lnTo>
                  <a:lnTo>
                    <a:pt x="364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2999" name="Freeform 71"/>
            <p:cNvSpPr>
              <a:spLocks/>
            </p:cNvSpPr>
            <p:nvPr/>
          </p:nvSpPr>
          <p:spPr bwMode="auto">
            <a:xfrm>
              <a:off x="4191" y="1804"/>
              <a:ext cx="55" cy="57"/>
            </a:xfrm>
            <a:custGeom>
              <a:avLst/>
              <a:gdLst/>
              <a:ahLst/>
              <a:cxnLst>
                <a:cxn ang="0">
                  <a:pos x="3" y="17"/>
                </a:cxn>
                <a:cxn ang="0">
                  <a:pos x="0" y="27"/>
                </a:cxn>
                <a:cxn ang="0">
                  <a:pos x="1" y="39"/>
                </a:cxn>
                <a:cxn ang="0">
                  <a:pos x="14" y="56"/>
                </a:cxn>
                <a:cxn ang="0">
                  <a:pos x="35" y="56"/>
                </a:cxn>
                <a:cxn ang="0">
                  <a:pos x="51" y="39"/>
                </a:cxn>
                <a:cxn ang="0">
                  <a:pos x="54" y="29"/>
                </a:cxn>
                <a:cxn ang="0">
                  <a:pos x="53" y="17"/>
                </a:cxn>
                <a:cxn ang="0">
                  <a:pos x="41" y="0"/>
                </a:cxn>
                <a:cxn ang="0">
                  <a:pos x="20" y="1"/>
                </a:cxn>
                <a:cxn ang="0">
                  <a:pos x="3" y="17"/>
                </a:cxn>
              </a:cxnLst>
              <a:rect l="0" t="0" r="r" b="b"/>
              <a:pathLst>
                <a:path w="55" h="57">
                  <a:moveTo>
                    <a:pt x="3" y="17"/>
                  </a:moveTo>
                  <a:lnTo>
                    <a:pt x="0" y="27"/>
                  </a:lnTo>
                  <a:lnTo>
                    <a:pt x="1" y="39"/>
                  </a:lnTo>
                  <a:lnTo>
                    <a:pt x="14" y="56"/>
                  </a:lnTo>
                  <a:lnTo>
                    <a:pt x="35" y="56"/>
                  </a:lnTo>
                  <a:lnTo>
                    <a:pt x="51" y="39"/>
                  </a:lnTo>
                  <a:lnTo>
                    <a:pt x="54" y="29"/>
                  </a:lnTo>
                  <a:lnTo>
                    <a:pt x="53" y="17"/>
                  </a:lnTo>
                  <a:lnTo>
                    <a:pt x="41" y="0"/>
                  </a:lnTo>
                  <a:lnTo>
                    <a:pt x="20" y="1"/>
                  </a:lnTo>
                  <a:lnTo>
                    <a:pt x="3" y="17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0" name="Freeform 72"/>
            <p:cNvSpPr>
              <a:spLocks/>
            </p:cNvSpPr>
            <p:nvPr/>
          </p:nvSpPr>
          <p:spPr bwMode="auto">
            <a:xfrm>
              <a:off x="4479" y="1959"/>
              <a:ext cx="54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7"/>
                </a:cxn>
                <a:cxn ang="0">
                  <a:pos x="0" y="39"/>
                </a:cxn>
                <a:cxn ang="0">
                  <a:pos x="13" y="56"/>
                </a:cxn>
                <a:cxn ang="0">
                  <a:pos x="33" y="56"/>
                </a:cxn>
                <a:cxn ang="0">
                  <a:pos x="50" y="40"/>
                </a:cxn>
                <a:cxn ang="0">
                  <a:pos x="53" y="29"/>
                </a:cxn>
                <a:cxn ang="0">
                  <a:pos x="52" y="17"/>
                </a:cxn>
                <a:cxn ang="0">
                  <a:pos x="40" y="0"/>
                </a:cxn>
                <a:cxn ang="0">
                  <a:pos x="20" y="0"/>
                </a:cxn>
                <a:cxn ang="0">
                  <a:pos x="3" y="16"/>
                </a:cxn>
              </a:cxnLst>
              <a:rect l="0" t="0" r="r" b="b"/>
              <a:pathLst>
                <a:path w="54" h="57">
                  <a:moveTo>
                    <a:pt x="3" y="16"/>
                  </a:moveTo>
                  <a:lnTo>
                    <a:pt x="0" y="27"/>
                  </a:lnTo>
                  <a:lnTo>
                    <a:pt x="0" y="39"/>
                  </a:lnTo>
                  <a:lnTo>
                    <a:pt x="13" y="56"/>
                  </a:lnTo>
                  <a:lnTo>
                    <a:pt x="33" y="56"/>
                  </a:lnTo>
                  <a:lnTo>
                    <a:pt x="50" y="40"/>
                  </a:lnTo>
                  <a:lnTo>
                    <a:pt x="53" y="29"/>
                  </a:lnTo>
                  <a:lnTo>
                    <a:pt x="52" y="17"/>
                  </a:lnTo>
                  <a:lnTo>
                    <a:pt x="40" y="0"/>
                  </a:lnTo>
                  <a:lnTo>
                    <a:pt x="20" y="0"/>
                  </a:lnTo>
                  <a:lnTo>
                    <a:pt x="3" y="16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1" name="Freeform 73"/>
            <p:cNvSpPr>
              <a:spLocks/>
            </p:cNvSpPr>
            <p:nvPr/>
          </p:nvSpPr>
          <p:spPr bwMode="auto">
            <a:xfrm>
              <a:off x="3761" y="2028"/>
              <a:ext cx="54" cy="57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12" y="55"/>
                </a:cxn>
                <a:cxn ang="0">
                  <a:pos x="32" y="56"/>
                </a:cxn>
                <a:cxn ang="0">
                  <a:pos x="50" y="40"/>
                </a:cxn>
                <a:cxn ang="0">
                  <a:pos x="53" y="30"/>
                </a:cxn>
                <a:cxn ang="0">
                  <a:pos x="53" y="18"/>
                </a:cxn>
                <a:cxn ang="0">
                  <a:pos x="41" y="0"/>
                </a:cxn>
                <a:cxn ang="0">
                  <a:pos x="21" y="0"/>
                </a:cxn>
                <a:cxn ang="0">
                  <a:pos x="3" y="15"/>
                </a:cxn>
              </a:cxnLst>
              <a:rect l="0" t="0" r="r" b="b"/>
              <a:pathLst>
                <a:path w="54" h="57">
                  <a:moveTo>
                    <a:pt x="3" y="15"/>
                  </a:moveTo>
                  <a:lnTo>
                    <a:pt x="0" y="26"/>
                  </a:lnTo>
                  <a:lnTo>
                    <a:pt x="0" y="39"/>
                  </a:lnTo>
                  <a:lnTo>
                    <a:pt x="12" y="55"/>
                  </a:lnTo>
                  <a:lnTo>
                    <a:pt x="32" y="56"/>
                  </a:lnTo>
                  <a:lnTo>
                    <a:pt x="50" y="40"/>
                  </a:lnTo>
                  <a:lnTo>
                    <a:pt x="53" y="30"/>
                  </a:lnTo>
                  <a:lnTo>
                    <a:pt x="53" y="18"/>
                  </a:lnTo>
                  <a:lnTo>
                    <a:pt x="41" y="0"/>
                  </a:lnTo>
                  <a:lnTo>
                    <a:pt x="21" y="0"/>
                  </a:lnTo>
                  <a:lnTo>
                    <a:pt x="3" y="15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2" name="Freeform 74"/>
            <p:cNvSpPr>
              <a:spLocks/>
            </p:cNvSpPr>
            <p:nvPr/>
          </p:nvSpPr>
          <p:spPr bwMode="auto">
            <a:xfrm>
              <a:off x="3770" y="1952"/>
              <a:ext cx="52" cy="58"/>
            </a:xfrm>
            <a:custGeom>
              <a:avLst/>
              <a:gdLst/>
              <a:ahLst/>
              <a:cxnLst>
                <a:cxn ang="0">
                  <a:pos x="2" y="18"/>
                </a:cxn>
                <a:cxn ang="0">
                  <a:pos x="0" y="40"/>
                </a:cxn>
                <a:cxn ang="0">
                  <a:pos x="13" y="57"/>
                </a:cxn>
                <a:cxn ang="0">
                  <a:pos x="34" y="56"/>
                </a:cxn>
                <a:cxn ang="0">
                  <a:pos x="50" y="39"/>
                </a:cxn>
                <a:cxn ang="0">
                  <a:pos x="51" y="18"/>
                </a:cxn>
                <a:cxn ang="0">
                  <a:pos x="39" y="0"/>
                </a:cxn>
                <a:cxn ang="0">
                  <a:pos x="18" y="1"/>
                </a:cxn>
                <a:cxn ang="0">
                  <a:pos x="2" y="18"/>
                </a:cxn>
              </a:cxnLst>
              <a:rect l="0" t="0" r="r" b="b"/>
              <a:pathLst>
                <a:path w="52" h="58">
                  <a:moveTo>
                    <a:pt x="2" y="18"/>
                  </a:moveTo>
                  <a:lnTo>
                    <a:pt x="0" y="40"/>
                  </a:lnTo>
                  <a:lnTo>
                    <a:pt x="13" y="57"/>
                  </a:lnTo>
                  <a:lnTo>
                    <a:pt x="34" y="56"/>
                  </a:lnTo>
                  <a:lnTo>
                    <a:pt x="50" y="39"/>
                  </a:lnTo>
                  <a:lnTo>
                    <a:pt x="51" y="18"/>
                  </a:lnTo>
                  <a:lnTo>
                    <a:pt x="39" y="0"/>
                  </a:lnTo>
                  <a:lnTo>
                    <a:pt x="18" y="1"/>
                  </a:lnTo>
                  <a:lnTo>
                    <a:pt x="2" y="18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3" name="Freeform 75"/>
            <p:cNvSpPr>
              <a:spLocks/>
            </p:cNvSpPr>
            <p:nvPr/>
          </p:nvSpPr>
          <p:spPr bwMode="auto">
            <a:xfrm>
              <a:off x="4123" y="1797"/>
              <a:ext cx="55" cy="58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0" y="26"/>
                </a:cxn>
                <a:cxn ang="0">
                  <a:pos x="0" y="38"/>
                </a:cxn>
                <a:cxn ang="0">
                  <a:pos x="11" y="56"/>
                </a:cxn>
                <a:cxn ang="0">
                  <a:pos x="33" y="57"/>
                </a:cxn>
                <a:cxn ang="0">
                  <a:pos x="51" y="41"/>
                </a:cxn>
                <a:cxn ang="0">
                  <a:pos x="54" y="31"/>
                </a:cxn>
                <a:cxn ang="0">
                  <a:pos x="54" y="19"/>
                </a:cxn>
                <a:cxn ang="0">
                  <a:pos x="42" y="1"/>
                </a:cxn>
                <a:cxn ang="0">
                  <a:pos x="21" y="0"/>
                </a:cxn>
                <a:cxn ang="0">
                  <a:pos x="3" y="15"/>
                </a:cxn>
              </a:cxnLst>
              <a:rect l="0" t="0" r="r" b="b"/>
              <a:pathLst>
                <a:path w="55" h="58">
                  <a:moveTo>
                    <a:pt x="3" y="15"/>
                  </a:moveTo>
                  <a:lnTo>
                    <a:pt x="0" y="26"/>
                  </a:lnTo>
                  <a:lnTo>
                    <a:pt x="0" y="38"/>
                  </a:lnTo>
                  <a:lnTo>
                    <a:pt x="11" y="56"/>
                  </a:lnTo>
                  <a:lnTo>
                    <a:pt x="33" y="57"/>
                  </a:lnTo>
                  <a:lnTo>
                    <a:pt x="51" y="41"/>
                  </a:lnTo>
                  <a:lnTo>
                    <a:pt x="54" y="31"/>
                  </a:lnTo>
                  <a:lnTo>
                    <a:pt x="54" y="19"/>
                  </a:lnTo>
                  <a:lnTo>
                    <a:pt x="42" y="1"/>
                  </a:lnTo>
                  <a:lnTo>
                    <a:pt x="21" y="0"/>
                  </a:lnTo>
                  <a:lnTo>
                    <a:pt x="3" y="15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4" name="Freeform 76"/>
            <p:cNvSpPr>
              <a:spLocks/>
            </p:cNvSpPr>
            <p:nvPr/>
          </p:nvSpPr>
          <p:spPr bwMode="auto">
            <a:xfrm>
              <a:off x="4472" y="2032"/>
              <a:ext cx="54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12" y="56"/>
                </a:cxn>
                <a:cxn ang="0">
                  <a:pos x="32" y="56"/>
                </a:cxn>
                <a:cxn ang="0">
                  <a:pos x="50" y="41"/>
                </a:cxn>
                <a:cxn ang="0">
                  <a:pos x="53" y="30"/>
                </a:cxn>
                <a:cxn ang="0">
                  <a:pos x="53" y="18"/>
                </a:cxn>
                <a:cxn ang="0">
                  <a:pos x="41" y="1"/>
                </a:cxn>
                <a:cxn ang="0">
                  <a:pos x="21" y="0"/>
                </a:cxn>
                <a:cxn ang="0">
                  <a:pos x="3" y="16"/>
                </a:cxn>
              </a:cxnLst>
              <a:rect l="0" t="0" r="r" b="b"/>
              <a:pathLst>
                <a:path w="54" h="57">
                  <a:moveTo>
                    <a:pt x="3" y="16"/>
                  </a:moveTo>
                  <a:lnTo>
                    <a:pt x="0" y="26"/>
                  </a:lnTo>
                  <a:lnTo>
                    <a:pt x="0" y="39"/>
                  </a:lnTo>
                  <a:lnTo>
                    <a:pt x="12" y="56"/>
                  </a:lnTo>
                  <a:lnTo>
                    <a:pt x="32" y="56"/>
                  </a:lnTo>
                  <a:lnTo>
                    <a:pt x="50" y="41"/>
                  </a:lnTo>
                  <a:lnTo>
                    <a:pt x="53" y="30"/>
                  </a:lnTo>
                  <a:lnTo>
                    <a:pt x="53" y="18"/>
                  </a:lnTo>
                  <a:lnTo>
                    <a:pt x="41" y="1"/>
                  </a:lnTo>
                  <a:lnTo>
                    <a:pt x="21" y="0"/>
                  </a:lnTo>
                  <a:lnTo>
                    <a:pt x="3" y="16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5" name="Freeform 77"/>
            <p:cNvSpPr>
              <a:spLocks/>
            </p:cNvSpPr>
            <p:nvPr/>
          </p:nvSpPr>
          <p:spPr bwMode="auto">
            <a:xfrm>
              <a:off x="4094" y="2189"/>
              <a:ext cx="55" cy="58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7"/>
                </a:cxn>
                <a:cxn ang="0">
                  <a:pos x="1" y="39"/>
                </a:cxn>
                <a:cxn ang="0">
                  <a:pos x="13" y="56"/>
                </a:cxn>
                <a:cxn ang="0">
                  <a:pos x="33" y="57"/>
                </a:cxn>
                <a:cxn ang="0">
                  <a:pos x="51" y="41"/>
                </a:cxn>
                <a:cxn ang="0">
                  <a:pos x="54" y="30"/>
                </a:cxn>
                <a:cxn ang="0">
                  <a:pos x="53" y="18"/>
                </a:cxn>
                <a:cxn ang="0">
                  <a:pos x="42" y="1"/>
                </a:cxn>
                <a:cxn ang="0">
                  <a:pos x="21" y="0"/>
                </a:cxn>
                <a:cxn ang="0">
                  <a:pos x="3" y="16"/>
                </a:cxn>
              </a:cxnLst>
              <a:rect l="0" t="0" r="r" b="b"/>
              <a:pathLst>
                <a:path w="55" h="58">
                  <a:moveTo>
                    <a:pt x="3" y="16"/>
                  </a:moveTo>
                  <a:lnTo>
                    <a:pt x="0" y="27"/>
                  </a:lnTo>
                  <a:lnTo>
                    <a:pt x="1" y="39"/>
                  </a:lnTo>
                  <a:lnTo>
                    <a:pt x="13" y="56"/>
                  </a:lnTo>
                  <a:lnTo>
                    <a:pt x="33" y="57"/>
                  </a:lnTo>
                  <a:lnTo>
                    <a:pt x="51" y="41"/>
                  </a:lnTo>
                  <a:lnTo>
                    <a:pt x="54" y="30"/>
                  </a:lnTo>
                  <a:lnTo>
                    <a:pt x="53" y="18"/>
                  </a:lnTo>
                  <a:lnTo>
                    <a:pt x="42" y="1"/>
                  </a:lnTo>
                  <a:lnTo>
                    <a:pt x="21" y="0"/>
                  </a:lnTo>
                  <a:lnTo>
                    <a:pt x="3" y="16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6" name="Freeform 78"/>
            <p:cNvSpPr>
              <a:spLocks/>
            </p:cNvSpPr>
            <p:nvPr/>
          </p:nvSpPr>
          <p:spPr bwMode="auto">
            <a:xfrm>
              <a:off x="4026" y="2185"/>
              <a:ext cx="55" cy="57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0" y="27"/>
                </a:cxn>
                <a:cxn ang="0">
                  <a:pos x="1" y="39"/>
                </a:cxn>
                <a:cxn ang="0">
                  <a:pos x="13" y="56"/>
                </a:cxn>
                <a:cxn ang="0">
                  <a:pos x="34" y="56"/>
                </a:cxn>
                <a:cxn ang="0">
                  <a:pos x="51" y="40"/>
                </a:cxn>
                <a:cxn ang="0">
                  <a:pos x="54" y="30"/>
                </a:cxn>
                <a:cxn ang="0">
                  <a:pos x="53" y="18"/>
                </a:cxn>
                <a:cxn ang="0">
                  <a:pos x="41" y="0"/>
                </a:cxn>
                <a:cxn ang="0">
                  <a:pos x="20" y="0"/>
                </a:cxn>
                <a:cxn ang="0">
                  <a:pos x="3" y="16"/>
                </a:cxn>
              </a:cxnLst>
              <a:rect l="0" t="0" r="r" b="b"/>
              <a:pathLst>
                <a:path w="55" h="57">
                  <a:moveTo>
                    <a:pt x="3" y="16"/>
                  </a:moveTo>
                  <a:lnTo>
                    <a:pt x="0" y="27"/>
                  </a:lnTo>
                  <a:lnTo>
                    <a:pt x="1" y="39"/>
                  </a:lnTo>
                  <a:lnTo>
                    <a:pt x="13" y="56"/>
                  </a:lnTo>
                  <a:lnTo>
                    <a:pt x="34" y="56"/>
                  </a:lnTo>
                  <a:lnTo>
                    <a:pt x="51" y="40"/>
                  </a:lnTo>
                  <a:lnTo>
                    <a:pt x="54" y="30"/>
                  </a:lnTo>
                  <a:lnTo>
                    <a:pt x="53" y="18"/>
                  </a:lnTo>
                  <a:lnTo>
                    <a:pt x="41" y="0"/>
                  </a:lnTo>
                  <a:lnTo>
                    <a:pt x="20" y="0"/>
                  </a:lnTo>
                  <a:lnTo>
                    <a:pt x="3" y="16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7" name="Freeform 79"/>
            <p:cNvSpPr>
              <a:spLocks/>
            </p:cNvSpPr>
            <p:nvPr/>
          </p:nvSpPr>
          <p:spPr bwMode="auto">
            <a:xfrm>
              <a:off x="4041" y="2027"/>
              <a:ext cx="90" cy="238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215"/>
                </a:cxn>
                <a:cxn ang="0">
                  <a:pos x="34" y="237"/>
                </a:cxn>
                <a:cxn ang="0">
                  <a:pos x="89" y="0"/>
                </a:cxn>
                <a:cxn ang="0">
                  <a:pos x="55" y="0"/>
                </a:cxn>
              </a:cxnLst>
              <a:rect l="0" t="0" r="r" b="b"/>
              <a:pathLst>
                <a:path w="90" h="238">
                  <a:moveTo>
                    <a:pt x="55" y="0"/>
                  </a:moveTo>
                  <a:lnTo>
                    <a:pt x="0" y="215"/>
                  </a:lnTo>
                  <a:lnTo>
                    <a:pt x="34" y="237"/>
                  </a:lnTo>
                  <a:lnTo>
                    <a:pt x="89" y="0"/>
                  </a:lnTo>
                  <a:lnTo>
                    <a:pt x="55" y="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8" name="Freeform 80"/>
            <p:cNvSpPr>
              <a:spLocks/>
            </p:cNvSpPr>
            <p:nvPr/>
          </p:nvSpPr>
          <p:spPr bwMode="auto">
            <a:xfrm>
              <a:off x="4169" y="1764"/>
              <a:ext cx="32" cy="34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19" y="33"/>
                </a:cxn>
                <a:cxn ang="0">
                  <a:pos x="29" y="24"/>
                </a:cxn>
                <a:cxn ang="0">
                  <a:pos x="31" y="11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2" y="9"/>
                </a:cxn>
              </a:cxnLst>
              <a:rect l="0" t="0" r="r" b="b"/>
              <a:pathLst>
                <a:path w="32" h="34">
                  <a:moveTo>
                    <a:pt x="2" y="9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19" y="33"/>
                  </a:lnTo>
                  <a:lnTo>
                    <a:pt x="29" y="24"/>
                  </a:lnTo>
                  <a:lnTo>
                    <a:pt x="31" y="11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2" y="9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09" name="Freeform 81"/>
            <p:cNvSpPr>
              <a:spLocks/>
            </p:cNvSpPr>
            <p:nvPr/>
          </p:nvSpPr>
          <p:spPr bwMode="auto">
            <a:xfrm>
              <a:off x="3739" y="1987"/>
              <a:ext cx="32" cy="34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19" y="33"/>
                </a:cxn>
                <a:cxn ang="0">
                  <a:pos x="29" y="24"/>
                </a:cxn>
                <a:cxn ang="0">
                  <a:pos x="31" y="1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1" y="10"/>
                </a:cxn>
              </a:cxnLst>
              <a:rect l="0" t="0" r="r" b="b"/>
              <a:pathLst>
                <a:path w="32" h="34">
                  <a:moveTo>
                    <a:pt x="1" y="10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19" y="33"/>
                  </a:lnTo>
                  <a:lnTo>
                    <a:pt x="29" y="24"/>
                  </a:lnTo>
                  <a:lnTo>
                    <a:pt x="31" y="1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1" y="1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0" name="Freeform 82"/>
            <p:cNvSpPr>
              <a:spLocks/>
            </p:cNvSpPr>
            <p:nvPr/>
          </p:nvSpPr>
          <p:spPr bwMode="auto">
            <a:xfrm>
              <a:off x="4076" y="2251"/>
              <a:ext cx="31" cy="35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0" y="23"/>
                </a:cxn>
                <a:cxn ang="0">
                  <a:pos x="8" y="34"/>
                </a:cxn>
                <a:cxn ang="0">
                  <a:pos x="20" y="33"/>
                </a:cxn>
                <a:cxn ang="0">
                  <a:pos x="29" y="23"/>
                </a:cxn>
                <a:cxn ang="0">
                  <a:pos x="30" y="10"/>
                </a:cxn>
                <a:cxn ang="0">
                  <a:pos x="23" y="0"/>
                </a:cxn>
                <a:cxn ang="0">
                  <a:pos x="11" y="1"/>
                </a:cxn>
                <a:cxn ang="0">
                  <a:pos x="1" y="11"/>
                </a:cxn>
              </a:cxnLst>
              <a:rect l="0" t="0" r="r" b="b"/>
              <a:pathLst>
                <a:path w="31" h="35">
                  <a:moveTo>
                    <a:pt x="1" y="11"/>
                  </a:moveTo>
                  <a:lnTo>
                    <a:pt x="0" y="23"/>
                  </a:lnTo>
                  <a:lnTo>
                    <a:pt x="8" y="34"/>
                  </a:lnTo>
                  <a:lnTo>
                    <a:pt x="20" y="33"/>
                  </a:lnTo>
                  <a:lnTo>
                    <a:pt x="29" y="23"/>
                  </a:lnTo>
                  <a:lnTo>
                    <a:pt x="30" y="10"/>
                  </a:lnTo>
                  <a:lnTo>
                    <a:pt x="23" y="0"/>
                  </a:lnTo>
                  <a:lnTo>
                    <a:pt x="11" y="1"/>
                  </a:lnTo>
                  <a:lnTo>
                    <a:pt x="1" y="11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1" name="Freeform 83"/>
            <p:cNvSpPr>
              <a:spLocks/>
            </p:cNvSpPr>
            <p:nvPr/>
          </p:nvSpPr>
          <p:spPr bwMode="auto">
            <a:xfrm>
              <a:off x="4535" y="2020"/>
              <a:ext cx="32" cy="34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19" y="33"/>
                </a:cxn>
                <a:cxn ang="0">
                  <a:pos x="29" y="23"/>
                </a:cxn>
                <a:cxn ang="0">
                  <a:pos x="31" y="1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1" y="10"/>
                </a:cxn>
              </a:cxnLst>
              <a:rect l="0" t="0" r="r" b="b"/>
              <a:pathLst>
                <a:path w="32" h="34">
                  <a:moveTo>
                    <a:pt x="1" y="10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19" y="33"/>
                  </a:lnTo>
                  <a:lnTo>
                    <a:pt x="29" y="23"/>
                  </a:lnTo>
                  <a:lnTo>
                    <a:pt x="31" y="1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1" y="1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2" name="Freeform 84"/>
            <p:cNvSpPr>
              <a:spLocks/>
            </p:cNvSpPr>
            <p:nvPr/>
          </p:nvSpPr>
          <p:spPr bwMode="auto">
            <a:xfrm>
              <a:off x="4194" y="1764"/>
              <a:ext cx="31" cy="35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0" y="23"/>
                </a:cxn>
                <a:cxn ang="0">
                  <a:pos x="6" y="34"/>
                </a:cxn>
                <a:cxn ang="0">
                  <a:pos x="18" y="34"/>
                </a:cxn>
                <a:cxn ang="0">
                  <a:pos x="29" y="24"/>
                </a:cxn>
                <a:cxn ang="0">
                  <a:pos x="30" y="11"/>
                </a:cxn>
                <a:cxn ang="0">
                  <a:pos x="24" y="1"/>
                </a:cxn>
                <a:cxn ang="0">
                  <a:pos x="12" y="0"/>
                </a:cxn>
                <a:cxn ang="0">
                  <a:pos x="2" y="10"/>
                </a:cxn>
              </a:cxnLst>
              <a:rect l="0" t="0" r="r" b="b"/>
              <a:pathLst>
                <a:path w="31" h="35">
                  <a:moveTo>
                    <a:pt x="2" y="10"/>
                  </a:moveTo>
                  <a:lnTo>
                    <a:pt x="0" y="23"/>
                  </a:lnTo>
                  <a:lnTo>
                    <a:pt x="6" y="34"/>
                  </a:lnTo>
                  <a:lnTo>
                    <a:pt x="18" y="34"/>
                  </a:lnTo>
                  <a:lnTo>
                    <a:pt x="29" y="24"/>
                  </a:lnTo>
                  <a:lnTo>
                    <a:pt x="30" y="11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2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3" name="Freeform 85"/>
            <p:cNvSpPr>
              <a:spLocks/>
            </p:cNvSpPr>
            <p:nvPr/>
          </p:nvSpPr>
          <p:spPr bwMode="auto">
            <a:xfrm>
              <a:off x="4051" y="2247"/>
              <a:ext cx="32" cy="35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0" y="23"/>
                </a:cxn>
                <a:cxn ang="0">
                  <a:pos x="7" y="33"/>
                </a:cxn>
                <a:cxn ang="0">
                  <a:pos x="19" y="34"/>
                </a:cxn>
                <a:cxn ang="0">
                  <a:pos x="29" y="24"/>
                </a:cxn>
                <a:cxn ang="0">
                  <a:pos x="31" y="11"/>
                </a:cxn>
                <a:cxn ang="0">
                  <a:pos x="24" y="1"/>
                </a:cxn>
                <a:cxn ang="0">
                  <a:pos x="12" y="0"/>
                </a:cxn>
                <a:cxn ang="0">
                  <a:pos x="2" y="10"/>
                </a:cxn>
              </a:cxnLst>
              <a:rect l="0" t="0" r="r" b="b"/>
              <a:pathLst>
                <a:path w="32" h="35">
                  <a:moveTo>
                    <a:pt x="2" y="10"/>
                  </a:moveTo>
                  <a:lnTo>
                    <a:pt x="0" y="23"/>
                  </a:lnTo>
                  <a:lnTo>
                    <a:pt x="7" y="33"/>
                  </a:lnTo>
                  <a:lnTo>
                    <a:pt x="19" y="34"/>
                  </a:lnTo>
                  <a:lnTo>
                    <a:pt x="29" y="24"/>
                  </a:lnTo>
                  <a:lnTo>
                    <a:pt x="31" y="11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2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4" name="Freeform 86"/>
            <p:cNvSpPr>
              <a:spLocks/>
            </p:cNvSpPr>
            <p:nvPr/>
          </p:nvSpPr>
          <p:spPr bwMode="auto">
            <a:xfrm>
              <a:off x="4536" y="1995"/>
              <a:ext cx="32" cy="34"/>
            </a:xfrm>
            <a:custGeom>
              <a:avLst/>
              <a:gdLst/>
              <a:ahLst/>
              <a:cxnLst>
                <a:cxn ang="0">
                  <a:pos x="2" y="10"/>
                </a:cxn>
                <a:cxn ang="0">
                  <a:pos x="0" y="23"/>
                </a:cxn>
                <a:cxn ang="0">
                  <a:pos x="8" y="33"/>
                </a:cxn>
                <a:cxn ang="0">
                  <a:pos x="20" y="33"/>
                </a:cxn>
                <a:cxn ang="0">
                  <a:pos x="29" y="23"/>
                </a:cxn>
                <a:cxn ang="0">
                  <a:pos x="31" y="1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2" y="10"/>
                </a:cxn>
              </a:cxnLst>
              <a:rect l="0" t="0" r="r" b="b"/>
              <a:pathLst>
                <a:path w="32" h="34">
                  <a:moveTo>
                    <a:pt x="2" y="10"/>
                  </a:moveTo>
                  <a:lnTo>
                    <a:pt x="0" y="23"/>
                  </a:lnTo>
                  <a:lnTo>
                    <a:pt x="8" y="33"/>
                  </a:lnTo>
                  <a:lnTo>
                    <a:pt x="20" y="33"/>
                  </a:lnTo>
                  <a:lnTo>
                    <a:pt x="29" y="23"/>
                  </a:lnTo>
                  <a:lnTo>
                    <a:pt x="31" y="1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2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5" name="Freeform 87"/>
            <p:cNvSpPr>
              <a:spLocks/>
            </p:cNvSpPr>
            <p:nvPr/>
          </p:nvSpPr>
          <p:spPr bwMode="auto">
            <a:xfrm>
              <a:off x="3736" y="2017"/>
              <a:ext cx="31" cy="35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0" y="23"/>
                </a:cxn>
                <a:cxn ang="0">
                  <a:pos x="8" y="34"/>
                </a:cxn>
                <a:cxn ang="0">
                  <a:pos x="19" y="33"/>
                </a:cxn>
                <a:cxn ang="0">
                  <a:pos x="29" y="23"/>
                </a:cxn>
                <a:cxn ang="0">
                  <a:pos x="30" y="11"/>
                </a:cxn>
                <a:cxn ang="0">
                  <a:pos x="22" y="0"/>
                </a:cxn>
                <a:cxn ang="0">
                  <a:pos x="11" y="1"/>
                </a:cxn>
                <a:cxn ang="0">
                  <a:pos x="1" y="11"/>
                </a:cxn>
              </a:cxnLst>
              <a:rect l="0" t="0" r="r" b="b"/>
              <a:pathLst>
                <a:path w="31" h="35">
                  <a:moveTo>
                    <a:pt x="1" y="11"/>
                  </a:moveTo>
                  <a:lnTo>
                    <a:pt x="0" y="23"/>
                  </a:lnTo>
                  <a:lnTo>
                    <a:pt x="8" y="34"/>
                  </a:lnTo>
                  <a:lnTo>
                    <a:pt x="19" y="33"/>
                  </a:lnTo>
                  <a:lnTo>
                    <a:pt x="29" y="23"/>
                  </a:lnTo>
                  <a:lnTo>
                    <a:pt x="30" y="11"/>
                  </a:lnTo>
                  <a:lnTo>
                    <a:pt x="22" y="0"/>
                  </a:lnTo>
                  <a:lnTo>
                    <a:pt x="11" y="1"/>
                  </a:lnTo>
                  <a:lnTo>
                    <a:pt x="1" y="11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6" name="Freeform 88"/>
            <p:cNvSpPr>
              <a:spLocks/>
            </p:cNvSpPr>
            <p:nvPr/>
          </p:nvSpPr>
          <p:spPr bwMode="auto">
            <a:xfrm>
              <a:off x="4136" y="1767"/>
              <a:ext cx="85" cy="24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0" y="248"/>
                </a:cxn>
                <a:cxn ang="0">
                  <a:pos x="37" y="247"/>
                </a:cxn>
                <a:cxn ang="0">
                  <a:pos x="84" y="33"/>
                </a:cxn>
                <a:cxn ang="0">
                  <a:pos x="64" y="0"/>
                </a:cxn>
                <a:cxn ang="0">
                  <a:pos x="57" y="10"/>
                </a:cxn>
              </a:cxnLst>
              <a:rect l="0" t="0" r="r" b="b"/>
              <a:pathLst>
                <a:path w="85" h="249">
                  <a:moveTo>
                    <a:pt x="57" y="10"/>
                  </a:moveTo>
                  <a:lnTo>
                    <a:pt x="0" y="248"/>
                  </a:lnTo>
                  <a:lnTo>
                    <a:pt x="37" y="247"/>
                  </a:lnTo>
                  <a:lnTo>
                    <a:pt x="84" y="33"/>
                  </a:lnTo>
                  <a:lnTo>
                    <a:pt x="64" y="0"/>
                  </a:lnTo>
                  <a:lnTo>
                    <a:pt x="57" y="10"/>
                  </a:lnTo>
                </a:path>
              </a:pathLst>
            </a:custGeom>
            <a:solidFill>
              <a:srgbClr val="FFFF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7" name="Freeform 89"/>
            <p:cNvSpPr>
              <a:spLocks/>
            </p:cNvSpPr>
            <p:nvPr/>
          </p:nvSpPr>
          <p:spPr bwMode="auto">
            <a:xfrm>
              <a:off x="4102" y="1767"/>
              <a:ext cx="90" cy="248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38" y="245"/>
                </a:cxn>
                <a:cxn ang="0">
                  <a:pos x="0" y="247"/>
                </a:cxn>
                <a:cxn ang="0">
                  <a:pos x="48" y="44"/>
                </a:cxn>
                <a:cxn ang="0">
                  <a:pos x="83" y="0"/>
                </a:cxn>
                <a:cxn ang="0">
                  <a:pos x="89" y="4"/>
                </a:cxn>
              </a:cxnLst>
              <a:rect l="0" t="0" r="r" b="b"/>
              <a:pathLst>
                <a:path w="90" h="248">
                  <a:moveTo>
                    <a:pt x="89" y="4"/>
                  </a:moveTo>
                  <a:lnTo>
                    <a:pt x="38" y="245"/>
                  </a:lnTo>
                  <a:lnTo>
                    <a:pt x="0" y="247"/>
                  </a:lnTo>
                  <a:lnTo>
                    <a:pt x="48" y="44"/>
                  </a:lnTo>
                  <a:lnTo>
                    <a:pt x="83" y="0"/>
                  </a:lnTo>
                  <a:lnTo>
                    <a:pt x="89" y="4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8" name="Freeform 90"/>
            <p:cNvSpPr>
              <a:spLocks/>
            </p:cNvSpPr>
            <p:nvPr/>
          </p:nvSpPr>
          <p:spPr bwMode="auto">
            <a:xfrm>
              <a:off x="3738" y="1982"/>
              <a:ext cx="409" cy="37"/>
            </a:xfrm>
            <a:custGeom>
              <a:avLst/>
              <a:gdLst/>
              <a:ahLst/>
              <a:cxnLst>
                <a:cxn ang="0">
                  <a:pos x="408" y="1"/>
                </a:cxn>
                <a:cxn ang="0">
                  <a:pos x="38" y="0"/>
                </a:cxn>
                <a:cxn ang="0">
                  <a:pos x="0" y="36"/>
                </a:cxn>
                <a:cxn ang="0">
                  <a:pos x="392" y="34"/>
                </a:cxn>
                <a:cxn ang="0">
                  <a:pos x="403" y="1"/>
                </a:cxn>
                <a:cxn ang="0">
                  <a:pos x="408" y="1"/>
                </a:cxn>
              </a:cxnLst>
              <a:rect l="0" t="0" r="r" b="b"/>
              <a:pathLst>
                <a:path w="409" h="37">
                  <a:moveTo>
                    <a:pt x="408" y="1"/>
                  </a:moveTo>
                  <a:lnTo>
                    <a:pt x="38" y="0"/>
                  </a:lnTo>
                  <a:lnTo>
                    <a:pt x="0" y="36"/>
                  </a:lnTo>
                  <a:lnTo>
                    <a:pt x="392" y="34"/>
                  </a:lnTo>
                  <a:lnTo>
                    <a:pt x="403" y="1"/>
                  </a:lnTo>
                  <a:lnTo>
                    <a:pt x="408" y="1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19" name="Freeform 91"/>
            <p:cNvSpPr>
              <a:spLocks/>
            </p:cNvSpPr>
            <p:nvPr/>
          </p:nvSpPr>
          <p:spPr bwMode="auto">
            <a:xfrm>
              <a:off x="4076" y="2024"/>
              <a:ext cx="94" cy="259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41" y="226"/>
                </a:cxn>
                <a:cxn ang="0">
                  <a:pos x="0" y="258"/>
                </a:cxn>
                <a:cxn ang="0">
                  <a:pos x="57" y="1"/>
                </a:cxn>
                <a:cxn ang="0">
                  <a:pos x="92" y="7"/>
                </a:cxn>
                <a:cxn ang="0">
                  <a:pos x="93" y="0"/>
                </a:cxn>
              </a:cxnLst>
              <a:rect l="0" t="0" r="r" b="b"/>
              <a:pathLst>
                <a:path w="94" h="259">
                  <a:moveTo>
                    <a:pt x="93" y="0"/>
                  </a:moveTo>
                  <a:lnTo>
                    <a:pt x="41" y="226"/>
                  </a:lnTo>
                  <a:lnTo>
                    <a:pt x="0" y="258"/>
                  </a:lnTo>
                  <a:lnTo>
                    <a:pt x="57" y="1"/>
                  </a:lnTo>
                  <a:lnTo>
                    <a:pt x="92" y="7"/>
                  </a:lnTo>
                  <a:lnTo>
                    <a:pt x="93" y="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0" name="Freeform 92"/>
            <p:cNvSpPr>
              <a:spLocks/>
            </p:cNvSpPr>
            <p:nvPr/>
          </p:nvSpPr>
          <p:spPr bwMode="auto">
            <a:xfrm>
              <a:off x="4129" y="2023"/>
              <a:ext cx="435" cy="41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388" y="40"/>
                </a:cxn>
                <a:cxn ang="0">
                  <a:pos x="414" y="19"/>
                </a:cxn>
                <a:cxn ang="0">
                  <a:pos x="433" y="8"/>
                </a:cxn>
                <a:cxn ang="0">
                  <a:pos x="434" y="3"/>
                </a:cxn>
                <a:cxn ang="0">
                  <a:pos x="12" y="0"/>
                </a:cxn>
                <a:cxn ang="0">
                  <a:pos x="0" y="40"/>
                </a:cxn>
                <a:cxn ang="0">
                  <a:pos x="4" y="40"/>
                </a:cxn>
              </a:cxnLst>
              <a:rect l="0" t="0" r="r" b="b"/>
              <a:pathLst>
                <a:path w="435" h="41">
                  <a:moveTo>
                    <a:pt x="4" y="40"/>
                  </a:moveTo>
                  <a:lnTo>
                    <a:pt x="388" y="40"/>
                  </a:lnTo>
                  <a:lnTo>
                    <a:pt x="414" y="19"/>
                  </a:lnTo>
                  <a:lnTo>
                    <a:pt x="433" y="8"/>
                  </a:lnTo>
                  <a:lnTo>
                    <a:pt x="434" y="3"/>
                  </a:lnTo>
                  <a:lnTo>
                    <a:pt x="12" y="0"/>
                  </a:lnTo>
                  <a:lnTo>
                    <a:pt x="0" y="40"/>
                  </a:lnTo>
                  <a:lnTo>
                    <a:pt x="4" y="40"/>
                  </a:lnTo>
                </a:path>
              </a:pathLst>
            </a:custGeom>
            <a:solidFill>
              <a:srgbClr val="FF000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1" name="Freeform 93"/>
            <p:cNvSpPr>
              <a:spLocks/>
            </p:cNvSpPr>
            <p:nvPr/>
          </p:nvSpPr>
          <p:spPr bwMode="auto">
            <a:xfrm>
              <a:off x="2683" y="1752"/>
              <a:ext cx="1965" cy="1092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1964" y="0"/>
                </a:cxn>
                <a:cxn ang="0">
                  <a:pos x="1728" y="1091"/>
                </a:cxn>
                <a:cxn ang="0">
                  <a:pos x="0" y="1091"/>
                </a:cxn>
                <a:cxn ang="0">
                  <a:pos x="250" y="0"/>
                </a:cxn>
              </a:cxnLst>
              <a:rect l="0" t="0" r="r" b="b"/>
              <a:pathLst>
                <a:path w="1965" h="1092">
                  <a:moveTo>
                    <a:pt x="250" y="0"/>
                  </a:moveTo>
                  <a:lnTo>
                    <a:pt x="1964" y="0"/>
                  </a:lnTo>
                  <a:lnTo>
                    <a:pt x="1728" y="1091"/>
                  </a:lnTo>
                  <a:lnTo>
                    <a:pt x="0" y="1091"/>
                  </a:lnTo>
                  <a:lnTo>
                    <a:pt x="25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2" name="Freeform 94"/>
            <p:cNvSpPr>
              <a:spLocks/>
            </p:cNvSpPr>
            <p:nvPr/>
          </p:nvSpPr>
          <p:spPr bwMode="auto">
            <a:xfrm>
              <a:off x="2090" y="1259"/>
              <a:ext cx="949" cy="1903"/>
            </a:xfrm>
            <a:custGeom>
              <a:avLst/>
              <a:gdLst/>
              <a:ahLst/>
              <a:cxnLst>
                <a:cxn ang="0">
                  <a:pos x="948" y="0"/>
                </a:cxn>
                <a:cxn ang="0">
                  <a:pos x="482" y="1"/>
                </a:cxn>
                <a:cxn ang="0">
                  <a:pos x="0" y="1901"/>
                </a:cxn>
                <a:cxn ang="0">
                  <a:pos x="510" y="1902"/>
                </a:cxn>
                <a:cxn ang="0">
                  <a:pos x="948" y="0"/>
                </a:cxn>
              </a:cxnLst>
              <a:rect l="0" t="0" r="r" b="b"/>
              <a:pathLst>
                <a:path w="949" h="1903">
                  <a:moveTo>
                    <a:pt x="948" y="0"/>
                  </a:moveTo>
                  <a:lnTo>
                    <a:pt x="482" y="1"/>
                  </a:lnTo>
                  <a:lnTo>
                    <a:pt x="0" y="1901"/>
                  </a:lnTo>
                  <a:lnTo>
                    <a:pt x="510" y="1902"/>
                  </a:lnTo>
                  <a:lnTo>
                    <a:pt x="948" y="0"/>
                  </a:lnTo>
                </a:path>
              </a:pathLst>
            </a:custGeom>
            <a:solidFill>
              <a:srgbClr val="110031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3" name="Freeform 95"/>
            <p:cNvSpPr>
              <a:spLocks/>
            </p:cNvSpPr>
            <p:nvPr/>
          </p:nvSpPr>
          <p:spPr bwMode="auto">
            <a:xfrm>
              <a:off x="1557" y="1864"/>
              <a:ext cx="1131" cy="966"/>
            </a:xfrm>
            <a:custGeom>
              <a:avLst/>
              <a:gdLst/>
              <a:ahLst/>
              <a:cxnLst>
                <a:cxn ang="0">
                  <a:pos x="1130" y="509"/>
                </a:cxn>
                <a:cxn ang="0">
                  <a:pos x="1127" y="0"/>
                </a:cxn>
                <a:cxn ang="0">
                  <a:pos x="0" y="494"/>
                </a:cxn>
                <a:cxn ang="0">
                  <a:pos x="172" y="965"/>
                </a:cxn>
                <a:cxn ang="0">
                  <a:pos x="1110" y="568"/>
                </a:cxn>
                <a:cxn ang="0">
                  <a:pos x="1130" y="509"/>
                </a:cxn>
              </a:cxnLst>
              <a:rect l="0" t="0" r="r" b="b"/>
              <a:pathLst>
                <a:path w="1131" h="966">
                  <a:moveTo>
                    <a:pt x="1130" y="509"/>
                  </a:moveTo>
                  <a:lnTo>
                    <a:pt x="1127" y="0"/>
                  </a:lnTo>
                  <a:lnTo>
                    <a:pt x="0" y="494"/>
                  </a:lnTo>
                  <a:lnTo>
                    <a:pt x="172" y="965"/>
                  </a:lnTo>
                  <a:lnTo>
                    <a:pt x="1110" y="568"/>
                  </a:lnTo>
                  <a:lnTo>
                    <a:pt x="1130" y="509"/>
                  </a:lnTo>
                </a:path>
              </a:pathLst>
            </a:custGeom>
            <a:solidFill>
              <a:srgbClr val="110031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4" name="Freeform 96"/>
            <p:cNvSpPr>
              <a:spLocks/>
            </p:cNvSpPr>
            <p:nvPr/>
          </p:nvSpPr>
          <p:spPr bwMode="auto">
            <a:xfrm>
              <a:off x="1646" y="1479"/>
              <a:ext cx="1125" cy="950"/>
            </a:xfrm>
            <a:custGeom>
              <a:avLst/>
              <a:gdLst/>
              <a:ahLst/>
              <a:cxnLst>
                <a:cxn ang="0">
                  <a:pos x="1033" y="948"/>
                </a:cxn>
                <a:cxn ang="0">
                  <a:pos x="1124" y="454"/>
                </a:cxn>
                <a:cxn ang="0">
                  <a:pos x="258" y="0"/>
                </a:cxn>
                <a:cxn ang="0">
                  <a:pos x="0" y="493"/>
                </a:cxn>
                <a:cxn ang="0">
                  <a:pos x="991" y="949"/>
                </a:cxn>
                <a:cxn ang="0">
                  <a:pos x="1033" y="948"/>
                </a:cxn>
              </a:cxnLst>
              <a:rect l="0" t="0" r="r" b="b"/>
              <a:pathLst>
                <a:path w="1125" h="950">
                  <a:moveTo>
                    <a:pt x="1033" y="948"/>
                  </a:moveTo>
                  <a:lnTo>
                    <a:pt x="1124" y="454"/>
                  </a:lnTo>
                  <a:lnTo>
                    <a:pt x="258" y="0"/>
                  </a:lnTo>
                  <a:lnTo>
                    <a:pt x="0" y="493"/>
                  </a:lnTo>
                  <a:lnTo>
                    <a:pt x="991" y="949"/>
                  </a:lnTo>
                  <a:lnTo>
                    <a:pt x="1033" y="948"/>
                  </a:lnTo>
                </a:path>
              </a:pathLst>
            </a:custGeom>
            <a:solidFill>
              <a:srgbClr val="110031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5" name="Freeform 97"/>
            <p:cNvSpPr>
              <a:spLocks/>
            </p:cNvSpPr>
            <p:nvPr/>
          </p:nvSpPr>
          <p:spPr bwMode="auto">
            <a:xfrm>
              <a:off x="2217" y="1371"/>
              <a:ext cx="725" cy="1692"/>
            </a:xfrm>
            <a:custGeom>
              <a:avLst/>
              <a:gdLst/>
              <a:ahLst/>
              <a:cxnLst>
                <a:cxn ang="0">
                  <a:pos x="406" y="0"/>
                </a:cxn>
                <a:cxn ang="0">
                  <a:pos x="0" y="1691"/>
                </a:cxn>
                <a:cxn ang="0">
                  <a:pos x="322" y="1690"/>
                </a:cxn>
                <a:cxn ang="0">
                  <a:pos x="724" y="1"/>
                </a:cxn>
                <a:cxn ang="0">
                  <a:pos x="406" y="0"/>
                </a:cxn>
              </a:cxnLst>
              <a:rect l="0" t="0" r="r" b="b"/>
              <a:pathLst>
                <a:path w="725" h="1692">
                  <a:moveTo>
                    <a:pt x="406" y="0"/>
                  </a:moveTo>
                  <a:lnTo>
                    <a:pt x="0" y="1691"/>
                  </a:lnTo>
                  <a:lnTo>
                    <a:pt x="322" y="1690"/>
                  </a:lnTo>
                  <a:lnTo>
                    <a:pt x="724" y="1"/>
                  </a:lnTo>
                  <a:lnTo>
                    <a:pt x="406" y="0"/>
                  </a:lnTo>
                </a:path>
              </a:pathLst>
            </a:custGeom>
            <a:solidFill>
              <a:srgbClr val="0080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6" name="Freeform 98"/>
            <p:cNvSpPr>
              <a:spLocks/>
            </p:cNvSpPr>
            <p:nvPr/>
          </p:nvSpPr>
          <p:spPr bwMode="auto">
            <a:xfrm>
              <a:off x="1679" y="1984"/>
              <a:ext cx="1022" cy="715"/>
            </a:xfrm>
            <a:custGeom>
              <a:avLst/>
              <a:gdLst/>
              <a:ahLst/>
              <a:cxnLst>
                <a:cxn ang="0">
                  <a:pos x="847" y="381"/>
                </a:cxn>
                <a:cxn ang="0">
                  <a:pos x="1021" y="0"/>
                </a:cxn>
                <a:cxn ang="0">
                  <a:pos x="0" y="415"/>
                </a:cxn>
                <a:cxn ang="0">
                  <a:pos x="112" y="714"/>
                </a:cxn>
                <a:cxn ang="0">
                  <a:pos x="1001" y="317"/>
                </a:cxn>
                <a:cxn ang="0">
                  <a:pos x="847" y="381"/>
                </a:cxn>
              </a:cxnLst>
              <a:rect l="0" t="0" r="r" b="b"/>
              <a:pathLst>
                <a:path w="1022" h="715">
                  <a:moveTo>
                    <a:pt x="847" y="381"/>
                  </a:moveTo>
                  <a:lnTo>
                    <a:pt x="1021" y="0"/>
                  </a:lnTo>
                  <a:lnTo>
                    <a:pt x="0" y="415"/>
                  </a:lnTo>
                  <a:lnTo>
                    <a:pt x="112" y="714"/>
                  </a:lnTo>
                  <a:lnTo>
                    <a:pt x="1001" y="317"/>
                  </a:lnTo>
                  <a:lnTo>
                    <a:pt x="847" y="381"/>
                  </a:lnTo>
                </a:path>
              </a:pathLst>
            </a:custGeom>
            <a:solidFill>
              <a:srgbClr val="0080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7" name="Freeform 99"/>
            <p:cNvSpPr>
              <a:spLocks/>
            </p:cNvSpPr>
            <p:nvPr/>
          </p:nvSpPr>
          <p:spPr bwMode="auto">
            <a:xfrm>
              <a:off x="1803" y="1626"/>
              <a:ext cx="938" cy="684"/>
            </a:xfrm>
            <a:custGeom>
              <a:avLst/>
              <a:gdLst/>
              <a:ahLst/>
              <a:cxnLst>
                <a:cxn ang="0">
                  <a:pos x="757" y="668"/>
                </a:cxn>
                <a:cxn ang="0">
                  <a:pos x="937" y="393"/>
                </a:cxn>
                <a:cxn ang="0">
                  <a:pos x="166" y="0"/>
                </a:cxn>
                <a:cxn ang="0">
                  <a:pos x="0" y="303"/>
                </a:cxn>
                <a:cxn ang="0">
                  <a:pos x="843" y="683"/>
                </a:cxn>
                <a:cxn ang="0">
                  <a:pos x="757" y="668"/>
                </a:cxn>
              </a:cxnLst>
              <a:rect l="0" t="0" r="r" b="b"/>
              <a:pathLst>
                <a:path w="938" h="684">
                  <a:moveTo>
                    <a:pt x="757" y="668"/>
                  </a:moveTo>
                  <a:lnTo>
                    <a:pt x="937" y="393"/>
                  </a:lnTo>
                  <a:lnTo>
                    <a:pt x="166" y="0"/>
                  </a:lnTo>
                  <a:lnTo>
                    <a:pt x="0" y="303"/>
                  </a:lnTo>
                  <a:lnTo>
                    <a:pt x="843" y="683"/>
                  </a:lnTo>
                  <a:lnTo>
                    <a:pt x="757" y="668"/>
                  </a:lnTo>
                </a:path>
              </a:pathLst>
            </a:custGeom>
            <a:solidFill>
              <a:srgbClr val="0080F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8" name="Freeform 100"/>
            <p:cNvSpPr>
              <a:spLocks/>
            </p:cNvSpPr>
            <p:nvPr/>
          </p:nvSpPr>
          <p:spPr bwMode="auto">
            <a:xfrm>
              <a:off x="2028" y="1834"/>
              <a:ext cx="1294" cy="862"/>
            </a:xfrm>
            <a:custGeom>
              <a:avLst/>
              <a:gdLst/>
              <a:ahLst/>
              <a:cxnLst>
                <a:cxn ang="0">
                  <a:pos x="1006" y="846"/>
                </a:cxn>
                <a:cxn ang="0">
                  <a:pos x="960" y="840"/>
                </a:cxn>
                <a:cxn ang="0">
                  <a:pos x="980" y="790"/>
                </a:cxn>
                <a:cxn ang="0">
                  <a:pos x="1005" y="719"/>
                </a:cxn>
                <a:cxn ang="0">
                  <a:pos x="1001" y="669"/>
                </a:cxn>
                <a:cxn ang="0">
                  <a:pos x="963" y="669"/>
                </a:cxn>
                <a:cxn ang="0">
                  <a:pos x="898" y="648"/>
                </a:cxn>
                <a:cxn ang="0">
                  <a:pos x="933" y="527"/>
                </a:cxn>
                <a:cxn ang="0">
                  <a:pos x="999" y="534"/>
                </a:cxn>
                <a:cxn ang="0">
                  <a:pos x="958" y="477"/>
                </a:cxn>
                <a:cxn ang="0">
                  <a:pos x="986" y="448"/>
                </a:cxn>
                <a:cxn ang="0">
                  <a:pos x="1020" y="349"/>
                </a:cxn>
                <a:cxn ang="0">
                  <a:pos x="1006" y="313"/>
                </a:cxn>
                <a:cxn ang="0">
                  <a:pos x="1079" y="192"/>
                </a:cxn>
                <a:cxn ang="0">
                  <a:pos x="1123" y="157"/>
                </a:cxn>
                <a:cxn ang="0">
                  <a:pos x="1169" y="114"/>
                </a:cxn>
                <a:cxn ang="0">
                  <a:pos x="1127" y="79"/>
                </a:cxn>
                <a:cxn ang="0">
                  <a:pos x="1061" y="157"/>
                </a:cxn>
                <a:cxn ang="0">
                  <a:pos x="1034" y="171"/>
                </a:cxn>
                <a:cxn ang="0">
                  <a:pos x="1011" y="171"/>
                </a:cxn>
                <a:cxn ang="0">
                  <a:pos x="962" y="222"/>
                </a:cxn>
                <a:cxn ang="0">
                  <a:pos x="922" y="213"/>
                </a:cxn>
                <a:cxn ang="0">
                  <a:pos x="925" y="270"/>
                </a:cxn>
                <a:cxn ang="0">
                  <a:pos x="925" y="300"/>
                </a:cxn>
                <a:cxn ang="0">
                  <a:pos x="910" y="349"/>
                </a:cxn>
                <a:cxn ang="0">
                  <a:pos x="887" y="398"/>
                </a:cxn>
                <a:cxn ang="0">
                  <a:pos x="863" y="448"/>
                </a:cxn>
                <a:cxn ang="0">
                  <a:pos x="832" y="663"/>
                </a:cxn>
                <a:cxn ang="0">
                  <a:pos x="783" y="591"/>
                </a:cxn>
                <a:cxn ang="0">
                  <a:pos x="833" y="725"/>
                </a:cxn>
                <a:cxn ang="0">
                  <a:pos x="811" y="768"/>
                </a:cxn>
                <a:cxn ang="0">
                  <a:pos x="780" y="732"/>
                </a:cxn>
                <a:cxn ang="0">
                  <a:pos x="713" y="654"/>
                </a:cxn>
                <a:cxn ang="0">
                  <a:pos x="685" y="669"/>
                </a:cxn>
                <a:cxn ang="0">
                  <a:pos x="650" y="626"/>
                </a:cxn>
                <a:cxn ang="0">
                  <a:pos x="625" y="534"/>
                </a:cxn>
                <a:cxn ang="0">
                  <a:pos x="717" y="435"/>
                </a:cxn>
                <a:cxn ang="0">
                  <a:pos x="670" y="349"/>
                </a:cxn>
                <a:cxn ang="0">
                  <a:pos x="640" y="243"/>
                </a:cxn>
                <a:cxn ang="0">
                  <a:pos x="575" y="157"/>
                </a:cxn>
                <a:cxn ang="0">
                  <a:pos x="559" y="85"/>
                </a:cxn>
                <a:cxn ang="0">
                  <a:pos x="441" y="51"/>
                </a:cxn>
                <a:cxn ang="0">
                  <a:pos x="297" y="43"/>
                </a:cxn>
                <a:cxn ang="0">
                  <a:pos x="204" y="136"/>
                </a:cxn>
                <a:cxn ang="0">
                  <a:pos x="77" y="199"/>
                </a:cxn>
                <a:cxn ang="0">
                  <a:pos x="1235" y="0"/>
                </a:cxn>
                <a:cxn ang="0">
                  <a:pos x="1271" y="633"/>
                </a:cxn>
                <a:cxn ang="0">
                  <a:pos x="1164" y="805"/>
                </a:cxn>
                <a:cxn ang="0">
                  <a:pos x="1170" y="768"/>
                </a:cxn>
              </a:cxnLst>
              <a:rect l="0" t="0" r="r" b="b"/>
              <a:pathLst>
                <a:path w="1294" h="862">
                  <a:moveTo>
                    <a:pt x="1051" y="818"/>
                  </a:moveTo>
                  <a:lnTo>
                    <a:pt x="1042" y="833"/>
                  </a:lnTo>
                  <a:lnTo>
                    <a:pt x="1014" y="833"/>
                  </a:lnTo>
                  <a:lnTo>
                    <a:pt x="1006" y="846"/>
                  </a:lnTo>
                  <a:lnTo>
                    <a:pt x="989" y="840"/>
                  </a:lnTo>
                  <a:lnTo>
                    <a:pt x="968" y="861"/>
                  </a:lnTo>
                  <a:lnTo>
                    <a:pt x="970" y="840"/>
                  </a:lnTo>
                  <a:lnTo>
                    <a:pt x="960" y="840"/>
                  </a:lnTo>
                  <a:lnTo>
                    <a:pt x="973" y="810"/>
                  </a:lnTo>
                  <a:lnTo>
                    <a:pt x="1011" y="798"/>
                  </a:lnTo>
                  <a:lnTo>
                    <a:pt x="1010" y="783"/>
                  </a:lnTo>
                  <a:lnTo>
                    <a:pt x="980" y="790"/>
                  </a:lnTo>
                  <a:lnTo>
                    <a:pt x="1018" y="753"/>
                  </a:lnTo>
                  <a:lnTo>
                    <a:pt x="966" y="753"/>
                  </a:lnTo>
                  <a:lnTo>
                    <a:pt x="990" y="719"/>
                  </a:lnTo>
                  <a:lnTo>
                    <a:pt x="1005" y="719"/>
                  </a:lnTo>
                  <a:lnTo>
                    <a:pt x="1014" y="704"/>
                  </a:lnTo>
                  <a:lnTo>
                    <a:pt x="995" y="704"/>
                  </a:lnTo>
                  <a:lnTo>
                    <a:pt x="1013" y="663"/>
                  </a:lnTo>
                  <a:lnTo>
                    <a:pt x="1001" y="669"/>
                  </a:lnTo>
                  <a:lnTo>
                    <a:pt x="981" y="704"/>
                  </a:lnTo>
                  <a:lnTo>
                    <a:pt x="968" y="684"/>
                  </a:lnTo>
                  <a:lnTo>
                    <a:pt x="984" y="663"/>
                  </a:lnTo>
                  <a:lnTo>
                    <a:pt x="963" y="669"/>
                  </a:lnTo>
                  <a:lnTo>
                    <a:pt x="952" y="704"/>
                  </a:lnTo>
                  <a:lnTo>
                    <a:pt x="943" y="704"/>
                  </a:lnTo>
                  <a:lnTo>
                    <a:pt x="917" y="648"/>
                  </a:lnTo>
                  <a:lnTo>
                    <a:pt x="898" y="648"/>
                  </a:lnTo>
                  <a:lnTo>
                    <a:pt x="926" y="570"/>
                  </a:lnTo>
                  <a:lnTo>
                    <a:pt x="950" y="570"/>
                  </a:lnTo>
                  <a:lnTo>
                    <a:pt x="923" y="562"/>
                  </a:lnTo>
                  <a:lnTo>
                    <a:pt x="933" y="527"/>
                  </a:lnTo>
                  <a:lnTo>
                    <a:pt x="975" y="534"/>
                  </a:lnTo>
                  <a:lnTo>
                    <a:pt x="980" y="549"/>
                  </a:lnTo>
                  <a:lnTo>
                    <a:pt x="994" y="549"/>
                  </a:lnTo>
                  <a:lnTo>
                    <a:pt x="999" y="534"/>
                  </a:lnTo>
                  <a:lnTo>
                    <a:pt x="975" y="513"/>
                  </a:lnTo>
                  <a:lnTo>
                    <a:pt x="998" y="471"/>
                  </a:lnTo>
                  <a:lnTo>
                    <a:pt x="962" y="498"/>
                  </a:lnTo>
                  <a:lnTo>
                    <a:pt x="958" y="477"/>
                  </a:lnTo>
                  <a:lnTo>
                    <a:pt x="926" y="471"/>
                  </a:lnTo>
                  <a:lnTo>
                    <a:pt x="965" y="420"/>
                  </a:lnTo>
                  <a:lnTo>
                    <a:pt x="976" y="448"/>
                  </a:lnTo>
                  <a:lnTo>
                    <a:pt x="986" y="448"/>
                  </a:lnTo>
                  <a:lnTo>
                    <a:pt x="996" y="413"/>
                  </a:lnTo>
                  <a:lnTo>
                    <a:pt x="989" y="405"/>
                  </a:lnTo>
                  <a:lnTo>
                    <a:pt x="996" y="364"/>
                  </a:lnTo>
                  <a:lnTo>
                    <a:pt x="1020" y="349"/>
                  </a:lnTo>
                  <a:lnTo>
                    <a:pt x="1048" y="300"/>
                  </a:lnTo>
                  <a:lnTo>
                    <a:pt x="1022" y="291"/>
                  </a:lnTo>
                  <a:lnTo>
                    <a:pt x="1016" y="313"/>
                  </a:lnTo>
                  <a:lnTo>
                    <a:pt x="1006" y="313"/>
                  </a:lnTo>
                  <a:lnTo>
                    <a:pt x="1013" y="291"/>
                  </a:lnTo>
                  <a:lnTo>
                    <a:pt x="1007" y="278"/>
                  </a:lnTo>
                  <a:lnTo>
                    <a:pt x="1065" y="192"/>
                  </a:lnTo>
                  <a:lnTo>
                    <a:pt x="1079" y="192"/>
                  </a:lnTo>
                  <a:lnTo>
                    <a:pt x="1084" y="177"/>
                  </a:lnTo>
                  <a:lnTo>
                    <a:pt x="1127" y="177"/>
                  </a:lnTo>
                  <a:lnTo>
                    <a:pt x="1135" y="164"/>
                  </a:lnTo>
                  <a:lnTo>
                    <a:pt x="1123" y="157"/>
                  </a:lnTo>
                  <a:lnTo>
                    <a:pt x="1128" y="143"/>
                  </a:lnTo>
                  <a:lnTo>
                    <a:pt x="1150" y="129"/>
                  </a:lnTo>
                  <a:lnTo>
                    <a:pt x="1169" y="129"/>
                  </a:lnTo>
                  <a:lnTo>
                    <a:pt x="1169" y="114"/>
                  </a:lnTo>
                  <a:lnTo>
                    <a:pt x="1180" y="108"/>
                  </a:lnTo>
                  <a:lnTo>
                    <a:pt x="1146" y="114"/>
                  </a:lnTo>
                  <a:lnTo>
                    <a:pt x="1163" y="72"/>
                  </a:lnTo>
                  <a:lnTo>
                    <a:pt x="1127" y="79"/>
                  </a:lnTo>
                  <a:lnTo>
                    <a:pt x="1100" y="108"/>
                  </a:lnTo>
                  <a:lnTo>
                    <a:pt x="1094" y="143"/>
                  </a:lnTo>
                  <a:lnTo>
                    <a:pt x="1080" y="157"/>
                  </a:lnTo>
                  <a:lnTo>
                    <a:pt x="1061" y="157"/>
                  </a:lnTo>
                  <a:lnTo>
                    <a:pt x="1057" y="171"/>
                  </a:lnTo>
                  <a:lnTo>
                    <a:pt x="1046" y="177"/>
                  </a:lnTo>
                  <a:lnTo>
                    <a:pt x="1046" y="164"/>
                  </a:lnTo>
                  <a:lnTo>
                    <a:pt x="1034" y="171"/>
                  </a:lnTo>
                  <a:lnTo>
                    <a:pt x="1034" y="186"/>
                  </a:lnTo>
                  <a:lnTo>
                    <a:pt x="1018" y="192"/>
                  </a:lnTo>
                  <a:lnTo>
                    <a:pt x="1025" y="171"/>
                  </a:lnTo>
                  <a:lnTo>
                    <a:pt x="1011" y="171"/>
                  </a:lnTo>
                  <a:lnTo>
                    <a:pt x="1002" y="199"/>
                  </a:lnTo>
                  <a:lnTo>
                    <a:pt x="990" y="192"/>
                  </a:lnTo>
                  <a:lnTo>
                    <a:pt x="981" y="222"/>
                  </a:lnTo>
                  <a:lnTo>
                    <a:pt x="962" y="222"/>
                  </a:lnTo>
                  <a:lnTo>
                    <a:pt x="968" y="235"/>
                  </a:lnTo>
                  <a:lnTo>
                    <a:pt x="953" y="250"/>
                  </a:lnTo>
                  <a:lnTo>
                    <a:pt x="940" y="235"/>
                  </a:lnTo>
                  <a:lnTo>
                    <a:pt x="922" y="213"/>
                  </a:lnTo>
                  <a:lnTo>
                    <a:pt x="913" y="228"/>
                  </a:lnTo>
                  <a:lnTo>
                    <a:pt x="920" y="235"/>
                  </a:lnTo>
                  <a:lnTo>
                    <a:pt x="931" y="250"/>
                  </a:lnTo>
                  <a:lnTo>
                    <a:pt x="925" y="270"/>
                  </a:lnTo>
                  <a:lnTo>
                    <a:pt x="936" y="278"/>
                  </a:lnTo>
                  <a:lnTo>
                    <a:pt x="948" y="300"/>
                  </a:lnTo>
                  <a:lnTo>
                    <a:pt x="940" y="313"/>
                  </a:lnTo>
                  <a:lnTo>
                    <a:pt x="925" y="300"/>
                  </a:lnTo>
                  <a:lnTo>
                    <a:pt x="918" y="321"/>
                  </a:lnTo>
                  <a:lnTo>
                    <a:pt x="940" y="328"/>
                  </a:lnTo>
                  <a:lnTo>
                    <a:pt x="934" y="349"/>
                  </a:lnTo>
                  <a:lnTo>
                    <a:pt x="910" y="349"/>
                  </a:lnTo>
                  <a:lnTo>
                    <a:pt x="913" y="384"/>
                  </a:lnTo>
                  <a:lnTo>
                    <a:pt x="903" y="391"/>
                  </a:lnTo>
                  <a:lnTo>
                    <a:pt x="898" y="378"/>
                  </a:lnTo>
                  <a:lnTo>
                    <a:pt x="887" y="398"/>
                  </a:lnTo>
                  <a:lnTo>
                    <a:pt x="873" y="413"/>
                  </a:lnTo>
                  <a:lnTo>
                    <a:pt x="886" y="420"/>
                  </a:lnTo>
                  <a:lnTo>
                    <a:pt x="879" y="441"/>
                  </a:lnTo>
                  <a:lnTo>
                    <a:pt x="863" y="448"/>
                  </a:lnTo>
                  <a:lnTo>
                    <a:pt x="840" y="577"/>
                  </a:lnTo>
                  <a:lnTo>
                    <a:pt x="863" y="640"/>
                  </a:lnTo>
                  <a:lnTo>
                    <a:pt x="852" y="663"/>
                  </a:lnTo>
                  <a:lnTo>
                    <a:pt x="832" y="663"/>
                  </a:lnTo>
                  <a:lnTo>
                    <a:pt x="832" y="648"/>
                  </a:lnTo>
                  <a:lnTo>
                    <a:pt x="801" y="612"/>
                  </a:lnTo>
                  <a:lnTo>
                    <a:pt x="797" y="591"/>
                  </a:lnTo>
                  <a:lnTo>
                    <a:pt x="783" y="591"/>
                  </a:lnTo>
                  <a:lnTo>
                    <a:pt x="779" y="605"/>
                  </a:lnTo>
                  <a:lnTo>
                    <a:pt x="814" y="676"/>
                  </a:lnTo>
                  <a:lnTo>
                    <a:pt x="850" y="684"/>
                  </a:lnTo>
                  <a:lnTo>
                    <a:pt x="833" y="725"/>
                  </a:lnTo>
                  <a:lnTo>
                    <a:pt x="844" y="753"/>
                  </a:lnTo>
                  <a:lnTo>
                    <a:pt x="835" y="768"/>
                  </a:lnTo>
                  <a:lnTo>
                    <a:pt x="838" y="790"/>
                  </a:lnTo>
                  <a:lnTo>
                    <a:pt x="811" y="768"/>
                  </a:lnTo>
                  <a:lnTo>
                    <a:pt x="814" y="725"/>
                  </a:lnTo>
                  <a:lnTo>
                    <a:pt x="805" y="741"/>
                  </a:lnTo>
                  <a:lnTo>
                    <a:pt x="775" y="747"/>
                  </a:lnTo>
                  <a:lnTo>
                    <a:pt x="780" y="732"/>
                  </a:lnTo>
                  <a:lnTo>
                    <a:pt x="740" y="690"/>
                  </a:lnTo>
                  <a:lnTo>
                    <a:pt x="719" y="711"/>
                  </a:lnTo>
                  <a:lnTo>
                    <a:pt x="711" y="690"/>
                  </a:lnTo>
                  <a:lnTo>
                    <a:pt x="713" y="654"/>
                  </a:lnTo>
                  <a:lnTo>
                    <a:pt x="704" y="654"/>
                  </a:lnTo>
                  <a:lnTo>
                    <a:pt x="697" y="690"/>
                  </a:lnTo>
                  <a:lnTo>
                    <a:pt x="680" y="684"/>
                  </a:lnTo>
                  <a:lnTo>
                    <a:pt x="685" y="669"/>
                  </a:lnTo>
                  <a:lnTo>
                    <a:pt x="673" y="663"/>
                  </a:lnTo>
                  <a:lnTo>
                    <a:pt x="673" y="612"/>
                  </a:lnTo>
                  <a:lnTo>
                    <a:pt x="666" y="605"/>
                  </a:lnTo>
                  <a:lnTo>
                    <a:pt x="650" y="626"/>
                  </a:lnTo>
                  <a:lnTo>
                    <a:pt x="646" y="640"/>
                  </a:lnTo>
                  <a:lnTo>
                    <a:pt x="577" y="663"/>
                  </a:lnTo>
                  <a:lnTo>
                    <a:pt x="567" y="648"/>
                  </a:lnTo>
                  <a:lnTo>
                    <a:pt x="625" y="534"/>
                  </a:lnTo>
                  <a:lnTo>
                    <a:pt x="658" y="519"/>
                  </a:lnTo>
                  <a:lnTo>
                    <a:pt x="662" y="504"/>
                  </a:lnTo>
                  <a:lnTo>
                    <a:pt x="698" y="477"/>
                  </a:lnTo>
                  <a:lnTo>
                    <a:pt x="717" y="435"/>
                  </a:lnTo>
                  <a:lnTo>
                    <a:pt x="766" y="391"/>
                  </a:lnTo>
                  <a:lnTo>
                    <a:pt x="735" y="349"/>
                  </a:lnTo>
                  <a:lnTo>
                    <a:pt x="706" y="370"/>
                  </a:lnTo>
                  <a:lnTo>
                    <a:pt x="670" y="349"/>
                  </a:lnTo>
                  <a:lnTo>
                    <a:pt x="672" y="328"/>
                  </a:lnTo>
                  <a:lnTo>
                    <a:pt x="607" y="291"/>
                  </a:lnTo>
                  <a:lnTo>
                    <a:pt x="610" y="265"/>
                  </a:lnTo>
                  <a:lnTo>
                    <a:pt x="640" y="243"/>
                  </a:lnTo>
                  <a:lnTo>
                    <a:pt x="644" y="228"/>
                  </a:lnTo>
                  <a:lnTo>
                    <a:pt x="574" y="192"/>
                  </a:lnTo>
                  <a:lnTo>
                    <a:pt x="569" y="177"/>
                  </a:lnTo>
                  <a:lnTo>
                    <a:pt x="575" y="157"/>
                  </a:lnTo>
                  <a:lnTo>
                    <a:pt x="566" y="143"/>
                  </a:lnTo>
                  <a:lnTo>
                    <a:pt x="583" y="114"/>
                  </a:lnTo>
                  <a:lnTo>
                    <a:pt x="562" y="108"/>
                  </a:lnTo>
                  <a:lnTo>
                    <a:pt x="559" y="85"/>
                  </a:lnTo>
                  <a:lnTo>
                    <a:pt x="576" y="72"/>
                  </a:lnTo>
                  <a:lnTo>
                    <a:pt x="571" y="57"/>
                  </a:lnTo>
                  <a:lnTo>
                    <a:pt x="454" y="37"/>
                  </a:lnTo>
                  <a:lnTo>
                    <a:pt x="441" y="51"/>
                  </a:lnTo>
                  <a:lnTo>
                    <a:pt x="389" y="51"/>
                  </a:lnTo>
                  <a:lnTo>
                    <a:pt x="368" y="93"/>
                  </a:lnTo>
                  <a:lnTo>
                    <a:pt x="287" y="63"/>
                  </a:lnTo>
                  <a:lnTo>
                    <a:pt x="297" y="43"/>
                  </a:lnTo>
                  <a:lnTo>
                    <a:pt x="275" y="51"/>
                  </a:lnTo>
                  <a:lnTo>
                    <a:pt x="263" y="79"/>
                  </a:lnTo>
                  <a:lnTo>
                    <a:pt x="253" y="79"/>
                  </a:lnTo>
                  <a:lnTo>
                    <a:pt x="204" y="136"/>
                  </a:lnTo>
                  <a:lnTo>
                    <a:pt x="165" y="121"/>
                  </a:lnTo>
                  <a:lnTo>
                    <a:pt x="139" y="151"/>
                  </a:lnTo>
                  <a:lnTo>
                    <a:pt x="110" y="164"/>
                  </a:lnTo>
                  <a:lnTo>
                    <a:pt x="77" y="199"/>
                  </a:lnTo>
                  <a:lnTo>
                    <a:pt x="39" y="213"/>
                  </a:lnTo>
                  <a:lnTo>
                    <a:pt x="0" y="250"/>
                  </a:lnTo>
                  <a:lnTo>
                    <a:pt x="74" y="0"/>
                  </a:lnTo>
                  <a:lnTo>
                    <a:pt x="1235" y="0"/>
                  </a:lnTo>
                  <a:lnTo>
                    <a:pt x="1093" y="597"/>
                  </a:lnTo>
                  <a:lnTo>
                    <a:pt x="1293" y="605"/>
                  </a:lnTo>
                  <a:lnTo>
                    <a:pt x="1290" y="619"/>
                  </a:lnTo>
                  <a:lnTo>
                    <a:pt x="1271" y="633"/>
                  </a:lnTo>
                  <a:lnTo>
                    <a:pt x="1267" y="663"/>
                  </a:lnTo>
                  <a:lnTo>
                    <a:pt x="1226" y="719"/>
                  </a:lnTo>
                  <a:lnTo>
                    <a:pt x="1183" y="805"/>
                  </a:lnTo>
                  <a:lnTo>
                    <a:pt x="1164" y="805"/>
                  </a:lnTo>
                  <a:lnTo>
                    <a:pt x="1217" y="719"/>
                  </a:lnTo>
                  <a:lnTo>
                    <a:pt x="1212" y="704"/>
                  </a:lnTo>
                  <a:lnTo>
                    <a:pt x="1199" y="719"/>
                  </a:lnTo>
                  <a:lnTo>
                    <a:pt x="1170" y="768"/>
                  </a:lnTo>
                  <a:lnTo>
                    <a:pt x="1154" y="777"/>
                  </a:lnTo>
                  <a:lnTo>
                    <a:pt x="1136" y="805"/>
                  </a:lnTo>
                  <a:lnTo>
                    <a:pt x="1051" y="818"/>
                  </a:lnTo>
                </a:path>
              </a:pathLst>
            </a:custGeom>
            <a:solidFill>
              <a:srgbClr val="A2A2A2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29" name="Freeform 101"/>
            <p:cNvSpPr>
              <a:spLocks/>
            </p:cNvSpPr>
            <p:nvPr/>
          </p:nvSpPr>
          <p:spPr bwMode="auto">
            <a:xfrm>
              <a:off x="2045" y="1845"/>
              <a:ext cx="1265" cy="819"/>
            </a:xfrm>
            <a:custGeom>
              <a:avLst/>
              <a:gdLst/>
              <a:ahLst/>
              <a:cxnLst>
                <a:cxn ang="0">
                  <a:pos x="983" y="803"/>
                </a:cxn>
                <a:cxn ang="0">
                  <a:pos x="938" y="797"/>
                </a:cxn>
                <a:cxn ang="0">
                  <a:pos x="957" y="750"/>
                </a:cxn>
                <a:cxn ang="0">
                  <a:pos x="982" y="683"/>
                </a:cxn>
                <a:cxn ang="0">
                  <a:pos x="978" y="636"/>
                </a:cxn>
                <a:cxn ang="0">
                  <a:pos x="941" y="636"/>
                </a:cxn>
                <a:cxn ang="0">
                  <a:pos x="877" y="615"/>
                </a:cxn>
                <a:cxn ang="0">
                  <a:pos x="911" y="501"/>
                </a:cxn>
                <a:cxn ang="0">
                  <a:pos x="975" y="507"/>
                </a:cxn>
                <a:cxn ang="0">
                  <a:pos x="936" y="454"/>
                </a:cxn>
                <a:cxn ang="0">
                  <a:pos x="963" y="426"/>
                </a:cxn>
                <a:cxn ang="0">
                  <a:pos x="996" y="331"/>
                </a:cxn>
                <a:cxn ang="0">
                  <a:pos x="983" y="297"/>
                </a:cxn>
                <a:cxn ang="0">
                  <a:pos x="1054" y="183"/>
                </a:cxn>
                <a:cxn ang="0">
                  <a:pos x="1097" y="149"/>
                </a:cxn>
                <a:cxn ang="0">
                  <a:pos x="1141" y="109"/>
                </a:cxn>
                <a:cxn ang="0">
                  <a:pos x="1100" y="74"/>
                </a:cxn>
                <a:cxn ang="0">
                  <a:pos x="1036" y="149"/>
                </a:cxn>
                <a:cxn ang="0">
                  <a:pos x="1010" y="162"/>
                </a:cxn>
                <a:cxn ang="0">
                  <a:pos x="987" y="162"/>
                </a:cxn>
                <a:cxn ang="0">
                  <a:pos x="939" y="211"/>
                </a:cxn>
                <a:cxn ang="0">
                  <a:pos x="900" y="203"/>
                </a:cxn>
                <a:cxn ang="0">
                  <a:pos x="903" y="256"/>
                </a:cxn>
                <a:cxn ang="0">
                  <a:pos x="903" y="284"/>
                </a:cxn>
                <a:cxn ang="0">
                  <a:pos x="889" y="331"/>
                </a:cxn>
                <a:cxn ang="0">
                  <a:pos x="867" y="379"/>
                </a:cxn>
                <a:cxn ang="0">
                  <a:pos x="843" y="426"/>
                </a:cxn>
                <a:cxn ang="0">
                  <a:pos x="813" y="629"/>
                </a:cxn>
                <a:cxn ang="0">
                  <a:pos x="765" y="562"/>
                </a:cxn>
                <a:cxn ang="0">
                  <a:pos x="814" y="689"/>
                </a:cxn>
                <a:cxn ang="0">
                  <a:pos x="792" y="730"/>
                </a:cxn>
                <a:cxn ang="0">
                  <a:pos x="761" y="695"/>
                </a:cxn>
                <a:cxn ang="0">
                  <a:pos x="697" y="621"/>
                </a:cxn>
                <a:cxn ang="0">
                  <a:pos x="669" y="636"/>
                </a:cxn>
                <a:cxn ang="0">
                  <a:pos x="634" y="595"/>
                </a:cxn>
                <a:cxn ang="0">
                  <a:pos x="611" y="507"/>
                </a:cxn>
                <a:cxn ang="0">
                  <a:pos x="700" y="413"/>
                </a:cxn>
                <a:cxn ang="0">
                  <a:pos x="654" y="331"/>
                </a:cxn>
                <a:cxn ang="0">
                  <a:pos x="624" y="231"/>
                </a:cxn>
                <a:cxn ang="0">
                  <a:pos x="561" y="149"/>
                </a:cxn>
                <a:cxn ang="0">
                  <a:pos x="546" y="81"/>
                </a:cxn>
                <a:cxn ang="0">
                  <a:pos x="431" y="49"/>
                </a:cxn>
                <a:cxn ang="0">
                  <a:pos x="289" y="41"/>
                </a:cxn>
                <a:cxn ang="0">
                  <a:pos x="199" y="129"/>
                </a:cxn>
                <a:cxn ang="0">
                  <a:pos x="74" y="189"/>
                </a:cxn>
                <a:cxn ang="0">
                  <a:pos x="1206" y="0"/>
                </a:cxn>
                <a:cxn ang="0">
                  <a:pos x="1242" y="601"/>
                </a:cxn>
                <a:cxn ang="0">
                  <a:pos x="1137" y="764"/>
                </a:cxn>
                <a:cxn ang="0">
                  <a:pos x="1143" y="730"/>
                </a:cxn>
              </a:cxnLst>
              <a:rect l="0" t="0" r="r" b="b"/>
              <a:pathLst>
                <a:path w="1265" h="819">
                  <a:moveTo>
                    <a:pt x="1027" y="777"/>
                  </a:moveTo>
                  <a:lnTo>
                    <a:pt x="1019" y="791"/>
                  </a:lnTo>
                  <a:lnTo>
                    <a:pt x="991" y="791"/>
                  </a:lnTo>
                  <a:lnTo>
                    <a:pt x="983" y="803"/>
                  </a:lnTo>
                  <a:lnTo>
                    <a:pt x="965" y="797"/>
                  </a:lnTo>
                  <a:lnTo>
                    <a:pt x="945" y="818"/>
                  </a:lnTo>
                  <a:lnTo>
                    <a:pt x="947" y="797"/>
                  </a:lnTo>
                  <a:lnTo>
                    <a:pt x="938" y="797"/>
                  </a:lnTo>
                  <a:lnTo>
                    <a:pt x="951" y="769"/>
                  </a:lnTo>
                  <a:lnTo>
                    <a:pt x="987" y="758"/>
                  </a:lnTo>
                  <a:lnTo>
                    <a:pt x="986" y="744"/>
                  </a:lnTo>
                  <a:lnTo>
                    <a:pt x="957" y="750"/>
                  </a:lnTo>
                  <a:lnTo>
                    <a:pt x="994" y="716"/>
                  </a:lnTo>
                  <a:lnTo>
                    <a:pt x="944" y="716"/>
                  </a:lnTo>
                  <a:lnTo>
                    <a:pt x="967" y="683"/>
                  </a:lnTo>
                  <a:lnTo>
                    <a:pt x="982" y="683"/>
                  </a:lnTo>
                  <a:lnTo>
                    <a:pt x="991" y="669"/>
                  </a:lnTo>
                  <a:lnTo>
                    <a:pt x="972" y="669"/>
                  </a:lnTo>
                  <a:lnTo>
                    <a:pt x="989" y="629"/>
                  </a:lnTo>
                  <a:lnTo>
                    <a:pt x="978" y="636"/>
                  </a:lnTo>
                  <a:lnTo>
                    <a:pt x="958" y="669"/>
                  </a:lnTo>
                  <a:lnTo>
                    <a:pt x="946" y="649"/>
                  </a:lnTo>
                  <a:lnTo>
                    <a:pt x="961" y="629"/>
                  </a:lnTo>
                  <a:lnTo>
                    <a:pt x="941" y="636"/>
                  </a:lnTo>
                  <a:lnTo>
                    <a:pt x="930" y="669"/>
                  </a:lnTo>
                  <a:lnTo>
                    <a:pt x="921" y="669"/>
                  </a:lnTo>
                  <a:lnTo>
                    <a:pt x="896" y="615"/>
                  </a:lnTo>
                  <a:lnTo>
                    <a:pt x="877" y="615"/>
                  </a:lnTo>
                  <a:lnTo>
                    <a:pt x="905" y="541"/>
                  </a:lnTo>
                  <a:lnTo>
                    <a:pt x="928" y="541"/>
                  </a:lnTo>
                  <a:lnTo>
                    <a:pt x="902" y="534"/>
                  </a:lnTo>
                  <a:lnTo>
                    <a:pt x="911" y="501"/>
                  </a:lnTo>
                  <a:lnTo>
                    <a:pt x="952" y="507"/>
                  </a:lnTo>
                  <a:lnTo>
                    <a:pt x="957" y="521"/>
                  </a:lnTo>
                  <a:lnTo>
                    <a:pt x="971" y="521"/>
                  </a:lnTo>
                  <a:lnTo>
                    <a:pt x="975" y="507"/>
                  </a:lnTo>
                  <a:lnTo>
                    <a:pt x="953" y="486"/>
                  </a:lnTo>
                  <a:lnTo>
                    <a:pt x="974" y="448"/>
                  </a:lnTo>
                  <a:lnTo>
                    <a:pt x="939" y="473"/>
                  </a:lnTo>
                  <a:lnTo>
                    <a:pt x="936" y="454"/>
                  </a:lnTo>
                  <a:lnTo>
                    <a:pt x="905" y="448"/>
                  </a:lnTo>
                  <a:lnTo>
                    <a:pt x="942" y="399"/>
                  </a:lnTo>
                  <a:lnTo>
                    <a:pt x="954" y="426"/>
                  </a:lnTo>
                  <a:lnTo>
                    <a:pt x="963" y="426"/>
                  </a:lnTo>
                  <a:lnTo>
                    <a:pt x="973" y="392"/>
                  </a:lnTo>
                  <a:lnTo>
                    <a:pt x="966" y="385"/>
                  </a:lnTo>
                  <a:lnTo>
                    <a:pt x="973" y="345"/>
                  </a:lnTo>
                  <a:lnTo>
                    <a:pt x="996" y="331"/>
                  </a:lnTo>
                  <a:lnTo>
                    <a:pt x="1024" y="284"/>
                  </a:lnTo>
                  <a:lnTo>
                    <a:pt x="999" y="277"/>
                  </a:lnTo>
                  <a:lnTo>
                    <a:pt x="993" y="297"/>
                  </a:lnTo>
                  <a:lnTo>
                    <a:pt x="983" y="297"/>
                  </a:lnTo>
                  <a:lnTo>
                    <a:pt x="989" y="277"/>
                  </a:lnTo>
                  <a:lnTo>
                    <a:pt x="983" y="265"/>
                  </a:lnTo>
                  <a:lnTo>
                    <a:pt x="1040" y="183"/>
                  </a:lnTo>
                  <a:lnTo>
                    <a:pt x="1054" y="183"/>
                  </a:lnTo>
                  <a:lnTo>
                    <a:pt x="1058" y="168"/>
                  </a:lnTo>
                  <a:lnTo>
                    <a:pt x="1100" y="168"/>
                  </a:lnTo>
                  <a:lnTo>
                    <a:pt x="1109" y="156"/>
                  </a:lnTo>
                  <a:lnTo>
                    <a:pt x="1097" y="149"/>
                  </a:lnTo>
                  <a:lnTo>
                    <a:pt x="1101" y="135"/>
                  </a:lnTo>
                  <a:lnTo>
                    <a:pt x="1123" y="123"/>
                  </a:lnTo>
                  <a:lnTo>
                    <a:pt x="1143" y="123"/>
                  </a:lnTo>
                  <a:lnTo>
                    <a:pt x="1141" y="109"/>
                  </a:lnTo>
                  <a:lnTo>
                    <a:pt x="1153" y="102"/>
                  </a:lnTo>
                  <a:lnTo>
                    <a:pt x="1119" y="109"/>
                  </a:lnTo>
                  <a:lnTo>
                    <a:pt x="1136" y="68"/>
                  </a:lnTo>
                  <a:lnTo>
                    <a:pt x="1100" y="74"/>
                  </a:lnTo>
                  <a:lnTo>
                    <a:pt x="1074" y="102"/>
                  </a:lnTo>
                  <a:lnTo>
                    <a:pt x="1069" y="135"/>
                  </a:lnTo>
                  <a:lnTo>
                    <a:pt x="1055" y="149"/>
                  </a:lnTo>
                  <a:lnTo>
                    <a:pt x="1036" y="149"/>
                  </a:lnTo>
                  <a:lnTo>
                    <a:pt x="1033" y="162"/>
                  </a:lnTo>
                  <a:lnTo>
                    <a:pt x="1022" y="168"/>
                  </a:lnTo>
                  <a:lnTo>
                    <a:pt x="1022" y="156"/>
                  </a:lnTo>
                  <a:lnTo>
                    <a:pt x="1010" y="162"/>
                  </a:lnTo>
                  <a:lnTo>
                    <a:pt x="1010" y="176"/>
                  </a:lnTo>
                  <a:lnTo>
                    <a:pt x="994" y="183"/>
                  </a:lnTo>
                  <a:lnTo>
                    <a:pt x="1001" y="162"/>
                  </a:lnTo>
                  <a:lnTo>
                    <a:pt x="987" y="162"/>
                  </a:lnTo>
                  <a:lnTo>
                    <a:pt x="979" y="189"/>
                  </a:lnTo>
                  <a:lnTo>
                    <a:pt x="967" y="183"/>
                  </a:lnTo>
                  <a:lnTo>
                    <a:pt x="958" y="211"/>
                  </a:lnTo>
                  <a:lnTo>
                    <a:pt x="939" y="211"/>
                  </a:lnTo>
                  <a:lnTo>
                    <a:pt x="945" y="223"/>
                  </a:lnTo>
                  <a:lnTo>
                    <a:pt x="931" y="237"/>
                  </a:lnTo>
                  <a:lnTo>
                    <a:pt x="918" y="223"/>
                  </a:lnTo>
                  <a:lnTo>
                    <a:pt x="900" y="203"/>
                  </a:lnTo>
                  <a:lnTo>
                    <a:pt x="892" y="217"/>
                  </a:lnTo>
                  <a:lnTo>
                    <a:pt x="899" y="223"/>
                  </a:lnTo>
                  <a:lnTo>
                    <a:pt x="909" y="237"/>
                  </a:lnTo>
                  <a:lnTo>
                    <a:pt x="903" y="256"/>
                  </a:lnTo>
                  <a:lnTo>
                    <a:pt x="915" y="265"/>
                  </a:lnTo>
                  <a:lnTo>
                    <a:pt x="926" y="284"/>
                  </a:lnTo>
                  <a:lnTo>
                    <a:pt x="918" y="297"/>
                  </a:lnTo>
                  <a:lnTo>
                    <a:pt x="903" y="284"/>
                  </a:lnTo>
                  <a:lnTo>
                    <a:pt x="897" y="305"/>
                  </a:lnTo>
                  <a:lnTo>
                    <a:pt x="918" y="311"/>
                  </a:lnTo>
                  <a:lnTo>
                    <a:pt x="912" y="331"/>
                  </a:lnTo>
                  <a:lnTo>
                    <a:pt x="889" y="331"/>
                  </a:lnTo>
                  <a:lnTo>
                    <a:pt x="892" y="365"/>
                  </a:lnTo>
                  <a:lnTo>
                    <a:pt x="882" y="371"/>
                  </a:lnTo>
                  <a:lnTo>
                    <a:pt x="876" y="359"/>
                  </a:lnTo>
                  <a:lnTo>
                    <a:pt x="867" y="379"/>
                  </a:lnTo>
                  <a:lnTo>
                    <a:pt x="853" y="392"/>
                  </a:lnTo>
                  <a:lnTo>
                    <a:pt x="865" y="399"/>
                  </a:lnTo>
                  <a:lnTo>
                    <a:pt x="859" y="419"/>
                  </a:lnTo>
                  <a:lnTo>
                    <a:pt x="843" y="426"/>
                  </a:lnTo>
                  <a:lnTo>
                    <a:pt x="820" y="548"/>
                  </a:lnTo>
                  <a:lnTo>
                    <a:pt x="843" y="608"/>
                  </a:lnTo>
                  <a:lnTo>
                    <a:pt x="832" y="629"/>
                  </a:lnTo>
                  <a:lnTo>
                    <a:pt x="813" y="629"/>
                  </a:lnTo>
                  <a:lnTo>
                    <a:pt x="813" y="615"/>
                  </a:lnTo>
                  <a:lnTo>
                    <a:pt x="782" y="581"/>
                  </a:lnTo>
                  <a:lnTo>
                    <a:pt x="778" y="562"/>
                  </a:lnTo>
                  <a:lnTo>
                    <a:pt x="765" y="562"/>
                  </a:lnTo>
                  <a:lnTo>
                    <a:pt x="760" y="574"/>
                  </a:lnTo>
                  <a:lnTo>
                    <a:pt x="795" y="642"/>
                  </a:lnTo>
                  <a:lnTo>
                    <a:pt x="830" y="649"/>
                  </a:lnTo>
                  <a:lnTo>
                    <a:pt x="814" y="689"/>
                  </a:lnTo>
                  <a:lnTo>
                    <a:pt x="824" y="716"/>
                  </a:lnTo>
                  <a:lnTo>
                    <a:pt x="815" y="730"/>
                  </a:lnTo>
                  <a:lnTo>
                    <a:pt x="818" y="750"/>
                  </a:lnTo>
                  <a:lnTo>
                    <a:pt x="792" y="730"/>
                  </a:lnTo>
                  <a:lnTo>
                    <a:pt x="795" y="689"/>
                  </a:lnTo>
                  <a:lnTo>
                    <a:pt x="786" y="703"/>
                  </a:lnTo>
                  <a:lnTo>
                    <a:pt x="757" y="709"/>
                  </a:lnTo>
                  <a:lnTo>
                    <a:pt x="761" y="695"/>
                  </a:lnTo>
                  <a:lnTo>
                    <a:pt x="722" y="656"/>
                  </a:lnTo>
                  <a:lnTo>
                    <a:pt x="702" y="675"/>
                  </a:lnTo>
                  <a:lnTo>
                    <a:pt x="694" y="656"/>
                  </a:lnTo>
                  <a:lnTo>
                    <a:pt x="697" y="621"/>
                  </a:lnTo>
                  <a:lnTo>
                    <a:pt x="687" y="621"/>
                  </a:lnTo>
                  <a:lnTo>
                    <a:pt x="681" y="656"/>
                  </a:lnTo>
                  <a:lnTo>
                    <a:pt x="665" y="649"/>
                  </a:lnTo>
                  <a:lnTo>
                    <a:pt x="669" y="636"/>
                  </a:lnTo>
                  <a:lnTo>
                    <a:pt x="657" y="629"/>
                  </a:lnTo>
                  <a:lnTo>
                    <a:pt x="657" y="581"/>
                  </a:lnTo>
                  <a:lnTo>
                    <a:pt x="650" y="574"/>
                  </a:lnTo>
                  <a:lnTo>
                    <a:pt x="634" y="595"/>
                  </a:lnTo>
                  <a:lnTo>
                    <a:pt x="630" y="608"/>
                  </a:lnTo>
                  <a:lnTo>
                    <a:pt x="564" y="629"/>
                  </a:lnTo>
                  <a:lnTo>
                    <a:pt x="554" y="615"/>
                  </a:lnTo>
                  <a:lnTo>
                    <a:pt x="611" y="507"/>
                  </a:lnTo>
                  <a:lnTo>
                    <a:pt x="642" y="493"/>
                  </a:lnTo>
                  <a:lnTo>
                    <a:pt x="646" y="479"/>
                  </a:lnTo>
                  <a:lnTo>
                    <a:pt x="682" y="454"/>
                  </a:lnTo>
                  <a:lnTo>
                    <a:pt x="700" y="413"/>
                  </a:lnTo>
                  <a:lnTo>
                    <a:pt x="748" y="371"/>
                  </a:lnTo>
                  <a:lnTo>
                    <a:pt x="718" y="331"/>
                  </a:lnTo>
                  <a:lnTo>
                    <a:pt x="690" y="352"/>
                  </a:lnTo>
                  <a:lnTo>
                    <a:pt x="654" y="331"/>
                  </a:lnTo>
                  <a:lnTo>
                    <a:pt x="656" y="311"/>
                  </a:lnTo>
                  <a:lnTo>
                    <a:pt x="592" y="277"/>
                  </a:lnTo>
                  <a:lnTo>
                    <a:pt x="595" y="251"/>
                  </a:lnTo>
                  <a:lnTo>
                    <a:pt x="624" y="231"/>
                  </a:lnTo>
                  <a:lnTo>
                    <a:pt x="629" y="217"/>
                  </a:lnTo>
                  <a:lnTo>
                    <a:pt x="560" y="183"/>
                  </a:lnTo>
                  <a:lnTo>
                    <a:pt x="555" y="168"/>
                  </a:lnTo>
                  <a:lnTo>
                    <a:pt x="561" y="149"/>
                  </a:lnTo>
                  <a:lnTo>
                    <a:pt x="553" y="135"/>
                  </a:lnTo>
                  <a:lnTo>
                    <a:pt x="569" y="109"/>
                  </a:lnTo>
                  <a:lnTo>
                    <a:pt x="549" y="102"/>
                  </a:lnTo>
                  <a:lnTo>
                    <a:pt x="546" y="81"/>
                  </a:lnTo>
                  <a:lnTo>
                    <a:pt x="562" y="68"/>
                  </a:lnTo>
                  <a:lnTo>
                    <a:pt x="557" y="54"/>
                  </a:lnTo>
                  <a:lnTo>
                    <a:pt x="443" y="35"/>
                  </a:lnTo>
                  <a:lnTo>
                    <a:pt x="431" y="49"/>
                  </a:lnTo>
                  <a:lnTo>
                    <a:pt x="379" y="49"/>
                  </a:lnTo>
                  <a:lnTo>
                    <a:pt x="359" y="89"/>
                  </a:lnTo>
                  <a:lnTo>
                    <a:pt x="279" y="60"/>
                  </a:lnTo>
                  <a:lnTo>
                    <a:pt x="289" y="41"/>
                  </a:lnTo>
                  <a:lnTo>
                    <a:pt x="268" y="49"/>
                  </a:lnTo>
                  <a:lnTo>
                    <a:pt x="256" y="74"/>
                  </a:lnTo>
                  <a:lnTo>
                    <a:pt x="246" y="74"/>
                  </a:lnTo>
                  <a:lnTo>
                    <a:pt x="199" y="129"/>
                  </a:lnTo>
                  <a:lnTo>
                    <a:pt x="161" y="115"/>
                  </a:lnTo>
                  <a:lnTo>
                    <a:pt x="134" y="143"/>
                  </a:lnTo>
                  <a:lnTo>
                    <a:pt x="107" y="156"/>
                  </a:lnTo>
                  <a:lnTo>
                    <a:pt x="74" y="189"/>
                  </a:lnTo>
                  <a:lnTo>
                    <a:pt x="37" y="203"/>
                  </a:lnTo>
                  <a:lnTo>
                    <a:pt x="0" y="237"/>
                  </a:lnTo>
                  <a:lnTo>
                    <a:pt x="71" y="0"/>
                  </a:lnTo>
                  <a:lnTo>
                    <a:pt x="1206" y="0"/>
                  </a:lnTo>
                  <a:lnTo>
                    <a:pt x="1067" y="567"/>
                  </a:lnTo>
                  <a:lnTo>
                    <a:pt x="1264" y="574"/>
                  </a:lnTo>
                  <a:lnTo>
                    <a:pt x="1260" y="587"/>
                  </a:lnTo>
                  <a:lnTo>
                    <a:pt x="1242" y="601"/>
                  </a:lnTo>
                  <a:lnTo>
                    <a:pt x="1237" y="629"/>
                  </a:lnTo>
                  <a:lnTo>
                    <a:pt x="1198" y="683"/>
                  </a:lnTo>
                  <a:lnTo>
                    <a:pt x="1156" y="764"/>
                  </a:lnTo>
                  <a:lnTo>
                    <a:pt x="1137" y="764"/>
                  </a:lnTo>
                  <a:lnTo>
                    <a:pt x="1189" y="683"/>
                  </a:lnTo>
                  <a:lnTo>
                    <a:pt x="1185" y="669"/>
                  </a:lnTo>
                  <a:lnTo>
                    <a:pt x="1171" y="683"/>
                  </a:lnTo>
                  <a:lnTo>
                    <a:pt x="1143" y="730"/>
                  </a:lnTo>
                  <a:lnTo>
                    <a:pt x="1127" y="737"/>
                  </a:lnTo>
                  <a:lnTo>
                    <a:pt x="1109" y="764"/>
                  </a:lnTo>
                  <a:lnTo>
                    <a:pt x="1027" y="777"/>
                  </a:lnTo>
                </a:path>
              </a:pathLst>
            </a:custGeom>
            <a:solidFill>
              <a:srgbClr val="00008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30" name="Freeform 102"/>
            <p:cNvSpPr>
              <a:spLocks/>
            </p:cNvSpPr>
            <p:nvPr/>
          </p:nvSpPr>
          <p:spPr bwMode="auto">
            <a:xfrm>
              <a:off x="2654" y="1744"/>
              <a:ext cx="1999" cy="1100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1998" y="0"/>
                </a:cxn>
                <a:cxn ang="0">
                  <a:pos x="1760" y="1099"/>
                </a:cxn>
                <a:cxn ang="0">
                  <a:pos x="0" y="1099"/>
                </a:cxn>
              </a:cxnLst>
              <a:rect l="0" t="0" r="r" b="b"/>
              <a:pathLst>
                <a:path w="1999" h="1100">
                  <a:moveTo>
                    <a:pt x="269" y="0"/>
                  </a:moveTo>
                  <a:lnTo>
                    <a:pt x="1998" y="0"/>
                  </a:lnTo>
                  <a:lnTo>
                    <a:pt x="1760" y="1099"/>
                  </a:lnTo>
                  <a:lnTo>
                    <a:pt x="0" y="1099"/>
                  </a:lnTo>
                </a:path>
              </a:pathLst>
            </a:custGeom>
            <a:noFill/>
            <a:ln w="12700" cap="rnd" cmpd="sng">
              <a:solidFill>
                <a:srgbClr val="0000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31" name="Freeform 103"/>
            <p:cNvSpPr>
              <a:spLocks/>
            </p:cNvSpPr>
            <p:nvPr/>
          </p:nvSpPr>
          <p:spPr bwMode="auto">
            <a:xfrm>
              <a:off x="1557" y="1256"/>
              <a:ext cx="1496" cy="1581"/>
            </a:xfrm>
            <a:custGeom>
              <a:avLst/>
              <a:gdLst/>
              <a:ahLst/>
              <a:cxnLst>
                <a:cxn ang="0">
                  <a:pos x="1385" y="479"/>
                </a:cxn>
                <a:cxn ang="0">
                  <a:pos x="1495" y="0"/>
                </a:cxn>
                <a:cxn ang="0">
                  <a:pos x="1017" y="0"/>
                </a:cxn>
                <a:cxn ang="0">
                  <a:pos x="890" y="502"/>
                </a:cxn>
                <a:cxn ang="0">
                  <a:pos x="351" y="217"/>
                </a:cxn>
                <a:cxn ang="0">
                  <a:pos x="82" y="719"/>
                </a:cxn>
                <a:cxn ang="0">
                  <a:pos x="467" y="899"/>
                </a:cxn>
                <a:cxn ang="0">
                  <a:pos x="0" y="1109"/>
                </a:cxn>
                <a:cxn ang="0">
                  <a:pos x="176" y="1580"/>
                </a:cxn>
                <a:cxn ang="0">
                  <a:pos x="665" y="1378"/>
                </a:cxn>
              </a:cxnLst>
              <a:rect l="0" t="0" r="r" b="b"/>
              <a:pathLst>
                <a:path w="1496" h="1581">
                  <a:moveTo>
                    <a:pt x="1385" y="479"/>
                  </a:moveTo>
                  <a:lnTo>
                    <a:pt x="1495" y="0"/>
                  </a:lnTo>
                  <a:lnTo>
                    <a:pt x="1017" y="0"/>
                  </a:lnTo>
                  <a:lnTo>
                    <a:pt x="890" y="502"/>
                  </a:lnTo>
                  <a:lnTo>
                    <a:pt x="351" y="217"/>
                  </a:lnTo>
                  <a:lnTo>
                    <a:pt x="82" y="719"/>
                  </a:lnTo>
                  <a:lnTo>
                    <a:pt x="467" y="899"/>
                  </a:lnTo>
                  <a:lnTo>
                    <a:pt x="0" y="1109"/>
                  </a:lnTo>
                  <a:lnTo>
                    <a:pt x="176" y="1580"/>
                  </a:lnTo>
                  <a:lnTo>
                    <a:pt x="665" y="1378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32" name="Freeform 104"/>
            <p:cNvSpPr>
              <a:spLocks/>
            </p:cNvSpPr>
            <p:nvPr/>
          </p:nvSpPr>
          <p:spPr bwMode="auto">
            <a:xfrm>
              <a:off x="2085" y="2634"/>
              <a:ext cx="594" cy="53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0" y="532"/>
                </a:cxn>
                <a:cxn ang="0">
                  <a:pos x="516" y="532"/>
                </a:cxn>
                <a:cxn ang="0">
                  <a:pos x="593" y="217"/>
                </a:cxn>
              </a:cxnLst>
              <a:rect l="0" t="0" r="r" b="b"/>
              <a:pathLst>
                <a:path w="594" h="533">
                  <a:moveTo>
                    <a:pt x="137" y="0"/>
                  </a:moveTo>
                  <a:lnTo>
                    <a:pt x="0" y="532"/>
                  </a:lnTo>
                  <a:lnTo>
                    <a:pt x="516" y="532"/>
                  </a:lnTo>
                  <a:lnTo>
                    <a:pt x="593" y="217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3033" name="Freeform 105"/>
            <p:cNvSpPr>
              <a:spLocks/>
            </p:cNvSpPr>
            <p:nvPr/>
          </p:nvSpPr>
          <p:spPr bwMode="auto">
            <a:xfrm>
              <a:off x="2678" y="1736"/>
              <a:ext cx="1987" cy="1116"/>
            </a:xfrm>
            <a:custGeom>
              <a:avLst/>
              <a:gdLst/>
              <a:ahLst/>
              <a:cxnLst>
                <a:cxn ang="0">
                  <a:pos x="0" y="1115"/>
                </a:cxn>
                <a:cxn ang="0">
                  <a:pos x="1739" y="1115"/>
                </a:cxn>
                <a:cxn ang="0">
                  <a:pos x="1986" y="0"/>
                </a:cxn>
                <a:cxn ang="0">
                  <a:pos x="270" y="0"/>
                </a:cxn>
              </a:cxnLst>
              <a:rect l="0" t="0" r="r" b="b"/>
              <a:pathLst>
                <a:path w="1987" h="1116">
                  <a:moveTo>
                    <a:pt x="0" y="1115"/>
                  </a:moveTo>
                  <a:lnTo>
                    <a:pt x="1739" y="1115"/>
                  </a:lnTo>
                  <a:lnTo>
                    <a:pt x="1986" y="0"/>
                  </a:lnTo>
                  <a:lnTo>
                    <a:pt x="270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53034" name="Rectangle 106"/>
          <p:cNvSpPr>
            <a:spLocks noChangeArrowheads="1"/>
          </p:cNvSpPr>
          <p:nvPr/>
        </p:nvSpPr>
        <p:spPr bwMode="auto">
          <a:xfrm>
            <a:off x="2166938" y="6329363"/>
            <a:ext cx="4170362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6" rIns="91434" bIns="45716">
            <a:spAutoFit/>
          </a:bodyPr>
          <a:lstStyle/>
          <a:p>
            <a:pPr defTabSz="912813"/>
            <a:r>
              <a:rPr lang="en-US" sz="1000" b="1">
                <a:solidFill>
                  <a:srgbClr val="FFFF00"/>
                </a:solidFill>
              </a:rPr>
              <a:t>Prepared By Ken Young ; Office of Education and Certification -  MIEMSS -  1999</a:t>
            </a:r>
          </a:p>
        </p:txBody>
      </p:sp>
      <p:pic>
        <p:nvPicPr>
          <p:cNvPr id="253035" name="Picture 107" descr="cintastri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2095500"/>
            <a:ext cx="1898650" cy="1366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>
            <a:solidFill>
              <a:srgbClr val="FF9900"/>
            </a:solidFill>
          </a:ln>
        </p:spPr>
        <p:txBody>
          <a:bodyPr/>
          <a:lstStyle/>
          <a:p>
            <a:pPr defTabSz="2938463"/>
            <a:r>
              <a:rPr lang="en-US" sz="7000">
                <a:solidFill>
                  <a:srgbClr val="FFFF00"/>
                </a:solidFill>
                <a:latin typeface="Comic Sans MS" pitchFamily="66" charset="0"/>
              </a:rPr>
              <a:t>S.T.A.R.T.</a:t>
            </a:r>
            <a:endParaRPr lang="en-US" sz="40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62175"/>
            <a:ext cx="8229600" cy="3352800"/>
          </a:xfrm>
          <a:noFill/>
        </p:spPr>
        <p:txBody>
          <a:bodyPr/>
          <a:lstStyle/>
          <a:p>
            <a:pPr marL="1101725" indent="-1101725" defTabSz="2938463"/>
            <a:r>
              <a:rPr lang="en-US">
                <a:latin typeface="Comic Sans MS" pitchFamily="66" charset="0"/>
              </a:rPr>
              <a:t>Desarrollado en California en los  80’s en el Hoag Hospital and Newport Beach Fire and Marine (California) </a:t>
            </a:r>
          </a:p>
          <a:p>
            <a:pPr marL="1101725" indent="-1101725" defTabSz="2938463"/>
            <a:r>
              <a:rPr lang="en-US">
                <a:latin typeface="Comic Sans MS" pitchFamily="66" charset="0"/>
              </a:rPr>
              <a:t>Enfoque rápido para hacer triage en un gran número de  víctimas.</a:t>
            </a:r>
          </a:p>
          <a:p>
            <a:pPr marL="1101725" indent="-1101725" defTabSz="2938463"/>
            <a:r>
              <a:rPr lang="en-US">
                <a:latin typeface="Comic Sans MS" pitchFamily="66" charset="0"/>
              </a:rPr>
              <a:t>Fácil de recordar</a:t>
            </a:r>
          </a:p>
          <a:p>
            <a:pPr marL="1101725" indent="-1101725" defTabSz="2938463"/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57150" cmpd="thinThick">
            <a:solidFill>
              <a:srgbClr val="333399"/>
            </a:solidFill>
          </a:ln>
        </p:spPr>
        <p:txBody>
          <a:bodyPr/>
          <a:lstStyle/>
          <a:p>
            <a:pPr defTabSz="979488"/>
            <a:r>
              <a:rPr lang="es-ES_tradnl">
                <a:solidFill>
                  <a:srgbClr val="FFFF00"/>
                </a:solidFill>
                <a:latin typeface="Comic Sans MS" pitchFamily="66" charset="0"/>
              </a:rPr>
              <a:t>S.T.A.R.T.</a:t>
            </a:r>
            <a:endParaRPr lang="es-CL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3" y="1752600"/>
            <a:ext cx="7907337" cy="4660900"/>
          </a:xfrm>
          <a:noFill/>
        </p:spPr>
        <p:txBody>
          <a:bodyPr/>
          <a:lstStyle/>
          <a:p>
            <a:pPr marL="366713" indent="-366713" defTabSz="979488">
              <a:lnSpc>
                <a:spcPct val="90000"/>
              </a:lnSpc>
            </a:pPr>
            <a:r>
              <a:rPr lang="es-ES_tradnl" sz="3000" b="1">
                <a:latin typeface="Comic Sans MS" pitchFamily="66" charset="0"/>
              </a:rPr>
              <a:t>Basado en criterios médicos.</a:t>
            </a:r>
          </a:p>
          <a:p>
            <a:pPr marL="366713" indent="-366713" defTabSz="979488">
              <a:lnSpc>
                <a:spcPct val="90000"/>
              </a:lnSpc>
            </a:pPr>
            <a:endParaRPr lang="es-ES_tradnl" sz="3000" b="1">
              <a:latin typeface="Comic Sans MS" pitchFamily="66" charset="0"/>
            </a:endParaRPr>
          </a:p>
          <a:p>
            <a:pPr marL="366713" indent="-366713" defTabSz="979488">
              <a:lnSpc>
                <a:spcPct val="90000"/>
              </a:lnSpc>
            </a:pPr>
            <a:r>
              <a:rPr lang="es-ES_tradnl" sz="3000" b="1">
                <a:latin typeface="Comic Sans MS" pitchFamily="66" charset="0"/>
              </a:rPr>
              <a:t>Fácil de aprender.</a:t>
            </a:r>
          </a:p>
          <a:p>
            <a:pPr marL="366713" indent="-366713" defTabSz="979488">
              <a:lnSpc>
                <a:spcPct val="90000"/>
              </a:lnSpc>
            </a:pPr>
            <a:endParaRPr lang="es-ES_tradnl" sz="3000" b="1">
              <a:latin typeface="Comic Sans MS" pitchFamily="66" charset="0"/>
            </a:endParaRPr>
          </a:p>
          <a:p>
            <a:pPr marL="366713" indent="-366713" defTabSz="979488">
              <a:lnSpc>
                <a:spcPct val="90000"/>
              </a:lnSpc>
            </a:pPr>
            <a:r>
              <a:rPr lang="es-ES_tradnl" sz="3000" b="1">
                <a:latin typeface="Comic Sans MS" pitchFamily="66" charset="0"/>
              </a:rPr>
              <a:t>Fácil de recordar.</a:t>
            </a:r>
          </a:p>
          <a:p>
            <a:pPr marL="366713" indent="-366713" defTabSz="979488">
              <a:lnSpc>
                <a:spcPct val="90000"/>
              </a:lnSpc>
            </a:pPr>
            <a:endParaRPr lang="es-ES_tradnl" sz="3000" b="1">
              <a:latin typeface="Comic Sans MS" pitchFamily="66" charset="0"/>
            </a:endParaRPr>
          </a:p>
          <a:p>
            <a:pPr marL="366713" indent="-366713" defTabSz="979488">
              <a:lnSpc>
                <a:spcPct val="90000"/>
              </a:lnSpc>
            </a:pPr>
            <a:r>
              <a:rPr lang="es-ES_tradnl" sz="3000" b="1">
                <a:latin typeface="Comic Sans MS" pitchFamily="66" charset="0"/>
              </a:rPr>
              <a:t>Permite una toma de decisión clara.</a:t>
            </a:r>
          </a:p>
          <a:p>
            <a:pPr marL="366713" indent="-366713" defTabSz="979488">
              <a:lnSpc>
                <a:spcPct val="90000"/>
              </a:lnSpc>
            </a:pPr>
            <a:endParaRPr lang="es-ES_tradnl" sz="3000" b="1">
              <a:latin typeface="Comic Sans MS" pitchFamily="66" charset="0"/>
            </a:endParaRPr>
          </a:p>
          <a:p>
            <a:pPr marL="366713" indent="-366713" defTabSz="979488">
              <a:lnSpc>
                <a:spcPct val="90000"/>
              </a:lnSpc>
            </a:pPr>
            <a:r>
              <a:rPr lang="es-ES_tradnl" sz="3000" b="1">
                <a:latin typeface="Comic Sans MS" pitchFamily="66" charset="0"/>
              </a:rPr>
              <a:t>Se basa en destrezas básicas.</a:t>
            </a:r>
            <a:endParaRPr lang="es-CL" sz="30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0" name="Picture 2" descr="bolstriag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2368550"/>
            <a:ext cx="3781425" cy="3949700"/>
          </a:xfrm>
          <a:prstGeom prst="rect">
            <a:avLst/>
          </a:prstGeom>
          <a:noFill/>
        </p:spPr>
      </p:pic>
      <p:pic>
        <p:nvPicPr>
          <p:cNvPr id="258051" name="Picture 3" descr="cintastri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3001963"/>
            <a:ext cx="3970338" cy="2859087"/>
          </a:xfrm>
          <a:prstGeom prst="rect">
            <a:avLst/>
          </a:prstGeom>
          <a:noFill/>
        </p:spPr>
      </p:pic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2366963" y="228600"/>
            <a:ext cx="4048125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4000">
                <a:solidFill>
                  <a:srgbClr val="FFFF00"/>
                </a:solidFill>
                <a:latin typeface="Comic Sans MS" pitchFamily="66" charset="0"/>
              </a:rPr>
              <a:t>IMPLEMENTOS</a:t>
            </a:r>
            <a:endParaRPr lang="es-MX" sz="400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2"/>
          <p:cNvSpPr txBox="1">
            <a:spLocks noChangeArrowheads="1"/>
          </p:cNvSpPr>
          <p:nvPr/>
        </p:nvSpPr>
        <p:spPr bwMode="auto">
          <a:xfrm>
            <a:off x="1520825" y="1938338"/>
            <a:ext cx="6751638" cy="2851150"/>
          </a:xfrm>
          <a:prstGeom prst="rect">
            <a:avLst/>
          </a:prstGeom>
          <a:solidFill>
            <a:srgbClr val="0000FF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lIns="91434" tIns="45716" rIns="91434" bIns="45716">
            <a:spAutoFit/>
          </a:bodyPr>
          <a:lstStyle/>
          <a:p>
            <a:pPr defTabSz="912813"/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Respiración       &lt; 30</a:t>
            </a:r>
            <a:br>
              <a:rPr lang="en-US" sz="3600" b="1">
                <a:solidFill>
                  <a:srgbClr val="FFFF00"/>
                </a:solidFill>
                <a:latin typeface="Comic Sans MS" pitchFamily="66" charset="0"/>
              </a:rPr>
            </a:br>
            <a:endParaRPr lang="en-US" sz="3600" b="1">
              <a:solidFill>
                <a:srgbClr val="FFFF00"/>
              </a:solidFill>
              <a:latin typeface="Comic Sans MS" pitchFamily="66" charset="0"/>
            </a:endParaRPr>
          </a:p>
          <a:p>
            <a:pPr defTabSz="912813"/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Perfusión	    &lt;    2 seg</a:t>
            </a:r>
            <a:br>
              <a:rPr lang="en-US" sz="3600" b="1">
                <a:solidFill>
                  <a:srgbClr val="FFFF00"/>
                </a:solidFill>
                <a:latin typeface="Comic Sans MS" pitchFamily="66" charset="0"/>
              </a:rPr>
            </a:br>
            <a:endParaRPr lang="en-US" sz="3600" b="1">
              <a:solidFill>
                <a:srgbClr val="FFFF00"/>
              </a:solidFill>
              <a:latin typeface="Comic Sans MS" pitchFamily="66" charset="0"/>
            </a:endParaRPr>
          </a:p>
          <a:p>
            <a:pPr defTabSz="912813"/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Conciencia         OBEDECE</a:t>
            </a:r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1222375" y="4789488"/>
            <a:ext cx="163513" cy="1265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endParaRPr lang="es-CL" sz="770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/>
            <a:r>
              <a:rPr lang="en-US" sz="4000">
                <a:solidFill>
                  <a:srgbClr val="FFFF00"/>
                </a:solidFill>
                <a:latin typeface="Comic Sans MS" pitchFamily="66" charset="0"/>
              </a:rPr>
              <a:t>S.T.A.R.T.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3013"/>
            <a:ext cx="8229600" cy="1817687"/>
          </a:xfrm>
          <a:noFill/>
        </p:spPr>
        <p:txBody>
          <a:bodyPr/>
          <a:lstStyle/>
          <a:p>
            <a:pPr marL="1101725" indent="-1101725" defTabSz="2938463"/>
            <a:r>
              <a:rPr lang="en-US" sz="3300">
                <a:latin typeface="Comic Sans MS" pitchFamily="66" charset="0"/>
              </a:rPr>
              <a:t>La evaluación y el tratamiento inicial de cada paciente debiera tomar menos de  30 segundos.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148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4033" y="3173"/>
            <a:chExt cx="1629" cy="952"/>
          </a:xfrm>
        </p:grpSpPr>
        <p:pic>
          <p:nvPicPr>
            <p:cNvPr id="26214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64478" t="50511" r="5382" b="13469"/>
            <a:stretch>
              <a:fillRect/>
            </a:stretch>
          </p:blipFill>
          <p:spPr bwMode="auto">
            <a:xfrm>
              <a:off x="4033" y="3173"/>
              <a:ext cx="1629" cy="952"/>
            </a:xfrm>
            <a:prstGeom prst="rect">
              <a:avLst/>
            </a:prstGeom>
            <a:solidFill>
              <a:srgbClr val="000000"/>
            </a:solidFill>
          </p:spPr>
        </p:pic>
        <p:sp>
          <p:nvSpPr>
            <p:cNvPr id="262150" name="Rectangle 6"/>
            <p:cNvSpPr>
              <a:spLocks noChangeArrowheads="1"/>
            </p:cNvSpPr>
            <p:nvPr/>
          </p:nvSpPr>
          <p:spPr bwMode="auto">
            <a:xfrm>
              <a:off x="4033" y="3571"/>
              <a:ext cx="352" cy="105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2151" name="Rectangle 7"/>
            <p:cNvSpPr>
              <a:spLocks noChangeArrowheads="1"/>
            </p:cNvSpPr>
            <p:nvPr/>
          </p:nvSpPr>
          <p:spPr bwMode="auto">
            <a:xfrm rot="5400000">
              <a:off x="3968" y="3397"/>
              <a:ext cx="302" cy="171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/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S.T.A.R.T.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2159000"/>
          </a:xfrm>
          <a:noFill/>
          <a:ln/>
        </p:spPr>
        <p:txBody>
          <a:bodyPr/>
          <a:lstStyle/>
          <a:p>
            <a:pPr marL="1101725" indent="-1101725" defTabSz="2938463">
              <a:lnSpc>
                <a:spcPct val="80000"/>
              </a:lnSpc>
            </a:pPr>
            <a:r>
              <a:rPr lang="en-US" sz="2600">
                <a:latin typeface="Comic Sans MS" pitchFamily="66" charset="0"/>
              </a:rPr>
              <a:t>1º - Despeje a los heridos que puedan caminar dándoles instrucciones verbales </a:t>
            </a:r>
          </a:p>
          <a:p>
            <a:pPr marL="1101725" indent="-1101725" defTabSz="2938463">
              <a:lnSpc>
                <a:spcPct val="80000"/>
              </a:lnSpc>
              <a:buFontTx/>
              <a:buNone/>
            </a:pPr>
            <a:r>
              <a:rPr lang="en-US" sz="2600">
                <a:latin typeface="Comic Sans MS" pitchFamily="66" charset="0"/>
              </a:rPr>
              <a:t>  </a:t>
            </a:r>
          </a:p>
          <a:p>
            <a:pPr marL="2387600" lvl="1" indent="-917575" defTabSz="2938463">
              <a:lnSpc>
                <a:spcPct val="80000"/>
              </a:lnSpc>
            </a:pPr>
            <a:r>
              <a:rPr lang="en-US" sz="2300">
                <a:latin typeface="Comic Sans MS" pitchFamily="66" charset="0"/>
              </a:rPr>
              <a:t>Diríjalos a un área para una evaluación y tratamiento detallado. </a:t>
            </a:r>
          </a:p>
          <a:p>
            <a:pPr marL="2387600" lvl="1" indent="-917575" defTabSz="2938463">
              <a:lnSpc>
                <a:spcPct val="80000"/>
              </a:lnSpc>
            </a:pPr>
            <a:r>
              <a:rPr lang="en-US" sz="2300">
                <a:latin typeface="Comic Sans MS" pitchFamily="66" charset="0"/>
              </a:rPr>
              <a:t>Clasifíquelos como  </a:t>
            </a:r>
            <a:r>
              <a:rPr lang="en-US" sz="2300" b="1">
                <a:latin typeface="Comic Sans MS" pitchFamily="66" charset="0"/>
              </a:rPr>
              <a:t>MENORES o LEVES</a:t>
            </a:r>
          </a:p>
          <a:p>
            <a:pPr marL="2387600" lvl="1" indent="-917575" defTabSz="2938463">
              <a:lnSpc>
                <a:spcPct val="80000"/>
              </a:lnSpc>
            </a:pPr>
            <a:endParaRPr lang="en-US" sz="2300" b="1">
              <a:latin typeface="Comic Sans MS" pitchFamily="66" charset="0"/>
            </a:endParaRPr>
          </a:p>
          <a:p>
            <a:pPr marL="2387600" lvl="1" indent="-917575" defTabSz="2938463">
              <a:lnSpc>
                <a:spcPct val="80000"/>
              </a:lnSpc>
              <a:buFont typeface="Tahoma" pitchFamily="34" charset="0"/>
              <a:buNone/>
            </a:pPr>
            <a:r>
              <a:rPr lang="en-US" sz="2300" b="1">
                <a:latin typeface="Comic Sans MS" pitchFamily="66" charset="0"/>
              </a:rPr>
              <a:t>  Es decir  </a:t>
            </a:r>
            <a:r>
              <a:rPr lang="en-US" sz="3100" b="1">
                <a:solidFill>
                  <a:srgbClr val="00CC00"/>
                </a:solidFill>
                <a:latin typeface="Comic Sans MS" pitchFamily="66" charset="0"/>
              </a:rPr>
              <a:t>VERDES</a:t>
            </a:r>
            <a:r>
              <a:rPr lang="en-US" sz="2300" b="1">
                <a:latin typeface="Comic Sans MS" pitchFamily="66" charset="0"/>
              </a:rPr>
              <a:t/>
            </a:r>
            <a:br>
              <a:rPr lang="en-US" sz="2300" b="1">
                <a:latin typeface="Comic Sans MS" pitchFamily="66" charset="0"/>
              </a:rPr>
            </a:br>
            <a:endParaRPr lang="en-US" sz="2300" b="1">
              <a:latin typeface="Comic Sans MS" pitchFamily="66" charset="0"/>
            </a:endParaRPr>
          </a:p>
          <a:p>
            <a:pPr marL="1101725" indent="-1101725" defTabSz="2938463">
              <a:lnSpc>
                <a:spcPct val="80000"/>
              </a:lnSpc>
            </a:pPr>
            <a:endParaRPr lang="en-US" sz="2600">
              <a:latin typeface="Comic Sans MS" pitchFamily="66" charset="0"/>
            </a:endParaRPr>
          </a:p>
          <a:p>
            <a:pPr marL="1101725" indent="-1101725" defTabSz="2938463">
              <a:lnSpc>
                <a:spcPct val="80000"/>
              </a:lnSpc>
              <a:buFontTx/>
              <a:buNone/>
            </a:pPr>
            <a:r>
              <a:rPr lang="en-US" sz="2600">
                <a:latin typeface="Comic Sans MS" pitchFamily="66" charset="0"/>
              </a:rPr>
              <a:t>           Ahora, con los otros pacientes evalúe sus  </a:t>
            </a:r>
            <a:r>
              <a:rPr lang="en-US" sz="2600" b="1">
                <a:latin typeface="Comic Sans MS" pitchFamily="66" charset="0"/>
              </a:rPr>
              <a:t>RPC</a:t>
            </a:r>
            <a:r>
              <a:rPr lang="en-US" sz="2600">
                <a:latin typeface="Comic Sans MS" pitchFamily="66" charset="0"/>
              </a:rPr>
              <a:t>s</a:t>
            </a:r>
            <a:endParaRPr lang="en-US" sz="2600" b="1">
              <a:latin typeface="Comic Sans MS" pitchFamily="66" charset="0"/>
            </a:endParaRPr>
          </a:p>
          <a:p>
            <a:pPr marL="1101725" indent="-1101725" defTabSz="2938463">
              <a:lnSpc>
                <a:spcPct val="80000"/>
              </a:lnSpc>
            </a:pPr>
            <a:endParaRPr lang="en-US" sz="2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>
              <a:tabLst>
                <a:tab pos="26450925" algn="r"/>
              </a:tabLst>
            </a:pP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S.T.A.R.T.</a:t>
            </a:r>
            <a:r>
              <a:rPr lang="en-US" sz="3600">
                <a:solidFill>
                  <a:srgbClr val="FFFF00"/>
                </a:solidFill>
                <a:latin typeface="Comic Sans MS" pitchFamily="66" charset="0"/>
              </a:rPr>
              <a:t> 	 </a:t>
            </a:r>
            <a:r>
              <a:rPr lang="en-US" sz="3600" b="1">
                <a:solidFill>
                  <a:srgbClr val="FF3300"/>
                </a:solidFill>
                <a:latin typeface="Comic Sans MS" pitchFamily="66" charset="0"/>
              </a:rPr>
              <a:t>R</a:t>
            </a:r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PC</a:t>
            </a:r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en-US" sz="20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95400"/>
            <a:ext cx="8763000" cy="4953000"/>
          </a:xfrm>
          <a:noFill/>
        </p:spPr>
        <p:txBody>
          <a:bodyPr/>
          <a:lstStyle/>
          <a:p>
            <a:pPr marL="1101725" indent="-1101725" defTabSz="2938463">
              <a:lnSpc>
                <a:spcPct val="90000"/>
              </a:lnSpc>
            </a:pPr>
            <a:r>
              <a:rPr lang="en-US" sz="1900" b="1">
                <a:solidFill>
                  <a:srgbClr val="FFFF00"/>
                </a:solidFill>
                <a:latin typeface="Comic Sans MS" pitchFamily="66" charset="0"/>
              </a:rPr>
              <a:t>R</a:t>
            </a:r>
            <a:r>
              <a:rPr lang="en-US" sz="1900">
                <a:solidFill>
                  <a:srgbClr val="FFFF00"/>
                </a:solidFill>
                <a:latin typeface="Comic Sans MS" pitchFamily="66" charset="0"/>
              </a:rPr>
              <a:t>espiración</a:t>
            </a:r>
          </a:p>
          <a:p>
            <a:pPr marL="2387600" lvl="1" indent="-917575" defTabSz="2938463">
              <a:lnSpc>
                <a:spcPct val="90000"/>
              </a:lnSpc>
            </a:pPr>
            <a:endParaRPr lang="en-US" sz="1800">
              <a:solidFill>
                <a:srgbClr val="FFFF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</a:pP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AUSENTE  - Abra la vía aérea (Extensión de cuello)</a:t>
            </a:r>
          </a:p>
          <a:p>
            <a:pPr marL="2387600" lvl="1" indent="-917575" defTabSz="2938463">
              <a:lnSpc>
                <a:spcPct val="90000"/>
              </a:lnSpc>
            </a:pPr>
            <a:endParaRPr lang="en-US" sz="1800">
              <a:solidFill>
                <a:srgbClr val="FFFF00"/>
              </a:solidFill>
              <a:latin typeface="Comic Sans MS" pitchFamily="66" charset="0"/>
            </a:endParaRPr>
          </a:p>
          <a:p>
            <a:pPr marL="3673475" lvl="2" indent="-735013" defTabSz="2938463">
              <a:lnSpc>
                <a:spcPct val="90000"/>
              </a:lnSpc>
            </a:pPr>
            <a:r>
              <a:rPr lang="en-US" sz="2200">
                <a:solidFill>
                  <a:srgbClr val="FFFF00"/>
                </a:solidFill>
                <a:latin typeface="Comic Sans MS" pitchFamily="66" charset="0"/>
              </a:rPr>
              <a:t>No respira – </a:t>
            </a:r>
            <a:r>
              <a:rPr lang="en-US" sz="2200" b="1">
                <a:solidFill>
                  <a:schemeClr val="bg1"/>
                </a:solidFill>
                <a:latin typeface="Comic Sans MS" pitchFamily="66" charset="0"/>
              </a:rPr>
              <a:t>FALLECIDO (</a:t>
            </a:r>
            <a:r>
              <a:rPr lang="en-US" sz="2200" b="1">
                <a:latin typeface="Comic Sans MS" pitchFamily="66" charset="0"/>
              </a:rPr>
              <a:t>NEGRO</a:t>
            </a:r>
            <a:r>
              <a:rPr lang="en-US" sz="2200" b="1">
                <a:solidFill>
                  <a:schemeClr val="bg1"/>
                </a:solidFill>
                <a:latin typeface="Comic Sans MS" pitchFamily="66" charset="0"/>
              </a:rPr>
              <a:t>)</a:t>
            </a:r>
          </a:p>
          <a:p>
            <a:pPr marL="3673475" lvl="2" indent="-735013" defTabSz="2938463">
              <a:lnSpc>
                <a:spcPct val="90000"/>
              </a:lnSpc>
            </a:pPr>
            <a:r>
              <a:rPr lang="en-US" sz="2200">
                <a:solidFill>
                  <a:srgbClr val="FFFF00"/>
                </a:solidFill>
                <a:latin typeface="Comic Sans MS" pitchFamily="66" charset="0"/>
              </a:rPr>
              <a:t>Respira      -</a:t>
            </a:r>
            <a:r>
              <a:rPr lang="en-US" sz="2200" b="1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2200" b="1">
                <a:solidFill>
                  <a:srgbClr val="FF0000"/>
                </a:solidFill>
                <a:latin typeface="Comic Sans MS" pitchFamily="66" charset="0"/>
              </a:rPr>
              <a:t>INMEDIATA (ROJO)</a:t>
            </a: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r>
              <a:rPr lang="en-US" sz="2200" b="1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sz="2200" b="1">
                <a:solidFill>
                  <a:srgbClr val="FFFF00"/>
                </a:solidFill>
                <a:latin typeface="Comic Sans MS" pitchFamily="66" charset="0"/>
              </a:rPr>
            </a:br>
            <a:endParaRPr lang="en-US" sz="2200" b="1">
              <a:solidFill>
                <a:srgbClr val="FFFF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r>
              <a:rPr lang="en-US" sz="1800" b="1">
                <a:solidFill>
                  <a:srgbClr val="FFFF00"/>
                </a:solidFill>
                <a:latin typeface="Comic Sans MS" pitchFamily="66" charset="0"/>
              </a:rPr>
              <a:t>        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PRESENTE </a:t>
            </a:r>
          </a:p>
          <a:p>
            <a:pPr marL="3673475" lvl="2" indent="-735013" defTabSz="2938463">
              <a:lnSpc>
                <a:spcPct val="90000"/>
              </a:lnSpc>
            </a:pP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Sobre </a:t>
            </a:r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30</a:t>
            </a: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 – </a:t>
            </a: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INMEDIATA </a:t>
            </a:r>
            <a:r>
              <a:rPr lang="en-US" sz="1600" b="1">
                <a:solidFill>
                  <a:srgbClr val="FF0000"/>
                </a:solidFill>
                <a:latin typeface="Comic Sans MS" pitchFamily="66" charset="0"/>
              </a:rPr>
              <a:t>(ROJO)</a:t>
            </a:r>
          </a:p>
          <a:p>
            <a:pPr marL="3673475" lvl="2" indent="-735013" defTabSz="2938463">
              <a:lnSpc>
                <a:spcPct val="90000"/>
              </a:lnSpc>
              <a:buFontTx/>
              <a:buNone/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marL="3673475" lvl="2" indent="-735013" defTabSz="2938463">
              <a:lnSpc>
                <a:spcPct val="90000"/>
              </a:lnSpc>
            </a:pP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Bajo </a:t>
            </a:r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30</a:t>
            </a: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 - </a:t>
            </a:r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EVALÚE PERFUSIÓN</a:t>
            </a:r>
          </a:p>
        </p:txBody>
      </p:sp>
      <p:graphicFrame>
        <p:nvGraphicFramePr>
          <p:cNvPr id="265220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7604125" y="3276600"/>
          <a:ext cx="1973263" cy="2514600"/>
        </p:xfrm>
        <a:graphic>
          <a:graphicData uri="http://schemas.openxmlformats.org/presentationml/2006/ole">
            <p:oleObj spid="_x0000_s265220" name="Clip" r:id="rId4" imgW="2286000" imgH="1700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2" name="Rectangle 4"/>
          <p:cNvSpPr>
            <a:spLocks noChangeArrowheads="1"/>
          </p:cNvSpPr>
          <p:nvPr/>
        </p:nvSpPr>
        <p:spPr bwMode="auto">
          <a:xfrm>
            <a:off x="2743200" y="0"/>
            <a:ext cx="3671888" cy="11430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lIns="97959" tIns="48978" rIns="97959" bIns="48978" anchor="ctr"/>
          <a:lstStyle/>
          <a:p>
            <a:pPr eaLnBrk="1" hangingPunct="1"/>
            <a:r>
              <a:rPr lang="es-ES_tradnl" sz="47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</a:t>
            </a:r>
            <a:r>
              <a:rPr lang="es-ES_tradnl" sz="47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</a:t>
            </a:r>
            <a:r>
              <a:rPr lang="es-ES_tradnl" sz="47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</a:t>
            </a:r>
            <a:r>
              <a:rPr lang="es-ES_tradnl" sz="4700" b="1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AG</a:t>
            </a:r>
            <a:r>
              <a:rPr lang="es-ES_tradnl" sz="47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</a:t>
            </a:r>
            <a:endParaRPr lang="es-ES_tradnl" sz="44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2693" name="Rectangle 5"/>
          <p:cNvSpPr>
            <a:spLocks noChangeArrowheads="1"/>
          </p:cNvSpPr>
          <p:nvPr/>
        </p:nvSpPr>
        <p:spPr bwMode="auto">
          <a:xfrm>
            <a:off x="228600" y="2133600"/>
            <a:ext cx="87439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59" tIns="48978" rIns="97959" bIns="48978"/>
          <a:lstStyle/>
          <a:p>
            <a:pPr marL="342900" indent="-342900" algn="just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_tradnl" sz="330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Consiste en la clasificación de las víctimas en categorías dependiendo del beneficio que puedan esperar de la atención médica y no de la severidad del trauma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>
              <a:tabLst>
                <a:tab pos="26450925" algn="r"/>
              </a:tabLst>
            </a:pPr>
            <a:r>
              <a:rPr lang="en-US" sz="3600">
                <a:solidFill>
                  <a:srgbClr val="FFFF00"/>
                </a:solidFill>
                <a:latin typeface="Comic Sans MS" pitchFamily="66" charset="0"/>
              </a:rPr>
              <a:t>S.T.A.R.T. 	</a:t>
            </a:r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R</a:t>
            </a:r>
            <a:r>
              <a:rPr lang="en-US" sz="3600" b="1">
                <a:solidFill>
                  <a:srgbClr val="FF3300"/>
                </a:solidFill>
                <a:latin typeface="Comic Sans MS" pitchFamily="66" charset="0"/>
              </a:rPr>
              <a:t>P</a:t>
            </a:r>
            <a:r>
              <a:rPr lang="en-US" sz="3600" b="1">
                <a:solidFill>
                  <a:srgbClr val="FFFF00"/>
                </a:solidFill>
                <a:latin typeface="Comic Sans MS" pitchFamily="66" charset="0"/>
              </a:rPr>
              <a:t>C</a:t>
            </a:r>
            <a:endParaRPr lang="en-US" sz="36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1175" y="2201863"/>
            <a:ext cx="5832475" cy="3762375"/>
          </a:xfrm>
          <a:noFill/>
        </p:spPr>
        <p:txBody>
          <a:bodyPr/>
          <a:lstStyle/>
          <a:p>
            <a:pPr marL="1101725" indent="-1101725" defTabSz="2938463">
              <a:lnSpc>
                <a:spcPct val="90000"/>
              </a:lnSpc>
            </a:pPr>
            <a:r>
              <a:rPr lang="en-US" sz="2200" b="1">
                <a:solidFill>
                  <a:srgbClr val="FFFF00"/>
                </a:solidFill>
                <a:latin typeface="Comic Sans MS" pitchFamily="66" charset="0"/>
              </a:rPr>
              <a:t>P</a:t>
            </a:r>
            <a:r>
              <a:rPr lang="en-US" sz="2200">
                <a:solidFill>
                  <a:srgbClr val="FFFF00"/>
                </a:solidFill>
                <a:latin typeface="Comic Sans MS" pitchFamily="66" charset="0"/>
              </a:rPr>
              <a:t>erfusión</a:t>
            </a:r>
          </a:p>
          <a:p>
            <a:pPr marL="2387600" lvl="1" indent="-917575" defTabSz="2938463">
              <a:lnSpc>
                <a:spcPct val="90000"/>
              </a:lnSpc>
            </a:pP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Pulso</a:t>
            </a:r>
            <a:r>
              <a:rPr lang="en-US" sz="1800" u="sng">
                <a:solidFill>
                  <a:srgbClr val="FFFF00"/>
                </a:solidFill>
                <a:latin typeface="Comic Sans MS" pitchFamily="66" charset="0"/>
              </a:rPr>
              <a:t> Radial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Ausente </a:t>
            </a:r>
            <a:br>
              <a:rPr lang="en-US" sz="180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	         o</a:t>
            </a: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          Llene Capilar &gt; </a:t>
            </a:r>
            <a:r>
              <a:rPr lang="en-US" sz="1800" b="1">
                <a:solidFill>
                  <a:srgbClr val="FFFF00"/>
                </a:solidFill>
                <a:latin typeface="Comic Sans MS" pitchFamily="66" charset="0"/>
              </a:rPr>
              <a:t>2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segs </a:t>
            </a:r>
            <a:br>
              <a:rPr lang="en-US" sz="180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	     </a:t>
            </a: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r>
              <a:rPr lang="en-US" sz="1800" b="1">
                <a:solidFill>
                  <a:srgbClr val="FF0000"/>
                </a:solidFill>
                <a:latin typeface="Comic Sans MS" pitchFamily="66" charset="0"/>
              </a:rPr>
              <a:t>        INMEDIATA (ROJO)</a:t>
            </a: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endParaRPr lang="en-US" sz="1800" b="1">
              <a:solidFill>
                <a:srgbClr val="FF00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endParaRPr lang="en-US" sz="1600">
              <a:solidFill>
                <a:srgbClr val="FF00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</a:pP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Pulso</a:t>
            </a:r>
            <a:r>
              <a:rPr lang="en-US" sz="1800" u="sng">
                <a:solidFill>
                  <a:srgbClr val="FFFF00"/>
                </a:solidFill>
                <a:latin typeface="Comic Sans MS" pitchFamily="66" charset="0"/>
              </a:rPr>
              <a:t> Radial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Presente</a:t>
            </a:r>
            <a:br>
              <a:rPr lang="en-US" sz="180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	         o </a:t>
            </a:r>
            <a:br>
              <a:rPr lang="en-US" sz="180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Llene Capilar </a:t>
            </a:r>
            <a:r>
              <a:rPr lang="en-US" sz="1800" u="sng">
                <a:solidFill>
                  <a:srgbClr val="FFFF00"/>
                </a:solidFill>
                <a:latin typeface="Comic Sans MS" pitchFamily="66" charset="0"/>
              </a:rPr>
              <a:t>&lt;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1800" b="1">
                <a:solidFill>
                  <a:srgbClr val="FFFF00"/>
                </a:solidFill>
                <a:latin typeface="Comic Sans MS" pitchFamily="66" charset="0"/>
              </a:rPr>
              <a:t>2</a:t>
            </a: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 segs</a:t>
            </a:r>
            <a:br>
              <a:rPr lang="en-US" sz="1800">
                <a:solidFill>
                  <a:srgbClr val="FFFF00"/>
                </a:solidFill>
                <a:latin typeface="Comic Sans MS" pitchFamily="66" charset="0"/>
              </a:rPr>
            </a:br>
            <a:endParaRPr lang="en-US" sz="1800">
              <a:solidFill>
                <a:srgbClr val="FFFF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  <a:buFont typeface="Tahoma" pitchFamily="34" charset="0"/>
              <a:buNone/>
            </a:pPr>
            <a:r>
              <a:rPr lang="en-US" sz="1800">
                <a:solidFill>
                  <a:srgbClr val="FFFF00"/>
                </a:solidFill>
                <a:latin typeface="Comic Sans MS" pitchFamily="66" charset="0"/>
              </a:rPr>
              <a:t>EVALÚE ESTADO DE CONCIENCIA</a:t>
            </a:r>
            <a:r>
              <a:rPr lang="en-US" sz="1800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 marL="2387600" lvl="1" indent="-917575" defTabSz="2938463">
              <a:lnSpc>
                <a:spcPct val="90000"/>
              </a:lnSpc>
            </a:pPr>
            <a:endParaRPr lang="en-US" sz="1800">
              <a:solidFill>
                <a:srgbClr val="FFFF00"/>
              </a:solidFill>
              <a:latin typeface="Comic Sans MS" pitchFamily="66" charset="0"/>
            </a:endParaRPr>
          </a:p>
          <a:p>
            <a:pPr marL="2387600" lvl="1" indent="-917575" defTabSz="2938463">
              <a:lnSpc>
                <a:spcPct val="90000"/>
              </a:lnSpc>
            </a:pPr>
            <a:endParaRPr lang="en-US" sz="180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267268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6410325" y="1924050"/>
          <a:ext cx="2486025" cy="4114800"/>
        </p:xfrm>
        <a:graphic>
          <a:graphicData uri="http://schemas.openxmlformats.org/presentationml/2006/ole">
            <p:oleObj spid="_x0000_s267268" name="Clip" r:id="rId4" imgW="1922760" imgH="2286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76200" cmpd="tri">
            <a:solidFill>
              <a:schemeClr val="tx1"/>
            </a:solidFill>
          </a:ln>
        </p:spPr>
        <p:txBody>
          <a:bodyPr/>
          <a:lstStyle/>
          <a:p>
            <a:pPr defTabSz="2938463">
              <a:tabLst>
                <a:tab pos="26268363" algn="r"/>
              </a:tabLst>
            </a:pPr>
            <a:r>
              <a:rPr lang="en-US" sz="4000">
                <a:solidFill>
                  <a:srgbClr val="FFFF00"/>
                </a:solidFill>
                <a:latin typeface="Comic Sans MS" pitchFamily="66" charset="0"/>
              </a:rPr>
              <a:t>S.T.A.R.T.</a:t>
            </a:r>
            <a:r>
              <a:rPr lang="en-US" sz="7600">
                <a:solidFill>
                  <a:srgbClr val="FFFF00"/>
                </a:solidFill>
              </a:rPr>
              <a:t> 	</a:t>
            </a:r>
            <a:r>
              <a:rPr lang="en-US" sz="4000" b="1">
                <a:solidFill>
                  <a:srgbClr val="FFFF00"/>
                </a:solidFill>
                <a:latin typeface="Comic Sans MS" pitchFamily="66" charset="0"/>
              </a:rPr>
              <a:t>RP</a:t>
            </a:r>
            <a:r>
              <a:rPr lang="en-US" sz="4000" b="1">
                <a:solidFill>
                  <a:srgbClr val="FF3300"/>
                </a:solidFill>
                <a:latin typeface="Comic Sans MS" pitchFamily="66" charset="0"/>
              </a:rPr>
              <a:t>C</a:t>
            </a:r>
            <a:endParaRPr lang="en-US" sz="400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105025"/>
            <a:ext cx="6507163" cy="4067175"/>
          </a:xfrm>
          <a:noFill/>
        </p:spPr>
        <p:txBody>
          <a:bodyPr/>
          <a:lstStyle/>
          <a:p>
            <a:pPr marL="1101725" indent="-1101725" defTabSz="2938463"/>
            <a:r>
              <a:rPr lang="en-US" sz="2300" b="1">
                <a:solidFill>
                  <a:schemeClr val="accent1"/>
                </a:solidFill>
                <a:latin typeface="Comic Sans MS" pitchFamily="66" charset="0"/>
              </a:rPr>
              <a:t>CONCIENCIA</a:t>
            </a:r>
            <a:r>
              <a:rPr lang="en-US" sz="280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1500">
                <a:solidFill>
                  <a:srgbClr val="FFFF00"/>
                </a:solidFill>
                <a:latin typeface="Comic Sans MS" pitchFamily="66" charset="0"/>
              </a:rPr>
              <a:t>(</a:t>
            </a:r>
            <a:r>
              <a:rPr lang="en-US" sz="2100" b="1">
                <a:solidFill>
                  <a:srgbClr val="FFFF00"/>
                </a:solidFill>
                <a:latin typeface="Comic Sans MS" pitchFamily="66" charset="0"/>
              </a:rPr>
              <a:t>ESTADO DE CONCIENCIA)</a:t>
            </a:r>
          </a:p>
          <a:p>
            <a:pPr marL="2387600" lvl="1" indent="-917575" defTabSz="2938463"/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 No </a:t>
            </a: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Sigue Órdenes Simples   (inconsciente o Nivel de Conciencia Alteredo )</a:t>
            </a:r>
            <a:br>
              <a:rPr lang="en-US" sz="200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	</a:t>
            </a:r>
          </a:p>
          <a:p>
            <a:pPr marL="2387600" lvl="1" indent="-917575" defTabSz="2938463">
              <a:buFont typeface="Tahoma" pitchFamily="34" charset="0"/>
              <a:buNone/>
            </a:pP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        INMEDIATA (ROJO)</a:t>
            </a:r>
            <a:br>
              <a:rPr lang="en-US" sz="2000" b="1">
                <a:solidFill>
                  <a:srgbClr val="FF0000"/>
                </a:solidFill>
                <a:latin typeface="Comic Sans MS" pitchFamily="66" charset="0"/>
              </a:rPr>
            </a:br>
            <a:endParaRPr lang="en-US" sz="2000" b="1">
              <a:solidFill>
                <a:srgbClr val="FF0000"/>
              </a:solidFill>
              <a:latin typeface="Comic Sans MS" pitchFamily="66" charset="0"/>
            </a:endParaRPr>
          </a:p>
          <a:p>
            <a:pPr marL="2387600" lvl="1" indent="-917575" defTabSz="2938463"/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Puede </a:t>
            </a:r>
            <a:r>
              <a:rPr lang="en-US" sz="2000">
                <a:solidFill>
                  <a:srgbClr val="FFFF00"/>
                </a:solidFill>
                <a:latin typeface="Comic Sans MS" pitchFamily="66" charset="0"/>
              </a:rPr>
              <a:t>Seguir Órdenes Simples </a:t>
            </a:r>
          </a:p>
          <a:p>
            <a:pPr marL="2387600" lvl="1" indent="-917575" defTabSz="2938463"/>
            <a:endParaRPr lang="en-US" sz="2000">
              <a:solidFill>
                <a:srgbClr val="FFFF00"/>
              </a:solidFill>
              <a:latin typeface="Comic Sans MS" pitchFamily="66" charset="0"/>
            </a:endParaRPr>
          </a:p>
          <a:p>
            <a:pPr marL="2387600" lvl="1" indent="-917575" defTabSz="2938463">
              <a:buFont typeface="Tahoma" pitchFamily="34" charset="0"/>
              <a:buNone/>
            </a:pPr>
            <a:r>
              <a:rPr lang="en-US" sz="2000" b="1">
                <a:solidFill>
                  <a:srgbClr val="FFFF00"/>
                </a:solidFill>
                <a:latin typeface="Comic Sans MS" pitchFamily="66" charset="0"/>
              </a:rPr>
              <a:t>        DIFERIDO (AMARILLO)</a:t>
            </a:r>
          </a:p>
        </p:txBody>
      </p:sp>
      <p:graphicFrame>
        <p:nvGraphicFramePr>
          <p:cNvPr id="269316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6781800" y="2133600"/>
          <a:ext cx="2212975" cy="3873500"/>
        </p:xfrm>
        <a:graphic>
          <a:graphicData uri="http://schemas.openxmlformats.org/presentationml/2006/ole">
            <p:oleObj spid="_x0000_s269316" name="Clip" r:id="rId4" imgW="2040840" imgH="2286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/>
            <a:r>
              <a:rPr lang="en-US" sz="4000" b="1">
                <a:solidFill>
                  <a:srgbClr val="FFFF00"/>
                </a:solidFill>
                <a:latin typeface="Comic Sans MS" pitchFamily="66" charset="0"/>
              </a:rPr>
              <a:t>S.T.A.R.T.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41525"/>
            <a:ext cx="7775575" cy="3743325"/>
          </a:xfrm>
          <a:noFill/>
        </p:spPr>
        <p:txBody>
          <a:bodyPr/>
          <a:lstStyle/>
          <a:p>
            <a:pPr marL="1101725" indent="-1101725" defTabSz="2938463">
              <a:buFontTx/>
              <a:buNone/>
            </a:pPr>
            <a:r>
              <a:rPr lang="en-US">
                <a:solidFill>
                  <a:srgbClr val="FFFF00"/>
                </a:solidFill>
              </a:rPr>
              <a:t>             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Si el paciente es clasificado </a:t>
            </a:r>
          </a:p>
          <a:p>
            <a:pPr marL="1101725" indent="-1101725" defTabSz="2938463">
              <a:buFontTx/>
              <a:buNone/>
            </a:pPr>
            <a:r>
              <a:rPr lang="en-US" b="1">
                <a:solidFill>
                  <a:srgbClr val="FFFF00"/>
                </a:solidFill>
                <a:latin typeface="Comic Sans MS" pitchFamily="66" charset="0"/>
              </a:rPr>
              <a:t>       - </a:t>
            </a:r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prioridad 1- INMEDIATA</a:t>
            </a: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 - </a:t>
            </a:r>
          </a:p>
          <a:p>
            <a:pPr marL="1101725" indent="-1101725" defTabSz="2938463">
              <a:buFontTx/>
              <a:buNone/>
            </a:pPr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           en la evaluación inicial, intente corregir solamente la obstrucción de la vía aérea  o el sangramiento antes de moverse al próximo paciente</a:t>
            </a:r>
            <a:r>
              <a:rPr lang="en-US">
                <a:solidFill>
                  <a:srgbClr val="FFFF00"/>
                </a:solidFill>
              </a:rPr>
              <a:t> .</a:t>
            </a:r>
          </a:p>
          <a:p>
            <a:pPr marL="1101725" indent="-1101725" defTabSz="2938463">
              <a:buFontTx/>
              <a:buNone/>
            </a:pPr>
            <a:endParaRPr lang="en-US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  <a:ln w="76200" cmpd="tri">
            <a:solidFill>
              <a:srgbClr val="333399"/>
            </a:solidFill>
          </a:ln>
        </p:spPr>
        <p:txBody>
          <a:bodyPr/>
          <a:lstStyle/>
          <a:p>
            <a:pPr defTabSz="2938463"/>
            <a:r>
              <a:rPr lang="en-US">
                <a:solidFill>
                  <a:srgbClr val="FFFF00"/>
                </a:solidFill>
                <a:latin typeface="Comic Sans MS" pitchFamily="66" charset="0"/>
              </a:rPr>
              <a:t>S.T.A.R.T.</a:t>
            </a:r>
            <a:r>
              <a:rPr lang="en-US"/>
              <a:t> </a:t>
            </a:r>
          </a:p>
        </p:txBody>
      </p:sp>
      <p:sp>
        <p:nvSpPr>
          <p:cNvPr id="273411" name="Rectangle 3"/>
          <p:cNvSpPr>
            <a:spLocks noChangeArrowheads="1"/>
          </p:cNvSpPr>
          <p:nvPr/>
        </p:nvSpPr>
        <p:spPr bwMode="auto">
          <a:xfrm>
            <a:off x="3803650" y="3983038"/>
            <a:ext cx="15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endParaRPr lang="es-CL" sz="1300"/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3900488" y="4097338"/>
            <a:ext cx="15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endParaRPr lang="es-CL" sz="1300"/>
          </a:p>
        </p:txBody>
      </p:sp>
      <p:sp>
        <p:nvSpPr>
          <p:cNvPr id="273413" name="Line 5"/>
          <p:cNvSpPr>
            <a:spLocks noChangeShapeType="1"/>
          </p:cNvSpPr>
          <p:nvPr/>
        </p:nvSpPr>
        <p:spPr bwMode="auto">
          <a:xfrm flipH="1">
            <a:off x="2103438" y="4529138"/>
            <a:ext cx="623887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3414" name="Line 6"/>
          <p:cNvSpPr>
            <a:spLocks noChangeShapeType="1"/>
          </p:cNvSpPr>
          <p:nvPr/>
        </p:nvSpPr>
        <p:spPr bwMode="auto">
          <a:xfrm>
            <a:off x="4403725" y="4476750"/>
            <a:ext cx="339725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3415" name="Text Box 7"/>
          <p:cNvSpPr txBox="1">
            <a:spLocks noChangeArrowheads="1"/>
          </p:cNvSpPr>
          <p:nvPr/>
        </p:nvSpPr>
        <p:spPr bwMode="auto">
          <a:xfrm>
            <a:off x="795338" y="1316038"/>
            <a:ext cx="1027112" cy="488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6" rIns="91434" bIns="45716">
            <a:spAutoFit/>
          </a:bodyPr>
          <a:lstStyle/>
          <a:p>
            <a:pPr algn="ctr" defTabSz="912813"/>
            <a:r>
              <a:rPr lang="en-US" sz="1300"/>
              <a:t>Heridos que </a:t>
            </a:r>
          </a:p>
          <a:p>
            <a:pPr algn="ctr" defTabSz="912813"/>
            <a:r>
              <a:rPr lang="en-US" sz="1300"/>
              <a:t>caminan</a:t>
            </a:r>
          </a:p>
        </p:txBody>
      </p:sp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1793875" y="1433513"/>
            <a:ext cx="660400" cy="290512"/>
          </a:xfrm>
          <a:prstGeom prst="rect">
            <a:avLst/>
          </a:prstGeom>
          <a:solidFill>
            <a:srgbClr val="33CC33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6" rIns="91434" bIns="45716">
            <a:spAutoFit/>
          </a:bodyPr>
          <a:lstStyle/>
          <a:p>
            <a:pPr defTabSz="912813"/>
            <a:r>
              <a:rPr lang="en-US" sz="1300" b="1"/>
              <a:t>Menor</a:t>
            </a:r>
          </a:p>
        </p:txBody>
      </p:sp>
      <p:sp>
        <p:nvSpPr>
          <p:cNvPr id="273417" name="Text Box 9"/>
          <p:cNvSpPr txBox="1">
            <a:spLocks noChangeArrowheads="1"/>
          </p:cNvSpPr>
          <p:nvPr/>
        </p:nvSpPr>
        <p:spPr bwMode="auto">
          <a:xfrm>
            <a:off x="7099300" y="5689600"/>
            <a:ext cx="2044700" cy="1168400"/>
          </a:xfrm>
          <a:prstGeom prst="rect">
            <a:avLst/>
          </a:prstGeom>
          <a:solidFill>
            <a:srgbClr val="0066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1434" tIns="45716" rIns="91434" bIns="45716">
            <a:spAutoFit/>
          </a:bodyPr>
          <a:lstStyle/>
          <a:p>
            <a:pPr defTabSz="912813"/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R</a:t>
            </a:r>
            <a:r>
              <a:rPr lang="en-US" sz="1400" b="1">
                <a:latin typeface="Comic Sans MS" pitchFamily="66" charset="0"/>
              </a:rPr>
              <a:t>espiration's     </a:t>
            </a:r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30</a:t>
            </a:r>
            <a:br>
              <a:rPr lang="en-US" sz="1400" b="1">
                <a:solidFill>
                  <a:srgbClr val="2EE7FA"/>
                </a:solidFill>
                <a:latin typeface="Comic Sans MS" pitchFamily="66" charset="0"/>
              </a:rPr>
            </a:br>
            <a:endParaRPr lang="en-US" sz="1400" b="1">
              <a:latin typeface="Comic Sans MS" pitchFamily="66" charset="0"/>
            </a:endParaRPr>
          </a:p>
          <a:p>
            <a:pPr defTabSz="912813"/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P</a:t>
            </a:r>
            <a:r>
              <a:rPr lang="en-US" sz="1400" b="1">
                <a:latin typeface="Comic Sans MS" pitchFamily="66" charset="0"/>
              </a:rPr>
              <a:t>erfusion	        </a:t>
            </a:r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2</a:t>
            </a:r>
            <a:br>
              <a:rPr lang="en-US" sz="1400" b="1">
                <a:solidFill>
                  <a:srgbClr val="2EE7FA"/>
                </a:solidFill>
                <a:latin typeface="Comic Sans MS" pitchFamily="66" charset="0"/>
              </a:rPr>
            </a:br>
            <a:endParaRPr lang="en-US" sz="1400" b="1">
              <a:latin typeface="Comic Sans MS" pitchFamily="66" charset="0"/>
            </a:endParaRPr>
          </a:p>
          <a:p>
            <a:pPr defTabSz="912813"/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C</a:t>
            </a:r>
            <a:r>
              <a:rPr lang="en-US" sz="1400" b="1">
                <a:latin typeface="Comic Sans MS" pitchFamily="66" charset="0"/>
              </a:rPr>
              <a:t>onciencia</a:t>
            </a:r>
            <a:r>
              <a:rPr lang="en-US" sz="1400" b="1">
                <a:solidFill>
                  <a:srgbClr val="2EE7FA"/>
                </a:solidFill>
                <a:latin typeface="Comic Sans MS" pitchFamily="66" charset="0"/>
              </a:rPr>
              <a:t>   Obedece</a:t>
            </a:r>
            <a:endParaRPr lang="en-US" sz="1400" b="1">
              <a:latin typeface="Comic Sans MS" pitchFamily="66" charset="0"/>
            </a:endParaRPr>
          </a:p>
        </p:txBody>
      </p:sp>
      <p:sp>
        <p:nvSpPr>
          <p:cNvPr id="273418" name="AutoShape 10"/>
          <p:cNvSpPr>
            <a:spLocks noChangeAspect="1" noChangeArrowheads="1" noTextEdit="1"/>
          </p:cNvSpPr>
          <p:nvPr/>
        </p:nvSpPr>
        <p:spPr bwMode="auto">
          <a:xfrm>
            <a:off x="0" y="2362200"/>
            <a:ext cx="9144000" cy="33528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19" name="Line 11"/>
          <p:cNvSpPr>
            <a:spLocks noChangeShapeType="1"/>
          </p:cNvSpPr>
          <p:nvPr/>
        </p:nvSpPr>
        <p:spPr bwMode="auto">
          <a:xfrm>
            <a:off x="4662488" y="3011488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0" name="Line 12"/>
          <p:cNvSpPr>
            <a:spLocks noChangeShapeType="1"/>
          </p:cNvSpPr>
          <p:nvPr/>
        </p:nvSpPr>
        <p:spPr bwMode="auto">
          <a:xfrm>
            <a:off x="1528763" y="3078163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1" name="Line 13"/>
          <p:cNvSpPr>
            <a:spLocks noChangeShapeType="1"/>
          </p:cNvSpPr>
          <p:nvPr/>
        </p:nvSpPr>
        <p:spPr bwMode="auto">
          <a:xfrm>
            <a:off x="7829550" y="3078163"/>
            <a:ext cx="0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2" name="Line 14"/>
          <p:cNvSpPr>
            <a:spLocks noChangeShapeType="1"/>
          </p:cNvSpPr>
          <p:nvPr/>
        </p:nvSpPr>
        <p:spPr bwMode="auto">
          <a:xfrm>
            <a:off x="1528763" y="3078163"/>
            <a:ext cx="3133725" cy="158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3" name="Line 15"/>
          <p:cNvSpPr>
            <a:spLocks noChangeShapeType="1"/>
          </p:cNvSpPr>
          <p:nvPr/>
        </p:nvSpPr>
        <p:spPr bwMode="auto">
          <a:xfrm>
            <a:off x="4662488" y="3078163"/>
            <a:ext cx="3167062" cy="158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4" name="Line 16"/>
          <p:cNvSpPr>
            <a:spLocks noChangeShapeType="1"/>
          </p:cNvSpPr>
          <p:nvPr/>
        </p:nvSpPr>
        <p:spPr bwMode="auto">
          <a:xfrm flipV="1">
            <a:off x="1528763" y="3308350"/>
            <a:ext cx="1587" cy="14922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5" name="Line 17"/>
          <p:cNvSpPr>
            <a:spLocks noChangeShapeType="1"/>
          </p:cNvSpPr>
          <p:nvPr/>
        </p:nvSpPr>
        <p:spPr bwMode="auto">
          <a:xfrm>
            <a:off x="1528763" y="3308350"/>
            <a:ext cx="1587" cy="14922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6" name="Line 18"/>
          <p:cNvSpPr>
            <a:spLocks noChangeShapeType="1"/>
          </p:cNvSpPr>
          <p:nvPr/>
        </p:nvSpPr>
        <p:spPr bwMode="auto">
          <a:xfrm>
            <a:off x="1454150" y="3457575"/>
            <a:ext cx="74613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7" name="Line 19"/>
          <p:cNvSpPr>
            <a:spLocks noChangeShapeType="1"/>
          </p:cNvSpPr>
          <p:nvPr/>
        </p:nvSpPr>
        <p:spPr bwMode="auto">
          <a:xfrm>
            <a:off x="1528763" y="3457575"/>
            <a:ext cx="1785937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8" name="Line 20"/>
          <p:cNvSpPr>
            <a:spLocks noChangeShapeType="1"/>
          </p:cNvSpPr>
          <p:nvPr/>
        </p:nvSpPr>
        <p:spPr bwMode="auto">
          <a:xfrm>
            <a:off x="914400" y="3540125"/>
            <a:ext cx="1588" cy="13652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29" name="Rectangle 21"/>
          <p:cNvSpPr>
            <a:spLocks noChangeArrowheads="1"/>
          </p:cNvSpPr>
          <p:nvPr/>
        </p:nvSpPr>
        <p:spPr bwMode="auto">
          <a:xfrm>
            <a:off x="374650" y="3676650"/>
            <a:ext cx="1082675" cy="1825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0" name="Rectangle 22"/>
          <p:cNvSpPr>
            <a:spLocks noChangeArrowheads="1"/>
          </p:cNvSpPr>
          <p:nvPr/>
        </p:nvSpPr>
        <p:spPr bwMode="auto">
          <a:xfrm>
            <a:off x="606425" y="3679825"/>
            <a:ext cx="6413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IMMEDIATA</a:t>
            </a:r>
            <a:endParaRPr lang="es-CL" sz="1000" b="1"/>
          </a:p>
        </p:txBody>
      </p:sp>
      <p:sp>
        <p:nvSpPr>
          <p:cNvPr id="273431" name="Rectangle 23"/>
          <p:cNvSpPr>
            <a:spLocks noChangeArrowheads="1"/>
          </p:cNvSpPr>
          <p:nvPr/>
        </p:nvSpPr>
        <p:spPr bwMode="auto">
          <a:xfrm>
            <a:off x="374650" y="3676650"/>
            <a:ext cx="1082675" cy="182563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2" name="Rectangle 24"/>
          <p:cNvSpPr>
            <a:spLocks noChangeArrowheads="1"/>
          </p:cNvSpPr>
          <p:nvPr/>
        </p:nvSpPr>
        <p:spPr bwMode="auto">
          <a:xfrm>
            <a:off x="601663" y="3375025"/>
            <a:ext cx="736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Sobre 30/min.</a:t>
            </a:r>
            <a:endParaRPr lang="es-CL" sz="1300"/>
          </a:p>
        </p:txBody>
      </p:sp>
      <p:sp>
        <p:nvSpPr>
          <p:cNvPr id="273433" name="Line 25"/>
          <p:cNvSpPr>
            <a:spLocks noChangeShapeType="1"/>
          </p:cNvSpPr>
          <p:nvPr/>
        </p:nvSpPr>
        <p:spPr bwMode="auto">
          <a:xfrm>
            <a:off x="3852863" y="3540125"/>
            <a:ext cx="1587" cy="133350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4" name="Line 26"/>
          <p:cNvSpPr>
            <a:spLocks noChangeShapeType="1"/>
          </p:cNvSpPr>
          <p:nvPr/>
        </p:nvSpPr>
        <p:spPr bwMode="auto">
          <a:xfrm>
            <a:off x="3852863" y="3849688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5" name="Line 27"/>
          <p:cNvSpPr>
            <a:spLocks noChangeShapeType="1"/>
          </p:cNvSpPr>
          <p:nvPr/>
        </p:nvSpPr>
        <p:spPr bwMode="auto">
          <a:xfrm>
            <a:off x="2132013" y="3916363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6" name="Line 28"/>
          <p:cNvSpPr>
            <a:spLocks noChangeShapeType="1"/>
          </p:cNvSpPr>
          <p:nvPr/>
        </p:nvSpPr>
        <p:spPr bwMode="auto">
          <a:xfrm>
            <a:off x="3852863" y="3916363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7" name="Line 29"/>
          <p:cNvSpPr>
            <a:spLocks noChangeShapeType="1"/>
          </p:cNvSpPr>
          <p:nvPr/>
        </p:nvSpPr>
        <p:spPr bwMode="auto">
          <a:xfrm>
            <a:off x="5570538" y="3916363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8" name="Line 30"/>
          <p:cNvSpPr>
            <a:spLocks noChangeShapeType="1"/>
          </p:cNvSpPr>
          <p:nvPr/>
        </p:nvSpPr>
        <p:spPr bwMode="auto">
          <a:xfrm>
            <a:off x="2132013" y="3916363"/>
            <a:ext cx="1720850" cy="158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39" name="Line 31"/>
          <p:cNvSpPr>
            <a:spLocks noChangeShapeType="1"/>
          </p:cNvSpPr>
          <p:nvPr/>
        </p:nvSpPr>
        <p:spPr bwMode="auto">
          <a:xfrm>
            <a:off x="3852863" y="3916363"/>
            <a:ext cx="1717675" cy="158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40" name="Line 32"/>
          <p:cNvSpPr>
            <a:spLocks noChangeShapeType="1"/>
          </p:cNvSpPr>
          <p:nvPr/>
        </p:nvSpPr>
        <p:spPr bwMode="auto">
          <a:xfrm>
            <a:off x="2132013" y="4260850"/>
            <a:ext cx="1587" cy="133350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41" name="Line 33"/>
          <p:cNvSpPr>
            <a:spLocks noChangeShapeType="1"/>
          </p:cNvSpPr>
          <p:nvPr/>
        </p:nvSpPr>
        <p:spPr bwMode="auto">
          <a:xfrm>
            <a:off x="2132013" y="4673600"/>
            <a:ext cx="1587" cy="138113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42" name="Rectangle 34"/>
          <p:cNvSpPr>
            <a:spLocks noChangeArrowheads="1"/>
          </p:cNvSpPr>
          <p:nvPr/>
        </p:nvSpPr>
        <p:spPr bwMode="auto">
          <a:xfrm>
            <a:off x="1612900" y="4811713"/>
            <a:ext cx="1039813" cy="2841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43" name="Rectangle 35"/>
          <p:cNvSpPr>
            <a:spLocks noChangeArrowheads="1"/>
          </p:cNvSpPr>
          <p:nvPr/>
        </p:nvSpPr>
        <p:spPr bwMode="auto">
          <a:xfrm>
            <a:off x="1825625" y="4814888"/>
            <a:ext cx="6413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IMMEDIATA</a:t>
            </a:r>
            <a:endParaRPr lang="es-CL" sz="1300"/>
          </a:p>
        </p:txBody>
      </p:sp>
      <p:sp>
        <p:nvSpPr>
          <p:cNvPr id="273444" name="Rectangle 36"/>
          <p:cNvSpPr>
            <a:spLocks noChangeArrowheads="1"/>
          </p:cNvSpPr>
          <p:nvPr/>
        </p:nvSpPr>
        <p:spPr bwMode="auto">
          <a:xfrm>
            <a:off x="1612900" y="4811713"/>
            <a:ext cx="1039813" cy="284162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45" name="Rectangle 37"/>
          <p:cNvSpPr>
            <a:spLocks noChangeArrowheads="1"/>
          </p:cNvSpPr>
          <p:nvPr/>
        </p:nvSpPr>
        <p:spPr bwMode="auto">
          <a:xfrm>
            <a:off x="1938338" y="4394200"/>
            <a:ext cx="4032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Control</a:t>
            </a:r>
            <a:endParaRPr lang="es-CL" sz="1300"/>
          </a:p>
        </p:txBody>
      </p:sp>
      <p:sp>
        <p:nvSpPr>
          <p:cNvPr id="273446" name="Rectangle 38"/>
          <p:cNvSpPr>
            <a:spLocks noChangeArrowheads="1"/>
          </p:cNvSpPr>
          <p:nvPr/>
        </p:nvSpPr>
        <p:spPr bwMode="auto">
          <a:xfrm>
            <a:off x="1901825" y="4510088"/>
            <a:ext cx="6254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Hemorragia</a:t>
            </a:r>
            <a:endParaRPr lang="es-CL" sz="1300"/>
          </a:p>
        </p:txBody>
      </p:sp>
      <p:sp>
        <p:nvSpPr>
          <p:cNvPr id="273447" name="Rectangle 39"/>
          <p:cNvSpPr>
            <a:spLocks noChangeArrowheads="1"/>
          </p:cNvSpPr>
          <p:nvPr/>
        </p:nvSpPr>
        <p:spPr bwMode="auto">
          <a:xfrm>
            <a:off x="1808163" y="3983038"/>
            <a:ext cx="6746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Pulso Radial</a:t>
            </a:r>
          </a:p>
        </p:txBody>
      </p:sp>
      <p:sp>
        <p:nvSpPr>
          <p:cNvPr id="273448" name="Rectangle 40"/>
          <p:cNvSpPr>
            <a:spLocks noChangeArrowheads="1"/>
          </p:cNvSpPr>
          <p:nvPr/>
        </p:nvSpPr>
        <p:spPr bwMode="auto">
          <a:xfrm>
            <a:off x="1947863" y="4097338"/>
            <a:ext cx="444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Ausente</a:t>
            </a:r>
            <a:endParaRPr lang="es-CL" sz="1300"/>
          </a:p>
        </p:txBody>
      </p:sp>
      <p:sp>
        <p:nvSpPr>
          <p:cNvPr id="273449" name="Line 41"/>
          <p:cNvSpPr>
            <a:spLocks noChangeShapeType="1"/>
          </p:cNvSpPr>
          <p:nvPr/>
        </p:nvSpPr>
        <p:spPr bwMode="auto">
          <a:xfrm>
            <a:off x="3852863" y="4260850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0" name="Line 42"/>
          <p:cNvSpPr>
            <a:spLocks noChangeShapeType="1"/>
          </p:cNvSpPr>
          <p:nvPr/>
        </p:nvSpPr>
        <p:spPr bwMode="auto">
          <a:xfrm>
            <a:off x="3278188" y="4327525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1" name="Line 43"/>
          <p:cNvSpPr>
            <a:spLocks noChangeShapeType="1"/>
          </p:cNvSpPr>
          <p:nvPr/>
        </p:nvSpPr>
        <p:spPr bwMode="auto">
          <a:xfrm>
            <a:off x="4424363" y="4327525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2" name="Line 44"/>
          <p:cNvSpPr>
            <a:spLocks noChangeShapeType="1"/>
          </p:cNvSpPr>
          <p:nvPr/>
        </p:nvSpPr>
        <p:spPr bwMode="auto">
          <a:xfrm>
            <a:off x="3278188" y="4327525"/>
            <a:ext cx="574675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3" name="Line 45"/>
          <p:cNvSpPr>
            <a:spLocks noChangeShapeType="1"/>
          </p:cNvSpPr>
          <p:nvPr/>
        </p:nvSpPr>
        <p:spPr bwMode="auto">
          <a:xfrm>
            <a:off x="3852863" y="4327525"/>
            <a:ext cx="571500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4" name="Rectangle 46"/>
          <p:cNvSpPr>
            <a:spLocks noChangeArrowheads="1"/>
          </p:cNvSpPr>
          <p:nvPr/>
        </p:nvSpPr>
        <p:spPr bwMode="auto">
          <a:xfrm>
            <a:off x="3108325" y="4394200"/>
            <a:ext cx="4127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Sobre 2</a:t>
            </a:r>
            <a:endParaRPr lang="es-CL" sz="1300"/>
          </a:p>
        </p:txBody>
      </p:sp>
      <p:sp>
        <p:nvSpPr>
          <p:cNvPr id="273455" name="Rectangle 47"/>
          <p:cNvSpPr>
            <a:spLocks noChangeArrowheads="1"/>
          </p:cNvSpPr>
          <p:nvPr/>
        </p:nvSpPr>
        <p:spPr bwMode="auto">
          <a:xfrm>
            <a:off x="3055938" y="4510088"/>
            <a:ext cx="5318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segundos</a:t>
            </a:r>
            <a:endParaRPr lang="es-CL" sz="1300"/>
          </a:p>
        </p:txBody>
      </p:sp>
      <p:sp>
        <p:nvSpPr>
          <p:cNvPr id="273456" name="Rectangle 48"/>
          <p:cNvSpPr>
            <a:spLocks noChangeArrowheads="1"/>
          </p:cNvSpPr>
          <p:nvPr/>
        </p:nvSpPr>
        <p:spPr bwMode="auto">
          <a:xfrm>
            <a:off x="4221163" y="4394200"/>
            <a:ext cx="3365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Bajo 2</a:t>
            </a:r>
            <a:endParaRPr lang="es-CL" sz="1300"/>
          </a:p>
        </p:txBody>
      </p:sp>
      <p:sp>
        <p:nvSpPr>
          <p:cNvPr id="273457" name="Rectangle 49"/>
          <p:cNvSpPr>
            <a:spLocks noChangeArrowheads="1"/>
          </p:cNvSpPr>
          <p:nvPr/>
        </p:nvSpPr>
        <p:spPr bwMode="auto">
          <a:xfrm>
            <a:off x="4202113" y="4510088"/>
            <a:ext cx="5318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segundos</a:t>
            </a:r>
            <a:endParaRPr lang="es-CL" sz="1300"/>
          </a:p>
        </p:txBody>
      </p:sp>
      <p:sp>
        <p:nvSpPr>
          <p:cNvPr id="273458" name="Line 50"/>
          <p:cNvSpPr>
            <a:spLocks noChangeShapeType="1"/>
          </p:cNvSpPr>
          <p:nvPr/>
        </p:nvSpPr>
        <p:spPr bwMode="auto">
          <a:xfrm>
            <a:off x="5570538" y="4260850"/>
            <a:ext cx="1587" cy="133350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59" name="Line 51"/>
          <p:cNvSpPr>
            <a:spLocks noChangeShapeType="1"/>
          </p:cNvSpPr>
          <p:nvPr/>
        </p:nvSpPr>
        <p:spPr bwMode="auto">
          <a:xfrm>
            <a:off x="5570538" y="4673600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0" name="Line 52"/>
          <p:cNvSpPr>
            <a:spLocks noChangeShapeType="1"/>
          </p:cNvSpPr>
          <p:nvPr/>
        </p:nvSpPr>
        <p:spPr bwMode="auto">
          <a:xfrm>
            <a:off x="5021263" y="4740275"/>
            <a:ext cx="1587" cy="68263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1" name="Line 53"/>
          <p:cNvSpPr>
            <a:spLocks noChangeShapeType="1"/>
          </p:cNvSpPr>
          <p:nvPr/>
        </p:nvSpPr>
        <p:spPr bwMode="auto">
          <a:xfrm>
            <a:off x="6121400" y="4740275"/>
            <a:ext cx="1588" cy="68263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2" name="Line 54"/>
          <p:cNvSpPr>
            <a:spLocks noChangeShapeType="1"/>
          </p:cNvSpPr>
          <p:nvPr/>
        </p:nvSpPr>
        <p:spPr bwMode="auto">
          <a:xfrm>
            <a:off x="5021263" y="4740275"/>
            <a:ext cx="549275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3" name="Line 55"/>
          <p:cNvSpPr>
            <a:spLocks noChangeShapeType="1"/>
          </p:cNvSpPr>
          <p:nvPr/>
        </p:nvSpPr>
        <p:spPr bwMode="auto">
          <a:xfrm>
            <a:off x="5570538" y="4740275"/>
            <a:ext cx="550862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4" name="Line 56"/>
          <p:cNvSpPr>
            <a:spLocks noChangeShapeType="1"/>
          </p:cNvSpPr>
          <p:nvPr/>
        </p:nvSpPr>
        <p:spPr bwMode="auto">
          <a:xfrm>
            <a:off x="5021263" y="5087938"/>
            <a:ext cx="1587" cy="13493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5" name="Rectangle 57"/>
          <p:cNvSpPr>
            <a:spLocks noChangeArrowheads="1"/>
          </p:cNvSpPr>
          <p:nvPr/>
        </p:nvSpPr>
        <p:spPr bwMode="auto">
          <a:xfrm>
            <a:off x="4686300" y="5222875"/>
            <a:ext cx="668338" cy="1698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6" name="Rectangle 58"/>
          <p:cNvSpPr>
            <a:spLocks noChangeArrowheads="1"/>
          </p:cNvSpPr>
          <p:nvPr/>
        </p:nvSpPr>
        <p:spPr bwMode="auto">
          <a:xfrm>
            <a:off x="4714875" y="5226050"/>
            <a:ext cx="6397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IMMEDIATA</a:t>
            </a:r>
            <a:endParaRPr lang="es-CL" sz="1300"/>
          </a:p>
        </p:txBody>
      </p:sp>
      <p:sp>
        <p:nvSpPr>
          <p:cNvPr id="273467" name="Rectangle 59"/>
          <p:cNvSpPr>
            <a:spLocks noChangeArrowheads="1"/>
          </p:cNvSpPr>
          <p:nvPr/>
        </p:nvSpPr>
        <p:spPr bwMode="auto">
          <a:xfrm>
            <a:off x="4686300" y="5222875"/>
            <a:ext cx="668338" cy="169863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68" name="Rectangle 60"/>
          <p:cNvSpPr>
            <a:spLocks noChangeArrowheads="1"/>
          </p:cNvSpPr>
          <p:nvPr/>
        </p:nvSpPr>
        <p:spPr bwMode="auto">
          <a:xfrm>
            <a:off x="4695825" y="4808538"/>
            <a:ext cx="4762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No sigue</a:t>
            </a:r>
            <a:endParaRPr lang="es-CL" sz="1300"/>
          </a:p>
        </p:txBody>
      </p:sp>
      <p:sp>
        <p:nvSpPr>
          <p:cNvPr id="273469" name="Rectangle 61"/>
          <p:cNvSpPr>
            <a:spLocks noChangeArrowheads="1"/>
          </p:cNvSpPr>
          <p:nvPr/>
        </p:nvSpPr>
        <p:spPr bwMode="auto">
          <a:xfrm>
            <a:off x="4527550" y="4922838"/>
            <a:ext cx="9159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Ordenes Simples</a:t>
            </a:r>
          </a:p>
        </p:txBody>
      </p:sp>
      <p:sp>
        <p:nvSpPr>
          <p:cNvPr id="273470" name="Line 62"/>
          <p:cNvSpPr>
            <a:spLocks noChangeShapeType="1"/>
          </p:cNvSpPr>
          <p:nvPr/>
        </p:nvSpPr>
        <p:spPr bwMode="auto">
          <a:xfrm>
            <a:off x="6121400" y="5087938"/>
            <a:ext cx="1588" cy="134937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71" name="Rectangle 63"/>
          <p:cNvSpPr>
            <a:spLocks noChangeArrowheads="1"/>
          </p:cNvSpPr>
          <p:nvPr/>
        </p:nvSpPr>
        <p:spPr bwMode="auto">
          <a:xfrm>
            <a:off x="5786438" y="5222875"/>
            <a:ext cx="668337" cy="1698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72" name="Rectangle 64"/>
          <p:cNvSpPr>
            <a:spLocks noChangeArrowheads="1"/>
          </p:cNvSpPr>
          <p:nvPr/>
        </p:nvSpPr>
        <p:spPr bwMode="auto">
          <a:xfrm>
            <a:off x="5859463" y="5226050"/>
            <a:ext cx="538162" cy="1524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ES_tradnl" sz="1000" b="1">
                <a:solidFill>
                  <a:srgbClr val="800000"/>
                </a:solidFill>
                <a:latin typeface="Arial" charset="0"/>
              </a:rPr>
              <a:t>DIFERIDO</a:t>
            </a:r>
            <a:endParaRPr lang="es-CL" sz="1300">
              <a:solidFill>
                <a:srgbClr val="800000"/>
              </a:solidFill>
            </a:endParaRPr>
          </a:p>
        </p:txBody>
      </p:sp>
      <p:sp>
        <p:nvSpPr>
          <p:cNvPr id="273473" name="Rectangle 65"/>
          <p:cNvSpPr>
            <a:spLocks noChangeArrowheads="1"/>
          </p:cNvSpPr>
          <p:nvPr/>
        </p:nvSpPr>
        <p:spPr bwMode="auto">
          <a:xfrm>
            <a:off x="5786438" y="5222875"/>
            <a:ext cx="668337" cy="169863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74" name="Rectangle 66"/>
          <p:cNvSpPr>
            <a:spLocks noChangeArrowheads="1"/>
          </p:cNvSpPr>
          <p:nvPr/>
        </p:nvSpPr>
        <p:spPr bwMode="auto">
          <a:xfrm>
            <a:off x="5829300" y="4808538"/>
            <a:ext cx="3063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Sigue</a:t>
            </a:r>
            <a:endParaRPr lang="es-CL" sz="1300"/>
          </a:p>
        </p:txBody>
      </p:sp>
      <p:sp>
        <p:nvSpPr>
          <p:cNvPr id="273475" name="Rectangle 67"/>
          <p:cNvSpPr>
            <a:spLocks noChangeArrowheads="1"/>
          </p:cNvSpPr>
          <p:nvPr/>
        </p:nvSpPr>
        <p:spPr bwMode="auto">
          <a:xfrm>
            <a:off x="5629275" y="4922838"/>
            <a:ext cx="9175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Ordenes Simples</a:t>
            </a:r>
          </a:p>
        </p:txBody>
      </p:sp>
      <p:sp>
        <p:nvSpPr>
          <p:cNvPr id="273476" name="Rectangle 68"/>
          <p:cNvSpPr>
            <a:spLocks noChangeArrowheads="1"/>
          </p:cNvSpPr>
          <p:nvPr/>
        </p:nvSpPr>
        <p:spPr bwMode="auto">
          <a:xfrm>
            <a:off x="5057775" y="4394200"/>
            <a:ext cx="12160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FF"/>
                </a:solidFill>
                <a:latin typeface="Arial" charset="0"/>
              </a:rPr>
              <a:t>ESTADO CONCIENCIA</a:t>
            </a:r>
            <a:endParaRPr lang="es-CL" sz="1300"/>
          </a:p>
        </p:txBody>
      </p:sp>
      <p:sp>
        <p:nvSpPr>
          <p:cNvPr id="273477" name="Rectangle 69"/>
          <p:cNvSpPr>
            <a:spLocks noChangeArrowheads="1"/>
          </p:cNvSpPr>
          <p:nvPr/>
        </p:nvSpPr>
        <p:spPr bwMode="auto">
          <a:xfrm>
            <a:off x="5245100" y="3983038"/>
            <a:ext cx="6746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Pulso Radial</a:t>
            </a:r>
          </a:p>
        </p:txBody>
      </p:sp>
      <p:sp>
        <p:nvSpPr>
          <p:cNvPr id="273478" name="Rectangle 70"/>
          <p:cNvSpPr>
            <a:spLocks noChangeArrowheads="1"/>
          </p:cNvSpPr>
          <p:nvPr/>
        </p:nvSpPr>
        <p:spPr bwMode="auto">
          <a:xfrm>
            <a:off x="5370513" y="4097338"/>
            <a:ext cx="4746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Presente</a:t>
            </a:r>
            <a:endParaRPr lang="es-CL" sz="1300"/>
          </a:p>
        </p:txBody>
      </p:sp>
      <p:sp>
        <p:nvSpPr>
          <p:cNvPr id="273479" name="Rectangle 71"/>
          <p:cNvSpPr>
            <a:spLocks noChangeArrowheads="1"/>
          </p:cNvSpPr>
          <p:nvPr/>
        </p:nvSpPr>
        <p:spPr bwMode="auto">
          <a:xfrm>
            <a:off x="3497263" y="3673475"/>
            <a:ext cx="6572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FF"/>
                </a:solidFill>
                <a:latin typeface="Arial" charset="0"/>
              </a:rPr>
              <a:t>PERFUSION</a:t>
            </a:r>
            <a:endParaRPr lang="es-CL" sz="1300"/>
          </a:p>
        </p:txBody>
      </p:sp>
      <p:sp>
        <p:nvSpPr>
          <p:cNvPr id="273480" name="Rectangle 72"/>
          <p:cNvSpPr>
            <a:spLocks noChangeArrowheads="1"/>
          </p:cNvSpPr>
          <p:nvPr/>
        </p:nvSpPr>
        <p:spPr bwMode="auto">
          <a:xfrm>
            <a:off x="3506788" y="3375025"/>
            <a:ext cx="6492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bajo 30/min.</a:t>
            </a:r>
            <a:endParaRPr lang="es-CL" sz="1300"/>
          </a:p>
        </p:txBody>
      </p:sp>
      <p:sp>
        <p:nvSpPr>
          <p:cNvPr id="273481" name="Rectangle 73"/>
          <p:cNvSpPr>
            <a:spLocks noChangeArrowheads="1"/>
          </p:cNvSpPr>
          <p:nvPr/>
        </p:nvSpPr>
        <p:spPr bwMode="auto">
          <a:xfrm>
            <a:off x="1430338" y="3144838"/>
            <a:ext cx="1063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>
                <a:solidFill>
                  <a:srgbClr val="FFFFCC"/>
                </a:solidFill>
                <a:latin typeface="Arial" charset="0"/>
              </a:rPr>
              <a:t>SI</a:t>
            </a:r>
            <a:endParaRPr lang="es-CL" sz="1300"/>
          </a:p>
        </p:txBody>
      </p:sp>
      <p:sp>
        <p:nvSpPr>
          <p:cNvPr id="273482" name="Line 74"/>
          <p:cNvSpPr>
            <a:spLocks noChangeShapeType="1"/>
          </p:cNvSpPr>
          <p:nvPr/>
        </p:nvSpPr>
        <p:spPr bwMode="auto">
          <a:xfrm>
            <a:off x="7829550" y="3308350"/>
            <a:ext cx="0" cy="133350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3" name="Line 75"/>
          <p:cNvSpPr>
            <a:spLocks noChangeShapeType="1"/>
          </p:cNvSpPr>
          <p:nvPr/>
        </p:nvSpPr>
        <p:spPr bwMode="auto">
          <a:xfrm>
            <a:off x="7829550" y="3606800"/>
            <a:ext cx="0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4" name="Line 76"/>
          <p:cNvSpPr>
            <a:spLocks noChangeShapeType="1"/>
          </p:cNvSpPr>
          <p:nvPr/>
        </p:nvSpPr>
        <p:spPr bwMode="auto">
          <a:xfrm>
            <a:off x="7248525" y="3673475"/>
            <a:ext cx="1588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5" name="Line 77"/>
          <p:cNvSpPr>
            <a:spLocks noChangeShapeType="1"/>
          </p:cNvSpPr>
          <p:nvPr/>
        </p:nvSpPr>
        <p:spPr bwMode="auto">
          <a:xfrm>
            <a:off x="8405813" y="3673475"/>
            <a:ext cx="1587" cy="6667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6" name="Line 78"/>
          <p:cNvSpPr>
            <a:spLocks noChangeShapeType="1"/>
          </p:cNvSpPr>
          <p:nvPr/>
        </p:nvSpPr>
        <p:spPr bwMode="auto">
          <a:xfrm>
            <a:off x="7248525" y="3673475"/>
            <a:ext cx="581025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7" name="Line 79"/>
          <p:cNvSpPr>
            <a:spLocks noChangeShapeType="1"/>
          </p:cNvSpPr>
          <p:nvPr/>
        </p:nvSpPr>
        <p:spPr bwMode="auto">
          <a:xfrm>
            <a:off x="7829550" y="3673475"/>
            <a:ext cx="576263" cy="1588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8" name="Line 80"/>
          <p:cNvSpPr>
            <a:spLocks noChangeShapeType="1"/>
          </p:cNvSpPr>
          <p:nvPr/>
        </p:nvSpPr>
        <p:spPr bwMode="auto">
          <a:xfrm>
            <a:off x="7248525" y="3916363"/>
            <a:ext cx="1588" cy="13652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89" name="Rectangle 81"/>
          <p:cNvSpPr>
            <a:spLocks noChangeArrowheads="1"/>
          </p:cNvSpPr>
          <p:nvPr/>
        </p:nvSpPr>
        <p:spPr bwMode="auto">
          <a:xfrm>
            <a:off x="6707188" y="4052888"/>
            <a:ext cx="1084262" cy="2841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90" name="Rectangle 82"/>
          <p:cNvSpPr>
            <a:spLocks noChangeArrowheads="1"/>
          </p:cNvSpPr>
          <p:nvPr/>
        </p:nvSpPr>
        <p:spPr bwMode="auto">
          <a:xfrm>
            <a:off x="6940550" y="4056063"/>
            <a:ext cx="6413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IMMEDIATA</a:t>
            </a:r>
            <a:endParaRPr lang="es-CL" sz="1300"/>
          </a:p>
        </p:txBody>
      </p:sp>
      <p:sp>
        <p:nvSpPr>
          <p:cNvPr id="273491" name="Rectangle 83"/>
          <p:cNvSpPr>
            <a:spLocks noChangeArrowheads="1"/>
          </p:cNvSpPr>
          <p:nvPr/>
        </p:nvSpPr>
        <p:spPr bwMode="auto">
          <a:xfrm>
            <a:off x="6707188" y="4052888"/>
            <a:ext cx="1084262" cy="284162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92" name="Rectangle 84"/>
          <p:cNvSpPr>
            <a:spLocks noChangeArrowheads="1"/>
          </p:cNvSpPr>
          <p:nvPr/>
        </p:nvSpPr>
        <p:spPr bwMode="auto">
          <a:xfrm>
            <a:off x="7151688" y="3740150"/>
            <a:ext cx="1365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 Sì</a:t>
            </a:r>
            <a:endParaRPr lang="es-CL" sz="1300"/>
          </a:p>
        </p:txBody>
      </p:sp>
      <p:sp>
        <p:nvSpPr>
          <p:cNvPr id="273493" name="Line 85"/>
          <p:cNvSpPr>
            <a:spLocks noChangeShapeType="1"/>
          </p:cNvSpPr>
          <p:nvPr/>
        </p:nvSpPr>
        <p:spPr bwMode="auto">
          <a:xfrm>
            <a:off x="8405813" y="3916363"/>
            <a:ext cx="1587" cy="136525"/>
          </a:xfrm>
          <a:prstGeom prst="line">
            <a:avLst/>
          </a:prstGeom>
          <a:noFill/>
          <a:ln w="6350">
            <a:solidFill>
              <a:srgbClr val="FFFFCC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94" name="Rectangle 86"/>
          <p:cNvSpPr>
            <a:spLocks noChangeArrowheads="1"/>
          </p:cNvSpPr>
          <p:nvPr/>
        </p:nvSpPr>
        <p:spPr bwMode="auto">
          <a:xfrm>
            <a:off x="7866063" y="4052888"/>
            <a:ext cx="1082675" cy="284162"/>
          </a:xfrm>
          <a:prstGeom prst="rect">
            <a:avLst/>
          </a:prstGeom>
          <a:solidFill>
            <a:srgbClr val="A0A0A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95" name="Rectangle 87"/>
          <p:cNvSpPr>
            <a:spLocks noChangeArrowheads="1"/>
          </p:cNvSpPr>
          <p:nvPr/>
        </p:nvSpPr>
        <p:spPr bwMode="auto">
          <a:xfrm>
            <a:off x="8102600" y="4056063"/>
            <a:ext cx="6461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FALLECIDO</a:t>
            </a:r>
            <a:endParaRPr lang="es-CL" sz="1300"/>
          </a:p>
        </p:txBody>
      </p:sp>
      <p:sp>
        <p:nvSpPr>
          <p:cNvPr id="273496" name="Rectangle 88"/>
          <p:cNvSpPr>
            <a:spLocks noChangeArrowheads="1"/>
          </p:cNvSpPr>
          <p:nvPr/>
        </p:nvSpPr>
        <p:spPr bwMode="auto">
          <a:xfrm>
            <a:off x="7866063" y="4052888"/>
            <a:ext cx="1082675" cy="284162"/>
          </a:xfrm>
          <a:prstGeom prst="rect">
            <a:avLst/>
          </a:prstGeom>
          <a:noFill/>
          <a:ln w="6350">
            <a:solidFill>
              <a:srgbClr val="5F5F5F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73497" name="Rectangle 89"/>
          <p:cNvSpPr>
            <a:spLocks noChangeArrowheads="1"/>
          </p:cNvSpPr>
          <p:nvPr/>
        </p:nvSpPr>
        <p:spPr bwMode="auto">
          <a:xfrm>
            <a:off x="8332788" y="3740150"/>
            <a:ext cx="1508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No</a:t>
            </a:r>
            <a:endParaRPr lang="es-CL" sz="1300"/>
          </a:p>
        </p:txBody>
      </p:sp>
      <p:sp>
        <p:nvSpPr>
          <p:cNvPr id="273498" name="Rectangle 90"/>
          <p:cNvSpPr>
            <a:spLocks noChangeArrowheads="1"/>
          </p:cNvSpPr>
          <p:nvPr/>
        </p:nvSpPr>
        <p:spPr bwMode="auto">
          <a:xfrm>
            <a:off x="7418388" y="3441700"/>
            <a:ext cx="11160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Posicionar Vía Aérea</a:t>
            </a:r>
            <a:endParaRPr lang="es-CL" sz="1300"/>
          </a:p>
        </p:txBody>
      </p:sp>
      <p:sp>
        <p:nvSpPr>
          <p:cNvPr id="273499" name="Rectangle 91"/>
          <p:cNvSpPr>
            <a:spLocks noChangeArrowheads="1"/>
          </p:cNvSpPr>
          <p:nvPr/>
        </p:nvSpPr>
        <p:spPr bwMode="auto">
          <a:xfrm>
            <a:off x="7754938" y="3144838"/>
            <a:ext cx="1508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CC"/>
                </a:solidFill>
                <a:latin typeface="Arial" charset="0"/>
              </a:rPr>
              <a:t>No</a:t>
            </a:r>
            <a:endParaRPr lang="es-CL" sz="1300"/>
          </a:p>
        </p:txBody>
      </p:sp>
      <p:sp>
        <p:nvSpPr>
          <p:cNvPr id="273500" name="Rectangle 92"/>
          <p:cNvSpPr>
            <a:spLocks noChangeArrowheads="1"/>
          </p:cNvSpPr>
          <p:nvPr/>
        </p:nvSpPr>
        <p:spPr bwMode="auto">
          <a:xfrm>
            <a:off x="4162425" y="2824163"/>
            <a:ext cx="7842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FF"/>
                </a:solidFill>
                <a:latin typeface="Arial" charset="0"/>
              </a:rPr>
              <a:t>RESPIRACION</a:t>
            </a:r>
            <a:endParaRPr lang="es-CL" sz="1300"/>
          </a:p>
        </p:txBody>
      </p:sp>
      <p:sp>
        <p:nvSpPr>
          <p:cNvPr id="273501" name="Text Box 93"/>
          <p:cNvSpPr txBox="1">
            <a:spLocks noChangeArrowheads="1"/>
          </p:cNvSpPr>
          <p:nvPr/>
        </p:nvSpPr>
        <p:spPr bwMode="auto">
          <a:xfrm>
            <a:off x="3632200" y="3929063"/>
            <a:ext cx="644525" cy="488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4" tIns="45716" rIns="91434" bIns="45716">
            <a:spAutoFit/>
          </a:bodyPr>
          <a:lstStyle/>
          <a:p>
            <a:pPr defTabSz="912813"/>
            <a:r>
              <a:rPr lang="es-CL" sz="1300" b="1">
                <a:solidFill>
                  <a:srgbClr val="FFFFCC"/>
                </a:solidFill>
              </a:rPr>
              <a:t>Llene</a:t>
            </a:r>
          </a:p>
          <a:p>
            <a:pPr defTabSz="912813"/>
            <a:r>
              <a:rPr lang="es-ES_tradnl" sz="1300" b="1">
                <a:solidFill>
                  <a:srgbClr val="FFFFCC"/>
                </a:solidFill>
              </a:rPr>
              <a:t>Capilar</a:t>
            </a:r>
            <a:endParaRPr lang="es-CL" sz="1300" b="1">
              <a:solidFill>
                <a:srgbClr val="FFFFCC"/>
              </a:solidFill>
            </a:endParaRPr>
          </a:p>
        </p:txBody>
      </p:sp>
      <p:sp>
        <p:nvSpPr>
          <p:cNvPr id="273502" name="Rectangle 94"/>
          <p:cNvSpPr>
            <a:spLocks noChangeArrowheads="1"/>
          </p:cNvSpPr>
          <p:nvPr/>
        </p:nvSpPr>
        <p:spPr bwMode="auto">
          <a:xfrm>
            <a:off x="3429000" y="1447800"/>
            <a:ext cx="3028950" cy="304800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/>
            <a:r>
              <a:rPr lang="es-CL" sz="1000" b="1">
                <a:solidFill>
                  <a:srgbClr val="FFFFFF"/>
                </a:solidFill>
                <a:latin typeface="Arial" charset="0"/>
              </a:rPr>
              <a:t>INICIE LA EVALUACION DE LOS DEMAS</a:t>
            </a:r>
          </a:p>
          <a:p>
            <a:pPr defTabSz="912813"/>
            <a:r>
              <a:rPr lang="es-CL" sz="1000" b="1">
                <a:solidFill>
                  <a:srgbClr val="FFFFFF"/>
                </a:solidFill>
                <a:latin typeface="Arial" charset="0"/>
              </a:rPr>
              <a:t>PACIENTES EMPEZANDO POR EL MAS PROXIMO</a:t>
            </a:r>
            <a:endParaRPr lang="es-CL" sz="1300"/>
          </a:p>
        </p:txBody>
      </p:sp>
      <p:sp>
        <p:nvSpPr>
          <p:cNvPr id="273503" name="Line 95"/>
          <p:cNvSpPr>
            <a:spLocks noChangeShapeType="1"/>
          </p:cNvSpPr>
          <p:nvPr/>
        </p:nvSpPr>
        <p:spPr bwMode="auto">
          <a:xfrm>
            <a:off x="2500313" y="1597025"/>
            <a:ext cx="812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73504" name="Line 96"/>
          <p:cNvSpPr>
            <a:spLocks noChangeShapeType="1"/>
          </p:cNvSpPr>
          <p:nvPr/>
        </p:nvSpPr>
        <p:spPr bwMode="auto">
          <a:xfrm>
            <a:off x="4572000" y="17526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  <a:noFill/>
        </p:spPr>
        <p:txBody>
          <a:bodyPr/>
          <a:lstStyle/>
          <a:p>
            <a:pPr defTabSz="2938463"/>
            <a:r>
              <a:rPr lang="es-ES_tradnl" sz="2800" b="1" dirty="0">
                <a:solidFill>
                  <a:srgbClr val="FFFF00"/>
                </a:solidFill>
                <a:latin typeface="Comic Sans MS" pitchFamily="66" charset="0"/>
              </a:rPr>
              <a:t>ERRORES HABITUALES </a:t>
            </a:r>
            <a:r>
              <a:rPr lang="es-ES_tradnl" sz="2800" b="1" dirty="0" smtClean="0">
                <a:solidFill>
                  <a:srgbClr val="FFFF00"/>
                </a:solidFill>
                <a:latin typeface="Comic Sans MS" pitchFamily="66" charset="0"/>
              </a:rPr>
              <a:t>EN IMV</a:t>
            </a:r>
            <a:endParaRPr lang="es-CL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1665288" y="2309813"/>
            <a:ext cx="6575425" cy="2835275"/>
          </a:xfrm>
          <a:prstGeom prst="rect">
            <a:avLst/>
          </a:prstGeom>
          <a:solidFill>
            <a:srgbClr val="00669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NO ALERTAR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NO REALIZAR TRIAGE 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ESTABILIZACIÓN PRIMARIA LENTA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DAR CUIDADO INADECUADO Y PROLONGADO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TRASLADO PREMATURO  **</a:t>
            </a:r>
            <a:endParaRPr lang="es-CL" b="1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</p:spPr>
        <p:txBody>
          <a:bodyPr lIns="97959" tIns="48978" rIns="97959" bIns="48978"/>
          <a:lstStyle/>
          <a:p>
            <a:pPr defTabSz="2938463"/>
            <a:r>
              <a:rPr lang="es-ES_tradnl" sz="2800" b="1" dirty="0">
                <a:solidFill>
                  <a:srgbClr val="FFFF00"/>
                </a:solidFill>
                <a:latin typeface="Comic Sans MS" pitchFamily="66" charset="0"/>
              </a:rPr>
              <a:t>ERRORES </a:t>
            </a:r>
            <a:r>
              <a:rPr lang="es-ES_tradnl" sz="2400" b="1" dirty="0" smtClean="0">
                <a:solidFill>
                  <a:srgbClr val="FFFF00"/>
                </a:solidFill>
                <a:latin typeface="Comic Sans MS" pitchFamily="66" charset="0"/>
              </a:rPr>
              <a:t>HABITUALES</a:t>
            </a:r>
            <a:r>
              <a:rPr lang="es-ES_tradnl" sz="2800" b="1" dirty="0" smtClean="0">
                <a:solidFill>
                  <a:srgbClr val="FFFF00"/>
                </a:solidFill>
                <a:latin typeface="Comic Sans MS" pitchFamily="66" charset="0"/>
              </a:rPr>
              <a:t> EN IMV</a:t>
            </a:r>
            <a:endParaRPr lang="es-CL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1470025" y="2200275"/>
            <a:ext cx="6759575" cy="3444875"/>
          </a:xfrm>
          <a:prstGeom prst="rect">
            <a:avLst/>
          </a:prstGeom>
          <a:solidFill>
            <a:srgbClr val="006699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USO INADECUADO DEL RECURSO 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MALA DISTRIBUCIÓN DE PACIENTES 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FALTA DE LIDERAZGO DE SALUD 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FALTA DE PREPARACIÓN O ENTRENAMIENTO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FALTA DE ADAPTACIÓN  **</a:t>
            </a:r>
          </a:p>
          <a:p>
            <a:pPr defTabSz="2938463">
              <a:buFontTx/>
              <a:buChar char="•"/>
            </a:pPr>
            <a:endParaRPr lang="es-ES_tradnl" b="1">
              <a:solidFill>
                <a:srgbClr val="FFFF00"/>
              </a:solidFill>
              <a:latin typeface="Comic Sans MS" pitchFamily="66" charset="0"/>
            </a:endParaRPr>
          </a:p>
          <a:p>
            <a:pPr defTabSz="2938463">
              <a:buFontTx/>
              <a:buChar char="•"/>
            </a:pPr>
            <a:r>
              <a:rPr lang="es-ES_tradnl" b="1">
                <a:solidFill>
                  <a:srgbClr val="FFFF00"/>
                </a:solidFill>
                <a:latin typeface="Comic Sans MS" pitchFamily="66" charset="0"/>
              </a:rPr>
              <a:t>MALA COMUNICACIÓN  ***</a:t>
            </a:r>
            <a:endParaRPr lang="es-CL" b="1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44563"/>
          </a:xfrm>
          <a:noFill/>
          <a:ln/>
        </p:spPr>
        <p:txBody>
          <a:bodyPr/>
          <a:lstStyle/>
          <a:p>
            <a:pPr defTabSz="979488"/>
            <a:r>
              <a:rPr lang="es-ES_tradnl">
                <a:solidFill>
                  <a:srgbClr val="FFFF00"/>
                </a:solidFill>
                <a:latin typeface="Comic Sans MS" pitchFamily="66" charset="0"/>
              </a:rPr>
              <a:t>Resumiendo</a:t>
            </a:r>
            <a:endParaRPr lang="es-CL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2400" cy="3741738"/>
          </a:xfrm>
          <a:noFill/>
        </p:spPr>
        <p:txBody>
          <a:bodyPr/>
          <a:lstStyle/>
          <a:p>
            <a:pPr marL="366713" indent="-366713" defTabSz="979488">
              <a:lnSpc>
                <a:spcPct val="90000"/>
              </a:lnSpc>
              <a:buClr>
                <a:schemeClr val="tx1"/>
              </a:buClr>
            </a:pPr>
            <a:r>
              <a:rPr lang="es-ES_tradnl" sz="2800" dirty="0">
                <a:latin typeface="Comic Sans MS" pitchFamily="66" charset="0"/>
              </a:rPr>
              <a:t>START  TRIAGE INICIAL</a:t>
            </a:r>
          </a:p>
          <a:p>
            <a:pPr marL="366713" indent="-366713" defTabSz="979488">
              <a:lnSpc>
                <a:spcPct val="90000"/>
              </a:lnSpc>
              <a:buClr>
                <a:schemeClr val="tx1"/>
              </a:buClr>
            </a:pPr>
            <a:r>
              <a:rPr lang="es-ES_tradnl" sz="2800" dirty="0">
                <a:latin typeface="Comic Sans MS" pitchFamily="66" charset="0"/>
              </a:rPr>
              <a:t>DIFERENCIAR </a:t>
            </a:r>
            <a:r>
              <a:rPr lang="es-ES_tradnl" sz="2800" dirty="0" smtClean="0">
                <a:latin typeface="Comic Sans MS" pitchFamily="66" charset="0"/>
              </a:rPr>
              <a:t>PACIENTES </a:t>
            </a:r>
            <a:r>
              <a:rPr lang="es-ES_tradnl" sz="2800" dirty="0">
                <a:latin typeface="Comic Sans MS" pitchFamily="66" charset="0"/>
              </a:rPr>
              <a:t>QUE CAMINAN  (VERDES)</a:t>
            </a:r>
          </a:p>
          <a:p>
            <a:pPr marL="366713" indent="-366713" defTabSz="979488"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s-ES_tradnl" sz="2800" dirty="0">
                <a:latin typeface="Comic Sans MS" pitchFamily="66" charset="0"/>
              </a:rPr>
              <a:t>EVALUAR </a:t>
            </a:r>
          </a:p>
          <a:p>
            <a:pPr marL="366713" indent="-366713" defTabSz="979488">
              <a:lnSpc>
                <a:spcPct val="90000"/>
              </a:lnSpc>
              <a:buClr>
                <a:schemeClr val="tx1"/>
              </a:buClr>
            </a:pPr>
            <a:r>
              <a:rPr lang="es-ES_tradnl" sz="2800" dirty="0">
                <a:latin typeface="Comic Sans MS" pitchFamily="66" charset="0"/>
              </a:rPr>
              <a:t>RESPIRACIONES</a:t>
            </a:r>
          </a:p>
          <a:p>
            <a:pPr marL="366713" indent="-366713" defTabSz="979488">
              <a:lnSpc>
                <a:spcPct val="90000"/>
              </a:lnSpc>
              <a:buClr>
                <a:schemeClr val="tx1"/>
              </a:buClr>
            </a:pPr>
            <a:r>
              <a:rPr lang="es-ES_tradnl" sz="2800" dirty="0">
                <a:latin typeface="Comic Sans MS" pitchFamily="66" charset="0"/>
              </a:rPr>
              <a:t>PULSO / LLENE CAPILAR</a:t>
            </a:r>
          </a:p>
          <a:p>
            <a:pPr marL="366713" indent="-366713" defTabSz="979488">
              <a:lnSpc>
                <a:spcPct val="90000"/>
              </a:lnSpc>
              <a:buClr>
                <a:schemeClr val="tx1"/>
              </a:buClr>
            </a:pPr>
            <a:r>
              <a:rPr lang="es-ES_tradnl" sz="2800" dirty="0">
                <a:latin typeface="Comic Sans MS" pitchFamily="66" charset="0"/>
              </a:rPr>
              <a:t>ESTADO CONCIENCIA, MENTAL STATUS</a:t>
            </a:r>
            <a:endParaRPr lang="es-C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carlito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78138" y="609600"/>
            <a:ext cx="3306762" cy="5861050"/>
          </a:xfrm>
        </p:spPr>
      </p:pic>
      <p:sp>
        <p:nvSpPr>
          <p:cNvPr id="285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3817938" cy="4114800"/>
          </a:xfrm>
          <a:noFill/>
          <a:ln/>
        </p:spPr>
        <p:txBody>
          <a:bodyPr/>
          <a:lstStyle/>
          <a:p>
            <a:pPr marL="366713" indent="-366713" defTabSz="979488"/>
            <a:r>
              <a:rPr lang="es-ES" sz="2800" b="1">
                <a:solidFill>
                  <a:srgbClr val="FFFF00"/>
                </a:solidFill>
                <a:latin typeface="Comic Sans MS" pitchFamily="66" charset="0"/>
              </a:rPr>
              <a:t>Y LOS NIÑOS ?</a:t>
            </a:r>
            <a:endParaRPr lang="es-MX" sz="2800" b="1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22" name="Group 2"/>
          <p:cNvGrpSpPr>
            <a:grpSpLocks/>
          </p:cNvGrpSpPr>
          <p:nvPr/>
        </p:nvGrpSpPr>
        <p:grpSpPr bwMode="auto">
          <a:xfrm>
            <a:off x="1295400" y="0"/>
            <a:ext cx="6638925" cy="3657600"/>
            <a:chOff x="816" y="1152"/>
            <a:chExt cx="4704" cy="2304"/>
          </a:xfrm>
        </p:grpSpPr>
        <p:sp>
          <p:nvSpPr>
            <p:cNvPr id="286723" name="Text Box 3"/>
            <p:cNvSpPr txBox="1">
              <a:spLocks noChangeArrowheads="1"/>
            </p:cNvSpPr>
            <p:nvPr/>
          </p:nvSpPr>
          <p:spPr bwMode="auto">
            <a:xfrm>
              <a:off x="912" y="1152"/>
              <a:ext cx="2604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9600" b="1" i="1">
                  <a:solidFill>
                    <a:schemeClr val="bg1"/>
                  </a:solidFill>
                </a:rPr>
                <a:t>J</a:t>
              </a:r>
              <a:r>
                <a:rPr lang="en-US" sz="9600" b="1" i="1">
                  <a:solidFill>
                    <a:srgbClr val="FF0000"/>
                  </a:solidFill>
                </a:rPr>
                <a:t>u</a:t>
              </a:r>
              <a:r>
                <a:rPr lang="en-US" sz="9600" b="1" i="1">
                  <a:solidFill>
                    <a:srgbClr val="FFCC00"/>
                  </a:solidFill>
                </a:rPr>
                <a:t>m</a:t>
              </a:r>
              <a:r>
                <a:rPr lang="en-US" sz="9600" b="1" i="1">
                  <a:solidFill>
                    <a:srgbClr val="66FF33"/>
                  </a:solidFill>
                </a:rPr>
                <a:t>p</a:t>
              </a:r>
            </a:p>
          </p:txBody>
        </p:sp>
        <p:sp>
          <p:nvSpPr>
            <p:cNvPr id="286724" name="Text Box 4"/>
            <p:cNvSpPr txBox="1">
              <a:spLocks noChangeArrowheads="1"/>
            </p:cNvSpPr>
            <p:nvPr/>
          </p:nvSpPr>
          <p:spPr bwMode="auto">
            <a:xfrm>
              <a:off x="2148" y="2064"/>
              <a:ext cx="3372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9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START</a:t>
              </a:r>
            </a:p>
          </p:txBody>
        </p:sp>
        <p:sp>
          <p:nvSpPr>
            <p:cNvPr id="286725" name="Text Box 5"/>
            <p:cNvSpPr txBox="1">
              <a:spLocks noChangeArrowheads="1"/>
            </p:cNvSpPr>
            <p:nvPr/>
          </p:nvSpPr>
          <p:spPr bwMode="auto">
            <a:xfrm>
              <a:off x="816" y="2928"/>
              <a:ext cx="4368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3200" b="1" i="1">
                  <a:solidFill>
                    <a:srgbClr val="66FF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Pediatric Multicasualty Triage System</a:t>
              </a:r>
            </a:p>
          </p:txBody>
        </p:sp>
        <p:pic>
          <p:nvPicPr>
            <p:cNvPr id="286726" name="Picture 6" descr="bd07190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2" y="2160"/>
              <a:ext cx="864" cy="835"/>
            </a:xfrm>
            <a:prstGeom prst="rect">
              <a:avLst/>
            </a:prstGeom>
            <a:noFill/>
          </p:spPr>
        </p:pic>
        <p:pic>
          <p:nvPicPr>
            <p:cNvPr id="286727" name="Picture 7" descr="so01379_"/>
            <p:cNvPicPr>
              <a:picLocks noChangeAspect="1" noChangeArrowheads="1"/>
            </p:cNvPicPr>
            <p:nvPr/>
          </p:nvPicPr>
          <p:blipFill>
            <a:blip r:embed="rId3" cstate="print">
              <a:lum bright="26000"/>
            </a:blip>
            <a:srcRect/>
            <a:stretch>
              <a:fillRect/>
            </a:stretch>
          </p:blipFill>
          <p:spPr bwMode="auto">
            <a:xfrm>
              <a:off x="3264" y="1296"/>
              <a:ext cx="1152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1066800" y="4114800"/>
            <a:ext cx="65024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Lou Romig MD, FAAP, FACEP</a:t>
            </a:r>
          </a:p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Miami Children’s Hospital</a:t>
            </a:r>
          </a:p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Miami Dade Fire Rescue</a:t>
            </a:r>
          </a:p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South Florida Regional DMAT</a:t>
            </a:r>
          </a:p>
          <a:p>
            <a:pPr algn="ctr">
              <a:lnSpc>
                <a:spcPct val="85000"/>
              </a:lnSpc>
              <a:spcBef>
                <a:spcPct val="25000"/>
              </a:spcBef>
            </a:pPr>
            <a:r>
              <a:rPr lang="en-US" sz="24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Medical Director, South Florida Area National 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92100"/>
            <a:ext cx="77724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FFFF00"/>
                </a:solidFill>
                <a:latin typeface="Comic Sans MS" pitchFamily="66" charset="0"/>
              </a:rPr>
              <a:t>Sistema de Triage JumpSTART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900">
                <a:latin typeface="Comic Sans MS" pitchFamily="66" charset="0"/>
              </a:rPr>
              <a:t>Desarrollado para optimizar la efectividad del triage para beneficio de todas las victimas.</a:t>
            </a:r>
          </a:p>
          <a:p>
            <a:pPr>
              <a:lnSpc>
                <a:spcPct val="90000"/>
              </a:lnSpc>
            </a:pPr>
            <a:endParaRPr lang="en-US" sz="290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900">
                <a:latin typeface="Comic Sans MS" pitchFamily="66" charset="0"/>
              </a:rPr>
              <a:t>Para minimizar el componente emocional del triage pediatrico mediante guias concretas.</a:t>
            </a:r>
          </a:p>
          <a:p>
            <a:pPr>
              <a:lnSpc>
                <a:spcPct val="90000"/>
              </a:lnSpc>
            </a:pPr>
            <a:endParaRPr lang="en-US" sz="290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900">
                <a:latin typeface="Comic Sans MS" pitchFamily="66" charset="0"/>
              </a:rPr>
              <a:t>Para reducir el impacto emocional de tener que declarar muerto/no salvable a un niño.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0" y="0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59" tIns="48978" rIns="97959" bIns="48978" anchor="ctr"/>
          <a:lstStyle/>
          <a:p>
            <a:pPr eaLnBrk="1" hangingPunct="1"/>
            <a:r>
              <a:rPr lang="es-ES_tradnl" sz="47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TRIAGE</a:t>
            </a:r>
            <a:endParaRPr lang="es-ES_tradnl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457200" y="1676400"/>
            <a:ext cx="824547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59" tIns="48978" rIns="97959" bIns="48978"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Factor Ético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Factor Humano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Ambiente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Competencia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s-ES_tradnl" sz="3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Tiempo</a:t>
            </a:r>
            <a:endParaRPr lang="es-ES_tradnl" sz="32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857250" y="277813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Semejanzas del START y el JUMPSTART</a:t>
            </a:r>
          </a:p>
        </p:txBody>
      </p:sp>
      <p:sp>
        <p:nvSpPr>
          <p:cNvPr id="288771" name="Rectangle 3"/>
          <p:cNvSpPr>
            <a:spLocks noChangeArrowheads="1"/>
          </p:cNvSpPr>
          <p:nvPr/>
        </p:nvSpPr>
        <p:spPr bwMode="auto">
          <a:xfrm>
            <a:off x="857250" y="1662113"/>
            <a:ext cx="73152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Mismo abordaje RPM.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  <a:buFontTx/>
              <a:buChar char="•"/>
            </a:pPr>
            <a:endParaRPr lang="en-US" sz="2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Inmediatemente es alcanzada una categoria definida, se detienen todas las evaluaciones posteriores a dicho paciente.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</a:pPr>
            <a:endParaRPr lang="en-US" sz="2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Pacientes ambulatorios son retirados inmediatamente para categorizacion secundaria.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</a:pPr>
            <a:endParaRPr lang="en-US" sz="2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120000"/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Para entrar en la categoria Intermedia (Amarillo), los pacientes deben tener Frecuencia Respiratoria adecuada y Pulso Radial presente, y un estado mental que no comprometa sus vias aereas.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31838" y="0"/>
            <a:ext cx="73152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FFFF00"/>
                </a:solidFill>
                <a:latin typeface="Comic Sans MS" pitchFamily="66" charset="0"/>
              </a:rPr>
              <a:t>Diferencias de START y el JUMPSTART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1420813"/>
            <a:ext cx="7315200" cy="4530725"/>
          </a:xfrm>
          <a:noFill/>
          <a:ln/>
        </p:spPr>
        <p:txBody>
          <a:bodyPr/>
          <a:lstStyle/>
          <a:p>
            <a:r>
              <a:rPr lang="en-US" sz="2200">
                <a:latin typeface="Comic Sans MS" pitchFamily="66" charset="0"/>
              </a:rPr>
              <a:t>Niños apneicos son evaluados rapidamente para mantener la circulacion.</a:t>
            </a:r>
          </a:p>
          <a:p>
            <a:endParaRPr lang="en-US" sz="2200">
              <a:latin typeface="Comic Sans MS" pitchFamily="66" charset="0"/>
            </a:endParaRPr>
          </a:p>
          <a:p>
            <a:r>
              <a:rPr lang="en-US" sz="2200">
                <a:latin typeface="Comic Sans MS" pitchFamily="66" charset="0"/>
              </a:rPr>
              <a:t>A niños apneicos con pulso se les abren las vias aereas y se realiza un breve intento de ventilacion.</a:t>
            </a:r>
          </a:p>
          <a:p>
            <a:endParaRPr lang="en-US" sz="2200">
              <a:latin typeface="Comic Sans MS" pitchFamily="66" charset="0"/>
            </a:endParaRPr>
          </a:p>
          <a:p>
            <a:r>
              <a:rPr lang="en-US" sz="2200">
                <a:latin typeface="Comic Sans MS" pitchFamily="66" charset="0"/>
              </a:rPr>
              <a:t>Las Frecuencias Respiratorias han sido ajustadas (&lt;15 y &gt;45).</a:t>
            </a:r>
          </a:p>
          <a:p>
            <a:endParaRPr lang="en-US" sz="2200">
              <a:latin typeface="Comic Sans MS" pitchFamily="66" charset="0"/>
            </a:endParaRPr>
          </a:p>
          <a:p>
            <a:r>
              <a:rPr lang="en-US" sz="2200">
                <a:latin typeface="Comic Sans MS" pitchFamily="66" charset="0"/>
              </a:rPr>
              <a:t>Se sustituye el relleno capilar por el Pulso Radial.</a:t>
            </a:r>
          </a:p>
          <a:p>
            <a:endParaRPr lang="en-US" sz="2200">
              <a:latin typeface="Comic Sans MS" pitchFamily="66" charset="0"/>
            </a:endParaRPr>
          </a:p>
          <a:p>
            <a:r>
              <a:rPr lang="en-US" sz="2200">
                <a:latin typeface="Comic Sans MS" pitchFamily="66" charset="0"/>
              </a:rPr>
              <a:t>AVPU es utilizado para evaluar el estado mental.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1631950" y="195263"/>
            <a:ext cx="5456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66"/>
                </a:solidFill>
                <a:latin typeface="Comic Sans MS" pitchFamily="66" charset="0"/>
              </a:rPr>
              <a:t>Algoritmo del Sistema Jump Start</a:t>
            </a:r>
            <a:endParaRPr lang="en-US" sz="2800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5792788" y="1052513"/>
            <a:ext cx="2428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NEGRO = Muerto</a:t>
            </a:r>
          </a:p>
          <a:p>
            <a:r>
              <a:rPr lang="en-US" sz="1400">
                <a:solidFill>
                  <a:srgbClr val="FF3300"/>
                </a:solidFill>
              </a:rPr>
              <a:t>ROJO</a:t>
            </a:r>
            <a:r>
              <a:rPr lang="en-US" sz="1400"/>
              <a:t> = Immediato</a:t>
            </a:r>
          </a:p>
          <a:p>
            <a:r>
              <a:rPr lang="en-US" sz="1400">
                <a:solidFill>
                  <a:srgbClr val="FF9900"/>
                </a:solidFill>
              </a:rPr>
              <a:t>AMARILLO</a:t>
            </a:r>
            <a:r>
              <a:rPr lang="en-US" sz="1400"/>
              <a:t>  = Intermedio</a:t>
            </a:r>
          </a:p>
          <a:p>
            <a:r>
              <a:rPr lang="en-US" sz="1400" b="1">
                <a:solidFill>
                  <a:srgbClr val="006666"/>
                </a:solidFill>
              </a:rPr>
              <a:t>VERDE</a:t>
            </a:r>
            <a:r>
              <a:rPr lang="en-US" sz="1400"/>
              <a:t> = Menor/Ambulatorio</a:t>
            </a:r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5792788" y="1052513"/>
            <a:ext cx="2112962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1247775" y="836613"/>
            <a:ext cx="134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Puede Caminar???</a:t>
            </a:r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947738" y="1703388"/>
            <a:ext cx="1979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Respiracion Espontanea?</a:t>
            </a:r>
          </a:p>
        </p:txBody>
      </p:sp>
      <p:sp>
        <p:nvSpPr>
          <p:cNvPr id="290823" name="Text Box 7"/>
          <p:cNvSpPr txBox="1">
            <a:spLocks noChangeArrowheads="1"/>
          </p:cNvSpPr>
          <p:nvPr/>
        </p:nvSpPr>
        <p:spPr bwMode="auto">
          <a:xfrm>
            <a:off x="717550" y="213360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i="1"/>
              <a:t>NO</a:t>
            </a:r>
          </a:p>
        </p:txBody>
      </p:sp>
      <p:sp>
        <p:nvSpPr>
          <p:cNvPr id="290824" name="Text Box 8"/>
          <p:cNvSpPr txBox="1">
            <a:spLocks noChangeArrowheads="1"/>
          </p:cNvSpPr>
          <p:nvPr/>
        </p:nvSpPr>
        <p:spPr bwMode="auto">
          <a:xfrm>
            <a:off x="112713" y="2465388"/>
            <a:ext cx="1479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Abrir Vias Aereas</a:t>
            </a:r>
          </a:p>
        </p:txBody>
      </p:sp>
      <p:sp>
        <p:nvSpPr>
          <p:cNvPr id="290825" name="Text Box 9"/>
          <p:cNvSpPr txBox="1">
            <a:spLocks noChangeArrowheads="1"/>
          </p:cNvSpPr>
          <p:nvPr/>
        </p:nvSpPr>
        <p:spPr bwMode="auto">
          <a:xfrm>
            <a:off x="203200" y="2846388"/>
            <a:ext cx="1979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Respiracion Espontanea?</a:t>
            </a:r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677863" y="3303588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SI</a:t>
            </a:r>
            <a:endParaRPr lang="en-US" sz="1400"/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406400" y="3760788"/>
            <a:ext cx="85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</a:rPr>
              <a:t>Inmediato</a:t>
            </a:r>
            <a:endParaRPr lang="en-US" sz="1400" b="1"/>
          </a:p>
        </p:txBody>
      </p:sp>
      <p:sp>
        <p:nvSpPr>
          <p:cNvPr id="290828" name="Text Box 12"/>
          <p:cNvSpPr txBox="1">
            <a:spLocks noChangeArrowheads="1"/>
          </p:cNvSpPr>
          <p:nvPr/>
        </p:nvSpPr>
        <p:spPr bwMode="auto">
          <a:xfrm>
            <a:off x="3182938" y="3429000"/>
            <a:ext cx="360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i="1" dirty="0">
                <a:solidFill>
                  <a:srgbClr val="FF0000"/>
                </a:solidFill>
              </a:rPr>
              <a:t>NO</a:t>
            </a:r>
          </a:p>
        </p:txBody>
      </p:sp>
      <p:sp>
        <p:nvSpPr>
          <p:cNvPr id="290829" name="Text Box 13"/>
          <p:cNvSpPr txBox="1">
            <a:spLocks noChangeArrowheads="1"/>
          </p:cNvSpPr>
          <p:nvPr/>
        </p:nvSpPr>
        <p:spPr bwMode="auto">
          <a:xfrm>
            <a:off x="2979738" y="4065588"/>
            <a:ext cx="673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Muerto</a:t>
            </a:r>
          </a:p>
        </p:txBody>
      </p:sp>
      <p:sp>
        <p:nvSpPr>
          <p:cNvPr id="290830" name="Text Box 14"/>
          <p:cNvSpPr txBox="1">
            <a:spLocks noChangeArrowheads="1"/>
          </p:cNvSpPr>
          <p:nvPr/>
        </p:nvSpPr>
        <p:spPr bwMode="auto">
          <a:xfrm>
            <a:off x="4605338" y="1703388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SI</a:t>
            </a:r>
          </a:p>
        </p:txBody>
      </p:sp>
      <p:sp>
        <p:nvSpPr>
          <p:cNvPr id="290831" name="Text Box 15"/>
          <p:cNvSpPr txBox="1">
            <a:spLocks noChangeArrowheads="1"/>
          </p:cNvSpPr>
          <p:nvPr/>
        </p:nvSpPr>
        <p:spPr bwMode="auto">
          <a:xfrm>
            <a:off x="1690688" y="3379788"/>
            <a:ext cx="116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Pulso Radial?</a:t>
            </a:r>
          </a:p>
        </p:txBody>
      </p:sp>
      <p:sp>
        <p:nvSpPr>
          <p:cNvPr id="290832" name="Text Box 16"/>
          <p:cNvSpPr txBox="1">
            <a:spLocks noChangeArrowheads="1"/>
          </p:cNvSpPr>
          <p:nvPr/>
        </p:nvSpPr>
        <p:spPr bwMode="auto">
          <a:xfrm>
            <a:off x="1987550" y="3913188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SI</a:t>
            </a:r>
          </a:p>
        </p:txBody>
      </p:sp>
      <p:sp>
        <p:nvSpPr>
          <p:cNvPr id="290833" name="Text Box 17"/>
          <p:cNvSpPr txBox="1">
            <a:spLocks noChangeArrowheads="1"/>
          </p:cNvSpPr>
          <p:nvPr/>
        </p:nvSpPr>
        <p:spPr bwMode="auto">
          <a:xfrm>
            <a:off x="1725613" y="4370388"/>
            <a:ext cx="14906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Realice 15 Seg.</a:t>
            </a:r>
          </a:p>
          <a:p>
            <a:r>
              <a:rPr lang="en-US" sz="1400"/>
              <a:t>Respiracion Boca </a:t>
            </a:r>
          </a:p>
          <a:p>
            <a:r>
              <a:rPr lang="en-US" sz="1400"/>
              <a:t>A Mascara</a:t>
            </a:r>
          </a:p>
        </p:txBody>
      </p:sp>
      <p:sp>
        <p:nvSpPr>
          <p:cNvPr id="290834" name="Text Box 18"/>
          <p:cNvSpPr txBox="1">
            <a:spLocks noChangeArrowheads="1"/>
          </p:cNvSpPr>
          <p:nvPr/>
        </p:nvSpPr>
        <p:spPr bwMode="auto">
          <a:xfrm>
            <a:off x="1439863" y="5229225"/>
            <a:ext cx="1979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Respiracion Espontanea?</a:t>
            </a:r>
          </a:p>
        </p:txBody>
      </p:sp>
      <p:grpSp>
        <p:nvGrpSpPr>
          <p:cNvPr id="290835" name="Group 19"/>
          <p:cNvGrpSpPr>
            <a:grpSpLocks/>
          </p:cNvGrpSpPr>
          <p:nvPr/>
        </p:nvGrpSpPr>
        <p:grpSpPr bwMode="auto">
          <a:xfrm>
            <a:off x="1287463" y="5638800"/>
            <a:ext cx="963612" cy="636588"/>
            <a:chOff x="816" y="3648"/>
            <a:chExt cx="684" cy="401"/>
          </a:xfrm>
        </p:grpSpPr>
        <p:sp>
          <p:nvSpPr>
            <p:cNvPr id="290836" name="Text Box 20"/>
            <p:cNvSpPr txBox="1">
              <a:spLocks noChangeArrowheads="1"/>
            </p:cNvSpPr>
            <p:nvPr/>
          </p:nvSpPr>
          <p:spPr bwMode="auto">
            <a:xfrm>
              <a:off x="994" y="3648"/>
              <a:ext cx="2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i="1"/>
                <a:t>SI</a:t>
              </a:r>
            </a:p>
          </p:txBody>
        </p:sp>
        <p:sp>
          <p:nvSpPr>
            <p:cNvPr id="290837" name="Text Box 21"/>
            <p:cNvSpPr txBox="1">
              <a:spLocks noChangeArrowheads="1"/>
            </p:cNvSpPr>
            <p:nvPr/>
          </p:nvSpPr>
          <p:spPr bwMode="auto">
            <a:xfrm>
              <a:off x="816" y="3857"/>
              <a:ext cx="6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FF0000"/>
                  </a:solidFill>
                </a:rPr>
                <a:t>Inmediato</a:t>
              </a:r>
            </a:p>
          </p:txBody>
        </p:sp>
      </p:grpSp>
      <p:grpSp>
        <p:nvGrpSpPr>
          <p:cNvPr id="290838" name="Group 22"/>
          <p:cNvGrpSpPr>
            <a:grpSpLocks/>
          </p:cNvGrpSpPr>
          <p:nvPr/>
        </p:nvGrpSpPr>
        <p:grpSpPr bwMode="auto">
          <a:xfrm>
            <a:off x="2286000" y="5715000"/>
            <a:ext cx="839788" cy="642938"/>
            <a:chOff x="1488" y="3648"/>
            <a:chExt cx="595" cy="405"/>
          </a:xfrm>
        </p:grpSpPr>
        <p:sp>
          <p:nvSpPr>
            <p:cNvPr id="290839" name="Text Box 23"/>
            <p:cNvSpPr txBox="1">
              <a:spLocks noChangeArrowheads="1"/>
            </p:cNvSpPr>
            <p:nvPr/>
          </p:nvSpPr>
          <p:spPr bwMode="auto">
            <a:xfrm>
              <a:off x="1650" y="3648"/>
              <a:ext cx="2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i="1"/>
                <a:t>NO</a:t>
              </a:r>
            </a:p>
          </p:txBody>
        </p:sp>
        <p:sp>
          <p:nvSpPr>
            <p:cNvPr id="290840" name="Text Box 24"/>
            <p:cNvSpPr txBox="1">
              <a:spLocks noChangeArrowheads="1"/>
            </p:cNvSpPr>
            <p:nvPr/>
          </p:nvSpPr>
          <p:spPr bwMode="auto">
            <a:xfrm>
              <a:off x="1488" y="3841"/>
              <a:ext cx="5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/>
                <a:t>Muerto</a:t>
              </a:r>
            </a:p>
          </p:txBody>
        </p:sp>
      </p:grpSp>
      <p:sp>
        <p:nvSpPr>
          <p:cNvPr id="290841" name="Text Box 25"/>
          <p:cNvSpPr txBox="1">
            <a:spLocks noChangeArrowheads="1"/>
          </p:cNvSpPr>
          <p:nvPr/>
        </p:nvSpPr>
        <p:spPr bwMode="auto">
          <a:xfrm>
            <a:off x="2032000" y="2955925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i="1"/>
              <a:t>NO</a:t>
            </a:r>
          </a:p>
        </p:txBody>
      </p:sp>
      <p:sp>
        <p:nvSpPr>
          <p:cNvPr id="290842" name="Text Box 26"/>
          <p:cNvSpPr txBox="1">
            <a:spLocks noChangeArrowheads="1"/>
          </p:cNvSpPr>
          <p:nvPr/>
        </p:nvSpPr>
        <p:spPr bwMode="auto">
          <a:xfrm>
            <a:off x="4335463" y="2160588"/>
            <a:ext cx="2606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Chequear Frecuencia Respiratoria</a:t>
            </a:r>
          </a:p>
        </p:txBody>
      </p:sp>
      <p:sp>
        <p:nvSpPr>
          <p:cNvPr id="290843" name="Text Box 27"/>
          <p:cNvSpPr txBox="1">
            <a:spLocks noChangeArrowheads="1"/>
          </p:cNvSpPr>
          <p:nvPr/>
        </p:nvSpPr>
        <p:spPr bwMode="auto">
          <a:xfrm>
            <a:off x="3892550" y="2617788"/>
            <a:ext cx="9286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&lt; 15/min </a:t>
            </a:r>
          </a:p>
          <a:p>
            <a:pPr algn="ctr"/>
            <a:r>
              <a:rPr lang="en-US" sz="1400"/>
              <a:t>o</a:t>
            </a:r>
          </a:p>
          <a:p>
            <a:pPr algn="ctr"/>
            <a:r>
              <a:rPr lang="en-US" sz="1400"/>
              <a:t>&gt; 45/min</a:t>
            </a:r>
          </a:p>
          <a:p>
            <a:pPr algn="ctr"/>
            <a:r>
              <a:rPr lang="en-US" sz="1400"/>
              <a:t>o irregular</a:t>
            </a:r>
          </a:p>
        </p:txBody>
      </p:sp>
      <p:sp>
        <p:nvSpPr>
          <p:cNvPr id="290844" name="Text Box 28"/>
          <p:cNvSpPr txBox="1">
            <a:spLocks noChangeArrowheads="1"/>
          </p:cNvSpPr>
          <p:nvPr/>
        </p:nvSpPr>
        <p:spPr bwMode="auto">
          <a:xfrm>
            <a:off x="3935413" y="3860800"/>
            <a:ext cx="85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</a:rPr>
              <a:t>Inmediato</a:t>
            </a:r>
            <a:endParaRPr lang="en-US" sz="1400" b="1"/>
          </a:p>
        </p:txBody>
      </p:sp>
      <p:sp>
        <p:nvSpPr>
          <p:cNvPr id="290845" name="Text Box 29"/>
          <p:cNvSpPr txBox="1">
            <a:spLocks noChangeArrowheads="1"/>
          </p:cNvSpPr>
          <p:nvPr/>
        </p:nvSpPr>
        <p:spPr bwMode="auto">
          <a:xfrm>
            <a:off x="5027613" y="2636838"/>
            <a:ext cx="1101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15 - 45/ min,</a:t>
            </a:r>
          </a:p>
          <a:p>
            <a:pPr algn="ctr"/>
            <a:r>
              <a:rPr lang="en-US" sz="1400"/>
              <a:t>regular</a:t>
            </a:r>
          </a:p>
        </p:txBody>
      </p:sp>
      <p:sp>
        <p:nvSpPr>
          <p:cNvPr id="290846" name="Text Box 30"/>
          <p:cNvSpPr txBox="1">
            <a:spLocks noChangeArrowheads="1"/>
          </p:cNvSpPr>
          <p:nvPr/>
        </p:nvSpPr>
        <p:spPr bwMode="auto">
          <a:xfrm>
            <a:off x="5148263" y="3379788"/>
            <a:ext cx="728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Pulso </a:t>
            </a:r>
          </a:p>
          <a:p>
            <a:r>
              <a:rPr lang="en-US" sz="1400"/>
              <a:t>Radial?</a:t>
            </a:r>
          </a:p>
        </p:txBody>
      </p:sp>
      <p:sp>
        <p:nvSpPr>
          <p:cNvPr id="290847" name="Text Box 31"/>
          <p:cNvSpPr txBox="1">
            <a:spLocks noChangeArrowheads="1"/>
          </p:cNvSpPr>
          <p:nvPr/>
        </p:nvSpPr>
        <p:spPr bwMode="auto">
          <a:xfrm>
            <a:off x="4832350" y="4149725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NO</a:t>
            </a:r>
          </a:p>
        </p:txBody>
      </p:sp>
      <p:sp>
        <p:nvSpPr>
          <p:cNvPr id="290848" name="Text Box 32"/>
          <p:cNvSpPr txBox="1">
            <a:spLocks noChangeArrowheads="1"/>
          </p:cNvSpPr>
          <p:nvPr/>
        </p:nvSpPr>
        <p:spPr bwMode="auto">
          <a:xfrm>
            <a:off x="4576763" y="4797425"/>
            <a:ext cx="855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</a:rPr>
              <a:t>Inmediato</a:t>
            </a:r>
            <a:endParaRPr lang="en-US" sz="1400" b="1"/>
          </a:p>
        </p:txBody>
      </p:sp>
      <p:sp>
        <p:nvSpPr>
          <p:cNvPr id="290849" name="Text Box 33"/>
          <p:cNvSpPr txBox="1">
            <a:spLocks noChangeArrowheads="1"/>
          </p:cNvSpPr>
          <p:nvPr/>
        </p:nvSpPr>
        <p:spPr bwMode="auto">
          <a:xfrm>
            <a:off x="6096000" y="3913188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SI</a:t>
            </a:r>
          </a:p>
        </p:txBody>
      </p:sp>
      <p:sp>
        <p:nvSpPr>
          <p:cNvPr id="290850" name="Text Box 34"/>
          <p:cNvSpPr txBox="1">
            <a:spLocks noChangeArrowheads="1"/>
          </p:cNvSpPr>
          <p:nvPr/>
        </p:nvSpPr>
        <p:spPr bwMode="auto">
          <a:xfrm>
            <a:off x="5540375" y="4354513"/>
            <a:ext cx="19939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Chequear Estado Memtal</a:t>
            </a:r>
          </a:p>
          <a:p>
            <a:pPr algn="ctr"/>
            <a:r>
              <a:rPr lang="en-US" sz="1400"/>
              <a:t>AVPU</a:t>
            </a:r>
          </a:p>
        </p:txBody>
      </p:sp>
      <p:sp>
        <p:nvSpPr>
          <p:cNvPr id="290851" name="Text Box 35"/>
          <p:cNvSpPr txBox="1">
            <a:spLocks noChangeArrowheads="1"/>
          </p:cNvSpPr>
          <p:nvPr/>
        </p:nvSpPr>
        <p:spPr bwMode="auto">
          <a:xfrm>
            <a:off x="6894513" y="5268913"/>
            <a:ext cx="11557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A</a:t>
            </a:r>
          </a:p>
          <a:p>
            <a:r>
              <a:rPr lang="en-US" sz="1400"/>
              <a:t>V</a:t>
            </a:r>
          </a:p>
          <a:p>
            <a:r>
              <a:rPr lang="en-US" sz="1400"/>
              <a:t>P (apropiado)</a:t>
            </a:r>
          </a:p>
        </p:txBody>
      </p:sp>
      <p:sp>
        <p:nvSpPr>
          <p:cNvPr id="290852" name="Text Box 36"/>
          <p:cNvSpPr txBox="1">
            <a:spLocks noChangeArrowheads="1"/>
          </p:cNvSpPr>
          <p:nvPr/>
        </p:nvSpPr>
        <p:spPr bwMode="auto">
          <a:xfrm>
            <a:off x="6934200" y="6324600"/>
            <a:ext cx="815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FF00"/>
                </a:solidFill>
              </a:rPr>
              <a:t>Diferido</a:t>
            </a:r>
          </a:p>
        </p:txBody>
      </p:sp>
      <p:sp>
        <p:nvSpPr>
          <p:cNvPr id="290853" name="Text Box 37"/>
          <p:cNvSpPr txBox="1">
            <a:spLocks noChangeArrowheads="1"/>
          </p:cNvSpPr>
          <p:nvPr/>
        </p:nvSpPr>
        <p:spPr bwMode="auto">
          <a:xfrm>
            <a:off x="5675313" y="5345113"/>
            <a:ext cx="12938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 (inapropiado)</a:t>
            </a:r>
          </a:p>
          <a:p>
            <a:r>
              <a:rPr lang="en-US" sz="1400"/>
              <a:t>U</a:t>
            </a:r>
          </a:p>
        </p:txBody>
      </p:sp>
      <p:sp>
        <p:nvSpPr>
          <p:cNvPr id="290854" name="Text Box 38"/>
          <p:cNvSpPr txBox="1">
            <a:spLocks noChangeArrowheads="1"/>
          </p:cNvSpPr>
          <p:nvPr/>
        </p:nvSpPr>
        <p:spPr bwMode="auto">
          <a:xfrm>
            <a:off x="5715000" y="6030913"/>
            <a:ext cx="85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</a:rPr>
              <a:t>Inmediato</a:t>
            </a:r>
            <a:endParaRPr lang="en-US" sz="1400" b="1"/>
          </a:p>
        </p:txBody>
      </p:sp>
      <p:cxnSp>
        <p:nvCxnSpPr>
          <p:cNvPr id="290855" name="AutoShape 39"/>
          <p:cNvCxnSpPr>
            <a:cxnSpLocks noChangeShapeType="1"/>
            <a:stCxn id="290822" idx="3"/>
            <a:endCxn id="290830" idx="1"/>
          </p:cNvCxnSpPr>
          <p:nvPr/>
        </p:nvCxnSpPr>
        <p:spPr bwMode="auto">
          <a:xfrm>
            <a:off x="2927350" y="1855788"/>
            <a:ext cx="16779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90856" name="Line 40"/>
          <p:cNvSpPr>
            <a:spLocks noChangeShapeType="1"/>
          </p:cNvSpPr>
          <p:nvPr/>
        </p:nvSpPr>
        <p:spPr bwMode="auto">
          <a:xfrm flipH="1">
            <a:off x="1016000" y="1981200"/>
            <a:ext cx="474663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57" name="Line 41"/>
          <p:cNvSpPr>
            <a:spLocks noChangeShapeType="1"/>
          </p:cNvSpPr>
          <p:nvPr/>
        </p:nvSpPr>
        <p:spPr bwMode="auto">
          <a:xfrm>
            <a:off x="812800" y="2362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58" name="Line 42"/>
          <p:cNvSpPr>
            <a:spLocks noChangeShapeType="1"/>
          </p:cNvSpPr>
          <p:nvPr/>
        </p:nvSpPr>
        <p:spPr bwMode="auto">
          <a:xfrm>
            <a:off x="8128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59" name="Line 43"/>
          <p:cNvSpPr>
            <a:spLocks noChangeShapeType="1"/>
          </p:cNvSpPr>
          <p:nvPr/>
        </p:nvSpPr>
        <p:spPr bwMode="auto">
          <a:xfrm>
            <a:off x="1887538" y="3068638"/>
            <a:ext cx="22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0" name="Line 44"/>
          <p:cNvSpPr>
            <a:spLocks noChangeShapeType="1"/>
          </p:cNvSpPr>
          <p:nvPr/>
        </p:nvSpPr>
        <p:spPr bwMode="auto">
          <a:xfrm>
            <a:off x="8128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1" name="Line 45"/>
          <p:cNvSpPr>
            <a:spLocks noChangeShapeType="1"/>
          </p:cNvSpPr>
          <p:nvPr/>
        </p:nvSpPr>
        <p:spPr bwMode="auto">
          <a:xfrm>
            <a:off x="2166938" y="3200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2" name="Line 46"/>
          <p:cNvSpPr>
            <a:spLocks noChangeShapeType="1"/>
          </p:cNvSpPr>
          <p:nvPr/>
        </p:nvSpPr>
        <p:spPr bwMode="auto">
          <a:xfrm>
            <a:off x="812800" y="358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3" name="Line 47"/>
          <p:cNvSpPr>
            <a:spLocks noChangeShapeType="1"/>
          </p:cNvSpPr>
          <p:nvPr/>
        </p:nvSpPr>
        <p:spPr bwMode="auto">
          <a:xfrm>
            <a:off x="2166938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4" name="Line 48"/>
          <p:cNvSpPr>
            <a:spLocks noChangeShapeType="1"/>
          </p:cNvSpPr>
          <p:nvPr/>
        </p:nvSpPr>
        <p:spPr bwMode="auto">
          <a:xfrm>
            <a:off x="2166938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5" name="Line 49"/>
          <p:cNvSpPr>
            <a:spLocks noChangeShapeType="1"/>
          </p:cNvSpPr>
          <p:nvPr/>
        </p:nvSpPr>
        <p:spPr bwMode="auto">
          <a:xfrm>
            <a:off x="2143125" y="5084763"/>
            <a:ext cx="0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6" name="Line 50"/>
          <p:cNvSpPr>
            <a:spLocks noChangeShapeType="1"/>
          </p:cNvSpPr>
          <p:nvPr/>
        </p:nvSpPr>
        <p:spPr bwMode="auto">
          <a:xfrm flipH="1">
            <a:off x="1887538" y="5516563"/>
            <a:ext cx="271462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7" name="Line 51"/>
          <p:cNvSpPr>
            <a:spLocks noChangeShapeType="1"/>
          </p:cNvSpPr>
          <p:nvPr/>
        </p:nvSpPr>
        <p:spPr bwMode="auto">
          <a:xfrm>
            <a:off x="2208213" y="5516563"/>
            <a:ext cx="338137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8" name="Line 52"/>
          <p:cNvSpPr>
            <a:spLocks noChangeShapeType="1"/>
          </p:cNvSpPr>
          <p:nvPr/>
        </p:nvSpPr>
        <p:spPr bwMode="auto">
          <a:xfrm>
            <a:off x="2667000" y="594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69" name="Line 53"/>
          <p:cNvSpPr>
            <a:spLocks noChangeShapeType="1"/>
          </p:cNvSpPr>
          <p:nvPr/>
        </p:nvSpPr>
        <p:spPr bwMode="auto">
          <a:xfrm>
            <a:off x="1693863" y="5867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0" name="Line 54"/>
          <p:cNvSpPr>
            <a:spLocks noChangeShapeType="1"/>
          </p:cNvSpPr>
          <p:nvPr/>
        </p:nvSpPr>
        <p:spPr bwMode="auto">
          <a:xfrm>
            <a:off x="2719388" y="3573463"/>
            <a:ext cx="463550" cy="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1" name="Line 55"/>
          <p:cNvSpPr>
            <a:spLocks noChangeShapeType="1"/>
          </p:cNvSpPr>
          <p:nvPr/>
        </p:nvSpPr>
        <p:spPr bwMode="auto">
          <a:xfrm>
            <a:off x="3319463" y="3657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2" name="Line 56"/>
          <p:cNvSpPr>
            <a:spLocks noChangeShapeType="1"/>
          </p:cNvSpPr>
          <p:nvPr/>
        </p:nvSpPr>
        <p:spPr bwMode="auto">
          <a:xfrm>
            <a:off x="4741863" y="1981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3" name="Line 57"/>
          <p:cNvSpPr>
            <a:spLocks noChangeShapeType="1"/>
          </p:cNvSpPr>
          <p:nvPr/>
        </p:nvSpPr>
        <p:spPr bwMode="auto">
          <a:xfrm flipH="1">
            <a:off x="4538663" y="2438400"/>
            <a:ext cx="203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4" name="Line 58"/>
          <p:cNvSpPr>
            <a:spLocks noChangeShapeType="1"/>
          </p:cNvSpPr>
          <p:nvPr/>
        </p:nvSpPr>
        <p:spPr bwMode="auto">
          <a:xfrm>
            <a:off x="4945063" y="2438400"/>
            <a:ext cx="334962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5" name="Line 59"/>
          <p:cNvSpPr>
            <a:spLocks noChangeShapeType="1"/>
          </p:cNvSpPr>
          <p:nvPr/>
        </p:nvSpPr>
        <p:spPr bwMode="auto">
          <a:xfrm>
            <a:off x="4319588" y="357346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6" name="Line 60"/>
          <p:cNvSpPr>
            <a:spLocks noChangeShapeType="1"/>
          </p:cNvSpPr>
          <p:nvPr/>
        </p:nvSpPr>
        <p:spPr bwMode="auto">
          <a:xfrm>
            <a:off x="5535613" y="3141663"/>
            <a:ext cx="0" cy="233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7" name="Line 61"/>
          <p:cNvSpPr>
            <a:spLocks noChangeShapeType="1"/>
          </p:cNvSpPr>
          <p:nvPr/>
        </p:nvSpPr>
        <p:spPr bwMode="auto">
          <a:xfrm flipH="1">
            <a:off x="4959350" y="3860800"/>
            <a:ext cx="33972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8" name="Line 62"/>
          <p:cNvSpPr>
            <a:spLocks noChangeShapeType="1"/>
          </p:cNvSpPr>
          <p:nvPr/>
        </p:nvSpPr>
        <p:spPr bwMode="auto">
          <a:xfrm>
            <a:off x="5919788" y="3789363"/>
            <a:ext cx="176212" cy="173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79" name="Line 63"/>
          <p:cNvSpPr>
            <a:spLocks noChangeShapeType="1"/>
          </p:cNvSpPr>
          <p:nvPr/>
        </p:nvSpPr>
        <p:spPr bwMode="auto">
          <a:xfrm>
            <a:off x="5022850" y="443706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0" name="Line 64"/>
          <p:cNvSpPr>
            <a:spLocks noChangeShapeType="1"/>
          </p:cNvSpPr>
          <p:nvPr/>
        </p:nvSpPr>
        <p:spPr bwMode="auto">
          <a:xfrm>
            <a:off x="6299200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1" name="Line 65"/>
          <p:cNvSpPr>
            <a:spLocks noChangeShapeType="1"/>
          </p:cNvSpPr>
          <p:nvPr/>
        </p:nvSpPr>
        <p:spPr bwMode="auto">
          <a:xfrm flipH="1">
            <a:off x="6113463" y="4941888"/>
            <a:ext cx="255587" cy="388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2" name="Line 66"/>
          <p:cNvSpPr>
            <a:spLocks noChangeShapeType="1"/>
          </p:cNvSpPr>
          <p:nvPr/>
        </p:nvSpPr>
        <p:spPr bwMode="auto">
          <a:xfrm>
            <a:off x="6623050" y="4941888"/>
            <a:ext cx="285750" cy="392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3" name="Line 67"/>
          <p:cNvSpPr>
            <a:spLocks noChangeShapeType="1"/>
          </p:cNvSpPr>
          <p:nvPr/>
        </p:nvSpPr>
        <p:spPr bwMode="auto">
          <a:xfrm>
            <a:off x="7392988" y="602138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4" name="Rectangle 68"/>
          <p:cNvSpPr>
            <a:spLocks noChangeArrowheads="1"/>
          </p:cNvSpPr>
          <p:nvPr/>
        </p:nvSpPr>
        <p:spPr bwMode="auto">
          <a:xfrm>
            <a:off x="415925" y="3789363"/>
            <a:ext cx="812800" cy="3048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5" name="Rectangle 69"/>
          <p:cNvSpPr>
            <a:spLocks noChangeArrowheads="1"/>
          </p:cNvSpPr>
          <p:nvPr/>
        </p:nvSpPr>
        <p:spPr bwMode="auto">
          <a:xfrm>
            <a:off x="2913063" y="4076700"/>
            <a:ext cx="744537" cy="304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6" name="Rectangle 70"/>
          <p:cNvSpPr>
            <a:spLocks noChangeArrowheads="1"/>
          </p:cNvSpPr>
          <p:nvPr/>
        </p:nvSpPr>
        <p:spPr bwMode="auto">
          <a:xfrm>
            <a:off x="3935413" y="3933825"/>
            <a:ext cx="833437" cy="2159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7" name="Rectangle 71"/>
          <p:cNvSpPr>
            <a:spLocks noChangeArrowheads="1"/>
          </p:cNvSpPr>
          <p:nvPr/>
        </p:nvSpPr>
        <p:spPr bwMode="auto">
          <a:xfrm>
            <a:off x="4576763" y="4868863"/>
            <a:ext cx="812800" cy="228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8" name="Rectangle 72"/>
          <p:cNvSpPr>
            <a:spLocks noChangeArrowheads="1"/>
          </p:cNvSpPr>
          <p:nvPr/>
        </p:nvSpPr>
        <p:spPr bwMode="auto">
          <a:xfrm>
            <a:off x="1312863" y="6021388"/>
            <a:ext cx="830262" cy="3603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89" name="Rectangle 73"/>
          <p:cNvSpPr>
            <a:spLocks noChangeArrowheads="1"/>
          </p:cNvSpPr>
          <p:nvPr/>
        </p:nvSpPr>
        <p:spPr bwMode="auto">
          <a:xfrm>
            <a:off x="2286000" y="6096000"/>
            <a:ext cx="808038" cy="3619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0" name="Rectangle 74"/>
          <p:cNvSpPr>
            <a:spLocks noChangeArrowheads="1"/>
          </p:cNvSpPr>
          <p:nvPr/>
        </p:nvSpPr>
        <p:spPr bwMode="auto">
          <a:xfrm>
            <a:off x="5757863" y="6092825"/>
            <a:ext cx="865187" cy="231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1" name="Rectangle 75"/>
          <p:cNvSpPr>
            <a:spLocks noChangeArrowheads="1"/>
          </p:cNvSpPr>
          <p:nvPr/>
        </p:nvSpPr>
        <p:spPr bwMode="auto">
          <a:xfrm>
            <a:off x="6934200" y="6400800"/>
            <a:ext cx="928688" cy="231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2" name="Line 76"/>
          <p:cNvSpPr>
            <a:spLocks noChangeShapeType="1"/>
          </p:cNvSpPr>
          <p:nvPr/>
        </p:nvSpPr>
        <p:spPr bwMode="auto">
          <a:xfrm>
            <a:off x="1625600" y="1295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3" name="Line 77"/>
          <p:cNvSpPr>
            <a:spLocks noChangeShapeType="1"/>
          </p:cNvSpPr>
          <p:nvPr/>
        </p:nvSpPr>
        <p:spPr bwMode="auto">
          <a:xfrm flipH="1">
            <a:off x="6176963" y="5734050"/>
            <a:ext cx="12700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4" name="Text Box 78"/>
          <p:cNvSpPr txBox="1">
            <a:spLocks noChangeArrowheads="1"/>
          </p:cNvSpPr>
          <p:nvPr/>
        </p:nvSpPr>
        <p:spPr bwMode="auto">
          <a:xfrm>
            <a:off x="3040063" y="836613"/>
            <a:ext cx="866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6666"/>
                </a:solidFill>
              </a:rPr>
              <a:t>MENOR</a:t>
            </a:r>
          </a:p>
        </p:txBody>
      </p:sp>
      <p:sp>
        <p:nvSpPr>
          <p:cNvPr id="290895" name="Line 79"/>
          <p:cNvSpPr>
            <a:spLocks noChangeShapeType="1"/>
          </p:cNvSpPr>
          <p:nvPr/>
        </p:nvSpPr>
        <p:spPr bwMode="auto">
          <a:xfrm>
            <a:off x="2655888" y="981075"/>
            <a:ext cx="338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0896" name="Rectangle 80"/>
          <p:cNvSpPr>
            <a:spLocks noChangeArrowheads="1"/>
          </p:cNvSpPr>
          <p:nvPr/>
        </p:nvSpPr>
        <p:spPr bwMode="auto">
          <a:xfrm>
            <a:off x="3040063" y="836613"/>
            <a:ext cx="831850" cy="300037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42" name="Picture 2" descr="Simplified%20algorithm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1900" y="190500"/>
            <a:ext cx="4113213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66" name="Picture 2" descr="JSTARTFLUJO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93950" y="231775"/>
            <a:ext cx="4287838" cy="64309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92163"/>
          </a:xfrm>
        </p:spPr>
        <p:txBody>
          <a:bodyPr lIns="97959" tIns="48978" rIns="97959" bIns="48978" anchor="t"/>
          <a:lstStyle/>
          <a:p>
            <a:pPr defTabSz="979488"/>
            <a:r>
              <a:rPr lang="es-CL" sz="4300" b="1">
                <a:solidFill>
                  <a:srgbClr val="FF0000"/>
                </a:solidFill>
                <a:latin typeface="Comic Sans MS" pitchFamily="66" charset="0"/>
              </a:rPr>
              <a:t>¡¡ NO OLVIDAR !!</a:t>
            </a:r>
            <a:endParaRPr lang="es-ES" sz="4000" b="1">
              <a:solidFill>
                <a:srgbClr val="FF0000"/>
              </a:solidFill>
            </a:endParaRP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006699"/>
          </a:solidFill>
        </p:spPr>
        <p:txBody>
          <a:bodyPr lIns="97959" tIns="48978" rIns="97959" bIns="48978"/>
          <a:lstStyle/>
          <a:p>
            <a:pPr marL="366713" indent="-366713" defTabSz="979488">
              <a:lnSpc>
                <a:spcPct val="40000"/>
              </a:lnSpc>
            </a:pPr>
            <a:endParaRPr lang="es-CL">
              <a:solidFill>
                <a:srgbClr val="FFFF00"/>
              </a:solidFill>
            </a:endParaRPr>
          </a:p>
          <a:p>
            <a:pPr marL="366713" indent="-366713" defTabSz="979488"/>
            <a:r>
              <a:rPr lang="es-CL">
                <a:solidFill>
                  <a:srgbClr val="FFFF00"/>
                </a:solidFill>
              </a:rPr>
              <a:t>El control del incidente al igual que la evacuación de posibles víctimas del lugar</a:t>
            </a:r>
            <a:r>
              <a:rPr lang="es-CL"/>
              <a:t> </a:t>
            </a:r>
            <a:r>
              <a:rPr lang="es-CL">
                <a:solidFill>
                  <a:srgbClr val="FFFF00"/>
                </a:solidFill>
              </a:rPr>
              <a:t>del incidente corresponde a:</a:t>
            </a:r>
          </a:p>
          <a:p>
            <a:pPr marL="366713" indent="-366713" defTabSz="979488">
              <a:buFontTx/>
              <a:buNone/>
            </a:pPr>
            <a:r>
              <a:rPr lang="es-CL">
                <a:solidFill>
                  <a:srgbClr val="FF0000"/>
                </a:solidFill>
              </a:rPr>
              <a:t>    </a:t>
            </a:r>
            <a:r>
              <a:rPr lang="es-CL" sz="3800" b="1" u="sng">
                <a:solidFill>
                  <a:srgbClr val="FF0000"/>
                </a:solidFill>
              </a:rPr>
              <a:t>PERSONAL ESPECIALIZADO</a:t>
            </a:r>
            <a:endParaRPr lang="es-CL" sz="3800" b="1" u="sng"/>
          </a:p>
          <a:p>
            <a:pPr marL="366713" indent="-366713" defTabSz="979488">
              <a:lnSpc>
                <a:spcPct val="60000"/>
              </a:lnSpc>
              <a:buFontTx/>
              <a:buNone/>
            </a:pPr>
            <a:r>
              <a:rPr lang="es-CL"/>
              <a:t>               </a:t>
            </a:r>
          </a:p>
          <a:p>
            <a:pPr marL="366713" indent="-366713" defTabSz="979488">
              <a:buFontTx/>
              <a:buNone/>
            </a:pPr>
            <a:r>
              <a:rPr lang="es-CL"/>
              <a:t>               </a:t>
            </a:r>
            <a:r>
              <a:rPr lang="es-CL">
                <a:solidFill>
                  <a:srgbClr val="FFFF00"/>
                </a:solidFill>
              </a:rPr>
              <a:t>No intente ser un Héroe</a:t>
            </a:r>
            <a:endParaRPr lang="es-ES" sz="3800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938" name="Picture 2" descr="Burning Ambulanc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00050" y="1676400"/>
            <a:ext cx="8743950" cy="4114800"/>
          </a:xfrm>
          <a:noFill/>
          <a:ln/>
        </p:spPr>
        <p:txBody>
          <a:bodyPr lIns="97959" tIns="48978" rIns="97959" bIns="48978"/>
          <a:lstStyle/>
          <a:p>
            <a:pPr marL="666750" indent="-666750" algn="ctr" defTabSz="979488">
              <a:buFontTx/>
              <a:buNone/>
            </a:pPr>
            <a:r>
              <a:rPr lang="es-CL" sz="2800" b="1"/>
              <a:t>En el Triage requieres compasión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 moderada con sabiduría. El oficial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 de Triage ideal debiera ser 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ciego ante las visiones horrorosas ,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 sordo al grito de los heridos, 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tener la sabiduría de Salomón,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 la paciencia de Job </a:t>
            </a:r>
          </a:p>
          <a:p>
            <a:pPr marL="666750" indent="-666750" algn="ctr" defTabSz="979488">
              <a:buFontTx/>
              <a:buNone/>
            </a:pPr>
            <a:r>
              <a:rPr lang="es-CL" sz="2800" b="1"/>
              <a:t>y tener las manos atadas a su espalda . </a:t>
            </a:r>
          </a:p>
          <a:p>
            <a:pPr marL="666750" indent="-666750" algn="ctr" defTabSz="979488"/>
            <a:endParaRPr lang="es-CL" sz="26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43950" cy="4114800"/>
          </a:xfrm>
          <a:noFill/>
          <a:ln/>
        </p:spPr>
        <p:txBody>
          <a:bodyPr lIns="97959" tIns="48978" rIns="97959" bIns="48978"/>
          <a:lstStyle/>
          <a:p>
            <a:pPr marL="366713" indent="-366713" algn="ctr" defTabSz="979488">
              <a:buFontTx/>
              <a:buNone/>
            </a:pPr>
            <a:r>
              <a:rPr lang="es-ES_tradnl" b="1"/>
              <a:t>PRINCIPIO BÁSCO</a:t>
            </a:r>
          </a:p>
          <a:p>
            <a:pPr marL="366713" indent="-366713" algn="ctr" defTabSz="979488">
              <a:buFontTx/>
              <a:buNone/>
            </a:pPr>
            <a:endParaRPr lang="es-ES_tradnl" b="1"/>
          </a:p>
          <a:p>
            <a:pPr marL="366713" indent="-366713" algn="ctr" defTabSz="979488">
              <a:buFontTx/>
              <a:buNone/>
            </a:pPr>
            <a:r>
              <a:rPr lang="es-ES_tradnl" b="1"/>
              <a:t>   Un triage efectivo requiere coordinación entre las organizaciones médicas y no médicas ….</a:t>
            </a:r>
          </a:p>
          <a:p>
            <a:pPr marL="366713" indent="-366713" defTabSz="979488"/>
            <a:r>
              <a:rPr lang="es-ES_tradnl" b="1"/>
              <a:t> En el sitio del desastre y </a:t>
            </a:r>
          </a:p>
          <a:p>
            <a:pPr marL="366713" indent="-366713" defTabSz="979488"/>
            <a:r>
              <a:rPr lang="es-ES_tradnl" b="1"/>
              <a:t> Entre  el sitio y los hospitales locales.</a:t>
            </a:r>
            <a:endParaRPr lang="es-CL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92100"/>
            <a:ext cx="7489825" cy="1384300"/>
          </a:xfrm>
          <a:noFill/>
          <a:ln/>
        </p:spPr>
        <p:txBody>
          <a:bodyPr/>
          <a:lstStyle/>
          <a:p>
            <a:pPr defTabSz="979488"/>
            <a:r>
              <a:rPr lang="es-ES_tradnl" sz="3200" b="1">
                <a:solidFill>
                  <a:srgbClr val="FFFF00"/>
                </a:solidFill>
                <a:latin typeface="Comic Sans MS" pitchFamily="66" charset="0"/>
              </a:rPr>
              <a:t>TRIAGE</a:t>
            </a:r>
            <a:endParaRPr lang="es-ES_tradnl" sz="32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613" y="2041525"/>
            <a:ext cx="7496175" cy="3475038"/>
          </a:xfrm>
          <a:solidFill>
            <a:srgbClr val="003366"/>
          </a:solidFill>
        </p:spPr>
        <p:txBody>
          <a:bodyPr/>
          <a:lstStyle/>
          <a:p>
            <a:pPr marL="366713" indent="-366713" algn="ctr" defTabSz="979488">
              <a:buFontTx/>
              <a:buNone/>
            </a:pPr>
            <a:r>
              <a:rPr lang="es-ES_tradnl" sz="3300" b="1">
                <a:solidFill>
                  <a:srgbClr val="FF0000"/>
                </a:solidFill>
              </a:rPr>
              <a:t>EVALUACIÓN</a:t>
            </a:r>
          </a:p>
          <a:p>
            <a:pPr marL="366713" indent="-366713" algn="just" defTabSz="979488">
              <a:buFontTx/>
              <a:buNone/>
            </a:pPr>
            <a:r>
              <a:rPr lang="es-ES_tradnl" sz="3300" b="1">
                <a:solidFill>
                  <a:srgbClr val="FFFF00"/>
                </a:solidFill>
              </a:rPr>
              <a:t>A - Vía Aérea</a:t>
            </a:r>
          </a:p>
          <a:p>
            <a:pPr marL="366713" indent="-366713" algn="just" defTabSz="979488">
              <a:buFontTx/>
              <a:buNone/>
            </a:pPr>
            <a:r>
              <a:rPr lang="es-ES_tradnl" sz="3300" b="1">
                <a:solidFill>
                  <a:srgbClr val="FFFF00"/>
                </a:solidFill>
              </a:rPr>
              <a:t>B - Estado respiratorio</a:t>
            </a:r>
          </a:p>
          <a:p>
            <a:pPr marL="366713" indent="-366713" algn="just" defTabSz="979488">
              <a:buFontTx/>
              <a:buNone/>
            </a:pPr>
            <a:r>
              <a:rPr lang="es-ES_tradnl" sz="3300" b="1">
                <a:solidFill>
                  <a:srgbClr val="FFFF00"/>
                </a:solidFill>
              </a:rPr>
              <a:t>C - Estado Circulatorio</a:t>
            </a:r>
            <a:endParaRPr lang="es-ES_tradnl" sz="3300" b="1">
              <a:solidFill>
                <a:srgbClr val="FF0000"/>
              </a:solidFill>
            </a:endParaRPr>
          </a:p>
          <a:p>
            <a:pPr marL="366713" indent="-366713" algn="just" defTabSz="979488">
              <a:buFontTx/>
              <a:buNone/>
            </a:pPr>
            <a:r>
              <a:rPr lang="es-ES_tradnl" sz="3300" b="1">
                <a:solidFill>
                  <a:srgbClr val="FFFF00"/>
                </a:solidFill>
              </a:rPr>
              <a:t>D - Consciente o Inconsciente</a:t>
            </a:r>
            <a:endParaRPr lang="es-ES_tradnl" sz="3300" b="1">
              <a:solidFill>
                <a:srgbClr val="FF0000"/>
              </a:solidFill>
            </a:endParaRPr>
          </a:p>
          <a:p>
            <a:pPr marL="366713" indent="-366713" algn="ctr" defTabSz="979488">
              <a:buFontTx/>
              <a:buNone/>
            </a:pPr>
            <a:r>
              <a:rPr lang="es-ES_tradnl" sz="3300" b="1">
                <a:solidFill>
                  <a:srgbClr val="FF0000"/>
                </a:solidFill>
              </a:rPr>
              <a:t>Lesiones más importantes</a:t>
            </a:r>
          </a:p>
          <a:p>
            <a:pPr marL="366713" indent="-366713" algn="ctr" defTabSz="979488">
              <a:buFontTx/>
              <a:buNone/>
            </a:pPr>
            <a:endParaRPr lang="es-ES_tradnl" sz="3300" b="1">
              <a:solidFill>
                <a:srgbClr val="FF0000"/>
              </a:solidFill>
            </a:endParaRPr>
          </a:p>
          <a:p>
            <a:pPr marL="366713" indent="-366713" algn="ctr" defTabSz="979488">
              <a:buFontTx/>
              <a:buNone/>
            </a:pPr>
            <a:endParaRPr lang="es-ES_tradnl" sz="3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/>
        </p:nvSpPr>
        <p:spPr bwMode="auto">
          <a:xfrm>
            <a:off x="0" y="3598863"/>
            <a:ext cx="4578350" cy="3598862"/>
          </a:xfrm>
          <a:prstGeom prst="rect">
            <a:avLst/>
          </a:prstGeom>
          <a:solidFill>
            <a:srgbClr val="339933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938463"/>
            <a:endParaRPr lang="es-C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8835" name="Rectangle 3"/>
          <p:cNvSpPr>
            <a:spLocks noChangeArrowheads="1"/>
          </p:cNvSpPr>
          <p:nvPr/>
        </p:nvSpPr>
        <p:spPr bwMode="auto">
          <a:xfrm>
            <a:off x="4578350" y="3598863"/>
            <a:ext cx="4889500" cy="153670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938463"/>
            <a:r>
              <a:rPr lang="es-ES_tradnl" sz="1800">
                <a:solidFill>
                  <a:srgbClr val="000000"/>
                </a:solidFill>
                <a:latin typeface="Comic Sans MS" pitchFamily="66" charset="0"/>
              </a:rPr>
              <a:t>FALLECIDO</a:t>
            </a:r>
            <a:endParaRPr lang="es-C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0" y="0"/>
            <a:ext cx="4578350" cy="3598863"/>
          </a:xfrm>
          <a:prstGeom prst="rect">
            <a:avLst/>
          </a:prstGeom>
          <a:solidFill>
            <a:srgbClr val="FF33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938463"/>
            <a:endParaRPr lang="es-C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4578350" y="0"/>
            <a:ext cx="4889500" cy="3598863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2938463"/>
            <a:endParaRPr lang="es-CL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6721475" y="4768850"/>
            <a:ext cx="16351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endParaRPr lang="es-CL" sz="18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48839" name="Text Box 7"/>
          <p:cNvSpPr txBox="1">
            <a:spLocks noChangeArrowheads="1"/>
          </p:cNvSpPr>
          <p:nvPr/>
        </p:nvSpPr>
        <p:spPr bwMode="auto">
          <a:xfrm>
            <a:off x="773113" y="649288"/>
            <a:ext cx="2128837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1600">
                <a:solidFill>
                  <a:srgbClr val="FFCC00"/>
                </a:solidFill>
                <a:latin typeface="Comic Sans MS" pitchFamily="66" charset="0"/>
              </a:rPr>
              <a:t>PRIORIDAD  I</a:t>
            </a:r>
          </a:p>
          <a:p>
            <a:pPr algn="ctr" defTabSz="2938463"/>
            <a:endParaRPr lang="es-ES" sz="1600">
              <a:solidFill>
                <a:srgbClr val="FFCC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FFCC00"/>
                </a:solidFill>
                <a:latin typeface="Comic Sans MS" pitchFamily="66" charset="0"/>
              </a:rPr>
              <a:t>PRIMERA CATEGORÍA</a:t>
            </a:r>
          </a:p>
          <a:p>
            <a:pPr algn="ctr" defTabSz="2938463"/>
            <a:endParaRPr lang="es-ES" sz="1600">
              <a:solidFill>
                <a:srgbClr val="FFCC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FFCC00"/>
                </a:solidFill>
                <a:latin typeface="Comic Sans MS" pitchFamily="66" charset="0"/>
              </a:rPr>
              <a:t>URGENTE</a:t>
            </a:r>
            <a:endParaRPr lang="es-MX" sz="1600">
              <a:solidFill>
                <a:srgbClr val="FFCC00"/>
              </a:solidFill>
              <a:latin typeface="Comic Sans MS" pitchFamily="66" charset="0"/>
            </a:endParaRPr>
          </a:p>
        </p:txBody>
      </p:sp>
      <p:pic>
        <p:nvPicPr>
          <p:cNvPr id="248840" name="Picture 8" descr="CONEJ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1463" y="2351088"/>
            <a:ext cx="1006475" cy="817562"/>
          </a:xfrm>
        </p:spPr>
      </p:pic>
      <p:sp>
        <p:nvSpPr>
          <p:cNvPr id="248841" name="Text Box 9"/>
          <p:cNvSpPr txBox="1">
            <a:spLocks noChangeArrowheads="1"/>
          </p:cNvSpPr>
          <p:nvPr/>
        </p:nvSpPr>
        <p:spPr bwMode="auto">
          <a:xfrm>
            <a:off x="5783263" y="674688"/>
            <a:ext cx="2205037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PRIORIDAD   II</a:t>
            </a:r>
          </a:p>
          <a:p>
            <a:pPr algn="ctr" defTabSz="2938463"/>
            <a:endParaRPr lang="es-ES" sz="1600">
              <a:solidFill>
                <a:srgbClr val="0000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SEGUNDA CATEGORÍA</a:t>
            </a:r>
          </a:p>
          <a:p>
            <a:pPr algn="ctr" defTabSz="2938463"/>
            <a:endParaRPr lang="es-ES" sz="1600">
              <a:solidFill>
                <a:srgbClr val="0000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DIFERIDO</a:t>
            </a:r>
            <a:endParaRPr lang="es-MX" sz="1600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248842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6281738" y="2838450"/>
          <a:ext cx="1204912" cy="655638"/>
        </p:xfrm>
        <a:graphic>
          <a:graphicData uri="http://schemas.openxmlformats.org/presentationml/2006/ole">
            <p:oleObj spid="_x0000_s248842" name="Imagen" r:id="rId4" imgW="4090320" imgH="2177640" progId="">
              <p:embed/>
            </p:oleObj>
          </a:graphicData>
        </a:graphic>
      </p:graphicFrame>
      <p:sp>
        <p:nvSpPr>
          <p:cNvPr id="248843" name="Text Box 11"/>
          <p:cNvSpPr txBox="1">
            <a:spLocks noChangeArrowheads="1"/>
          </p:cNvSpPr>
          <p:nvPr/>
        </p:nvSpPr>
        <p:spPr bwMode="auto">
          <a:xfrm>
            <a:off x="901700" y="4256088"/>
            <a:ext cx="2120900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PRIORIDAD   III</a:t>
            </a:r>
          </a:p>
          <a:p>
            <a:pPr algn="ctr" defTabSz="2938463"/>
            <a:endParaRPr lang="es-ES" sz="1600">
              <a:solidFill>
                <a:srgbClr val="0000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TERCERA CATEGORÍA</a:t>
            </a:r>
          </a:p>
          <a:p>
            <a:pPr algn="ctr" defTabSz="2938463"/>
            <a:endParaRPr lang="es-ES" sz="1600">
              <a:solidFill>
                <a:srgbClr val="0000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000000"/>
                </a:solidFill>
                <a:latin typeface="Comic Sans MS" pitchFamily="66" charset="0"/>
              </a:rPr>
              <a:t>SIN PRIORIDAD</a:t>
            </a:r>
            <a:endParaRPr lang="es-MX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8844" name="Text Box 12"/>
          <p:cNvSpPr txBox="1">
            <a:spLocks noChangeArrowheads="1"/>
          </p:cNvSpPr>
          <p:nvPr/>
        </p:nvSpPr>
        <p:spPr bwMode="auto">
          <a:xfrm>
            <a:off x="5829300" y="4179888"/>
            <a:ext cx="1784350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2938463"/>
            <a:r>
              <a:rPr lang="es-ES" sz="1600">
                <a:solidFill>
                  <a:srgbClr val="FFCC00"/>
                </a:solidFill>
                <a:latin typeface="Comic Sans MS" pitchFamily="66" charset="0"/>
              </a:rPr>
              <a:t>SIN PRIORIDAD</a:t>
            </a:r>
          </a:p>
          <a:p>
            <a:pPr algn="ctr" defTabSz="2938463"/>
            <a:endParaRPr lang="es-ES" sz="1600">
              <a:solidFill>
                <a:srgbClr val="FFCC00"/>
              </a:solidFill>
              <a:latin typeface="Comic Sans MS" pitchFamily="66" charset="0"/>
            </a:endParaRPr>
          </a:p>
          <a:p>
            <a:pPr algn="ctr" defTabSz="2938463"/>
            <a:r>
              <a:rPr lang="es-ES" sz="1600">
                <a:solidFill>
                  <a:srgbClr val="FFCC00"/>
                </a:solidFill>
                <a:latin typeface="Comic Sans MS" pitchFamily="66" charset="0"/>
              </a:rPr>
              <a:t>CATEGORÍA CERO</a:t>
            </a:r>
          </a:p>
          <a:p>
            <a:pPr algn="ctr" defTabSz="2938463"/>
            <a:endParaRPr lang="es-ES" sz="1600">
              <a:solidFill>
                <a:srgbClr val="000000"/>
              </a:solidFill>
              <a:latin typeface="Comic Sans MS" pitchFamily="66" charset="0"/>
            </a:endParaRPr>
          </a:p>
          <a:p>
            <a:pPr algn="ctr" defTabSz="2938463"/>
            <a:endParaRPr lang="es-MX" sz="160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48845" name="Group 13"/>
          <p:cNvGrpSpPr>
            <a:grpSpLocks/>
          </p:cNvGrpSpPr>
          <p:nvPr/>
        </p:nvGrpSpPr>
        <p:grpSpPr bwMode="auto">
          <a:xfrm>
            <a:off x="1243013" y="5734050"/>
            <a:ext cx="1658937" cy="1046163"/>
            <a:chOff x="3264" y="1872"/>
            <a:chExt cx="2302" cy="1205"/>
          </a:xfrm>
        </p:grpSpPr>
        <p:pic>
          <p:nvPicPr>
            <p:cNvPr id="248846" name="Picture 14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64" y="1872"/>
              <a:ext cx="2302" cy="1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8847" name="Rectangle 15"/>
            <p:cNvSpPr>
              <a:spLocks noChangeArrowheads="1"/>
            </p:cNvSpPr>
            <p:nvPr/>
          </p:nvSpPr>
          <p:spPr bwMode="auto">
            <a:xfrm>
              <a:off x="3322" y="1901"/>
              <a:ext cx="2178" cy="1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8641" tIns="49319" rIns="98641" bIns="49319"/>
            <a:lstStyle/>
            <a:p>
              <a:pPr defTabSz="979488"/>
              <a:endParaRPr lang="es-ES" sz="2600">
                <a:solidFill>
                  <a:srgbClr val="000000"/>
                </a:solidFill>
              </a:endParaRPr>
            </a:p>
          </p:txBody>
        </p:sp>
      </p:grpSp>
      <p:sp>
        <p:nvSpPr>
          <p:cNvPr id="248848" name="Line 16"/>
          <p:cNvSpPr>
            <a:spLocks noChangeShapeType="1"/>
          </p:cNvSpPr>
          <p:nvPr/>
        </p:nvSpPr>
        <p:spPr bwMode="auto">
          <a:xfrm>
            <a:off x="1243013" y="5570538"/>
            <a:ext cx="1779587" cy="1287462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48849" name="Line 17"/>
          <p:cNvSpPr>
            <a:spLocks noChangeShapeType="1"/>
          </p:cNvSpPr>
          <p:nvPr/>
        </p:nvSpPr>
        <p:spPr bwMode="auto">
          <a:xfrm flipH="1">
            <a:off x="1285875" y="5570538"/>
            <a:ext cx="1616075" cy="1287462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48850" name="Rectangle 18"/>
          <p:cNvSpPr>
            <a:spLocks noChangeArrowheads="1"/>
          </p:cNvSpPr>
          <p:nvPr/>
        </p:nvSpPr>
        <p:spPr bwMode="auto">
          <a:xfrm>
            <a:off x="8342313" y="3898900"/>
            <a:ext cx="147637" cy="8699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8851" name="Rectangle 19"/>
          <p:cNvSpPr>
            <a:spLocks noChangeArrowheads="1"/>
          </p:cNvSpPr>
          <p:nvPr/>
        </p:nvSpPr>
        <p:spPr bwMode="auto">
          <a:xfrm rot="-5400000">
            <a:off x="8332788" y="3806825"/>
            <a:ext cx="165100" cy="7493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8852" name="Rectangle 20"/>
          <p:cNvSpPr>
            <a:spLocks noChangeArrowheads="1"/>
          </p:cNvSpPr>
          <p:nvPr/>
        </p:nvSpPr>
        <p:spPr bwMode="auto">
          <a:xfrm>
            <a:off x="4578350" y="5135563"/>
            <a:ext cx="4889500" cy="8731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8853" name="Rectangle 21"/>
          <p:cNvSpPr>
            <a:spLocks noChangeArrowheads="1"/>
          </p:cNvSpPr>
          <p:nvPr/>
        </p:nvSpPr>
        <p:spPr bwMode="auto">
          <a:xfrm>
            <a:off x="4578350" y="6008688"/>
            <a:ext cx="4565650" cy="849312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9" name="Picture 3" descr="__ ____ _____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4047"/>
          <a:stretch>
            <a:fillRect/>
          </a:stretch>
        </p:blipFill>
        <p:spPr>
          <a:xfrm>
            <a:off x="2936875" y="319088"/>
            <a:ext cx="3409950" cy="6284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882" name="Group 2"/>
          <p:cNvGrpSpPr>
            <a:grpSpLocks/>
          </p:cNvGrpSpPr>
          <p:nvPr/>
        </p:nvGrpSpPr>
        <p:grpSpPr bwMode="auto">
          <a:xfrm>
            <a:off x="-266700" y="-7938"/>
            <a:ext cx="4724400" cy="6699251"/>
            <a:chOff x="1422" y="100"/>
            <a:chExt cx="3348" cy="4220"/>
          </a:xfrm>
        </p:grpSpPr>
        <p:sp>
          <p:nvSpPr>
            <p:cNvPr id="250883" name="Rectangle 3"/>
            <p:cNvSpPr>
              <a:spLocks noChangeArrowheads="1"/>
            </p:cNvSpPr>
            <p:nvPr/>
          </p:nvSpPr>
          <p:spPr bwMode="auto">
            <a:xfrm>
              <a:off x="2070" y="165"/>
              <a:ext cx="2700" cy="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84" name="Rectangle 4"/>
            <p:cNvSpPr>
              <a:spLocks noChangeArrowheads="1"/>
            </p:cNvSpPr>
            <p:nvPr/>
          </p:nvSpPr>
          <p:spPr bwMode="auto">
            <a:xfrm>
              <a:off x="1608" y="165"/>
              <a:ext cx="3118" cy="41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7959" tIns="48978" rIns="97959" bIns="48978" anchor="ctr"/>
            <a:lstStyle/>
            <a:p>
              <a:pPr algn="ctr" defTabSz="979488"/>
              <a:endParaRPr lang="es-ES" sz="2600">
                <a:solidFill>
                  <a:srgbClr val="000000"/>
                </a:solidFill>
              </a:endParaRPr>
            </a:p>
          </p:txBody>
        </p:sp>
        <p:cxnSp>
          <p:nvCxnSpPr>
            <p:cNvPr id="250885" name="AutoShape 5"/>
            <p:cNvCxnSpPr>
              <a:cxnSpLocks noChangeShapeType="1"/>
            </p:cNvCxnSpPr>
            <p:nvPr/>
          </p:nvCxnSpPr>
          <p:spPr bwMode="auto">
            <a:xfrm flipH="1">
              <a:off x="1422" y="100"/>
              <a:ext cx="1369" cy="2122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cxnSp>
        <p:sp>
          <p:nvSpPr>
            <p:cNvPr id="250886" name="AutoShape 6"/>
            <p:cNvSpPr>
              <a:spLocks noChangeArrowheads="1"/>
            </p:cNvSpPr>
            <p:nvPr/>
          </p:nvSpPr>
          <p:spPr bwMode="auto">
            <a:xfrm rot="5400000">
              <a:off x="1679" y="91"/>
              <a:ext cx="1365" cy="1502"/>
            </a:xfrm>
            <a:prstGeom prst="rtTriangle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87" name="AutoShape 7"/>
            <p:cNvSpPr>
              <a:spLocks noChangeArrowheads="1"/>
            </p:cNvSpPr>
            <p:nvPr/>
          </p:nvSpPr>
          <p:spPr bwMode="auto">
            <a:xfrm rot="10800000">
              <a:off x="3194" y="156"/>
              <a:ext cx="1525" cy="1365"/>
            </a:xfrm>
            <a:prstGeom prst="rtTriangle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88" name="Line 8"/>
            <p:cNvSpPr>
              <a:spLocks noChangeShapeType="1"/>
            </p:cNvSpPr>
            <p:nvPr/>
          </p:nvSpPr>
          <p:spPr bwMode="auto">
            <a:xfrm flipV="1">
              <a:off x="3177" y="3372"/>
              <a:ext cx="0" cy="156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89" name="Line 9"/>
            <p:cNvSpPr>
              <a:spLocks noChangeShapeType="1"/>
            </p:cNvSpPr>
            <p:nvPr/>
          </p:nvSpPr>
          <p:spPr bwMode="auto">
            <a:xfrm>
              <a:off x="3072" y="3444"/>
              <a:ext cx="237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aphicFrame>
          <p:nvGraphicFramePr>
            <p:cNvPr id="250890" name="Object 10"/>
            <p:cNvGraphicFramePr>
              <a:graphicFrameLocks noChangeAspect="1"/>
            </p:cNvGraphicFramePr>
            <p:nvPr/>
          </p:nvGraphicFramePr>
          <p:xfrm>
            <a:off x="1601" y="3291"/>
            <a:ext cx="3139" cy="1029"/>
          </p:xfrm>
          <a:graphic>
            <a:graphicData uri="http://schemas.openxmlformats.org/presentationml/2006/ole">
              <p:oleObj spid="_x0000_s250890" name="Hoja de cálculo" r:id="rId3" imgW="2288160" imgH="1298880" progId="Excel.Sheet.8">
                <p:embed/>
              </p:oleObj>
            </a:graphicData>
          </a:graphic>
        </p:graphicFrame>
        <p:graphicFrame>
          <p:nvGraphicFramePr>
            <p:cNvPr id="250891" name="Object 11"/>
            <p:cNvGraphicFramePr>
              <a:graphicFrameLocks noChangeAspect="1"/>
            </p:cNvGraphicFramePr>
            <p:nvPr/>
          </p:nvGraphicFramePr>
          <p:xfrm>
            <a:off x="2890" y="3828"/>
            <a:ext cx="476" cy="213"/>
          </p:xfrm>
          <a:graphic>
            <a:graphicData uri="http://schemas.openxmlformats.org/presentationml/2006/ole">
              <p:oleObj spid="_x0000_s250891" name="Imagen" r:id="rId4" imgW="4090320" imgH="2177640" progId="">
                <p:embed/>
              </p:oleObj>
            </a:graphicData>
          </a:graphic>
        </p:graphicFrame>
        <p:pic>
          <p:nvPicPr>
            <p:cNvPr id="250892" name="Picture 12" descr="CONEJ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10" y="3537"/>
              <a:ext cx="372" cy="258"/>
            </a:xfrm>
            <a:prstGeom prst="rect">
              <a:avLst/>
            </a:prstGeom>
            <a:noFill/>
          </p:spPr>
        </p:pic>
        <p:grpSp>
          <p:nvGrpSpPr>
            <p:cNvPr id="250893" name="Group 13"/>
            <p:cNvGrpSpPr>
              <a:grpSpLocks/>
            </p:cNvGrpSpPr>
            <p:nvPr/>
          </p:nvGrpSpPr>
          <p:grpSpPr bwMode="auto">
            <a:xfrm>
              <a:off x="2863" y="4083"/>
              <a:ext cx="547" cy="237"/>
              <a:chOff x="3264" y="1872"/>
              <a:chExt cx="2302" cy="1205"/>
            </a:xfrm>
          </p:grpSpPr>
          <p:pic>
            <p:nvPicPr>
              <p:cNvPr id="250894" name="Picture 14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64" y="1872"/>
                <a:ext cx="2302" cy="1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50895" name="Rectangle 15"/>
              <p:cNvSpPr>
                <a:spLocks noChangeArrowheads="1"/>
              </p:cNvSpPr>
              <p:nvPr/>
            </p:nvSpPr>
            <p:spPr bwMode="auto">
              <a:xfrm>
                <a:off x="3322" y="1901"/>
                <a:ext cx="2178" cy="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8641" tIns="49319" rIns="98641" bIns="49319"/>
              <a:lstStyle/>
              <a:p>
                <a:pPr defTabSz="979488"/>
                <a:endParaRPr lang="es-ES" sz="2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0896" name="Line 16"/>
            <p:cNvSpPr>
              <a:spLocks noChangeShapeType="1"/>
            </p:cNvSpPr>
            <p:nvPr/>
          </p:nvSpPr>
          <p:spPr bwMode="auto">
            <a:xfrm>
              <a:off x="3052" y="3330"/>
              <a:ext cx="0" cy="156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97" name="Line 17"/>
            <p:cNvSpPr>
              <a:spLocks noChangeShapeType="1"/>
            </p:cNvSpPr>
            <p:nvPr/>
          </p:nvSpPr>
          <p:spPr bwMode="auto">
            <a:xfrm>
              <a:off x="2944" y="3402"/>
              <a:ext cx="324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98" name="Line 18"/>
            <p:cNvSpPr>
              <a:spLocks noChangeShapeType="1"/>
            </p:cNvSpPr>
            <p:nvPr/>
          </p:nvSpPr>
          <p:spPr bwMode="auto">
            <a:xfrm>
              <a:off x="2958" y="4116"/>
              <a:ext cx="337" cy="20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899" name="Line 19"/>
            <p:cNvSpPr>
              <a:spLocks noChangeShapeType="1"/>
            </p:cNvSpPr>
            <p:nvPr/>
          </p:nvSpPr>
          <p:spPr bwMode="auto">
            <a:xfrm flipH="1">
              <a:off x="3015" y="4095"/>
              <a:ext cx="294" cy="225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0" name="Rectangle 20"/>
            <p:cNvSpPr>
              <a:spLocks noChangeArrowheads="1"/>
            </p:cNvSpPr>
            <p:nvPr/>
          </p:nvSpPr>
          <p:spPr bwMode="auto">
            <a:xfrm>
              <a:off x="1608" y="123"/>
              <a:ext cx="3105" cy="3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1" name="Rectangle 21"/>
            <p:cNvSpPr>
              <a:spLocks noChangeArrowheads="1"/>
            </p:cNvSpPr>
            <p:nvPr/>
          </p:nvSpPr>
          <p:spPr bwMode="auto">
            <a:xfrm>
              <a:off x="1621" y="123"/>
              <a:ext cx="3105" cy="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2" name="Rectangle 22"/>
            <p:cNvSpPr>
              <a:spLocks noChangeArrowheads="1"/>
            </p:cNvSpPr>
            <p:nvPr/>
          </p:nvSpPr>
          <p:spPr bwMode="auto">
            <a:xfrm>
              <a:off x="1608" y="144"/>
              <a:ext cx="3118" cy="3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aphicFrame>
          <p:nvGraphicFramePr>
            <p:cNvPr id="250903" name="Object 23"/>
            <p:cNvGraphicFramePr>
              <a:graphicFrameLocks noChangeAspect="1"/>
            </p:cNvGraphicFramePr>
            <p:nvPr/>
          </p:nvGraphicFramePr>
          <p:xfrm>
            <a:off x="2133" y="2370"/>
            <a:ext cx="293" cy="363"/>
          </p:xfrm>
          <a:graphic>
            <a:graphicData uri="http://schemas.openxmlformats.org/presentationml/2006/ole">
              <p:oleObj spid="_x0000_s250903" name="Imagen" r:id="rId7" imgW="2826720" imgH="3497040" progId="">
                <p:embed/>
              </p:oleObj>
            </a:graphicData>
          </a:graphic>
        </p:graphicFrame>
        <p:sp>
          <p:nvSpPr>
            <p:cNvPr id="250904" name="Oval 24"/>
            <p:cNvSpPr>
              <a:spLocks noChangeArrowheads="1"/>
            </p:cNvSpPr>
            <p:nvPr/>
          </p:nvSpPr>
          <p:spPr bwMode="auto">
            <a:xfrm>
              <a:off x="2944" y="591"/>
              <a:ext cx="490" cy="5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7959" tIns="48978" rIns="97959" bIns="48978" anchor="ctr"/>
            <a:lstStyle/>
            <a:p>
              <a:pPr algn="ctr" defTabSz="979488"/>
              <a:r>
                <a:rPr lang="es-ES_tradnl" sz="1300">
                  <a:solidFill>
                    <a:srgbClr val="000099"/>
                  </a:solidFill>
                  <a:latin typeface="Comic Sans MS" pitchFamily="66" charset="0"/>
                </a:rPr>
                <a:t>SAMU</a:t>
              </a:r>
            </a:p>
          </p:txBody>
        </p:sp>
        <p:sp>
          <p:nvSpPr>
            <p:cNvPr id="250905" name="Rectangle 25"/>
            <p:cNvSpPr>
              <a:spLocks noChangeArrowheads="1"/>
            </p:cNvSpPr>
            <p:nvPr/>
          </p:nvSpPr>
          <p:spPr bwMode="auto">
            <a:xfrm>
              <a:off x="2593" y="1200"/>
              <a:ext cx="131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7959" tIns="48978" rIns="97959" bIns="48978" anchor="ctr"/>
            <a:lstStyle/>
            <a:p>
              <a:pPr algn="ctr" defTabSz="979488"/>
              <a:r>
                <a:rPr lang="es-ES_tradnl" sz="2600">
                  <a:solidFill>
                    <a:srgbClr val="000000"/>
                  </a:solidFill>
                </a:rPr>
                <a:t>N°  666</a:t>
              </a:r>
            </a:p>
            <a:p>
              <a:pPr algn="ctr" defTabSz="979488"/>
              <a:endParaRPr lang="es-ES_tradnl" sz="2600">
                <a:solidFill>
                  <a:srgbClr val="000000"/>
                </a:solidFill>
              </a:endParaRPr>
            </a:p>
          </p:txBody>
        </p:sp>
        <p:sp>
          <p:nvSpPr>
            <p:cNvPr id="250906" name="Line 26"/>
            <p:cNvSpPr>
              <a:spLocks noChangeShapeType="1"/>
            </p:cNvSpPr>
            <p:nvPr/>
          </p:nvSpPr>
          <p:spPr bwMode="auto">
            <a:xfrm>
              <a:off x="2678" y="2112"/>
              <a:ext cx="1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7" name="Line 27"/>
            <p:cNvSpPr>
              <a:spLocks noChangeShapeType="1"/>
            </p:cNvSpPr>
            <p:nvPr/>
          </p:nvSpPr>
          <p:spPr bwMode="auto">
            <a:xfrm>
              <a:off x="2688" y="2358"/>
              <a:ext cx="1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8" name="Line 28"/>
            <p:cNvSpPr>
              <a:spLocks noChangeShapeType="1"/>
            </p:cNvSpPr>
            <p:nvPr/>
          </p:nvSpPr>
          <p:spPr bwMode="auto">
            <a:xfrm>
              <a:off x="2701" y="2670"/>
              <a:ext cx="14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09" name="Line 29"/>
            <p:cNvSpPr>
              <a:spLocks noChangeShapeType="1"/>
            </p:cNvSpPr>
            <p:nvPr/>
          </p:nvSpPr>
          <p:spPr bwMode="auto">
            <a:xfrm>
              <a:off x="2721" y="2967"/>
              <a:ext cx="1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0" name="Line 30"/>
            <p:cNvSpPr>
              <a:spLocks noChangeShapeType="1"/>
            </p:cNvSpPr>
            <p:nvPr/>
          </p:nvSpPr>
          <p:spPr bwMode="auto">
            <a:xfrm>
              <a:off x="2701" y="1716"/>
              <a:ext cx="14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1" name="Oval 31"/>
            <p:cNvSpPr>
              <a:spLocks noChangeArrowheads="1"/>
            </p:cNvSpPr>
            <p:nvPr/>
          </p:nvSpPr>
          <p:spPr bwMode="auto">
            <a:xfrm>
              <a:off x="2060" y="2844"/>
              <a:ext cx="324" cy="22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2" name="AutoShape 32"/>
            <p:cNvSpPr>
              <a:spLocks noChangeArrowheads="1"/>
            </p:cNvSpPr>
            <p:nvPr/>
          </p:nvSpPr>
          <p:spPr bwMode="auto">
            <a:xfrm>
              <a:off x="2134" y="2862"/>
              <a:ext cx="182" cy="144"/>
            </a:xfrm>
            <a:prstGeom prst="pentagon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3" name="Line 33"/>
            <p:cNvSpPr>
              <a:spLocks noChangeShapeType="1"/>
            </p:cNvSpPr>
            <p:nvPr/>
          </p:nvSpPr>
          <p:spPr bwMode="auto">
            <a:xfrm flipV="1">
              <a:off x="2222" y="2865"/>
              <a:ext cx="0" cy="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4" name="Line 34"/>
            <p:cNvSpPr>
              <a:spLocks noChangeShapeType="1"/>
            </p:cNvSpPr>
            <p:nvPr/>
          </p:nvSpPr>
          <p:spPr bwMode="auto">
            <a:xfrm>
              <a:off x="2188" y="2949"/>
              <a:ext cx="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15" name="Text Box 35"/>
            <p:cNvSpPr txBox="1">
              <a:spLocks noChangeArrowheads="1"/>
            </p:cNvSpPr>
            <p:nvPr/>
          </p:nvSpPr>
          <p:spPr bwMode="auto">
            <a:xfrm>
              <a:off x="3862" y="507"/>
              <a:ext cx="675" cy="2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sy="50000" kx="2115830" algn="bl" rotWithShape="0">
                <a:srgbClr val="C0C0C0"/>
              </a:outerShdw>
            </a:effectLst>
          </p:spPr>
          <p:txBody>
            <a:bodyPr lIns="97959" tIns="48978" rIns="97959" bIns="48978">
              <a:spAutoFit/>
            </a:bodyPr>
            <a:lstStyle/>
            <a:p>
              <a:pPr algn="ctr" defTabSz="979488">
                <a:spcBef>
                  <a:spcPct val="50000"/>
                </a:spcBef>
              </a:pPr>
              <a:r>
                <a:rPr lang="es-ES_tradnl" sz="1900">
                  <a:solidFill>
                    <a:srgbClr val="000000"/>
                  </a:solidFill>
                </a:rPr>
                <a:t>N°666</a:t>
              </a:r>
            </a:p>
          </p:txBody>
        </p:sp>
        <p:sp>
          <p:nvSpPr>
            <p:cNvPr id="250916" name="Text Box 36"/>
            <p:cNvSpPr txBox="1">
              <a:spLocks noChangeArrowheads="1"/>
            </p:cNvSpPr>
            <p:nvPr/>
          </p:nvSpPr>
          <p:spPr bwMode="auto">
            <a:xfrm>
              <a:off x="1770" y="456"/>
              <a:ext cx="675" cy="2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sy="50000" kx="2115830" algn="bl" rotWithShape="0">
                <a:srgbClr val="C0C0C0"/>
              </a:outerShdw>
            </a:effectLst>
          </p:spPr>
          <p:txBody>
            <a:bodyPr lIns="97959" tIns="48978" rIns="97959" bIns="48978">
              <a:spAutoFit/>
            </a:bodyPr>
            <a:lstStyle/>
            <a:p>
              <a:pPr algn="ctr" defTabSz="979488">
                <a:spcBef>
                  <a:spcPct val="50000"/>
                </a:spcBef>
              </a:pPr>
              <a:r>
                <a:rPr lang="es-ES_tradnl" sz="1900">
                  <a:solidFill>
                    <a:srgbClr val="000000"/>
                  </a:solidFill>
                </a:rPr>
                <a:t>N° 666</a:t>
              </a:r>
            </a:p>
          </p:txBody>
        </p:sp>
        <p:graphicFrame>
          <p:nvGraphicFramePr>
            <p:cNvPr id="250917" name="Object 37"/>
            <p:cNvGraphicFramePr>
              <a:graphicFrameLocks noChangeAspect="1"/>
            </p:cNvGraphicFramePr>
            <p:nvPr/>
          </p:nvGraphicFramePr>
          <p:xfrm>
            <a:off x="2860" y="591"/>
            <a:ext cx="634" cy="570"/>
          </p:xfrm>
          <a:graphic>
            <a:graphicData uri="http://schemas.openxmlformats.org/presentationml/2006/ole">
              <p:oleObj spid="_x0000_s250917" name="Imagen" r:id="rId8" imgW="2590920" imgH="2540160" progId="Word.Picture.8">
                <p:embed/>
              </p:oleObj>
            </a:graphicData>
          </a:graphic>
        </p:graphicFrame>
      </p:grpSp>
      <p:grpSp>
        <p:nvGrpSpPr>
          <p:cNvPr id="250918" name="Group 38"/>
          <p:cNvGrpSpPr>
            <a:grpSpLocks/>
          </p:cNvGrpSpPr>
          <p:nvPr/>
        </p:nvGrpSpPr>
        <p:grpSpPr bwMode="auto">
          <a:xfrm>
            <a:off x="4419600" y="-7938"/>
            <a:ext cx="4724400" cy="6699251"/>
            <a:chOff x="1539" y="100"/>
            <a:chExt cx="3348" cy="4220"/>
          </a:xfrm>
        </p:grpSpPr>
        <p:sp>
          <p:nvSpPr>
            <p:cNvPr id="250919" name="Rectangle 39"/>
            <p:cNvSpPr>
              <a:spLocks noChangeArrowheads="1"/>
            </p:cNvSpPr>
            <p:nvPr/>
          </p:nvSpPr>
          <p:spPr bwMode="auto">
            <a:xfrm>
              <a:off x="2187" y="165"/>
              <a:ext cx="2700" cy="3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20" name="Rectangle 40"/>
            <p:cNvSpPr>
              <a:spLocks noChangeArrowheads="1"/>
            </p:cNvSpPr>
            <p:nvPr/>
          </p:nvSpPr>
          <p:spPr bwMode="auto">
            <a:xfrm>
              <a:off x="1725" y="165"/>
              <a:ext cx="3118" cy="41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cxnSp>
          <p:nvCxnSpPr>
            <p:cNvPr id="250921" name="AutoShape 41"/>
            <p:cNvCxnSpPr>
              <a:cxnSpLocks noChangeShapeType="1"/>
            </p:cNvCxnSpPr>
            <p:nvPr/>
          </p:nvCxnSpPr>
          <p:spPr bwMode="auto">
            <a:xfrm flipH="1">
              <a:off x="1539" y="100"/>
              <a:ext cx="1369" cy="2122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cxnSp>
        <p:sp>
          <p:nvSpPr>
            <p:cNvPr id="250922" name="AutoShape 42"/>
            <p:cNvSpPr>
              <a:spLocks noChangeArrowheads="1"/>
            </p:cNvSpPr>
            <p:nvPr/>
          </p:nvSpPr>
          <p:spPr bwMode="auto">
            <a:xfrm rot="5400000">
              <a:off x="1796" y="91"/>
              <a:ext cx="1365" cy="1502"/>
            </a:xfrm>
            <a:prstGeom prst="rtTriangle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23" name="AutoShape 43"/>
            <p:cNvSpPr>
              <a:spLocks noChangeArrowheads="1"/>
            </p:cNvSpPr>
            <p:nvPr/>
          </p:nvSpPr>
          <p:spPr bwMode="auto">
            <a:xfrm rot="10800000">
              <a:off x="3311" y="156"/>
              <a:ext cx="1525" cy="1365"/>
            </a:xfrm>
            <a:prstGeom prst="rtTriangle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24" name="Line 44"/>
            <p:cNvSpPr>
              <a:spLocks noChangeShapeType="1"/>
            </p:cNvSpPr>
            <p:nvPr/>
          </p:nvSpPr>
          <p:spPr bwMode="auto">
            <a:xfrm flipV="1">
              <a:off x="3294" y="3372"/>
              <a:ext cx="0" cy="156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25" name="Line 45"/>
            <p:cNvSpPr>
              <a:spLocks noChangeShapeType="1"/>
            </p:cNvSpPr>
            <p:nvPr/>
          </p:nvSpPr>
          <p:spPr bwMode="auto">
            <a:xfrm>
              <a:off x="3189" y="3444"/>
              <a:ext cx="237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aphicFrame>
          <p:nvGraphicFramePr>
            <p:cNvPr id="250926" name="Object 46"/>
            <p:cNvGraphicFramePr>
              <a:graphicFrameLocks noChangeAspect="1"/>
            </p:cNvGraphicFramePr>
            <p:nvPr/>
          </p:nvGraphicFramePr>
          <p:xfrm>
            <a:off x="1718" y="3291"/>
            <a:ext cx="3139" cy="1029"/>
          </p:xfrm>
          <a:graphic>
            <a:graphicData uri="http://schemas.openxmlformats.org/presentationml/2006/ole">
              <p:oleObj spid="_x0000_s250926" name="Hoja de cálculo" r:id="rId9" imgW="2288160" imgH="1298880" progId="Excel.Sheet.8">
                <p:embed/>
              </p:oleObj>
            </a:graphicData>
          </a:graphic>
        </p:graphicFrame>
        <p:graphicFrame>
          <p:nvGraphicFramePr>
            <p:cNvPr id="250927" name="Object 47"/>
            <p:cNvGraphicFramePr>
              <a:graphicFrameLocks noChangeAspect="1"/>
            </p:cNvGraphicFramePr>
            <p:nvPr/>
          </p:nvGraphicFramePr>
          <p:xfrm>
            <a:off x="3007" y="3828"/>
            <a:ext cx="476" cy="213"/>
          </p:xfrm>
          <a:graphic>
            <a:graphicData uri="http://schemas.openxmlformats.org/presentationml/2006/ole">
              <p:oleObj spid="_x0000_s250927" name="Imagen" r:id="rId10" imgW="4090320" imgH="2177640" progId="">
                <p:embed/>
              </p:oleObj>
            </a:graphicData>
          </a:graphic>
        </p:graphicFrame>
        <p:pic>
          <p:nvPicPr>
            <p:cNvPr id="250928" name="Picture 48" descr="CONEJ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27" y="3537"/>
              <a:ext cx="372" cy="258"/>
            </a:xfrm>
            <a:prstGeom prst="rect">
              <a:avLst/>
            </a:prstGeom>
            <a:noFill/>
          </p:spPr>
        </p:pic>
        <p:grpSp>
          <p:nvGrpSpPr>
            <p:cNvPr id="250929" name="Group 49"/>
            <p:cNvGrpSpPr>
              <a:grpSpLocks/>
            </p:cNvGrpSpPr>
            <p:nvPr/>
          </p:nvGrpSpPr>
          <p:grpSpPr bwMode="auto">
            <a:xfrm>
              <a:off x="2980" y="4083"/>
              <a:ext cx="547" cy="237"/>
              <a:chOff x="3264" y="1872"/>
              <a:chExt cx="2302" cy="1205"/>
            </a:xfrm>
          </p:grpSpPr>
          <p:pic>
            <p:nvPicPr>
              <p:cNvPr id="250930" name="Picture 50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64" y="1872"/>
                <a:ext cx="2302" cy="1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50931" name="Rectangle 51"/>
              <p:cNvSpPr>
                <a:spLocks noChangeArrowheads="1"/>
              </p:cNvSpPr>
              <p:nvPr/>
            </p:nvSpPr>
            <p:spPr bwMode="auto">
              <a:xfrm>
                <a:off x="3322" y="1901"/>
                <a:ext cx="2178" cy="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8641" tIns="49319" rIns="98641" bIns="49319"/>
              <a:lstStyle/>
              <a:p>
                <a:pPr defTabSz="979488"/>
                <a:endParaRPr lang="es-ES" sz="2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0932" name="Line 52"/>
            <p:cNvSpPr>
              <a:spLocks noChangeShapeType="1"/>
            </p:cNvSpPr>
            <p:nvPr/>
          </p:nvSpPr>
          <p:spPr bwMode="auto">
            <a:xfrm>
              <a:off x="3169" y="3330"/>
              <a:ext cx="0" cy="156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3" name="Line 53"/>
            <p:cNvSpPr>
              <a:spLocks noChangeShapeType="1"/>
            </p:cNvSpPr>
            <p:nvPr/>
          </p:nvSpPr>
          <p:spPr bwMode="auto">
            <a:xfrm>
              <a:off x="3061" y="3402"/>
              <a:ext cx="324" cy="0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4" name="Line 54"/>
            <p:cNvSpPr>
              <a:spLocks noChangeShapeType="1"/>
            </p:cNvSpPr>
            <p:nvPr/>
          </p:nvSpPr>
          <p:spPr bwMode="auto">
            <a:xfrm>
              <a:off x="3075" y="4116"/>
              <a:ext cx="337" cy="204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5" name="Line 55"/>
            <p:cNvSpPr>
              <a:spLocks noChangeShapeType="1"/>
            </p:cNvSpPr>
            <p:nvPr/>
          </p:nvSpPr>
          <p:spPr bwMode="auto">
            <a:xfrm flipH="1">
              <a:off x="3132" y="4095"/>
              <a:ext cx="294" cy="225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6" name="Rectangle 56"/>
            <p:cNvSpPr>
              <a:spLocks noChangeArrowheads="1"/>
            </p:cNvSpPr>
            <p:nvPr/>
          </p:nvSpPr>
          <p:spPr bwMode="auto">
            <a:xfrm>
              <a:off x="1725" y="123"/>
              <a:ext cx="3105" cy="3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7" name="Rectangle 57"/>
            <p:cNvSpPr>
              <a:spLocks noChangeArrowheads="1"/>
            </p:cNvSpPr>
            <p:nvPr/>
          </p:nvSpPr>
          <p:spPr bwMode="auto">
            <a:xfrm>
              <a:off x="1738" y="123"/>
              <a:ext cx="3105" cy="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0938" name="Rectangle 58"/>
            <p:cNvSpPr>
              <a:spLocks noChangeArrowheads="1"/>
            </p:cNvSpPr>
            <p:nvPr/>
          </p:nvSpPr>
          <p:spPr bwMode="auto">
            <a:xfrm>
              <a:off x="1725" y="144"/>
              <a:ext cx="3118" cy="3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aphicFrame>
          <p:nvGraphicFramePr>
            <p:cNvPr id="250939" name="Object 59"/>
            <p:cNvGraphicFramePr>
              <a:graphicFrameLocks noChangeAspect="1"/>
            </p:cNvGraphicFramePr>
            <p:nvPr/>
          </p:nvGraphicFramePr>
          <p:xfrm>
            <a:off x="1563" y="1137"/>
            <a:ext cx="1471" cy="1941"/>
          </p:xfrm>
          <a:graphic>
            <a:graphicData uri="http://schemas.openxmlformats.org/presentationml/2006/ole">
              <p:oleObj spid="_x0000_s250939" name="Documento" r:id="rId11" imgW="5612040" imgH="914400" progId="Word.Document.8">
                <p:embed/>
              </p:oleObj>
            </a:graphicData>
          </a:graphic>
        </p:graphicFrame>
        <p:graphicFrame>
          <p:nvGraphicFramePr>
            <p:cNvPr id="250940" name="Object 60"/>
            <p:cNvGraphicFramePr>
              <a:graphicFrameLocks noChangeAspect="1"/>
            </p:cNvGraphicFramePr>
            <p:nvPr/>
          </p:nvGraphicFramePr>
          <p:xfrm>
            <a:off x="2754" y="1128"/>
            <a:ext cx="1468" cy="1941"/>
          </p:xfrm>
          <a:graphic>
            <a:graphicData uri="http://schemas.openxmlformats.org/presentationml/2006/ole">
              <p:oleObj spid="_x0000_s250940" name="Documento" r:id="rId12" imgW="5612040" imgH="914400" progId="Word.Document.8">
                <p:embed/>
              </p:oleObj>
            </a:graphicData>
          </a:graphic>
        </p:graphicFrame>
        <p:sp>
          <p:nvSpPr>
            <p:cNvPr id="250941" name="Oval 61"/>
            <p:cNvSpPr>
              <a:spLocks noChangeArrowheads="1"/>
            </p:cNvSpPr>
            <p:nvPr/>
          </p:nvSpPr>
          <p:spPr bwMode="auto">
            <a:xfrm>
              <a:off x="1981" y="3030"/>
              <a:ext cx="432" cy="18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lIns="97959" tIns="48978" rIns="97959" bIns="48978" anchor="ctr"/>
            <a:lstStyle/>
            <a:p>
              <a:pPr algn="ctr" defTabSz="979488"/>
              <a:r>
                <a:rPr lang="es-ES_tradnl" sz="2900">
                  <a:solidFill>
                    <a:srgbClr val="000000"/>
                  </a:solidFill>
                  <a:latin typeface="Comic Sans MS" pitchFamily="66" charset="0"/>
                </a:rPr>
                <a:t>iv</a:t>
              </a:r>
              <a:endParaRPr lang="es-ES_tradnl" sz="64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50942" name="Oval 62"/>
            <p:cNvSpPr>
              <a:spLocks noChangeArrowheads="1"/>
            </p:cNvSpPr>
            <p:nvPr/>
          </p:nvSpPr>
          <p:spPr bwMode="auto">
            <a:xfrm>
              <a:off x="3331" y="3045"/>
              <a:ext cx="432" cy="18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lIns="97959" tIns="48978" rIns="97959" bIns="48978" anchor="ctr"/>
            <a:lstStyle/>
            <a:p>
              <a:pPr algn="ctr" defTabSz="979488"/>
              <a:r>
                <a:rPr lang="es-ES_tradnl" sz="2900">
                  <a:solidFill>
                    <a:srgbClr val="000000"/>
                  </a:solidFill>
                  <a:latin typeface="Comic Sans MS" pitchFamily="66" charset="0"/>
                </a:rPr>
                <a:t>im</a:t>
              </a:r>
              <a:endParaRPr lang="es-ES_tradnl" sz="64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250943" name="Object 63"/>
            <p:cNvGraphicFramePr>
              <a:graphicFrameLocks noChangeAspect="1"/>
            </p:cNvGraphicFramePr>
            <p:nvPr/>
          </p:nvGraphicFramePr>
          <p:xfrm>
            <a:off x="2967" y="534"/>
            <a:ext cx="634" cy="570"/>
          </p:xfrm>
          <a:graphic>
            <a:graphicData uri="http://schemas.openxmlformats.org/presentationml/2006/ole">
              <p:oleObj spid="_x0000_s250943" name="Imagen" r:id="rId13" imgW="2590920" imgH="2540160" progId="Word.Picture.8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céano">
  <a:themeElements>
    <a:clrScheme name="Océano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céano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2206</TotalTime>
  <Words>988</Words>
  <Application>Microsoft Office PowerPoint</Application>
  <PresentationFormat>Carta (216 x 279 mm)</PresentationFormat>
  <Paragraphs>300</Paragraphs>
  <Slides>36</Slides>
  <Notes>11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Custom Design</vt:lpstr>
      <vt:lpstr>Océano</vt:lpstr>
      <vt:lpstr>Imagen</vt:lpstr>
      <vt:lpstr>Hoja de cálculo</vt:lpstr>
      <vt:lpstr>Documento</vt:lpstr>
      <vt:lpstr>Clip</vt:lpstr>
      <vt:lpstr>Diapositiva 1</vt:lpstr>
      <vt:lpstr>Diapositiva 2</vt:lpstr>
      <vt:lpstr>Diapositiva 3</vt:lpstr>
      <vt:lpstr>Diapositiva 4</vt:lpstr>
      <vt:lpstr>Diapositiva 5</vt:lpstr>
      <vt:lpstr>TRIAGE</vt:lpstr>
      <vt:lpstr>Diapositiva 7</vt:lpstr>
      <vt:lpstr>Diapositiva 8</vt:lpstr>
      <vt:lpstr>Diapositiva 9</vt:lpstr>
      <vt:lpstr>Diapositiva 10</vt:lpstr>
      <vt:lpstr>S.T.A.R.T.</vt:lpstr>
      <vt:lpstr>S.T.A.R.T.</vt:lpstr>
      <vt:lpstr>S.T.A.R.T.</vt:lpstr>
      <vt:lpstr>Diapositiva 14</vt:lpstr>
      <vt:lpstr>Diapositiva 15</vt:lpstr>
      <vt:lpstr>S.T.A.R.T.</vt:lpstr>
      <vt:lpstr>Diapositiva 17</vt:lpstr>
      <vt:lpstr>S.T.A.R.T.</vt:lpstr>
      <vt:lpstr>S.T.A.R.T.   RPC </vt:lpstr>
      <vt:lpstr>S.T.A.R.T.  RPC</vt:lpstr>
      <vt:lpstr>S.T.A.R.T.  RPC</vt:lpstr>
      <vt:lpstr>S.T.A.R.T.</vt:lpstr>
      <vt:lpstr>S.T.A.R.T. </vt:lpstr>
      <vt:lpstr>ERRORES HABITUALES EN IMV</vt:lpstr>
      <vt:lpstr>ERRORES HABITUALES EN IMV</vt:lpstr>
      <vt:lpstr>Resumiendo</vt:lpstr>
      <vt:lpstr>Diapositiva 27</vt:lpstr>
      <vt:lpstr>Diapositiva 28</vt:lpstr>
      <vt:lpstr>Sistema de Triage JumpSTART</vt:lpstr>
      <vt:lpstr>Diapositiva 30</vt:lpstr>
      <vt:lpstr>Diferencias de START y el JUMPSTART</vt:lpstr>
      <vt:lpstr>Diapositiva 32</vt:lpstr>
      <vt:lpstr>Diapositiva 33</vt:lpstr>
      <vt:lpstr>Diapositiva 34</vt:lpstr>
      <vt:lpstr>¡¡ NO OLVIDAR !!</vt:lpstr>
      <vt:lpstr>Diapositiva 36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.;Marcelo Riquelme W.</dc:creator>
  <cp:lastModifiedBy>ji</cp:lastModifiedBy>
  <cp:revision>333</cp:revision>
  <cp:lastPrinted>2000-06-05T18:34:11Z</cp:lastPrinted>
  <dcterms:created xsi:type="dcterms:W3CDTF">2002-07-12T23:34:58Z</dcterms:created>
  <dcterms:modified xsi:type="dcterms:W3CDTF">2009-12-06T00:40:22Z</dcterms:modified>
</cp:coreProperties>
</file>