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1"/>
  </p:sldMasterIdLst>
  <p:sldIdLst>
    <p:sldId id="256" r:id="rId2"/>
    <p:sldId id="260" r:id="rId3"/>
    <p:sldId id="261" r:id="rId4"/>
    <p:sldId id="364" r:id="rId5"/>
    <p:sldId id="262" r:id="rId6"/>
    <p:sldId id="263" r:id="rId7"/>
    <p:sldId id="268" r:id="rId8"/>
    <p:sldId id="269" r:id="rId9"/>
    <p:sldId id="365" r:id="rId10"/>
    <p:sldId id="270" r:id="rId11"/>
    <p:sldId id="271" r:id="rId12"/>
    <p:sldId id="366" r:id="rId13"/>
    <p:sldId id="272" r:id="rId14"/>
    <p:sldId id="273" r:id="rId15"/>
    <p:sldId id="274" r:id="rId16"/>
    <p:sldId id="367" r:id="rId17"/>
    <p:sldId id="275" r:id="rId18"/>
    <p:sldId id="278" r:id="rId19"/>
    <p:sldId id="279" r:id="rId20"/>
    <p:sldId id="368" r:id="rId21"/>
    <p:sldId id="370" r:id="rId22"/>
    <p:sldId id="371" r:id="rId23"/>
    <p:sldId id="284" r:id="rId24"/>
    <p:sldId id="285" r:id="rId25"/>
    <p:sldId id="288" r:id="rId26"/>
    <p:sldId id="291" r:id="rId27"/>
    <p:sldId id="372" r:id="rId28"/>
    <p:sldId id="289" r:id="rId29"/>
    <p:sldId id="292" r:id="rId30"/>
    <p:sldId id="293" r:id="rId31"/>
    <p:sldId id="297" r:id="rId32"/>
    <p:sldId id="373" r:id="rId33"/>
    <p:sldId id="374" r:id="rId34"/>
    <p:sldId id="298" r:id="rId35"/>
    <p:sldId id="300" r:id="rId36"/>
    <p:sldId id="388" r:id="rId37"/>
    <p:sldId id="304" r:id="rId38"/>
    <p:sldId id="312" r:id="rId39"/>
    <p:sldId id="315" r:id="rId40"/>
    <p:sldId id="316" r:id="rId41"/>
    <p:sldId id="385" r:id="rId42"/>
    <p:sldId id="318" r:id="rId43"/>
    <p:sldId id="375" r:id="rId44"/>
    <p:sldId id="319" r:id="rId45"/>
    <p:sldId id="320" r:id="rId46"/>
    <p:sldId id="321" r:id="rId47"/>
    <p:sldId id="322" r:id="rId48"/>
    <p:sldId id="323" r:id="rId49"/>
    <p:sldId id="326" r:id="rId50"/>
    <p:sldId id="327" r:id="rId51"/>
    <p:sldId id="331" r:id="rId52"/>
    <p:sldId id="332" r:id="rId53"/>
    <p:sldId id="334" r:id="rId54"/>
    <p:sldId id="335" r:id="rId55"/>
    <p:sldId id="336" r:id="rId56"/>
    <p:sldId id="337" r:id="rId57"/>
    <p:sldId id="338" r:id="rId58"/>
    <p:sldId id="339" r:id="rId59"/>
    <p:sldId id="381" r:id="rId60"/>
    <p:sldId id="341" r:id="rId61"/>
    <p:sldId id="342" r:id="rId62"/>
    <p:sldId id="378" r:id="rId63"/>
    <p:sldId id="343" r:id="rId64"/>
    <p:sldId id="344" r:id="rId65"/>
    <p:sldId id="345" r:id="rId66"/>
    <p:sldId id="346" r:id="rId67"/>
    <p:sldId id="382" r:id="rId68"/>
    <p:sldId id="347" r:id="rId69"/>
    <p:sldId id="348" r:id="rId70"/>
    <p:sldId id="349" r:id="rId71"/>
    <p:sldId id="350" r:id="rId72"/>
    <p:sldId id="383" r:id="rId73"/>
    <p:sldId id="351" r:id="rId74"/>
    <p:sldId id="379" r:id="rId75"/>
    <p:sldId id="352" r:id="rId76"/>
    <p:sldId id="353" r:id="rId77"/>
    <p:sldId id="380" r:id="rId78"/>
    <p:sldId id="355" r:id="rId79"/>
    <p:sldId id="356" r:id="rId80"/>
    <p:sldId id="357" r:id="rId81"/>
    <p:sldId id="358" r:id="rId82"/>
    <p:sldId id="359" r:id="rId83"/>
    <p:sldId id="360" r:id="rId84"/>
    <p:sldId id="361" r:id="rId85"/>
    <p:sldId id="362" r:id="rId86"/>
    <p:sldId id="386" r:id="rId87"/>
    <p:sldId id="387" r:id="rId88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6018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86019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6020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6021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6022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6023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86024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86025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86026" name="Rectangle 10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73250"/>
            <a:ext cx="7772400" cy="1555750"/>
          </a:xfrm>
        </p:spPr>
        <p:txBody>
          <a:bodyPr/>
          <a:lstStyle>
            <a:lvl1pPr>
              <a:defRPr sz="48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86027" name="Rectangle 11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86028" name="Rectangle 12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6029" name="Rectangle 1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6030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7FAA20A-D2F7-4D07-9914-DF6700818DB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36B137-6877-41BA-8172-F5ECB719809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75DEF-CD5D-4200-BC33-E99F21C5E49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33598A6-1290-44D8-9B37-1029F3AB0E7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3192923F-EE9E-488A-AD35-7C8D3043146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ítulo, texto y clip multi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medios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0D5FBDA-FE00-47C0-A009-0A7B18E6EB8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63FCDE19-9755-4909-AE1F-0E40371A01B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773926F-9977-4A5F-9E31-7DE755E4A02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BF7ACC-5C57-4C58-850D-5B45D95AEC5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D3854-FC25-4B7E-933F-53A0D18FC4A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FC7DDF-FFCE-4BBD-860A-3A29FD6C83E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6AC664-0632-432A-8921-49559F29304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30B5EA-E294-45F7-B2A9-E917A20ACCE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C65EB-EFE4-4E2B-8A61-A44C196972C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3610BF-4870-4B76-9FD7-9772F9AEC48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87335B-FCBE-4A65-9952-9CFA3327C17C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994" name="Group 2"/>
          <p:cNvGrpSpPr>
            <a:grpSpLocks/>
          </p:cNvGrpSpPr>
          <p:nvPr/>
        </p:nvGrpSpPr>
        <p:grpSpPr bwMode="auto">
          <a:xfrm>
            <a:off x="0" y="3902075"/>
            <a:ext cx="3400425" cy="2949575"/>
            <a:chOff x="0" y="2458"/>
            <a:chExt cx="2142" cy="1858"/>
          </a:xfrm>
        </p:grpSpPr>
        <p:sp>
          <p:nvSpPr>
            <p:cNvPr id="84995" name="Freeform 3"/>
            <p:cNvSpPr>
              <a:spLocks/>
            </p:cNvSpPr>
            <p:nvPr/>
          </p:nvSpPr>
          <p:spPr bwMode="ltGray">
            <a:xfrm>
              <a:off x="0" y="2508"/>
              <a:ext cx="2142" cy="1804"/>
            </a:xfrm>
            <a:custGeom>
              <a:avLst/>
              <a:gdLst/>
              <a:ahLst/>
              <a:cxnLst>
                <a:cxn ang="0">
                  <a:pos x="329" y="66"/>
                </a:cxn>
                <a:cxn ang="0">
                  <a:pos x="161" y="30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161" y="42"/>
                </a:cxn>
                <a:cxn ang="0">
                  <a:pos x="323" y="78"/>
                </a:cxn>
                <a:cxn ang="0">
                  <a:pos x="556" y="150"/>
                </a:cxn>
                <a:cxn ang="0">
                  <a:pos x="777" y="245"/>
                </a:cxn>
                <a:cxn ang="0">
                  <a:pos x="993" y="365"/>
                </a:cxn>
                <a:cxn ang="0">
                  <a:pos x="1196" y="503"/>
                </a:cxn>
                <a:cxn ang="0">
                  <a:pos x="1381" y="653"/>
                </a:cxn>
                <a:cxn ang="0">
                  <a:pos x="1555" y="827"/>
                </a:cxn>
                <a:cxn ang="0">
                  <a:pos x="1710" y="1019"/>
                </a:cxn>
                <a:cxn ang="0">
                  <a:pos x="1854" y="1229"/>
                </a:cxn>
                <a:cxn ang="0">
                  <a:pos x="1937" y="1366"/>
                </a:cxn>
                <a:cxn ang="0">
                  <a:pos x="2009" y="1510"/>
                </a:cxn>
                <a:cxn ang="0">
                  <a:pos x="2069" y="1654"/>
                </a:cxn>
                <a:cxn ang="0">
                  <a:pos x="2123" y="1804"/>
                </a:cxn>
                <a:cxn ang="0">
                  <a:pos x="2135" y="1804"/>
                </a:cxn>
                <a:cxn ang="0">
                  <a:pos x="2081" y="1654"/>
                </a:cxn>
                <a:cxn ang="0">
                  <a:pos x="2021" y="1510"/>
                </a:cxn>
                <a:cxn ang="0">
                  <a:pos x="1949" y="1366"/>
                </a:cxn>
                <a:cxn ang="0">
                  <a:pos x="1866" y="1223"/>
                </a:cxn>
                <a:cxn ang="0">
                  <a:pos x="1722" y="1013"/>
                </a:cxn>
                <a:cxn ang="0">
                  <a:pos x="1561" y="821"/>
                </a:cxn>
                <a:cxn ang="0">
                  <a:pos x="1387" y="647"/>
                </a:cxn>
                <a:cxn ang="0">
                  <a:pos x="1202" y="491"/>
                </a:cxn>
                <a:cxn ang="0">
                  <a:pos x="999" y="353"/>
                </a:cxn>
                <a:cxn ang="0">
                  <a:pos x="783" y="239"/>
                </a:cxn>
                <a:cxn ang="0">
                  <a:pos x="562" y="138"/>
                </a:cxn>
                <a:cxn ang="0">
                  <a:pos x="329" y="66"/>
                </a:cxn>
                <a:cxn ang="0">
                  <a:pos x="329" y="66"/>
                </a:cxn>
              </a:cxnLst>
              <a:rect l="0" t="0" r="r" b="b"/>
              <a:pathLst>
                <a:path w="2135" h="1804">
                  <a:moveTo>
                    <a:pt x="329" y="66"/>
                  </a:moveTo>
                  <a:lnTo>
                    <a:pt x="161" y="3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161" y="42"/>
                  </a:lnTo>
                  <a:lnTo>
                    <a:pt x="323" y="78"/>
                  </a:lnTo>
                  <a:lnTo>
                    <a:pt x="556" y="150"/>
                  </a:lnTo>
                  <a:lnTo>
                    <a:pt x="777" y="245"/>
                  </a:lnTo>
                  <a:lnTo>
                    <a:pt x="993" y="365"/>
                  </a:lnTo>
                  <a:lnTo>
                    <a:pt x="1196" y="503"/>
                  </a:lnTo>
                  <a:lnTo>
                    <a:pt x="1381" y="653"/>
                  </a:lnTo>
                  <a:lnTo>
                    <a:pt x="1555" y="827"/>
                  </a:lnTo>
                  <a:lnTo>
                    <a:pt x="1710" y="1019"/>
                  </a:lnTo>
                  <a:lnTo>
                    <a:pt x="1854" y="1229"/>
                  </a:lnTo>
                  <a:lnTo>
                    <a:pt x="1937" y="1366"/>
                  </a:lnTo>
                  <a:lnTo>
                    <a:pt x="2009" y="1510"/>
                  </a:lnTo>
                  <a:lnTo>
                    <a:pt x="2069" y="1654"/>
                  </a:lnTo>
                  <a:lnTo>
                    <a:pt x="2123" y="1804"/>
                  </a:lnTo>
                  <a:lnTo>
                    <a:pt x="2135" y="1804"/>
                  </a:lnTo>
                  <a:lnTo>
                    <a:pt x="2081" y="1654"/>
                  </a:lnTo>
                  <a:lnTo>
                    <a:pt x="2021" y="1510"/>
                  </a:lnTo>
                  <a:lnTo>
                    <a:pt x="1949" y="1366"/>
                  </a:lnTo>
                  <a:lnTo>
                    <a:pt x="1866" y="1223"/>
                  </a:lnTo>
                  <a:lnTo>
                    <a:pt x="1722" y="1013"/>
                  </a:lnTo>
                  <a:lnTo>
                    <a:pt x="1561" y="821"/>
                  </a:lnTo>
                  <a:lnTo>
                    <a:pt x="1387" y="647"/>
                  </a:lnTo>
                  <a:lnTo>
                    <a:pt x="1202" y="491"/>
                  </a:lnTo>
                  <a:lnTo>
                    <a:pt x="999" y="353"/>
                  </a:lnTo>
                  <a:lnTo>
                    <a:pt x="783" y="239"/>
                  </a:lnTo>
                  <a:lnTo>
                    <a:pt x="562" y="138"/>
                  </a:lnTo>
                  <a:lnTo>
                    <a:pt x="329" y="66"/>
                  </a:lnTo>
                  <a:lnTo>
                    <a:pt x="329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4996" name="Freeform 4"/>
            <p:cNvSpPr>
              <a:spLocks/>
            </p:cNvSpPr>
            <p:nvPr/>
          </p:nvSpPr>
          <p:spPr bwMode="hidden">
            <a:xfrm>
              <a:off x="0" y="2458"/>
              <a:ext cx="1854" cy="1858"/>
            </a:xfrm>
            <a:custGeom>
              <a:avLst/>
              <a:gdLst/>
              <a:ahLst/>
              <a:cxnLst>
                <a:cxn ang="0">
                  <a:pos x="1854" y="1858"/>
                </a:cxn>
                <a:cxn ang="0">
                  <a:pos x="0" y="1858"/>
                </a:cxn>
                <a:cxn ang="0">
                  <a:pos x="0" y="0"/>
                </a:cxn>
                <a:cxn ang="0">
                  <a:pos x="1854" y="1858"/>
                </a:cxn>
                <a:cxn ang="0">
                  <a:pos x="1854" y="1858"/>
                </a:cxn>
              </a:cxnLst>
              <a:rect l="0" t="0" r="r" b="b"/>
              <a:pathLst>
                <a:path w="1854" h="1858">
                  <a:moveTo>
                    <a:pt x="1854" y="1858"/>
                  </a:moveTo>
                  <a:lnTo>
                    <a:pt x="0" y="1858"/>
                  </a:lnTo>
                  <a:lnTo>
                    <a:pt x="0" y="0"/>
                  </a:lnTo>
                  <a:lnTo>
                    <a:pt x="1854" y="1858"/>
                  </a:lnTo>
                  <a:lnTo>
                    <a:pt x="1854" y="185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4997" name="Freeform 5"/>
            <p:cNvSpPr>
              <a:spLocks/>
            </p:cNvSpPr>
            <p:nvPr/>
          </p:nvSpPr>
          <p:spPr bwMode="ltGray">
            <a:xfrm>
              <a:off x="0" y="2735"/>
              <a:ext cx="1745" cy="1577"/>
            </a:xfrm>
            <a:custGeom>
              <a:avLst/>
              <a:gdLst/>
              <a:ahLst/>
              <a:cxnLst>
                <a:cxn ang="0">
                  <a:pos x="1640" y="1377"/>
                </a:cxn>
                <a:cxn ang="0">
                  <a:pos x="1692" y="1479"/>
                </a:cxn>
                <a:cxn ang="0">
                  <a:pos x="1732" y="1577"/>
                </a:cxn>
                <a:cxn ang="0">
                  <a:pos x="1745" y="1577"/>
                </a:cxn>
                <a:cxn ang="0">
                  <a:pos x="1703" y="1469"/>
                </a:cxn>
                <a:cxn ang="0">
                  <a:pos x="1649" y="1367"/>
                </a:cxn>
                <a:cxn ang="0">
                  <a:pos x="1535" y="1157"/>
                </a:cxn>
                <a:cxn ang="0">
                  <a:pos x="1395" y="951"/>
                </a:cxn>
                <a:cxn ang="0">
                  <a:pos x="1236" y="756"/>
                </a:cxn>
                <a:cxn ang="0">
                  <a:pos x="1061" y="582"/>
                </a:cxn>
                <a:cxn ang="0">
                  <a:pos x="876" y="426"/>
                </a:cxn>
                <a:cxn ang="0">
                  <a:pos x="672" y="294"/>
                </a:cxn>
                <a:cxn ang="0">
                  <a:pos x="455" y="174"/>
                </a:cxn>
                <a:cxn ang="0">
                  <a:pos x="234" y="7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222" y="89"/>
                </a:cxn>
                <a:cxn ang="0">
                  <a:pos x="446" y="185"/>
                </a:cxn>
                <a:cxn ang="0">
                  <a:pos x="662" y="305"/>
                </a:cxn>
                <a:cxn ang="0">
                  <a:pos x="866" y="437"/>
                </a:cxn>
                <a:cxn ang="0">
                  <a:pos x="1052" y="593"/>
                </a:cxn>
                <a:cxn ang="0">
                  <a:pos x="1226" y="767"/>
                </a:cxn>
                <a:cxn ang="0">
                  <a:pos x="1385" y="960"/>
                </a:cxn>
                <a:cxn ang="0">
                  <a:pos x="1526" y="1167"/>
                </a:cxn>
                <a:cxn ang="0">
                  <a:pos x="1640" y="1377"/>
                </a:cxn>
              </a:cxnLst>
              <a:rect l="0" t="0" r="r" b="b"/>
              <a:pathLst>
                <a:path w="1745" h="1577">
                  <a:moveTo>
                    <a:pt x="1640" y="1377"/>
                  </a:moveTo>
                  <a:lnTo>
                    <a:pt x="1692" y="1479"/>
                  </a:lnTo>
                  <a:lnTo>
                    <a:pt x="1732" y="1577"/>
                  </a:lnTo>
                  <a:lnTo>
                    <a:pt x="1745" y="1577"/>
                  </a:lnTo>
                  <a:lnTo>
                    <a:pt x="1703" y="1469"/>
                  </a:lnTo>
                  <a:lnTo>
                    <a:pt x="1649" y="1367"/>
                  </a:lnTo>
                  <a:lnTo>
                    <a:pt x="1535" y="1157"/>
                  </a:lnTo>
                  <a:lnTo>
                    <a:pt x="1395" y="951"/>
                  </a:lnTo>
                  <a:lnTo>
                    <a:pt x="1236" y="756"/>
                  </a:lnTo>
                  <a:lnTo>
                    <a:pt x="1061" y="582"/>
                  </a:lnTo>
                  <a:lnTo>
                    <a:pt x="876" y="426"/>
                  </a:lnTo>
                  <a:lnTo>
                    <a:pt x="672" y="294"/>
                  </a:lnTo>
                  <a:lnTo>
                    <a:pt x="455" y="174"/>
                  </a:lnTo>
                  <a:lnTo>
                    <a:pt x="234" y="7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2" y="89"/>
                  </a:lnTo>
                  <a:lnTo>
                    <a:pt x="446" y="185"/>
                  </a:lnTo>
                  <a:lnTo>
                    <a:pt x="662" y="305"/>
                  </a:lnTo>
                  <a:lnTo>
                    <a:pt x="866" y="437"/>
                  </a:lnTo>
                  <a:lnTo>
                    <a:pt x="1052" y="593"/>
                  </a:lnTo>
                  <a:lnTo>
                    <a:pt x="1226" y="767"/>
                  </a:lnTo>
                  <a:lnTo>
                    <a:pt x="1385" y="960"/>
                  </a:lnTo>
                  <a:lnTo>
                    <a:pt x="1526" y="1167"/>
                  </a:lnTo>
                  <a:lnTo>
                    <a:pt x="1640" y="1377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4998" name="Freeform 6"/>
            <p:cNvSpPr>
              <a:spLocks/>
            </p:cNvSpPr>
            <p:nvPr/>
          </p:nvSpPr>
          <p:spPr bwMode="ltGray">
            <a:xfrm>
              <a:off x="0" y="2544"/>
              <a:ext cx="1745" cy="176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2"/>
                </a:cxn>
                <a:cxn ang="0">
                  <a:pos x="210" y="88"/>
                </a:cxn>
                <a:cxn ang="0">
                  <a:pos x="426" y="190"/>
                </a:cxn>
                <a:cxn ang="0">
                  <a:pos x="630" y="304"/>
                </a:cxn>
                <a:cxn ang="0">
                  <a:pos x="818" y="442"/>
                </a:cxn>
                <a:cxn ang="0">
                  <a:pos x="998" y="592"/>
                </a:cxn>
                <a:cxn ang="0">
                  <a:pos x="1164" y="766"/>
                </a:cxn>
                <a:cxn ang="0">
                  <a:pos x="1310" y="942"/>
                </a:cxn>
                <a:cxn ang="0">
                  <a:pos x="1454" y="1146"/>
                </a:cxn>
                <a:cxn ang="0">
                  <a:pos x="1536" y="1298"/>
                </a:cxn>
                <a:cxn ang="0">
                  <a:pos x="1614" y="1456"/>
                </a:cxn>
                <a:cxn ang="0">
                  <a:pos x="1682" y="1616"/>
                </a:cxn>
                <a:cxn ang="0">
                  <a:pos x="1733" y="1768"/>
                </a:cxn>
                <a:cxn ang="0">
                  <a:pos x="1745" y="1768"/>
                </a:cxn>
                <a:cxn ang="0">
                  <a:pos x="1691" y="1606"/>
                </a:cxn>
                <a:cxn ang="0">
                  <a:pos x="1623" y="1445"/>
                </a:cxn>
                <a:cxn ang="0">
                  <a:pos x="1547" y="1288"/>
                </a:cxn>
                <a:cxn ang="0">
                  <a:pos x="1463" y="1136"/>
                </a:cxn>
                <a:cxn ang="0">
                  <a:pos x="1320" y="932"/>
                </a:cxn>
                <a:cxn ang="0">
                  <a:pos x="1173" y="755"/>
                </a:cxn>
                <a:cxn ang="0">
                  <a:pos x="1008" y="581"/>
                </a:cxn>
                <a:cxn ang="0">
                  <a:pos x="827" y="431"/>
                </a:cxn>
                <a:cxn ang="0">
                  <a:pos x="642" y="293"/>
                </a:cxn>
                <a:cxn ang="0">
                  <a:pos x="437" y="179"/>
                </a:cxn>
                <a:cxn ang="0">
                  <a:pos x="222" y="78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745" h="1768">
                  <a:moveTo>
                    <a:pt x="0" y="0"/>
                  </a:moveTo>
                  <a:lnTo>
                    <a:pt x="0" y="12"/>
                  </a:lnTo>
                  <a:lnTo>
                    <a:pt x="210" y="88"/>
                  </a:lnTo>
                  <a:lnTo>
                    <a:pt x="426" y="190"/>
                  </a:lnTo>
                  <a:lnTo>
                    <a:pt x="630" y="304"/>
                  </a:lnTo>
                  <a:lnTo>
                    <a:pt x="818" y="442"/>
                  </a:lnTo>
                  <a:lnTo>
                    <a:pt x="998" y="592"/>
                  </a:lnTo>
                  <a:lnTo>
                    <a:pt x="1164" y="766"/>
                  </a:lnTo>
                  <a:lnTo>
                    <a:pt x="1310" y="942"/>
                  </a:lnTo>
                  <a:lnTo>
                    <a:pt x="1454" y="1146"/>
                  </a:lnTo>
                  <a:lnTo>
                    <a:pt x="1536" y="1298"/>
                  </a:lnTo>
                  <a:lnTo>
                    <a:pt x="1614" y="1456"/>
                  </a:lnTo>
                  <a:lnTo>
                    <a:pt x="1682" y="1616"/>
                  </a:lnTo>
                  <a:lnTo>
                    <a:pt x="1733" y="1768"/>
                  </a:lnTo>
                  <a:lnTo>
                    <a:pt x="1745" y="1768"/>
                  </a:lnTo>
                  <a:lnTo>
                    <a:pt x="1691" y="1606"/>
                  </a:lnTo>
                  <a:lnTo>
                    <a:pt x="1623" y="1445"/>
                  </a:lnTo>
                  <a:lnTo>
                    <a:pt x="1547" y="1288"/>
                  </a:lnTo>
                  <a:lnTo>
                    <a:pt x="1463" y="1136"/>
                  </a:lnTo>
                  <a:lnTo>
                    <a:pt x="1320" y="932"/>
                  </a:lnTo>
                  <a:lnTo>
                    <a:pt x="1173" y="755"/>
                  </a:lnTo>
                  <a:lnTo>
                    <a:pt x="1008" y="581"/>
                  </a:lnTo>
                  <a:lnTo>
                    <a:pt x="827" y="431"/>
                  </a:lnTo>
                  <a:lnTo>
                    <a:pt x="642" y="293"/>
                  </a:lnTo>
                  <a:lnTo>
                    <a:pt x="437" y="179"/>
                  </a:lnTo>
                  <a:lnTo>
                    <a:pt x="222" y="7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  <p:sp>
          <p:nvSpPr>
            <p:cNvPr id="84999" name="Oval 7"/>
            <p:cNvSpPr>
              <a:spLocks noChangeArrowheads="1"/>
            </p:cNvSpPr>
            <p:nvPr/>
          </p:nvSpPr>
          <p:spPr bwMode="ltGray">
            <a:xfrm>
              <a:off x="209" y="2784"/>
              <a:ext cx="86" cy="86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85000" name="Oval 8"/>
            <p:cNvSpPr>
              <a:spLocks noChangeArrowheads="1"/>
            </p:cNvSpPr>
            <p:nvPr/>
          </p:nvSpPr>
          <p:spPr bwMode="ltGray">
            <a:xfrm>
              <a:off x="1536" y="3884"/>
              <a:ext cx="92" cy="9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  <p:sp>
          <p:nvSpPr>
            <p:cNvPr id="85001" name="Oval 9"/>
            <p:cNvSpPr>
              <a:spLocks noChangeArrowheads="1"/>
            </p:cNvSpPr>
            <p:nvPr/>
          </p:nvSpPr>
          <p:spPr bwMode="ltGray">
            <a:xfrm>
              <a:off x="791" y="2723"/>
              <a:ext cx="121" cy="12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85002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85003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85004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85005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endParaRPr lang="es-ES"/>
          </a:p>
        </p:txBody>
      </p:sp>
      <p:sp>
        <p:nvSpPr>
          <p:cNvPr id="85006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10199"/>
                  </a:outerShdw>
                </a:effectLst>
              </a:defRPr>
            </a:lvl1pPr>
          </a:lstStyle>
          <a:p>
            <a:fld id="{7AC5DB90-343A-41B0-8C43-E600EAC0B2F7}" type="slidenum">
              <a:rPr lang="es-ES"/>
              <a:pPr/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10199"/>
            </a:outerShdw>
          </a:effectLst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arce\Documents\Clases%201&#176;%20Medicina%20U%20de%20Chile%202009\CINEMATICA\crash.WMV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arce\Documents\Clases%201&#176;%20Medicina%20U%20de%20Chile%202009\CINEMATICA\Mad_Horse.mpg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arce\Documents\Clases%201&#176;%20Medicina%20U%20de%20Chile%202009\CINEMATICA\Corolla%20alto%20impacto.mpeg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C:\Users\Marce\Documents\Clases%201&#176;%20Medicina%20U%20de%20Chile%202009\CINEMATICA\columna.mpg" TargetMode="External"/><Relationship Id="rId4" Type="http://schemas.openxmlformats.org/officeDocument/2006/relationships/image" Target="../media/image15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arce\Documents\Clases%201&#176;%20Medicina%20U%20de%20Chile%202009\CINEMATICA\Accidentes%20-%20Dos%20atropellos%20muy%20violento.mpg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14.xml"/><Relationship Id="rId1" Type="http://schemas.openxmlformats.org/officeDocument/2006/relationships/video" Target="file:///C:\Users\Marce\Documents\Clases%201&#176;%20Medicina%20U%20de%20Chile%202009\CINEMATICA\Caida%20altura.mpeg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arce\Documents\Clases%201&#176;%20Medicina%20U%20de%20Chile%202009\CINEMATICA\atropello.wmv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5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6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arce\Documents\Clases%201&#176;%20Medicina%20U%20de%20Chile%202009\videos\car_accident_no_seatbelt.wmv" TargetMode="Externa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Marce\Documents\Clases%201&#176;%20Medicina%20U%20de%20Chile%202009\CINEMATICA\eyeccion%20moto.mpe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 sz="4400" dirty="0"/>
              <a:t>Paciente </a:t>
            </a:r>
            <a:r>
              <a:rPr lang="es-MX" sz="4400" dirty="0" err="1"/>
              <a:t>Politraumatizado</a:t>
            </a:r>
            <a:r>
              <a:rPr lang="es-MX" sz="4400" dirty="0"/>
              <a:t>.</a:t>
            </a:r>
            <a:br>
              <a:rPr lang="es-MX" sz="4400" dirty="0"/>
            </a:br>
            <a:r>
              <a:rPr lang="es-MX" sz="4400" dirty="0"/>
              <a:t>Atención </a:t>
            </a:r>
            <a:r>
              <a:rPr lang="es-MX" sz="4400" dirty="0" smtClean="0"/>
              <a:t>inicial</a:t>
            </a:r>
            <a:endParaRPr lang="es-ES" sz="44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5013325"/>
            <a:ext cx="6400800" cy="695325"/>
          </a:xfrm>
        </p:spPr>
        <p:txBody>
          <a:bodyPr/>
          <a:lstStyle/>
          <a:p>
            <a:r>
              <a:rPr lang="es-MX" sz="2400"/>
              <a:t>E.U.: Marcelo Riquelme W.</a:t>
            </a:r>
            <a:endParaRPr lang="es-ES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Energía cinética</a:t>
            </a:r>
            <a:endParaRPr lang="es-ES" i="1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91513" cy="1252538"/>
          </a:xfrm>
        </p:spPr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s-ES_tradnl" sz="2400"/>
              <a:t>Un segundo principio físico es que: </a:t>
            </a:r>
            <a:r>
              <a:rPr lang="es-ES_tradnl" sz="2400" b="1"/>
              <a:t>la energía no se crea ni se destruye, sino que se transforma.</a:t>
            </a:r>
            <a:r>
              <a:rPr lang="es-ES_tradnl" sz="2400"/>
              <a:t/>
            </a:r>
            <a:br>
              <a:rPr lang="es-ES_tradnl" sz="2400"/>
            </a:br>
            <a:r>
              <a:rPr lang="es-ES_tradnl" sz="2400"/>
              <a:t/>
            </a:r>
            <a:br>
              <a:rPr lang="es-ES_tradnl" sz="2400"/>
            </a:br>
            <a:endParaRPr lang="es-ES" sz="2400"/>
          </a:p>
        </p:txBody>
      </p:sp>
      <p:pic>
        <p:nvPicPr>
          <p:cNvPr id="101380" name="Picture 4" descr="revista 08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51050" y="2565400"/>
            <a:ext cx="5264150" cy="39497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Energía cinética</a:t>
            </a:r>
            <a:endParaRPr lang="es-ES" i="1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 sz="2800"/>
              <a:t>La energía cinética es directamente proporcional a la masa y a la velocidad según la fórmula:</a:t>
            </a:r>
          </a:p>
          <a:p>
            <a:pPr marL="609600" indent="-609600">
              <a:lnSpc>
                <a:spcPct val="90000"/>
              </a:lnSpc>
            </a:pPr>
            <a:endParaRPr lang="es-ES_tradnl" sz="2800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/>
              <a:t>	Energía Cinética = masa x [ velocidad ]</a:t>
            </a:r>
            <a:r>
              <a:rPr lang="es-ES_tradnl" sz="2800" b="1" baseline="30000">
                <a:effectLst/>
              </a:rPr>
              <a:t>2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1" baseline="30000">
                <a:effectLst/>
              </a:rPr>
              <a:t>						</a:t>
            </a:r>
            <a:r>
              <a:rPr lang="es-ES_tradnl" sz="2800" b="1"/>
              <a:t>2</a:t>
            </a: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es-ES_tradnl" sz="2800" b="1"/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1"/>
              <a:t>	</a:t>
            </a:r>
            <a:r>
              <a:rPr lang="es-ES_tradnl" sz="2800"/>
              <a:t>Es decir, si la masa aumenta al doble, la energía cinética aumenta al doble; en cambio, si la velocidad aumenta al doble, la energía cinética aumentará </a:t>
            </a:r>
            <a:r>
              <a:rPr lang="es-ES_tradnl" sz="2800" i="1"/>
              <a:t>cuatro </a:t>
            </a:r>
            <a:r>
              <a:rPr lang="es-ES_tradnl" sz="2800"/>
              <a:t>veces.</a:t>
            </a:r>
          </a:p>
        </p:txBody>
      </p:sp>
      <p:sp>
        <p:nvSpPr>
          <p:cNvPr id="102404" name="Line 4"/>
          <p:cNvSpPr>
            <a:spLocks noChangeShapeType="1"/>
          </p:cNvSpPr>
          <p:nvPr/>
        </p:nvSpPr>
        <p:spPr bwMode="auto">
          <a:xfrm>
            <a:off x="4067175" y="3789363"/>
            <a:ext cx="345598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C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7" name="crash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7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Cavitación</a:t>
            </a:r>
            <a:r>
              <a:rPr lang="es-ES"/>
              <a:t> </a:t>
            </a: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La </a:t>
            </a:r>
            <a:r>
              <a:rPr lang="es-ES_tradnl" i="1"/>
              <a:t>cavitación </a:t>
            </a:r>
            <a:r>
              <a:rPr lang="es-ES_tradnl"/>
              <a:t>ocurre cuando los tejidos impactados por un objeto móvil se desplazan fuera del punto de impacto y lejos de la trayectoria del objeto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Cavitación</a:t>
            </a:r>
            <a:r>
              <a:rPr lang="es-ES"/>
              <a:t> 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507413" cy="226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/>
              <a:t>Por lo tanto, la producción de una cavidad estará determinada por: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/>
              <a:t>	a)	número de partículas por unidad de superficie expuestas al daño </a:t>
            </a:r>
            <a:r>
              <a:rPr lang="es-ES_tradnl" sz="2800" i="1"/>
              <a:t>(densidad).</a:t>
            </a:r>
            <a:endParaRPr lang="es-ES_tradnl" sz="28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/>
              <a:t>	b)	diámetro del área frontal del objeto móvil. </a:t>
            </a:r>
            <a:endParaRPr lang="es-ES" sz="2800"/>
          </a:p>
        </p:txBody>
      </p:sp>
      <p:pic>
        <p:nvPicPr>
          <p:cNvPr id="104453" name="Picture 5" descr="Cavidad tempora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68538" y="3789363"/>
            <a:ext cx="4030662" cy="3057525"/>
          </a:xfrm>
          <a:noFill/>
          <a:ln w="3810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Cavitación</a:t>
            </a:r>
            <a:r>
              <a:rPr lang="es-ES"/>
              <a:t> 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_tradnl" sz="2800"/>
              <a:t>Un concepto muy importante de tener presente es el de </a:t>
            </a:r>
            <a:r>
              <a:rPr lang="es-ES_tradnl" sz="2800" i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elasticidad</a:t>
            </a:r>
            <a:r>
              <a:rPr lang="es-ES_tradnl" sz="2800" i="1"/>
              <a:t>, </a:t>
            </a:r>
            <a:r>
              <a:rPr lang="es-ES_tradnl" sz="2800"/>
              <a:t>esto es, la capacidad de una estructura de retornar a su forma y posición original.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7" name="Mad_Horse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6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Trauma cerrado.</a:t>
            </a:r>
            <a:r>
              <a:rPr lang="es-ES"/>
              <a:t> 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En el trauma cerrado, o sea, en aquel sin evidencia de sangramientos o de lesiones penetrantes, existen dos tipos de fuerzas involucradas: </a:t>
            </a:r>
          </a:p>
          <a:p>
            <a:endParaRPr lang="es-ES_tradnl"/>
          </a:p>
          <a:p>
            <a:r>
              <a:rPr lang="es-ES_tradnl"/>
              <a:t>Compresión</a:t>
            </a:r>
          </a:p>
          <a:p>
            <a:r>
              <a:rPr lang="es-ES_tradnl"/>
              <a:t>Desaceleración.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Trauma cerrado.</a:t>
            </a:r>
            <a:r>
              <a:rPr lang="es-ES"/>
              <a:t> 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Del estudio de las fuerzas de compresión y desaceleración se desarrolla el concepto de </a:t>
            </a:r>
            <a:r>
              <a:rPr lang="es-ES_tradnl" i="1"/>
              <a:t>triple colisión:</a:t>
            </a:r>
          </a:p>
          <a:p>
            <a:r>
              <a:rPr lang="es-ES_tradnl" b="1" i="1"/>
              <a:t>Primera colisión</a:t>
            </a:r>
            <a:r>
              <a:rPr lang="es-ES_tradnl" i="1"/>
              <a:t>: las estructuras del automóvil impactan con una estructura móvil o fija (otro automóvil, un árbol, una pared, etc).</a:t>
            </a:r>
            <a:endParaRPr lang="es-E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Trauma cerrado.</a:t>
            </a:r>
            <a:r>
              <a:rPr lang="es-ES"/>
              <a:t> </a:t>
            </a:r>
          </a:p>
        </p:txBody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b="1" i="1"/>
              <a:t>Segunda colisión</a:t>
            </a:r>
            <a:r>
              <a:rPr lang="es-ES_tradnl" i="1"/>
              <a:t>: las estructuras corporales impactan contra estructuras del vehículo (lesiones por compresión). </a:t>
            </a:r>
          </a:p>
          <a:p>
            <a:r>
              <a:rPr lang="es-ES_tradnl" b="1" i="1"/>
              <a:t>Tercera colisión</a:t>
            </a:r>
            <a:r>
              <a:rPr lang="es-ES_tradnl" i="1"/>
              <a:t>: los órganos internos sufren Desaceleración por lo que pueden desgarrarse o convertirse en un proyectil interno pudiendo impactar contra sus estructuras óseas de sostén.</a:t>
            </a:r>
            <a:endParaRPr lang="es-ES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Cinemática del trauma</a:t>
            </a:r>
            <a:endParaRPr lang="es-ES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421188"/>
          </a:xfrm>
        </p:spPr>
        <p:txBody>
          <a:bodyPr/>
          <a:lstStyle/>
          <a:p>
            <a:r>
              <a:rPr lang="es-ES_tradnl"/>
              <a:t>Estudio de la interacción de un cuerpo o sistema físico con su entorno o con otro cuerpo</a:t>
            </a:r>
            <a:r>
              <a:rPr lang="es-ES"/>
              <a:t>.</a:t>
            </a:r>
          </a:p>
          <a:p>
            <a:pPr>
              <a:buFont typeface="Wingdings" pitchFamily="2" charset="2"/>
              <a:buNone/>
            </a:pPr>
            <a:endParaRPr lang="es-ES"/>
          </a:p>
          <a:p>
            <a:r>
              <a:rPr lang="es-ES_tradnl"/>
              <a:t>El conocimiento de la cinemática del trauma resulta fundamental para la evaluación y atención de la víctima.</a:t>
            </a:r>
            <a:r>
              <a:rPr lang="es-ES"/>
              <a:t> </a:t>
            </a:r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9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7" name="Corolla alto impacto.mpe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3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8600" cy="604838"/>
          </a:xfrm>
        </p:spPr>
        <p:txBody>
          <a:bodyPr/>
          <a:lstStyle/>
          <a:p>
            <a:r>
              <a:rPr lang="es-ES">
                <a:latin typeface="Comic Sans MS" pitchFamily="66" charset="0"/>
              </a:rPr>
              <a:t>Primera colisión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600200"/>
            <a:ext cx="4038600" cy="749300"/>
          </a:xfrm>
        </p:spPr>
        <p:txBody>
          <a:bodyPr/>
          <a:lstStyle/>
          <a:p>
            <a:r>
              <a:rPr lang="es-ES">
                <a:latin typeface="Comic Sans MS" pitchFamily="66" charset="0"/>
              </a:rPr>
              <a:t>Segunda colisión</a:t>
            </a:r>
          </a:p>
        </p:txBody>
      </p:sp>
      <p:pic>
        <p:nvPicPr>
          <p:cNvPr id="212996" name="Picture 4" descr="2ª colisió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924175"/>
            <a:ext cx="4043362" cy="2582863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  <p:pic>
        <p:nvPicPr>
          <p:cNvPr id="212997" name="Picture 5" descr="Colisió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924175"/>
            <a:ext cx="3960813" cy="2592388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</p:spPr>
      </p:pic>
      <p:sp>
        <p:nvSpPr>
          <p:cNvPr id="212998" name="Text Box 6"/>
          <p:cNvSpPr txBox="1"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anchorCtr="0"/>
          <a:lstStyle/>
          <a:p>
            <a:pPr eaLnBrk="0" hangingPunct="0"/>
            <a:r>
              <a:rPr lang="es-ES_tradnl" b="1"/>
              <a:t>Colisión de vehículos</a:t>
            </a:r>
            <a:endParaRPr lang="es-E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700338" y="620713"/>
            <a:ext cx="3754437" cy="533400"/>
          </a:xfrm>
        </p:spPr>
        <p:txBody>
          <a:bodyPr/>
          <a:lstStyle/>
          <a:p>
            <a:r>
              <a:rPr lang="es-ES" sz="2800">
                <a:latin typeface="Comic Sans MS" pitchFamily="66" charset="0"/>
              </a:rPr>
              <a:t>Tercera colisión</a:t>
            </a:r>
          </a:p>
        </p:txBody>
      </p:sp>
      <p:pic>
        <p:nvPicPr>
          <p:cNvPr id="214020" name="Picture 4" descr="3ª colisión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1196975"/>
            <a:ext cx="6264275" cy="5264150"/>
          </a:xfrm>
          <a:noFill/>
          <a:ln w="381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Trauma vehicular.</a:t>
            </a:r>
            <a:endParaRPr lang="es-ES" i="1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i="1"/>
              <a:t>Impactos frontales.</a:t>
            </a:r>
            <a:endParaRPr lang="es-ES_tradnl"/>
          </a:p>
          <a:p>
            <a:r>
              <a:rPr lang="es-ES_tradnl"/>
              <a:t>El ocupante de un asiento delantero sin cinturón de seguridad puede lesionarse de dos formas: </a:t>
            </a:r>
          </a:p>
          <a:p>
            <a:r>
              <a:rPr lang="es-ES_tradnl"/>
              <a:t>Hacia abajo o por mecanismo inferior</a:t>
            </a:r>
          </a:p>
          <a:p>
            <a:r>
              <a:rPr lang="es-ES_tradnl"/>
              <a:t>Hacia arriba o por mecanismo superior.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Trauma vehicular.</a:t>
            </a:r>
            <a:endParaRPr lang="es-ES" i="1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291513" cy="1757363"/>
          </a:xfrm>
        </p:spPr>
        <p:txBody>
          <a:bodyPr/>
          <a:lstStyle/>
          <a:p>
            <a:r>
              <a:rPr lang="es-ES_tradnl" sz="2800"/>
              <a:t>En el </a:t>
            </a:r>
            <a:r>
              <a:rPr lang="es-ES_tradnl" sz="2800" i="1"/>
              <a:t>mecanismo inferior</a:t>
            </a:r>
          </a:p>
        </p:txBody>
      </p:sp>
      <p:pic>
        <p:nvPicPr>
          <p:cNvPr id="116740" name="Picture 4" descr="Image1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2349500"/>
            <a:ext cx="8213725" cy="44259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Trauma vehicular.</a:t>
            </a:r>
            <a:endParaRPr lang="es-ES" i="1"/>
          </a:p>
        </p:txBody>
      </p:sp>
      <p:pic>
        <p:nvPicPr>
          <p:cNvPr id="119811" name="Picture 3" descr="mso862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1909763"/>
            <a:ext cx="6911975" cy="4367212"/>
          </a:xfrm>
          <a:noFill/>
          <a:ln/>
        </p:spPr>
      </p:pic>
      <p:sp>
        <p:nvSpPr>
          <p:cNvPr id="119812" name="Rectangle 4"/>
          <p:cNvSpPr>
            <a:spLocks noChangeArrowheads="1"/>
          </p:cNvSpPr>
          <p:nvPr/>
        </p:nvSpPr>
        <p:spPr bwMode="auto">
          <a:xfrm>
            <a:off x="468313" y="1196975"/>
            <a:ext cx="82296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</a:pPr>
            <a:r>
              <a:rPr lang="es-ES_tradnl" sz="3200">
                <a:effectLst>
                  <a:outerShdw blurRad="38100" dist="38100" dir="2700000" algn="tl">
                    <a:srgbClr val="010199"/>
                  </a:outerShdw>
                </a:effectLst>
              </a:rPr>
              <a:t>En el </a:t>
            </a:r>
            <a:r>
              <a:rPr lang="es-ES_tradnl" sz="3200" i="1">
                <a:effectLst>
                  <a:outerShdw blurRad="38100" dist="38100" dir="2700000" algn="tl">
                    <a:srgbClr val="010199"/>
                  </a:outerShdw>
                </a:effectLst>
              </a:rPr>
              <a:t>mecanismo superior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Trauma vehicular.</a:t>
            </a:r>
            <a:endParaRPr lang="es-ES" i="1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Incidencia de lesiones en una colisión frontal:</a:t>
            </a:r>
          </a:p>
          <a:p>
            <a:endParaRPr lang="es-ES_tradnl"/>
          </a:p>
          <a:p>
            <a:r>
              <a:rPr lang="es-ES_tradnl"/>
              <a:t>Lesión Craneal		16%</a:t>
            </a:r>
          </a:p>
          <a:p>
            <a:r>
              <a:rPr lang="es-ES_tradnl"/>
              <a:t>Lesión Facial			37%</a:t>
            </a:r>
          </a:p>
          <a:p>
            <a:r>
              <a:rPr lang="es-ES_tradnl"/>
              <a:t>Lesión Cervical		10%</a:t>
            </a:r>
          </a:p>
          <a:p>
            <a:r>
              <a:rPr lang="es-ES_tradnl"/>
              <a:t>Lesión Toracoabdominal	46%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44" name="Picture 4" descr="DIAPO~2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404813"/>
            <a:ext cx="7972425" cy="5872162"/>
          </a:xfrm>
          <a:noFill/>
          <a:ln w="381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Trauma vehicular.</a:t>
            </a:r>
            <a:endParaRPr lang="es-ES" i="1"/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S_tradnl" sz="2400"/>
              <a:t>Impactos posteriores.</a:t>
            </a:r>
          </a:p>
        </p:txBody>
      </p:sp>
      <p:pic>
        <p:nvPicPr>
          <p:cNvPr id="120838" name="Picture 6" descr="Impacto post 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2349500"/>
            <a:ext cx="5040312" cy="2343150"/>
          </a:xfrm>
          <a:noFill/>
          <a:ln w="38100">
            <a:solidFill>
              <a:schemeClr val="folHlink"/>
            </a:solidFill>
          </a:ln>
        </p:spPr>
      </p:pic>
      <p:pic>
        <p:nvPicPr>
          <p:cNvPr id="9" name="columna.mpg">
            <a:hlinkClick r:id="" action="ppaction://media"/>
          </p:cNvPr>
          <p:cNvPicPr>
            <a:picLocks noGrp="1" noRot="1" noChangeAspect="1"/>
          </p:cNvPicPr>
          <p:nvPr>
            <p:ph sz="quarter" idx="2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791200" y="2071678"/>
            <a:ext cx="33528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Trauma vehicular.</a:t>
            </a:r>
            <a:endParaRPr lang="es-ES" i="1"/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051425" cy="533400"/>
          </a:xfrm>
        </p:spPr>
        <p:txBody>
          <a:bodyPr/>
          <a:lstStyle/>
          <a:p>
            <a:r>
              <a:rPr lang="es-ES_tradnl" sz="2800" i="1"/>
              <a:t>Impactos laterales.</a:t>
            </a:r>
            <a:endParaRPr lang="es-ES_tradnl" sz="2800"/>
          </a:p>
        </p:txBody>
      </p:sp>
      <p:pic>
        <p:nvPicPr>
          <p:cNvPr id="123908" name="Picture 4" descr="DIAPO~2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613" y="2170113"/>
            <a:ext cx="5554662" cy="4687887"/>
          </a:xfrm>
          <a:noFill/>
          <a:ln w="381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3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Cinemática del trauma</a:t>
            </a:r>
            <a:endParaRPr lang="es-ES"/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Tener presente los mecanismos de la lesión lleva a una rápida sospecha e identificación de lesiones asociadas, enmascaradas o latentes. 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Trauma vehicular.</a:t>
            </a:r>
            <a:endParaRPr lang="es-ES" i="1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b="1"/>
              <a:t>Incidencia de lesiones en una colisión lateral</a:t>
            </a:r>
          </a:p>
          <a:p>
            <a:endParaRPr lang="es-ES_tradnl" b="1"/>
          </a:p>
          <a:p>
            <a:r>
              <a:rPr lang="es-ES_tradnl"/>
              <a:t>TEC				</a:t>
            </a:r>
            <a:r>
              <a:rPr lang="es-ES_tradnl" i="1"/>
              <a:t>52%</a:t>
            </a:r>
            <a:endParaRPr lang="es-ES_tradnl"/>
          </a:p>
          <a:p>
            <a:r>
              <a:rPr lang="es-ES_tradnl"/>
              <a:t>Lesión de Tórax		76%</a:t>
            </a:r>
          </a:p>
          <a:p>
            <a:r>
              <a:rPr lang="es-ES_tradnl"/>
              <a:t>Lesión de Abdomen	17%</a:t>
            </a:r>
          </a:p>
          <a:p>
            <a:r>
              <a:rPr lang="es-ES_tradnl"/>
              <a:t>Lesión de Pelvis		55%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Trauma vehicular.</a:t>
            </a:r>
            <a:endParaRPr lang="es-ES" i="1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28775"/>
            <a:ext cx="8229600" cy="4530725"/>
          </a:xfrm>
        </p:spPr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r>
              <a:rPr lang="es-ES_tradnl" sz="2800" b="1"/>
              <a:t>Atropello</a:t>
            </a:r>
          </a:p>
          <a:p>
            <a:pPr marL="609600" indent="-609600" algn="ctr">
              <a:buFont typeface="Wingdings" pitchFamily="2" charset="2"/>
              <a:buNone/>
            </a:pPr>
            <a:endParaRPr lang="es-ES_tradnl" sz="2800" b="1"/>
          </a:p>
          <a:p>
            <a:pPr marL="609600" indent="-609600" eaLnBrk="0" hangingPunct="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Char char="v"/>
            </a:pPr>
            <a:r>
              <a:rPr lang="es-ES_tradnl" sz="2800" b="1">
                <a:latin typeface="Comic Sans MS" pitchFamily="66" charset="0"/>
              </a:rPr>
              <a:t>1er Impacto en extremidades </a:t>
            </a:r>
          </a:p>
          <a:p>
            <a:pPr marL="609600" indent="-609600" eaLnBrk="0" hangingPunct="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_tradnl" sz="2800" b="1">
                <a:latin typeface="Comic Sans MS" pitchFamily="66" charset="0"/>
              </a:rPr>
              <a:t>   inferiores.</a:t>
            </a:r>
          </a:p>
          <a:p>
            <a:pPr marL="609600" indent="-609600" eaLnBrk="0" hangingPunct="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Char char="v"/>
            </a:pPr>
            <a:endParaRPr lang="es-ES_tradnl" sz="2800" b="1">
              <a:latin typeface="Comic Sans MS" pitchFamily="66" charset="0"/>
            </a:endParaRPr>
          </a:p>
          <a:p>
            <a:pPr marL="609600" indent="-609600" eaLnBrk="0" hangingPunct="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Char char="v"/>
            </a:pPr>
            <a:r>
              <a:rPr lang="es-ES_tradnl" sz="2800" b="1">
                <a:latin typeface="Comic Sans MS" pitchFamily="66" charset="0"/>
              </a:rPr>
              <a:t> 2do. Impacto sobre el automóvil</a:t>
            </a:r>
          </a:p>
          <a:p>
            <a:pPr marL="609600" indent="-609600" eaLnBrk="0" hangingPunct="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None/>
            </a:pPr>
            <a:endParaRPr lang="es-ES_tradnl" sz="2800" b="1">
              <a:latin typeface="Comic Sans MS" pitchFamily="66" charset="0"/>
            </a:endParaRPr>
          </a:p>
          <a:p>
            <a:pPr marL="609600" indent="-609600" eaLnBrk="0" hangingPunct="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None/>
            </a:pPr>
            <a:r>
              <a:rPr lang="es-ES_tradnl" sz="2800" b="1">
                <a:latin typeface="Comic Sans MS" pitchFamily="66" charset="0"/>
              </a:rPr>
              <a:t>   (lesiones tóraco-abdominales)</a:t>
            </a:r>
          </a:p>
          <a:p>
            <a:pPr marL="609600" indent="-609600" eaLnBrk="0" hangingPunct="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Char char="v"/>
            </a:pPr>
            <a:endParaRPr lang="es-ES_tradnl" sz="2800" b="1">
              <a:latin typeface="Comic Sans MS" pitchFamily="66" charset="0"/>
            </a:endParaRPr>
          </a:p>
          <a:p>
            <a:pPr marL="609600" indent="-609600" eaLnBrk="0" hangingPunct="0">
              <a:spcBef>
                <a:spcPct val="0"/>
              </a:spcBef>
              <a:buClr>
                <a:schemeClr val="tx1"/>
              </a:buClr>
              <a:buSzTx/>
              <a:buFont typeface="Wingdings" pitchFamily="2" charset="2"/>
              <a:buChar char="v"/>
            </a:pPr>
            <a:r>
              <a:rPr lang="es-ES_tradnl" sz="2800" b="1">
                <a:latin typeface="Comic Sans MS" pitchFamily="66" charset="0"/>
              </a:rPr>
              <a:t> 3er. Impacto, caída al piso.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7" name="Accidentes - Dos atropellos muy violento.mp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1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2212" name="Picture 4" descr="Atropello adult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2276475"/>
            <a:ext cx="8520113" cy="2338388"/>
          </a:xfrm>
          <a:noFill/>
          <a:ln w="38100">
            <a:solidFill>
              <a:schemeClr val="folHlink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2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Trauma vehicular.</a:t>
            </a:r>
            <a:endParaRPr lang="es-ES" i="1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s-ES_tradnl" sz="2800" b="1"/>
              <a:t>Debido a su estatura, los niños son golpeados a un nivel más alto de su cuerpo, aumentando significativamente el riesgo de muerte. </a:t>
            </a:r>
          </a:p>
        </p:txBody>
      </p:sp>
      <p:pic>
        <p:nvPicPr>
          <p:cNvPr id="130052" name="Picture 4" descr="935B2627"/>
          <p:cNvPicPr>
            <a:picLocks noChangeAspect="1" noChangeArrowheads="1"/>
          </p:cNvPicPr>
          <p:nvPr/>
        </p:nvPicPr>
        <p:blipFill>
          <a:blip r:embed="rId2" cstate="print">
            <a:lum bright="-24000" contrast="30000"/>
          </a:blip>
          <a:srcRect/>
          <a:stretch>
            <a:fillRect/>
          </a:stretch>
        </p:blipFill>
        <p:spPr bwMode="auto">
          <a:xfrm>
            <a:off x="900113" y="3716338"/>
            <a:ext cx="2882900" cy="2143125"/>
          </a:xfrm>
          <a:prstGeom prst="rect">
            <a:avLst/>
          </a:prstGeom>
          <a:noFill/>
        </p:spPr>
      </p:pic>
      <p:pic>
        <p:nvPicPr>
          <p:cNvPr id="130053" name="Picture 5" descr="E28399CD"/>
          <p:cNvPicPr>
            <a:picLocks noChangeAspect="1" noChangeArrowheads="1"/>
          </p:cNvPicPr>
          <p:nvPr/>
        </p:nvPicPr>
        <p:blipFill>
          <a:blip r:embed="rId3" cstate="print">
            <a:lum bright="-18000" contrast="42000"/>
          </a:blip>
          <a:srcRect/>
          <a:stretch>
            <a:fillRect/>
          </a:stretch>
        </p:blipFill>
        <p:spPr bwMode="auto">
          <a:xfrm>
            <a:off x="5940425" y="3141663"/>
            <a:ext cx="2633663" cy="1722437"/>
          </a:xfrm>
          <a:prstGeom prst="rect">
            <a:avLst/>
          </a:prstGeom>
          <a:noFill/>
        </p:spPr>
      </p:pic>
      <p:pic>
        <p:nvPicPr>
          <p:cNvPr id="130054" name="Picture 6" descr="E4179A63"/>
          <p:cNvPicPr>
            <a:picLocks noChangeAspect="1" noChangeArrowheads="1"/>
          </p:cNvPicPr>
          <p:nvPr/>
        </p:nvPicPr>
        <p:blipFill>
          <a:blip r:embed="rId4" cstate="print">
            <a:lum bright="-24000" contrast="42000"/>
          </a:blip>
          <a:srcRect/>
          <a:stretch>
            <a:fillRect/>
          </a:stretch>
        </p:blipFill>
        <p:spPr bwMode="auto">
          <a:xfrm>
            <a:off x="5940425" y="5013325"/>
            <a:ext cx="2630488" cy="1722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Caídas de altura</a:t>
            </a:r>
            <a:r>
              <a:rPr lang="es-ES"/>
              <a:t> 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1557338"/>
            <a:ext cx="8362950" cy="1036637"/>
          </a:xfrm>
        </p:spPr>
        <p:txBody>
          <a:bodyPr/>
          <a:lstStyle/>
          <a:p>
            <a:r>
              <a:rPr lang="es-ES_tradnl" sz="2800" b="1"/>
              <a:t>Las caídas producen fuerzas de desaceleración en el plano vertical.</a:t>
            </a:r>
            <a:endParaRPr lang="es-ES" sz="2800" b="1"/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503238" y="2636838"/>
            <a:ext cx="8640762" cy="369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l"/>
            </a:pPr>
            <a:r>
              <a:rPr lang="es-ES_tradnl" sz="2800" b="1">
                <a:effectLst>
                  <a:outerShdw blurRad="38100" dist="38100" dir="2700000" algn="tl">
                    <a:srgbClr val="010199"/>
                  </a:outerShdw>
                </a:effectLst>
              </a:rPr>
              <a:t>Equivalencia entre la altura de una caída y la velocidad de una colisión</a:t>
            </a:r>
            <a:r>
              <a:rPr lang="es-ES" sz="2800">
                <a:effectLst>
                  <a:outerShdw blurRad="38100" dist="38100" dir="2700000" algn="tl">
                    <a:srgbClr val="010199"/>
                  </a:outerShdw>
                </a:effectLst>
              </a:rPr>
              <a:t>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None/>
            </a:pPr>
            <a:endParaRPr lang="es-ES_tradnl" sz="2800" u="sng">
              <a:effectLst>
                <a:outerShdw blurRad="38100" dist="38100" dir="2700000" algn="tl">
                  <a:srgbClr val="010199"/>
                </a:outerShdw>
              </a:effectLst>
            </a:endParaRP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lang="es-ES_tradnl" sz="2400">
                <a:effectLst>
                  <a:outerShdw blurRad="38100" dist="38100" dir="2700000" algn="tl">
                    <a:srgbClr val="010199"/>
                  </a:outerShdw>
                </a:effectLst>
              </a:rPr>
              <a:t>Caída de 11° piso = choque frontal a 90 km/hr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lang="es-ES_tradnl" sz="2400">
                <a:effectLst>
                  <a:outerShdw blurRad="38100" dist="38100" dir="2700000" algn="tl">
                    <a:srgbClr val="010199"/>
                  </a:outerShdw>
                </a:effectLst>
              </a:rPr>
              <a:t>Caída de 7° piso   = choque frontal a 70 km/hr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lang="es-ES_tradnl" sz="2400">
                <a:effectLst>
                  <a:outerShdw blurRad="38100" dist="38100" dir="2700000" algn="tl">
                    <a:srgbClr val="010199"/>
                  </a:outerShdw>
                </a:effectLst>
              </a:rPr>
              <a:t>Caída de 4° piso   = choque frontal a 50 km/hr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l"/>
            </a:pPr>
            <a:r>
              <a:rPr lang="es-ES_tradnl" sz="2400">
                <a:effectLst>
                  <a:outerShdw blurRad="38100" dist="38100" dir="2700000" algn="tl">
                    <a:srgbClr val="010199"/>
                  </a:outerShdw>
                </a:effectLst>
              </a:rPr>
              <a:t>Caída de 2° piso   = choque frontal a 30 km/hr</a:t>
            </a:r>
            <a:endParaRPr lang="es-ES" sz="2400">
              <a:effectLst>
                <a:outerShdw blurRad="38100" dist="38100" dir="2700000" algn="tl">
                  <a:srgbClr val="010199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Caídas de altura</a:t>
            </a:r>
            <a:r>
              <a:rPr lang="es-ES"/>
              <a:t> </a:t>
            </a:r>
          </a:p>
        </p:txBody>
      </p:sp>
      <p:pic>
        <p:nvPicPr>
          <p:cNvPr id="7" name="Caida altura.mpeg">
            <a:hlinkClick r:id="" action="ppaction://media"/>
          </p:cNvPr>
          <p:cNvPicPr>
            <a:picLocks noGrp="1" noRot="1" noChangeAspect="1"/>
          </p:cNvPicPr>
          <p:nvPr>
            <p:ph type="media" sz="half" idx="2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" y="285728"/>
            <a:ext cx="9144001" cy="62345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3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Lesiones penetrantes.</a:t>
            </a:r>
            <a:endParaRPr lang="es-ES" i="1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686800" cy="16129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/>
              <a:t>La lesión traumática tiene lugar cuando la energía aplicada al tejido produce la rotura o alteración anatómica, con cambios microscópicos y macroscópicos</a:t>
            </a:r>
            <a:r>
              <a:rPr lang="es-ES" sz="2800"/>
              <a:t> </a:t>
            </a:r>
          </a:p>
        </p:txBody>
      </p:sp>
      <p:pic>
        <p:nvPicPr>
          <p:cNvPr id="136196" name="Picture 4" descr="bala en abdomen (1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51050" y="3213100"/>
            <a:ext cx="4535488" cy="3424238"/>
          </a:xfrm>
          <a:noFill/>
          <a:ln w="3175">
            <a:solidFill>
              <a:schemeClr val="accent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Lesiones penetrantes.</a:t>
            </a:r>
            <a:endParaRPr lang="es-ES" i="1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La trayectoria dentro del cuerpo y la reacción de los tejidos, incluyendo factores hísticos </a:t>
            </a:r>
          </a:p>
          <a:p>
            <a:pPr lvl="1"/>
            <a:r>
              <a:rPr lang="es-ES_tradnl"/>
              <a:t>como plasticidad</a:t>
            </a:r>
          </a:p>
          <a:p>
            <a:pPr lvl="1"/>
            <a:r>
              <a:rPr lang="es-ES_tradnl"/>
              <a:t>elasticidad</a:t>
            </a:r>
          </a:p>
          <a:p>
            <a:pPr lvl="1"/>
            <a:r>
              <a:rPr lang="es-ES_tradnl"/>
              <a:t>inercia </a:t>
            </a:r>
          </a:p>
          <a:p>
            <a:pPr lvl="1"/>
            <a:r>
              <a:rPr lang="es-ES_tradnl"/>
              <a:t>viscosidad</a:t>
            </a:r>
          </a:p>
          <a:p>
            <a:r>
              <a:rPr lang="es-ES_tradnl"/>
              <a:t>Teniendo en cuenta estos factores, se puede estimar el potencial de lesión 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Lesiones penetrantes.</a:t>
            </a:r>
            <a:endParaRPr lang="es-ES" i="1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240506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ES_tradnl" sz="2800" i="1"/>
              <a:t>Arma de fuego</a:t>
            </a:r>
          </a:p>
          <a:p>
            <a:pPr algn="just"/>
            <a:r>
              <a:rPr lang="es-ES_tradnl" sz="2800" i="1"/>
              <a:t>Herida de entrada:</a:t>
            </a:r>
            <a:r>
              <a:rPr lang="es-ES_tradnl" sz="2800"/>
              <a:t> La herida es redonda u oval y puede presentar quemadura por pólvora.</a:t>
            </a:r>
          </a:p>
          <a:p>
            <a:r>
              <a:rPr lang="es-ES_tradnl" sz="2800" i="1"/>
              <a:t>Herida de salida: </a:t>
            </a:r>
            <a:r>
              <a:rPr lang="es-ES_tradnl" sz="2800"/>
              <a:t>tiene forma estrellada y no presenta zona de quemadura por pólvora.</a:t>
            </a:r>
          </a:p>
          <a:p>
            <a:pPr algn="just"/>
            <a:endParaRPr lang="es-ES" sz="2800"/>
          </a:p>
        </p:txBody>
      </p:sp>
      <p:pic>
        <p:nvPicPr>
          <p:cNvPr id="147460" name="Picture 4" descr="mso257BF"/>
          <p:cNvPicPr>
            <a:picLocks noChangeAspect="1" noChangeArrowheads="1"/>
          </p:cNvPicPr>
          <p:nvPr/>
        </p:nvPicPr>
        <p:blipFill>
          <a:blip r:embed="rId2" cstate="print">
            <a:lum bright="-22000" contrast="34000"/>
          </a:blip>
          <a:srcRect/>
          <a:stretch>
            <a:fillRect/>
          </a:stretch>
        </p:blipFill>
        <p:spPr bwMode="auto">
          <a:xfrm>
            <a:off x="2268538" y="3787775"/>
            <a:ext cx="4935537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9" name="atropello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Lesiones penetrantes.</a:t>
            </a:r>
            <a:endParaRPr lang="es-ES" i="1"/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341438"/>
            <a:ext cx="8229600" cy="21891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/>
              <a:t>Durante la trayectoria, los proyectiles pueden cabecear o presentar </a:t>
            </a:r>
            <a:r>
              <a:rPr lang="es-ES_tradnl" sz="2800" i="1"/>
              <a:t>presesión </a:t>
            </a:r>
            <a:r>
              <a:rPr lang="es-ES_tradnl" sz="2800"/>
              <a:t>(cabeceo circular en forma de espiral alrededor del centro de masa), que teóricamente puede ofrecer un área mayor que la punta del proyectil al contacto con el tejido </a:t>
            </a:r>
            <a:endParaRPr lang="es-ES" sz="2800"/>
          </a:p>
        </p:txBody>
      </p:sp>
      <p:pic>
        <p:nvPicPr>
          <p:cNvPr id="148484" name="Picture 4" descr="msoC2BCD"/>
          <p:cNvPicPr>
            <a:picLocks noChangeAspect="1" noChangeArrowheads="1"/>
          </p:cNvPicPr>
          <p:nvPr/>
        </p:nvPicPr>
        <p:blipFill>
          <a:blip r:embed="rId2" cstate="print">
            <a:lum bright="-20000" contrast="34000"/>
          </a:blip>
          <a:srcRect/>
          <a:stretch>
            <a:fillRect/>
          </a:stretch>
        </p:blipFill>
        <p:spPr bwMode="auto">
          <a:xfrm>
            <a:off x="2124075" y="3841750"/>
            <a:ext cx="4968875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4" name="Rectangle 4"/>
          <p:cNvSpPr>
            <a:spLocks noGrp="1" noChangeArrowheads="1"/>
          </p:cNvSpPr>
          <p:nvPr>
            <p:ph type="title"/>
          </p:nvPr>
        </p:nvSpPr>
        <p:spPr>
          <a:xfrm>
            <a:off x="539750" y="2276475"/>
            <a:ext cx="8229600" cy="1139825"/>
          </a:xfrm>
          <a:noFill/>
          <a:ln/>
        </p:spPr>
        <p:txBody>
          <a:bodyPr/>
          <a:lstStyle/>
          <a:p>
            <a:r>
              <a:rPr lang="es-MX" b="1" i="1"/>
              <a:t>Paciente Politraumatizado</a:t>
            </a:r>
            <a:endParaRPr lang="es-ES" b="1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Politraumatizado</a:t>
            </a:r>
            <a:endParaRPr lang="es-E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435975" cy="1973263"/>
          </a:xfrm>
        </p:spPr>
        <p:txBody>
          <a:bodyPr/>
          <a:lstStyle/>
          <a:p>
            <a:r>
              <a:rPr lang="es-MX" sz="2800"/>
              <a:t>Paciente que ha sufrido un traumatismo violento, con compromiso grave de más de un sistema y a consecuencia de ello, hay riesgo grave de muerte. </a:t>
            </a:r>
          </a:p>
        </p:txBody>
      </p:sp>
      <p:pic>
        <p:nvPicPr>
          <p:cNvPr id="150532" name="Picture 4" descr="Image13aauto rojo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39975" y="3281363"/>
            <a:ext cx="4759325" cy="35766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Politraumatizado</a:t>
            </a:r>
            <a:endParaRPr lang="es-ES"/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Este está dado en orden de frecuencia por lesiones de:</a:t>
            </a:r>
          </a:p>
          <a:p>
            <a:pPr>
              <a:buFont typeface="Wingdings" pitchFamily="2" charset="2"/>
              <a:buNone/>
            </a:pPr>
            <a:endParaRPr lang="es-MX"/>
          </a:p>
          <a:p>
            <a:pPr lvl="1"/>
            <a:r>
              <a:rPr lang="es-MX"/>
              <a:t>Aparato respiratorio</a:t>
            </a:r>
          </a:p>
          <a:p>
            <a:pPr lvl="1"/>
            <a:r>
              <a:rPr lang="es-MX"/>
              <a:t>Lesiones cardiovasculares</a:t>
            </a:r>
          </a:p>
          <a:p>
            <a:pPr lvl="1"/>
            <a:r>
              <a:rPr lang="es-MX"/>
              <a:t>Sistema nervioso central</a:t>
            </a:r>
          </a:p>
          <a:p>
            <a:pPr lvl="1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Cuadro clínico</a:t>
            </a:r>
            <a:endParaRPr lang="es-ES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MX"/>
              <a:t>El paciente politraumatizado presenta:</a:t>
            </a:r>
          </a:p>
          <a:p>
            <a:pPr lvl="1">
              <a:lnSpc>
                <a:spcPct val="90000"/>
              </a:lnSpc>
            </a:pPr>
            <a:r>
              <a:rPr lang="es-MX"/>
              <a:t>Grave compromiso del estado general</a:t>
            </a:r>
          </a:p>
          <a:p>
            <a:pPr lvl="1">
              <a:lnSpc>
                <a:spcPct val="90000"/>
              </a:lnSpc>
            </a:pPr>
            <a:r>
              <a:rPr lang="es-MX"/>
              <a:t>Compromiso de conciencia por:</a:t>
            </a:r>
          </a:p>
          <a:p>
            <a:pPr lvl="2">
              <a:lnSpc>
                <a:spcPct val="90000"/>
              </a:lnSpc>
            </a:pPr>
            <a:r>
              <a:rPr lang="es-MX"/>
              <a:t>Anemia aguda</a:t>
            </a:r>
          </a:p>
          <a:p>
            <a:pPr lvl="2">
              <a:lnSpc>
                <a:spcPct val="90000"/>
              </a:lnSpc>
            </a:pPr>
            <a:r>
              <a:rPr lang="es-MX"/>
              <a:t>TEC en cualquiera de sus grados</a:t>
            </a:r>
          </a:p>
          <a:p>
            <a:pPr lvl="2">
              <a:lnSpc>
                <a:spcPct val="90000"/>
              </a:lnSpc>
            </a:pPr>
            <a:r>
              <a:rPr lang="es-MX"/>
              <a:t>Compromiso de la función respiratoria</a:t>
            </a:r>
          </a:p>
          <a:p>
            <a:pPr lvl="2">
              <a:lnSpc>
                <a:spcPct val="90000"/>
              </a:lnSpc>
            </a:pPr>
            <a:r>
              <a:rPr lang="es-MX"/>
              <a:t>Shock</a:t>
            </a:r>
          </a:p>
          <a:p>
            <a:pPr lvl="2">
              <a:lnSpc>
                <a:spcPct val="90000"/>
              </a:lnSpc>
            </a:pPr>
            <a:r>
              <a:rPr lang="es-MX"/>
              <a:t>Heridas de todas las variedades, extensión y profundidad.</a:t>
            </a:r>
          </a:p>
          <a:p>
            <a:pPr lvl="2">
              <a:lnSpc>
                <a:spcPct val="90000"/>
              </a:lnSpc>
            </a:pPr>
            <a:r>
              <a:rPr lang="es-MX"/>
              <a:t>Fracturas de miembros inferiores, pelvis, columna, cráneo y costillas.</a:t>
            </a:r>
          </a:p>
          <a:p>
            <a:pPr lvl="2">
              <a:lnSpc>
                <a:spcPct val="90000"/>
              </a:lnSpc>
            </a:pP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Politraumatizado grave</a:t>
            </a:r>
            <a:endParaRPr lang="es-ES"/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MX"/>
              <a:t>El paciente debe ser llevado al centro mejor dotado que no siempre es el más cercano.</a:t>
            </a:r>
          </a:p>
          <a:p>
            <a:r>
              <a:rPr lang="es-MX"/>
              <a:t>Las acciones diagnósticas y terapéuticas que se emprenden en la primera hora del accidente (</a:t>
            </a:r>
            <a:r>
              <a:rPr lang="es-MX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golden hour</a:t>
            </a:r>
            <a:r>
              <a:rPr lang="es-MX"/>
              <a:t>) son determinantes en el pronóstico.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Evaluación primaria</a:t>
            </a:r>
            <a:endParaRPr lang="es-ES"/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_tradnl" sz="2800"/>
              <a:t>La sobrevivencia de los pacientes se basa en una evaluación cardiopulmonar inicial y estabilización del paciente.</a:t>
            </a:r>
          </a:p>
          <a:p>
            <a:pPr>
              <a:lnSpc>
                <a:spcPct val="90000"/>
              </a:lnSpc>
            </a:pPr>
            <a:r>
              <a:rPr lang="es-ES_tradnl" sz="2800"/>
              <a:t>La nemotecnia ABC, desarrollada por The American College of Surgeons define y establece específicamente las prioridades a seguir durante la evaluación y tratamiento del paciente. </a:t>
            </a:r>
          </a:p>
          <a:p>
            <a:pPr>
              <a:lnSpc>
                <a:spcPct val="90000"/>
              </a:lnSpc>
            </a:pPr>
            <a:r>
              <a:rPr lang="es-ES_tradnl" sz="2800"/>
              <a:t>El ABC del trauma consta de 5 puntos:</a:t>
            </a:r>
          </a:p>
          <a:p>
            <a:pPr lvl="1">
              <a:lnSpc>
                <a:spcPct val="90000"/>
              </a:lnSpc>
            </a:pPr>
            <a:r>
              <a:rPr lang="es-ES_tradnl" sz="2400" b="1" i="1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A-B-C-D-E </a:t>
            </a:r>
            <a:endParaRPr lang="es-ES" sz="2400" b="1" i="1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Evaluación primaria</a:t>
            </a:r>
            <a:endParaRPr lang="es-ES"/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b="1"/>
              <a:t>A</a:t>
            </a:r>
            <a:r>
              <a:rPr lang="es-ES_tradnl"/>
              <a:t> Vía Aérea permeable, control de la columna cervical, oxigenación.</a:t>
            </a:r>
          </a:p>
          <a:p>
            <a:r>
              <a:rPr lang="es-ES_tradnl" b="1"/>
              <a:t>B</a:t>
            </a:r>
            <a:r>
              <a:rPr lang="es-ES_tradnl"/>
              <a:t> Ventilación (Buena respiración) </a:t>
            </a:r>
          </a:p>
          <a:p>
            <a:r>
              <a:rPr lang="es-ES_tradnl" b="1"/>
              <a:t>C</a:t>
            </a:r>
            <a:r>
              <a:rPr lang="es-ES_tradnl"/>
              <a:t>  Circulación y control de hemorragias </a:t>
            </a:r>
          </a:p>
          <a:p>
            <a:r>
              <a:rPr lang="es-ES_tradnl" b="1"/>
              <a:t>D</a:t>
            </a:r>
            <a:r>
              <a:rPr lang="es-ES_tradnl"/>
              <a:t>  Déficit neurológico </a:t>
            </a:r>
          </a:p>
          <a:p>
            <a:r>
              <a:rPr lang="es-ES_tradnl" b="1"/>
              <a:t>E</a:t>
            </a:r>
            <a:r>
              <a:rPr lang="es-ES_tradnl"/>
              <a:t>  Exponer y proteger del medio ambiente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Evaluación primaria</a:t>
            </a:r>
            <a:endParaRPr lang="es-ES"/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 typeface="Wingdings" pitchFamily="2" charset="2"/>
              <a:buAutoNum type="alphaUcPeriod"/>
            </a:pPr>
            <a:r>
              <a:rPr lang="es-ES_tradnl" b="1"/>
              <a:t>Manejo de la vía aérea y control de la columna cervical.</a:t>
            </a:r>
          </a:p>
          <a:p>
            <a:pPr marL="609600" indent="-609600" algn="just"/>
            <a:r>
              <a:rPr lang="es-ES_tradnl" b="1" i="1"/>
              <a:t>Permeabilizar la vía aérea</a:t>
            </a:r>
            <a:r>
              <a:rPr lang="es-ES_tradnl" i="1"/>
              <a:t>.</a:t>
            </a:r>
          </a:p>
          <a:p>
            <a:pPr marL="609600" indent="-609600" algn="just"/>
            <a:r>
              <a:rPr lang="es-ES_tradnl" b="1"/>
              <a:t>Inmovilización de la columna cervical. </a:t>
            </a:r>
          </a:p>
          <a:p>
            <a:pPr marL="990600" lvl="1" indent="-533400" algn="just"/>
            <a:r>
              <a:rPr lang="es-ES_tradnl"/>
              <a:t>Recuerde siempre que todo paciente con trauma o sospecha de trauma tiene una lesión de columna cervical hasta que se demuestre lo contrario.</a:t>
            </a:r>
            <a:endParaRPr lang="es-ES"/>
          </a:p>
          <a:p>
            <a:pPr marL="609600" indent="-609600">
              <a:buFont typeface="Wingdings" pitchFamily="2" charset="2"/>
              <a:buAutoNum type="alphaUcPeriod"/>
            </a:pPr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Evaluación primaria</a:t>
            </a:r>
            <a:endParaRPr lang="es-ES"/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507413" cy="1541463"/>
          </a:xfrm>
        </p:spPr>
        <p:txBody>
          <a:bodyPr/>
          <a:lstStyle/>
          <a:p>
            <a:pPr algn="just"/>
            <a:r>
              <a:rPr lang="es-ES_tradnl" sz="2800"/>
              <a:t>Si hay antecedentes o sospecha de trauma, se practica la llamada maniobra de subluxación o tracción mandibular </a:t>
            </a:r>
          </a:p>
        </p:txBody>
      </p:sp>
      <p:pic>
        <p:nvPicPr>
          <p:cNvPr id="158724" name="Picture 4" descr="inmovilización manual cuello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3141663"/>
            <a:ext cx="4248150" cy="2943225"/>
          </a:xfrm>
          <a:noFill/>
          <a:ln/>
        </p:spPr>
      </p:pic>
      <p:pic>
        <p:nvPicPr>
          <p:cNvPr id="158725" name="Picture 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756275" y="2924175"/>
            <a:ext cx="2622550" cy="3933825"/>
          </a:xfrm>
          <a:noFill/>
          <a:ln w="3810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Factores de mayor importancia que determinan la </a:t>
            </a:r>
            <a:r>
              <a:rPr lang="es-ES_tradnl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sobrevida</a:t>
            </a:r>
            <a:r>
              <a:rPr lang="es-ES_tradnl"/>
              <a:t> de los pacientes con trauma múltiple:</a:t>
            </a:r>
          </a:p>
          <a:p>
            <a:pPr lvl="1"/>
            <a:r>
              <a:rPr lang="es-ES_tradnl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Carácter y gravedad</a:t>
            </a:r>
            <a:r>
              <a:rPr lang="es-ES_tradnl"/>
              <a:t> de las lesiones</a:t>
            </a:r>
          </a:p>
          <a:p>
            <a:pPr lvl="1"/>
            <a:r>
              <a:rPr lang="es-ES_tradnl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Tiempo</a:t>
            </a:r>
            <a:r>
              <a:rPr lang="es-ES_tradnl"/>
              <a:t> que media entre el suceso y la primera atención. 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anchorCtr="0"/>
          <a:lstStyle/>
          <a:p>
            <a:r>
              <a:rPr lang="es-MX"/>
              <a:t>Cinemática del trauma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Evaluación primaria</a:t>
            </a:r>
            <a:endParaRPr lang="es-ES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686800" cy="1468438"/>
          </a:xfrm>
        </p:spPr>
        <p:txBody>
          <a:bodyPr/>
          <a:lstStyle/>
          <a:p>
            <a:r>
              <a:rPr lang="es-ES_tradnl" sz="2800"/>
              <a:t>Posteriormente, se coloca el collar cervical. </a:t>
            </a:r>
          </a:p>
        </p:txBody>
      </p:sp>
      <p:pic>
        <p:nvPicPr>
          <p:cNvPr id="159748" name="Picture 4" descr="collar cervical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2420938"/>
            <a:ext cx="6119812" cy="35401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Evaluación primaria</a:t>
            </a:r>
            <a:endParaRPr lang="es-ES"/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62950" cy="1468438"/>
          </a:xfrm>
        </p:spPr>
        <p:txBody>
          <a:bodyPr/>
          <a:lstStyle/>
          <a:p>
            <a:r>
              <a:rPr lang="es-ES_tradnl" sz="2800"/>
              <a:t>En caso de que la intubación endotraqueal esté indicada, se deberá realizar con la llamada técnica a “cuatro manos”</a:t>
            </a:r>
            <a:endParaRPr lang="es-ES" sz="2800"/>
          </a:p>
        </p:txBody>
      </p:sp>
      <p:pic>
        <p:nvPicPr>
          <p:cNvPr id="163844" name="Picture 4" descr="intubación a cuatro manos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997200"/>
            <a:ext cx="4140200" cy="2992438"/>
          </a:xfrm>
          <a:noFill/>
          <a:ln/>
        </p:spPr>
      </p:pic>
      <p:pic>
        <p:nvPicPr>
          <p:cNvPr id="163845" name="Picture 5" descr="IOT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463" y="2997200"/>
            <a:ext cx="4162425" cy="2955925"/>
          </a:xfrm>
          <a:noFill/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Evaluación primaria</a:t>
            </a:r>
            <a:endParaRPr lang="es-ES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686800" cy="1397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1" i="1"/>
              <a:t>B. Ventilación.</a:t>
            </a:r>
          </a:p>
          <a:p>
            <a:pPr>
              <a:lnSpc>
                <a:spcPct val="90000"/>
              </a:lnSpc>
            </a:pPr>
            <a:r>
              <a:rPr lang="es-ES_tradnl" sz="2800"/>
              <a:t>Si el paciente no respira, se inicia ventilación asistida</a:t>
            </a:r>
            <a:r>
              <a:rPr lang="es-ES_tradnl" sz="2800" i="1"/>
              <a:t> </a:t>
            </a:r>
            <a:r>
              <a:rPr lang="es-ES_tradnl" sz="2800"/>
              <a:t>con bolsa y máscara o a través del TET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_tradnl" sz="2800" b="1" i="1"/>
          </a:p>
        </p:txBody>
      </p:sp>
      <p:pic>
        <p:nvPicPr>
          <p:cNvPr id="164868" name="Picture 4" descr="iot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95513" y="3057525"/>
            <a:ext cx="5407025" cy="38004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Evaluación primaria</a:t>
            </a:r>
            <a:endParaRPr lang="es-ES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Junto con el </a:t>
            </a:r>
            <a:r>
              <a:rPr lang="es-ES_tradnl" i="1"/>
              <a:t>MES, </a:t>
            </a:r>
            <a:r>
              <a:rPr lang="es-ES_tradnl"/>
              <a:t>se debe evaluar:</a:t>
            </a:r>
          </a:p>
          <a:p>
            <a:r>
              <a:rPr lang="es-ES_tradnl"/>
              <a:t>La frecuencia respiratoria (FR)</a:t>
            </a:r>
          </a:p>
          <a:p>
            <a:r>
              <a:rPr lang="es-ES_tradnl"/>
              <a:t>La amplitud de los movimientos torácicos .</a:t>
            </a:r>
          </a:p>
          <a:p>
            <a:r>
              <a:rPr lang="es-ES_tradnl"/>
              <a:t>Signos de aumento del trabajo respiratorio tales como retracciones o uso de musculatura accesoria</a:t>
            </a:r>
            <a:r>
              <a:rPr lang="es-E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Evaluación primaria</a:t>
            </a:r>
            <a:endParaRPr lang="es-ES"/>
          </a:p>
        </p:txBody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2800" b="1" i="1"/>
              <a:t>C. Circulación.</a:t>
            </a:r>
          </a:p>
          <a:p>
            <a:r>
              <a:rPr lang="es-ES_tradnl" sz="2800"/>
              <a:t>La evaluación de la circulación incluye:</a:t>
            </a:r>
          </a:p>
          <a:p>
            <a:pPr lvl="1"/>
            <a:r>
              <a:rPr lang="es-ES_tradnl" sz="2400"/>
              <a:t>Rápida y repetida evaluación de la perfusión sistémica</a:t>
            </a:r>
          </a:p>
          <a:p>
            <a:pPr lvl="1"/>
            <a:r>
              <a:rPr lang="es-ES_tradnl" sz="2400"/>
              <a:t>Identificación y tratamiento del compromiso hemodinámico</a:t>
            </a:r>
          </a:p>
          <a:p>
            <a:pPr lvl="1"/>
            <a:r>
              <a:rPr lang="es-ES_tradnl" sz="2400"/>
              <a:t>Tratamiento del shock hemorrágico</a:t>
            </a:r>
          </a:p>
          <a:p>
            <a:pPr lvl="1"/>
            <a:r>
              <a:rPr lang="es-ES_tradnl" sz="2400"/>
              <a:t>Control de hemorragias externas</a:t>
            </a:r>
          </a:p>
          <a:p>
            <a:pPr lvl="1"/>
            <a:r>
              <a:rPr lang="es-ES_tradnl" sz="2400"/>
              <a:t>Restaurar y mantener el volumen sanguíneo circulante</a:t>
            </a:r>
          </a:p>
          <a:p>
            <a:pPr lvl="1"/>
            <a:endParaRPr lang="es-ES_tradnl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Evaluación primaria</a:t>
            </a:r>
            <a:endParaRPr lang="es-ES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Recuerde que el shock en un paciente traumatizado siempre será </a:t>
            </a:r>
            <a:r>
              <a:rPr lang="es-ES_tradnl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hipovolémico</a:t>
            </a:r>
            <a:r>
              <a:rPr lang="es-ES_tradnl"/>
              <a:t> hasta que se demuestre otra causa.</a:t>
            </a:r>
            <a:r>
              <a:rPr lang="es-E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Evaluación primaria</a:t>
            </a:r>
            <a:endParaRPr lang="es-ES"/>
          </a:p>
        </p:txBody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/>
              <a:t>Nivel de</a:t>
            </a:r>
            <a:r>
              <a:rPr lang="es-ES_tradnl" i="1"/>
              <a:t> conciencia. </a:t>
            </a:r>
          </a:p>
          <a:p>
            <a:pPr lvl="1"/>
            <a:r>
              <a:rPr lang="es-ES_tradnl"/>
              <a:t>La alteración del nivel de conciencia puede tener como causa la hipoperfusión cerebral que acompaña a una hemorragia no controlada.</a:t>
            </a:r>
          </a:p>
          <a:p>
            <a:r>
              <a:rPr lang="es-ES_tradnl"/>
              <a:t>Pulsos </a:t>
            </a:r>
            <a:r>
              <a:rPr lang="es-ES_tradnl" i="1"/>
              <a:t>centrales. </a:t>
            </a:r>
          </a:p>
          <a:p>
            <a:pPr lvl="1"/>
            <a:r>
              <a:rPr lang="es-ES_tradnl"/>
              <a:t>Evaluar: su presencia, calidad, regularidad y frecuencia. 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Evaluación primaria</a:t>
            </a:r>
            <a:endParaRPr lang="es-ES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s-ES_tradnl"/>
              <a:t>Color. </a:t>
            </a:r>
          </a:p>
          <a:p>
            <a:pPr marL="990600" lvl="1" indent="-533400"/>
            <a:r>
              <a:rPr lang="es-ES_tradnl"/>
              <a:t>Indicador de la perfusión distal. </a:t>
            </a:r>
          </a:p>
          <a:p>
            <a:pPr marL="990600" lvl="1" indent="-533400"/>
            <a:r>
              <a:rPr lang="es-ES_tradnl"/>
              <a:t>La piel rosada indica una perfusión normal. </a:t>
            </a:r>
          </a:p>
          <a:p>
            <a:pPr marL="990600" lvl="1" indent="-533400"/>
            <a:r>
              <a:rPr lang="es-ES_tradnl"/>
              <a:t>Una piel pálida y/o cianótica es indicación de una pobre perfusión tisular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Evaluación primaria</a:t>
            </a:r>
            <a:endParaRPr lang="es-ES"/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s-ES_tradnl"/>
              <a:t>Temperatura de la piel. </a:t>
            </a:r>
          </a:p>
          <a:p>
            <a:pPr marL="990600" lvl="1" indent="-533400"/>
            <a:r>
              <a:rPr lang="es-ES_tradnl"/>
              <a:t>Un paciente frío es un paciente mal perfundido.</a:t>
            </a:r>
          </a:p>
          <a:p>
            <a:pPr marL="609600" indent="-609600"/>
            <a:r>
              <a:rPr lang="es-ES_tradnl"/>
              <a:t>Llene capilar. </a:t>
            </a:r>
          </a:p>
          <a:p>
            <a:pPr marL="990600" lvl="1" indent="-533400"/>
            <a:r>
              <a:rPr lang="es-ES_tradnl"/>
              <a:t>Recuerde que el uso de vasodilatadores, la edad, la temperatura ambiente y el shock medular pueden alterar el llene capilar (falsos positivos).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AutoShape 2"/>
          <p:cNvSpPr>
            <a:spLocks noChangeArrowheads="1"/>
          </p:cNvSpPr>
          <p:nvPr/>
        </p:nvSpPr>
        <p:spPr bwMode="auto">
          <a:xfrm>
            <a:off x="2514600" y="4648200"/>
            <a:ext cx="228600" cy="152400"/>
          </a:xfrm>
          <a:prstGeom prst="flowChartDecision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40643" name="AutoShape 3"/>
          <p:cNvSpPr>
            <a:spLocks noChangeArrowheads="1"/>
          </p:cNvSpPr>
          <p:nvPr/>
        </p:nvSpPr>
        <p:spPr bwMode="auto">
          <a:xfrm flipH="1">
            <a:off x="2971800" y="5257800"/>
            <a:ext cx="381000" cy="533400"/>
          </a:xfrm>
          <a:prstGeom prst="flowChartManualInput">
            <a:avLst/>
          </a:prstGeom>
          <a:solidFill>
            <a:schemeClr val="tx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40644" name="Oval 4"/>
          <p:cNvSpPr>
            <a:spLocks noChangeArrowheads="1"/>
          </p:cNvSpPr>
          <p:nvPr/>
        </p:nvSpPr>
        <p:spPr bwMode="auto">
          <a:xfrm>
            <a:off x="1600200" y="5638800"/>
            <a:ext cx="457200" cy="4572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40645" name="Oval 5"/>
          <p:cNvSpPr>
            <a:spLocks noChangeArrowheads="1"/>
          </p:cNvSpPr>
          <p:nvPr/>
        </p:nvSpPr>
        <p:spPr bwMode="auto">
          <a:xfrm>
            <a:off x="2362200" y="5715000"/>
            <a:ext cx="457200" cy="381000"/>
          </a:xfrm>
          <a:prstGeom prst="ellipse">
            <a:avLst/>
          </a:prstGeom>
          <a:solidFill>
            <a:schemeClr val="tx2"/>
          </a:solidFill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CL"/>
          </a:p>
        </p:txBody>
      </p:sp>
      <p:sp>
        <p:nvSpPr>
          <p:cNvPr id="240647" name="Rectangle 7"/>
          <p:cNvSpPr>
            <a:spLocks noChangeArrowheads="1"/>
          </p:cNvSpPr>
          <p:nvPr/>
        </p:nvSpPr>
        <p:spPr bwMode="auto">
          <a:xfrm>
            <a:off x="228600" y="323850"/>
            <a:ext cx="3254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4000">
                <a:solidFill>
                  <a:schemeClr val="tx2"/>
                </a:solidFill>
                <a:cs typeface="Times New Roman" pitchFamily="18" charset="0"/>
              </a:rPr>
              <a:t> </a:t>
            </a:r>
            <a:endParaRPr lang="es-ES" sz="5400">
              <a:solidFill>
                <a:schemeClr val="tx2"/>
              </a:solidFill>
              <a:cs typeface="Times New Roman" pitchFamily="18" charset="0"/>
            </a:endParaRPr>
          </a:p>
        </p:txBody>
      </p:sp>
      <p:pic>
        <p:nvPicPr>
          <p:cNvPr id="240648" name="Picture 8" descr="via perif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 l="24747" t="20854" r="14848" b="25887"/>
          <a:stretch>
            <a:fillRect/>
          </a:stretch>
        </p:blipFill>
        <p:spPr>
          <a:xfrm>
            <a:off x="4500563" y="3351213"/>
            <a:ext cx="4343400" cy="3506787"/>
          </a:xfrm>
          <a:noFill/>
          <a:ln w="28575">
            <a:solidFill>
              <a:schemeClr val="bg2"/>
            </a:solidFill>
          </a:ln>
        </p:spPr>
      </p:pic>
      <p:sp>
        <p:nvSpPr>
          <p:cNvPr id="240649" name="Rectangle 9"/>
          <p:cNvSpPr>
            <a:spLocks noChangeArrowheads="1"/>
          </p:cNvSpPr>
          <p:nvPr/>
        </p:nvSpPr>
        <p:spPr bwMode="auto">
          <a:xfrm>
            <a:off x="250825" y="1341438"/>
            <a:ext cx="868680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/>
              <a:t>Volúmen:</a:t>
            </a:r>
          </a:p>
          <a:p>
            <a:pPr>
              <a:buFontTx/>
              <a:buChar char="•"/>
            </a:pPr>
            <a:r>
              <a:rPr lang="en-US" sz="2800">
                <a:cs typeface="Times New Roman" pitchFamily="18" charset="0"/>
              </a:rPr>
              <a:t>Importante y controversial en resucitación en trauma. </a:t>
            </a:r>
          </a:p>
          <a:p>
            <a:pPr>
              <a:buFontTx/>
              <a:buChar char="•"/>
            </a:pPr>
            <a:r>
              <a:rPr lang="es-MX" sz="2800"/>
              <a:t>Cristaloides Isotónicos Tibios</a:t>
            </a:r>
            <a:endParaRPr lang="es-ES" sz="2800"/>
          </a:p>
          <a:p>
            <a:pPr>
              <a:buFontTx/>
              <a:buChar char="•"/>
            </a:pPr>
            <a:endParaRPr lang="es-CL" sz="2800">
              <a:cs typeface="Times New Roman" pitchFamily="18" charset="0"/>
            </a:endParaRPr>
          </a:p>
        </p:txBody>
      </p:sp>
      <p:sp>
        <p:nvSpPr>
          <p:cNvPr id="240650" name="AutoShape 10"/>
          <p:cNvSpPr>
            <a:spLocks noChangeArrowheads="1"/>
          </p:cNvSpPr>
          <p:nvPr/>
        </p:nvSpPr>
        <p:spPr bwMode="auto">
          <a:xfrm flipH="1">
            <a:off x="1447800" y="4800600"/>
            <a:ext cx="1600200" cy="990600"/>
          </a:xfrm>
          <a:prstGeom prst="flowChartPunchedCard">
            <a:avLst/>
          </a:prstGeom>
          <a:solidFill>
            <a:schemeClr val="tx2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MX" sz="3600">
                <a:solidFill>
                  <a:schemeClr val="bg2"/>
                </a:solidFill>
              </a:rPr>
              <a:t>En ruta</a:t>
            </a:r>
            <a:endParaRPr lang="es-CL" sz="3600">
              <a:solidFill>
                <a:schemeClr val="bg2"/>
              </a:solidFill>
            </a:endParaRPr>
          </a:p>
        </p:txBody>
      </p:sp>
      <p:sp>
        <p:nvSpPr>
          <p:cNvPr id="240651" name="Rectangle 11"/>
          <p:cNvSpPr>
            <a:spLocks noChangeArrowheads="1"/>
          </p:cNvSpPr>
          <p:nvPr/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s-MX" sz="4400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Evaluación primaria</a:t>
            </a:r>
            <a:endParaRPr lang="es-ES" sz="440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Historia y antecedentes </a:t>
            </a:r>
            <a:endParaRPr lang="es-E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i="1"/>
              <a:t>Condiciones pretraumáticas:</a:t>
            </a:r>
          </a:p>
          <a:p>
            <a:pPr lvl="1"/>
            <a:r>
              <a:rPr lang="es-ES_tradnl"/>
              <a:t>Ingestión de alcohol y/o drogas.</a:t>
            </a:r>
          </a:p>
          <a:p>
            <a:pPr lvl="1"/>
            <a:r>
              <a:rPr lang="es-ES_tradnl"/>
              <a:t>Patologías previas</a:t>
            </a:r>
            <a:r>
              <a:rPr lang="es-ES"/>
              <a:t> </a:t>
            </a:r>
          </a:p>
          <a:p>
            <a:r>
              <a:rPr lang="es-ES_tradnl" i="1"/>
              <a:t>Incidente traumático:</a:t>
            </a:r>
            <a:endParaRPr lang="es-ES_tradnl"/>
          </a:p>
          <a:p>
            <a:pPr lvl="1"/>
            <a:r>
              <a:rPr lang="es-ES_tradnl"/>
              <a:t>Dirección en la que ocurrió el intercambio de</a:t>
            </a:r>
            <a:br>
              <a:rPr lang="es-ES_tradnl"/>
            </a:br>
            <a:r>
              <a:rPr lang="es-ES_tradnl"/>
              <a:t>energía.</a:t>
            </a:r>
          </a:p>
          <a:p>
            <a:pPr lvl="1"/>
            <a:r>
              <a:rPr lang="es-ES_tradnl"/>
              <a:t>Magnitud de la energía involucrada.</a:t>
            </a:r>
          </a:p>
          <a:p>
            <a:pPr lvl="1"/>
            <a:r>
              <a:rPr lang="es-ES_tradnl"/>
              <a:t>Cómo afectaron dichas fuerzas al paciente</a:t>
            </a:r>
            <a:r>
              <a:rPr lang="es-E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Evaluación primaria</a:t>
            </a:r>
            <a:endParaRPr lang="es-ES"/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lphaUcPeriod" startAt="4"/>
            </a:pPr>
            <a:r>
              <a:rPr lang="es-ES_tradnl" b="1" i="1"/>
              <a:t>Déficit neurológico.</a:t>
            </a:r>
          </a:p>
          <a:p>
            <a:pPr marL="609600" indent="-609600"/>
            <a:r>
              <a:rPr lang="es-ES_tradnl"/>
              <a:t>La evaluación rápida del nivel de conciencia se utiliza la nemotecnia AVDI.</a:t>
            </a:r>
          </a:p>
          <a:p>
            <a:pPr marL="990600" lvl="1" indent="-533400"/>
            <a:r>
              <a:rPr lang="es-ES_tradnl"/>
              <a:t>A     Alerta</a:t>
            </a:r>
            <a:endParaRPr lang="es-ES"/>
          </a:p>
          <a:p>
            <a:pPr marL="990600" lvl="1" indent="-533400"/>
            <a:r>
              <a:rPr lang="es-ES"/>
              <a:t>V     </a:t>
            </a:r>
            <a:r>
              <a:rPr lang="es-ES_tradnl"/>
              <a:t>Responde a estímulos Verbales</a:t>
            </a:r>
          </a:p>
          <a:p>
            <a:pPr marL="990600" lvl="1" indent="-533400"/>
            <a:r>
              <a:rPr lang="es-ES_tradnl"/>
              <a:t>D     Responde a estímulos Dolorosos</a:t>
            </a:r>
          </a:p>
          <a:p>
            <a:pPr marL="990600" lvl="1" indent="-533400"/>
            <a:r>
              <a:rPr lang="es-ES_tradnl"/>
              <a:t>I       Inconciente</a:t>
            </a:r>
          </a:p>
          <a:p>
            <a:pPr marL="609600" indent="-609600"/>
            <a:endParaRPr lang="es-ES_trad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Evaluación primaria</a:t>
            </a:r>
            <a:endParaRPr lang="es-ES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s-ES_tradnl"/>
              <a:t>Para la evaluación pupilar se utiliza la nemotecnia </a:t>
            </a:r>
            <a:r>
              <a:rPr lang="es-ES_tradnl" b="1"/>
              <a:t>PIRRL</a:t>
            </a:r>
            <a:r>
              <a:rPr lang="es-ES_tradnl"/>
              <a:t> :</a:t>
            </a:r>
          </a:p>
          <a:p>
            <a:pPr marL="990600" lvl="1" indent="-533400"/>
            <a:r>
              <a:rPr lang="es-ES_tradnl" b="1"/>
              <a:t>P</a:t>
            </a:r>
            <a:r>
              <a:rPr lang="es-ES_tradnl"/>
              <a:t>upilas </a:t>
            </a:r>
          </a:p>
          <a:p>
            <a:pPr marL="990600" lvl="1" indent="-533400"/>
            <a:r>
              <a:rPr lang="es-ES_tradnl" b="1"/>
              <a:t>I</a:t>
            </a:r>
            <a:r>
              <a:rPr lang="es-ES_tradnl"/>
              <a:t>guales</a:t>
            </a:r>
          </a:p>
          <a:p>
            <a:pPr marL="990600" lvl="1" indent="-533400"/>
            <a:r>
              <a:rPr lang="es-ES_tradnl" b="1"/>
              <a:t>R</a:t>
            </a:r>
            <a:r>
              <a:rPr lang="es-ES_tradnl"/>
              <a:t>edondas</a:t>
            </a:r>
          </a:p>
          <a:p>
            <a:pPr marL="990600" lvl="1" indent="-533400"/>
            <a:r>
              <a:rPr lang="es-ES_tradnl" b="1"/>
              <a:t>R</a:t>
            </a:r>
            <a:r>
              <a:rPr lang="es-ES_tradnl"/>
              <a:t>eactivas a la </a:t>
            </a:r>
            <a:r>
              <a:rPr lang="es-ES_tradnl" b="1"/>
              <a:t>L</a:t>
            </a:r>
            <a:r>
              <a:rPr lang="es-ES_tradnl"/>
              <a:t>uz 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474" name="Picture 2" descr="Midriasi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908050"/>
            <a:ext cx="3471863" cy="2087563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33475" name="Picture 3" descr="Mios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1773238"/>
            <a:ext cx="3471863" cy="200660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233476" name="Picture 4" descr="Anisocoria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39975" y="4076700"/>
            <a:ext cx="3560763" cy="2312988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Evaluación primaria</a:t>
            </a:r>
            <a:endParaRPr lang="es-ES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916113"/>
            <a:ext cx="8229600" cy="1397000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s-ES_tradnl" b="1"/>
              <a:t>E.	Exposición y protección respecto del medio ambiente.</a:t>
            </a:r>
          </a:p>
          <a:p>
            <a:pPr marL="609600" indent="-609600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Evaluación Secundaria</a:t>
            </a:r>
            <a:endParaRPr lang="es-ES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700213"/>
            <a:ext cx="8002587" cy="3849687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r>
              <a:rPr lang="es-ES_tradnl"/>
              <a:t>	Una vez que se ha completado la evaluación primaria, se procederá a realizar la evaluación secundaria, es decir, la exploración física cefalo-caudal, incluidos los signos vitales y un examen neurológico más detallado</a:t>
            </a:r>
            <a:r>
              <a:rPr lang="es-E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r>
              <a:rPr lang="es-ES_tradnl" b="1"/>
              <a:t>Examen segmentario</a:t>
            </a:r>
            <a:r>
              <a:rPr lang="es-ES"/>
              <a:t> </a:t>
            </a:r>
          </a:p>
          <a:p>
            <a:pPr marL="609600" indent="-609600" algn="ctr">
              <a:buFont typeface="Wingdings" pitchFamily="2" charset="2"/>
              <a:buNone/>
            </a:pPr>
            <a:r>
              <a:rPr lang="es-ES_tradnl" b="1"/>
              <a:t>Cabeza</a:t>
            </a:r>
            <a:r>
              <a:rPr lang="es-ES_tradnl"/>
              <a:t>. </a:t>
            </a:r>
          </a:p>
          <a:p>
            <a:pPr marL="609600" indent="-609600"/>
            <a:r>
              <a:rPr lang="es-ES_tradnl"/>
              <a:t>Examine y palpe el rostro y la cabeza buscando: contusiones, laceraciones, asimetrías, hemorragias, crepitaciones, hundimientos, etc. </a:t>
            </a:r>
          </a:p>
          <a:p>
            <a:pPr marL="609600" indent="-609600">
              <a:buFont typeface="Wingdings" pitchFamily="2" charset="2"/>
              <a:buNone/>
            </a:pPr>
            <a:endParaRPr lang="es-ES_tradnl"/>
          </a:p>
        </p:txBody>
      </p:sp>
      <p:sp>
        <p:nvSpPr>
          <p:cNvPr id="17817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Evaluación Secundaria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530725"/>
          </a:xfrm>
        </p:spPr>
        <p:txBody>
          <a:bodyPr/>
          <a:lstStyle/>
          <a:p>
            <a:pPr marL="609600" indent="-609600"/>
            <a:r>
              <a:rPr lang="es-ES_tradnl"/>
              <a:t>Recuerde buscar signos de fractura de base de cráneo como el </a:t>
            </a:r>
            <a:r>
              <a:rPr lang="es-ES_tradnl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signo del mapache </a:t>
            </a:r>
            <a:r>
              <a:rPr lang="es-ES_tradnl"/>
              <a:t>y el</a:t>
            </a:r>
            <a:r>
              <a:rPr lang="es-ES_tradnl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signo de Battle</a:t>
            </a:r>
            <a:r>
              <a:rPr lang="es-ES_tradnl"/>
              <a:t> (hematoma retroauricular)</a:t>
            </a:r>
          </a:p>
          <a:p>
            <a:pPr marL="609600" indent="-609600"/>
            <a:r>
              <a:rPr lang="es-ES_tradnl"/>
              <a:t>Determine si existe pérdida de líquido cefalorraquídeo (LCR), otorraquia o rinorraquia.</a:t>
            </a:r>
          </a:p>
        </p:txBody>
      </p:sp>
      <p:sp>
        <p:nvSpPr>
          <p:cNvPr id="17920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Evaluación Secundaria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530725"/>
          </a:xfrm>
        </p:spPr>
        <p:txBody>
          <a:bodyPr/>
          <a:lstStyle/>
          <a:p>
            <a:pPr marL="609600" indent="-609600"/>
            <a:r>
              <a:rPr lang="es-ES_tradnl"/>
              <a:t>Busque evidencia de quemadura en la vía aérea. </a:t>
            </a:r>
          </a:p>
          <a:p>
            <a:pPr marL="609600" indent="-609600"/>
            <a:r>
              <a:rPr lang="es-ES_tradnl"/>
              <a:t>Evalúe la movilidad de la articulación temporomandibular.</a:t>
            </a:r>
            <a:endParaRPr lang="es-ES"/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Evaluación Secundaria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6" name="Picture 2" descr="penetrante de craneo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826000" cy="3619500"/>
          </a:xfrm>
          <a:noFill/>
          <a:ln/>
        </p:spPr>
      </p:pic>
      <p:pic>
        <p:nvPicPr>
          <p:cNvPr id="180227" name="Picture 3" descr="penetrante de craneo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2363" y="3698875"/>
            <a:ext cx="4211637" cy="31591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Evaluación Secundaria</a:t>
            </a:r>
            <a:endParaRPr lang="es-ES"/>
          </a:p>
        </p:txBody>
      </p:sp>
      <p:sp>
        <p:nvSpPr>
          <p:cNvPr id="18125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978400" cy="4530725"/>
          </a:xfrm>
        </p:spPr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r>
              <a:rPr lang="es-ES_tradnl" sz="2400" b="1"/>
              <a:t>Cuello</a:t>
            </a:r>
            <a:r>
              <a:rPr lang="es-ES_tradnl" sz="2400" i="1"/>
              <a:t>. </a:t>
            </a:r>
          </a:p>
          <a:p>
            <a:pPr marL="609600" indent="-609600"/>
            <a:r>
              <a:rPr lang="es-ES_tradnl" sz="2400"/>
              <a:t>Busque la presencia de heridas, deformidades, desviación de la tráquea, signos de traumatismo de laringe, ingurgitación yugular y enfisema subcutáneo. </a:t>
            </a:r>
          </a:p>
          <a:p>
            <a:pPr marL="609600" indent="-609600"/>
            <a:r>
              <a:rPr lang="es-ES_tradnl" sz="2400"/>
              <a:t>Palpe cuidadosamente la columna cervical buscando deformidades o crepitaciones óseas.</a:t>
            </a:r>
            <a:endParaRPr lang="es-ES" sz="2400"/>
          </a:p>
        </p:txBody>
      </p:sp>
      <p:pic>
        <p:nvPicPr>
          <p:cNvPr id="181252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35650" y="1989138"/>
            <a:ext cx="2832100" cy="4248150"/>
          </a:xfrm>
          <a:noFill/>
          <a:ln w="38100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Energía cinética</a:t>
            </a:r>
            <a:r>
              <a:rPr lang="es-ES"/>
              <a:t> 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i="1"/>
              <a:t>Cinemática del trauma: (Definición aplicada)</a:t>
            </a:r>
          </a:p>
          <a:p>
            <a:endParaRPr lang="es-ES_tradnl" i="1"/>
          </a:p>
          <a:p>
            <a:pPr lvl="1"/>
            <a:r>
              <a:rPr lang="es-ES_tradnl"/>
              <a:t>«evaluación de un evento traumático que permite sospechar o determinar los daños resultantes provocados por las fuerzas y movimientos involucrados". 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5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Evaluación Secundaria</a:t>
            </a:r>
            <a:endParaRPr lang="es-ES"/>
          </a:p>
        </p:txBody>
      </p:sp>
      <p:sp>
        <p:nvSpPr>
          <p:cNvPr id="18227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194300" cy="4530725"/>
          </a:xfrm>
        </p:spPr>
        <p:txBody>
          <a:bodyPr/>
          <a:lstStyle/>
          <a:p>
            <a:pPr marL="609600" indent="-609600" algn="ctr">
              <a:lnSpc>
                <a:spcPct val="90000"/>
              </a:lnSpc>
              <a:buFont typeface="Wingdings" pitchFamily="2" charset="2"/>
              <a:buNone/>
            </a:pPr>
            <a:r>
              <a:rPr lang="es-ES_tradnl" sz="2800" b="1"/>
              <a:t>Tórax</a:t>
            </a:r>
            <a:r>
              <a:rPr lang="es-ES_tradnl" sz="2800"/>
              <a:t>. 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/>
              <a:t>Siempre que sea posible, el paciente debe ser evaluado por cara anterior y cara posterior.</a:t>
            </a:r>
          </a:p>
          <a:p>
            <a:pPr marL="609600" indent="-609600">
              <a:lnSpc>
                <a:spcPct val="90000"/>
              </a:lnSpc>
            </a:pPr>
            <a:r>
              <a:rPr lang="es-ES_tradnl" sz="2800"/>
              <a:t>Observe le expansión torácica, el trabajo respiratorio y busque movimientos paradojales (tórax volante). </a:t>
            </a:r>
          </a:p>
        </p:txBody>
      </p:sp>
      <p:pic>
        <p:nvPicPr>
          <p:cNvPr id="182276" name="Picture 4" descr="penetrant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3463" y="1773238"/>
            <a:ext cx="3030537" cy="45307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s-ES_tradnl"/>
              <a:t>Ausculte cuidadosamente. </a:t>
            </a:r>
          </a:p>
          <a:p>
            <a:pPr marL="609600" indent="-609600"/>
            <a:r>
              <a:rPr lang="es-ES_tradnl"/>
              <a:t>Busque heridas</a:t>
            </a:r>
          </a:p>
          <a:p>
            <a:pPr marL="609600" indent="-609600"/>
            <a:r>
              <a:rPr lang="es-ES_tradnl"/>
              <a:t>Enfisema subcutáneo y laceraciones.</a:t>
            </a:r>
          </a:p>
          <a:p>
            <a:pPr marL="609600" indent="-609600"/>
            <a:r>
              <a:rPr lang="es-ES_tradnl"/>
              <a:t>Recuerde que estos hallazgos pueden hacer sospechar una contusión miocárdica o pulmonar. </a:t>
            </a:r>
          </a:p>
          <a:p>
            <a:pPr marL="609600" indent="-609600"/>
            <a:r>
              <a:rPr lang="es-ES_tradnl"/>
              <a:t>La palpación de la columna dorsal debe hacerse al inmovilizar al paciente.</a:t>
            </a:r>
            <a:endParaRPr lang="es-ES"/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Evaluación Secundaria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3600" b="1"/>
              <a:t>Lesiones torácicas que ponen</a:t>
            </a:r>
            <a:br>
              <a:rPr lang="es-ES_tradnl" sz="3600" b="1"/>
            </a:br>
            <a:r>
              <a:rPr lang="es-ES_tradnl" sz="3600" b="1"/>
              <a:t>en peligro la vida</a:t>
            </a:r>
            <a:endParaRPr lang="es-ES" sz="3600" b="1"/>
          </a:p>
        </p:txBody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0" hangingPunct="0">
              <a:lnSpc>
                <a:spcPct val="90000"/>
              </a:lnSpc>
              <a:buClr>
                <a:srgbClr val="FF6600"/>
              </a:buClr>
              <a:buFont typeface="Wingdings" pitchFamily="2" charset="2"/>
              <a:buNone/>
            </a:pPr>
            <a:r>
              <a:rPr lang="es-ES_tradnl" sz="3600">
                <a:latin typeface="Comic Sans MS" pitchFamily="66" charset="0"/>
              </a:rPr>
              <a:t>O.V.A.C.E.</a:t>
            </a:r>
          </a:p>
          <a:p>
            <a:pPr eaLnBrk="0" hangingPunct="0">
              <a:lnSpc>
                <a:spcPct val="90000"/>
              </a:lnSpc>
              <a:buClr>
                <a:srgbClr val="FF6600"/>
              </a:buClr>
              <a:buFont typeface="Wingdings" pitchFamily="2" charset="2"/>
              <a:buNone/>
            </a:pPr>
            <a:r>
              <a:rPr lang="es-ES_tradnl" sz="3600">
                <a:latin typeface="Comic Sans MS" pitchFamily="66" charset="0"/>
              </a:rPr>
              <a:t>Neumotórax a Tensión</a:t>
            </a:r>
          </a:p>
          <a:p>
            <a:pPr eaLnBrk="0" hangingPunct="0">
              <a:lnSpc>
                <a:spcPct val="90000"/>
              </a:lnSpc>
              <a:buClr>
                <a:srgbClr val="FF6600"/>
              </a:buClr>
              <a:buFont typeface="Wingdings" pitchFamily="2" charset="2"/>
              <a:buNone/>
            </a:pPr>
            <a:r>
              <a:rPr lang="es-ES_tradnl" sz="3600">
                <a:latin typeface="Comic Sans MS" pitchFamily="66" charset="0"/>
              </a:rPr>
              <a:t>Neumotórax Abierto</a:t>
            </a:r>
          </a:p>
          <a:p>
            <a:pPr eaLnBrk="0" hangingPunct="0">
              <a:lnSpc>
                <a:spcPct val="90000"/>
              </a:lnSpc>
              <a:buClr>
                <a:srgbClr val="FF6600"/>
              </a:buClr>
              <a:buFont typeface="Wingdings" pitchFamily="2" charset="2"/>
              <a:buNone/>
            </a:pPr>
            <a:r>
              <a:rPr lang="es-ES_tradnl" sz="3600">
                <a:latin typeface="Comic Sans MS" pitchFamily="66" charset="0"/>
              </a:rPr>
              <a:t>Hemotórax Masivo</a:t>
            </a:r>
          </a:p>
          <a:p>
            <a:pPr eaLnBrk="0" hangingPunct="0">
              <a:lnSpc>
                <a:spcPct val="90000"/>
              </a:lnSpc>
              <a:buClr>
                <a:srgbClr val="FF6600"/>
              </a:buClr>
              <a:buFont typeface="Wingdings" pitchFamily="2" charset="2"/>
              <a:buNone/>
            </a:pPr>
            <a:r>
              <a:rPr lang="es-ES_tradnl" sz="3600">
                <a:latin typeface="Comic Sans MS" pitchFamily="66" charset="0"/>
              </a:rPr>
              <a:t>Tórax Inestable</a:t>
            </a:r>
          </a:p>
          <a:p>
            <a:pPr eaLnBrk="0" hangingPunct="0">
              <a:lnSpc>
                <a:spcPct val="90000"/>
              </a:lnSpc>
              <a:buClr>
                <a:srgbClr val="FF6600"/>
              </a:buClr>
              <a:buFont typeface="Wingdings" pitchFamily="2" charset="2"/>
              <a:buNone/>
            </a:pPr>
            <a:r>
              <a:rPr lang="es-ES_tradnl" sz="3600">
                <a:latin typeface="Comic Sans MS" pitchFamily="66" charset="0"/>
              </a:rPr>
              <a:t>Taponamiento Cardíaco</a:t>
            </a:r>
            <a:endParaRPr lang="es-ES" sz="360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22" name="Picture 2" descr="trauma de tórax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836613"/>
            <a:ext cx="8428037" cy="51466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133600"/>
            <a:ext cx="3683000" cy="604838"/>
          </a:xfrm>
          <a:noFill/>
          <a:ln/>
        </p:spPr>
        <p:txBody>
          <a:bodyPr/>
          <a:lstStyle/>
          <a:p>
            <a:pPr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s-ES" sz="2400" b="1">
                <a:latin typeface="Comic Sans MS" pitchFamily="66" charset="0"/>
              </a:rPr>
              <a:t>Neumotórax a Tensión</a:t>
            </a:r>
            <a:endParaRPr lang="es-CL" sz="2400" b="1">
              <a:latin typeface="Comic Sans MS" pitchFamily="66" charset="0"/>
            </a:endParaRPr>
          </a:p>
        </p:txBody>
      </p:sp>
      <p:sp>
        <p:nvSpPr>
          <p:cNvPr id="2385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827088" y="333375"/>
            <a:ext cx="4027487" cy="7921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ES" b="1">
                <a:latin typeface="Comic Sans MS" pitchFamily="66" charset="0"/>
              </a:rPr>
              <a:t>Neumotórax Abierto</a:t>
            </a:r>
          </a:p>
        </p:txBody>
      </p:sp>
      <p:pic>
        <p:nvPicPr>
          <p:cNvPr id="238598" name="Picture 6" descr="sarella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5063" y="0"/>
            <a:ext cx="4198937" cy="2638425"/>
          </a:xfrm>
          <a:prstGeom prst="rect">
            <a:avLst/>
          </a:prstGeom>
          <a:noFill/>
        </p:spPr>
      </p:pic>
      <p:pic>
        <p:nvPicPr>
          <p:cNvPr id="238599" name="Picture 7" descr="puncionTORAX"/>
          <p:cNvPicPr>
            <a:picLocks noChangeAspect="1" noChangeArrowheads="1"/>
          </p:cNvPicPr>
          <p:nvPr/>
        </p:nvPicPr>
        <p:blipFill>
          <a:blip r:embed="rId3" cstate="print"/>
          <a:srcRect l="900" t="1294" b="647"/>
          <a:stretch>
            <a:fillRect/>
          </a:stretch>
        </p:blipFill>
        <p:spPr bwMode="auto">
          <a:xfrm>
            <a:off x="0" y="3070225"/>
            <a:ext cx="6588125" cy="3787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595" grpId="0" build="p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r>
              <a:rPr lang="es-ES_tradnl" sz="2800" b="1"/>
              <a:t>Pelvis</a:t>
            </a:r>
            <a:r>
              <a:rPr lang="es-ES_tradnl" sz="2800" i="1"/>
              <a:t>. </a:t>
            </a:r>
          </a:p>
          <a:p>
            <a:pPr marL="609600" indent="-609600"/>
            <a:r>
              <a:rPr lang="es-ES_tradnl" sz="2800"/>
              <a:t>Evalúe la estabilidad de la pelvis </a:t>
            </a:r>
          </a:p>
          <a:p>
            <a:pPr marL="609600" indent="-609600"/>
            <a:r>
              <a:rPr lang="es-ES_tradnl" sz="2800"/>
              <a:t>Si existe inestabilidad, considere que ese paciente está sangrando. </a:t>
            </a:r>
          </a:p>
          <a:p>
            <a:pPr marL="609600" indent="-609600"/>
            <a:r>
              <a:rPr lang="es-ES_tradnl" sz="2800"/>
              <a:t>Si la cinemática del trauma despierta sospechas de una lesión a nivel pélvico, se debe visualizar la zona.</a:t>
            </a:r>
            <a:endParaRPr lang="es-ES" sz="280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Evaluación Secundaria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1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Evaluación Secundaria</a:t>
            </a:r>
            <a:endParaRPr lang="es-ES"/>
          </a:p>
        </p:txBody>
      </p:sp>
      <p:sp>
        <p:nvSpPr>
          <p:cNvPr id="186370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975"/>
            <a:ext cx="8686800" cy="2160588"/>
          </a:xfrm>
        </p:spPr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r>
              <a:rPr lang="es-ES_tradnl" sz="2400" b="1"/>
              <a:t>Abdomen</a:t>
            </a:r>
            <a:r>
              <a:rPr lang="es-ES_tradnl" sz="2400" i="1"/>
              <a:t>. </a:t>
            </a:r>
          </a:p>
          <a:p>
            <a:pPr marL="609600" indent="-609600"/>
            <a:r>
              <a:rPr lang="es-ES_tradnl" sz="2400"/>
              <a:t>Busque heridas, equimosis o abrasiones. </a:t>
            </a:r>
          </a:p>
          <a:p>
            <a:pPr marL="609600" indent="-609600"/>
            <a:r>
              <a:rPr lang="es-ES_tradnl" sz="2400"/>
              <a:t>La presencia de marcas del cinturón cerca del ombligo, "signo del cinturón de seguridad", puede indicar trauma abdominal por un cinturón mal utilizado.</a:t>
            </a:r>
          </a:p>
          <a:p>
            <a:pPr marL="609600" indent="-609600"/>
            <a:endParaRPr lang="es-ES_tradnl" sz="2400"/>
          </a:p>
        </p:txBody>
      </p:sp>
      <p:pic>
        <p:nvPicPr>
          <p:cNvPr id="186372" name="Picture 4" descr="wound0005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68538" y="3375025"/>
            <a:ext cx="4643437" cy="34829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259263" cy="4530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>
                <a:latin typeface="Comic Sans MS" pitchFamily="66" charset="0"/>
              </a:rPr>
              <a:t>Evisceraciones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2400">
              <a:latin typeface="Comic Sans MS" pitchFamily="66" charset="0"/>
            </a:endParaRPr>
          </a:p>
          <a:p>
            <a:pPr lvl="1">
              <a:lnSpc>
                <a:spcPct val="80000"/>
              </a:lnSpc>
            </a:pPr>
            <a:r>
              <a:rPr lang="es-ES" sz="2000">
                <a:latin typeface="Comic Sans MS" pitchFamily="66" charset="0"/>
              </a:rPr>
              <a:t>Cubra con gasa estéril humedecida</a:t>
            </a:r>
          </a:p>
          <a:p>
            <a:pPr lvl="1">
              <a:lnSpc>
                <a:spcPct val="80000"/>
              </a:lnSpc>
            </a:pPr>
            <a:r>
              <a:rPr lang="es-ES_tradnl" sz="2000">
                <a:latin typeface="Comic Sans MS" pitchFamily="66" charset="0"/>
              </a:rPr>
              <a:t>No las reduzca </a:t>
            </a:r>
          </a:p>
          <a:p>
            <a:pPr lvl="1">
              <a:lnSpc>
                <a:spcPct val="80000"/>
              </a:lnSpc>
            </a:pPr>
            <a:endParaRPr lang="es-ES_tradnl" sz="2000">
              <a:latin typeface="Comic Sans MS" pitchFamily="66" charset="0"/>
            </a:endParaRPr>
          </a:p>
          <a:p>
            <a:pPr lvl="1">
              <a:lnSpc>
                <a:spcPct val="80000"/>
              </a:lnSpc>
            </a:pPr>
            <a:r>
              <a:rPr lang="es-ES_tradnl" sz="2000">
                <a:latin typeface="Comic Sans MS" pitchFamily="66" charset="0"/>
              </a:rPr>
              <a:t>No explore las heridas</a:t>
            </a:r>
          </a:p>
          <a:p>
            <a:pPr lvl="1">
              <a:lnSpc>
                <a:spcPct val="80000"/>
              </a:lnSpc>
            </a:pPr>
            <a:endParaRPr lang="es-ES_tradnl" sz="2000">
              <a:latin typeface="Comic Sans MS" pitchFamily="66" charset="0"/>
            </a:endParaRPr>
          </a:p>
          <a:p>
            <a:pPr lvl="1">
              <a:lnSpc>
                <a:spcPct val="80000"/>
              </a:lnSpc>
            </a:pPr>
            <a:r>
              <a:rPr lang="es-ES_tradnl" sz="2000">
                <a:latin typeface="Comic Sans MS" pitchFamily="66" charset="0"/>
              </a:rPr>
              <a:t>No extraiga objetos</a:t>
            </a:r>
          </a:p>
          <a:p>
            <a:pPr lvl="1">
              <a:lnSpc>
                <a:spcPct val="80000"/>
              </a:lnSpc>
            </a:pPr>
            <a:endParaRPr lang="es-ES_tradnl" sz="2000">
              <a:latin typeface="Comic Sans MS" pitchFamily="66" charset="0"/>
            </a:endParaRPr>
          </a:p>
          <a:p>
            <a:pPr lvl="1">
              <a:lnSpc>
                <a:spcPct val="80000"/>
              </a:lnSpc>
            </a:pPr>
            <a:r>
              <a:rPr lang="es-ES_tradnl" sz="2000">
                <a:latin typeface="Comic Sans MS" pitchFamily="66" charset="0"/>
              </a:rPr>
              <a:t>No mueva objetos</a:t>
            </a:r>
          </a:p>
          <a:p>
            <a:pPr lvl="1">
              <a:lnSpc>
                <a:spcPct val="80000"/>
              </a:lnSpc>
            </a:pPr>
            <a:endParaRPr lang="es-ES_tradnl" sz="2000">
              <a:latin typeface="Comic Sans MS" pitchFamily="66" charset="0"/>
            </a:endParaRPr>
          </a:p>
          <a:p>
            <a:pPr lvl="1">
              <a:lnSpc>
                <a:spcPct val="80000"/>
              </a:lnSpc>
            </a:pPr>
            <a:r>
              <a:rPr lang="es-ES_tradnl" sz="2000">
                <a:latin typeface="Comic Sans MS" pitchFamily="66" charset="0"/>
              </a:rPr>
              <a:t>Solo fíjelos y protéjalos</a:t>
            </a:r>
            <a:endParaRPr lang="es-ES" sz="2000">
              <a:latin typeface="Comic Sans MS" pitchFamily="66" charset="0"/>
            </a:endParaRPr>
          </a:p>
        </p:txBody>
      </p:sp>
      <p:pic>
        <p:nvPicPr>
          <p:cNvPr id="239620" name="Picture 4" descr="evisce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18100" y="1628775"/>
            <a:ext cx="4025900" cy="4752975"/>
          </a:xfrm>
          <a:noFill/>
          <a:ln/>
        </p:spPr>
      </p:pic>
      <p:sp>
        <p:nvSpPr>
          <p:cNvPr id="239623" name="Rectangle 7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Evaluación Secundaria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9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Evaluación Secundaria</a:t>
            </a:r>
            <a:endParaRPr lang="es-ES"/>
          </a:p>
        </p:txBody>
      </p:sp>
      <p:sp>
        <p:nvSpPr>
          <p:cNvPr id="188418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268413"/>
            <a:ext cx="4465638" cy="4530725"/>
          </a:xfrm>
        </p:spPr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r>
              <a:rPr lang="es-ES_tradnl" sz="2800" b="1"/>
              <a:t>Extremidades</a:t>
            </a:r>
            <a:r>
              <a:rPr lang="es-ES_tradnl" sz="2800"/>
              <a:t>. </a:t>
            </a:r>
          </a:p>
          <a:p>
            <a:pPr marL="609600" indent="-609600"/>
            <a:r>
              <a:rPr lang="es-ES_tradnl" sz="2800"/>
              <a:t>Observe si existen posturas viciosas de las extremidades. </a:t>
            </a:r>
          </a:p>
          <a:p>
            <a:pPr marL="609600" indent="-609600"/>
            <a:r>
              <a:rPr lang="es-ES_tradnl" sz="2800"/>
              <a:t>Palpe buscando deformidades, crepitaciones y/o dolor. </a:t>
            </a:r>
          </a:p>
          <a:p>
            <a:pPr marL="609600" indent="-609600"/>
            <a:r>
              <a:rPr lang="es-ES_tradnl" sz="2800"/>
              <a:t>Evalúe pulsos distales, color, perfusión, sensibilidad y déficit motor.</a:t>
            </a:r>
            <a:endParaRPr lang="es-ES" sz="2800"/>
          </a:p>
        </p:txBody>
      </p:sp>
      <p:pic>
        <p:nvPicPr>
          <p:cNvPr id="188420" name="Picture 4" descr="sindrome compartimentel (3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105400" y="2133600"/>
            <a:ext cx="4038600" cy="3048000"/>
          </a:xfrm>
          <a:noFill/>
          <a:ln w="3175">
            <a:solidFill>
              <a:schemeClr val="accent2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s-ES_tradnl"/>
              <a:t>Una vez concluida la evaluación secundaria:</a:t>
            </a:r>
          </a:p>
          <a:p>
            <a:pPr marL="609600" indent="-609600">
              <a:lnSpc>
                <a:spcPct val="90000"/>
              </a:lnSpc>
            </a:pPr>
            <a:r>
              <a:rPr lang="es-ES_tradnl"/>
              <a:t>Se procede a inmovilizar al paciente.</a:t>
            </a:r>
          </a:p>
          <a:p>
            <a:pPr marL="609600" indent="-609600">
              <a:lnSpc>
                <a:spcPct val="90000"/>
              </a:lnSpc>
            </a:pPr>
            <a:r>
              <a:rPr lang="es-ES_tradnl"/>
              <a:t>Durante este procedimiento hay que palpar la columna dorsal y lumbar. </a:t>
            </a:r>
          </a:p>
          <a:p>
            <a:pPr marL="609600" indent="-609600">
              <a:lnSpc>
                <a:spcPct val="90000"/>
              </a:lnSpc>
            </a:pPr>
            <a:r>
              <a:rPr lang="es-ES_tradnl"/>
              <a:t>Recuerde que sólo puede abandonar la fijación manual de una columna cervical una vez instalados el collar y los inmovilizadores laterales.</a:t>
            </a:r>
            <a:endParaRPr lang="es-ES"/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Evaluación Secundaria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i="1"/>
              <a:t>Energía cinética</a:t>
            </a:r>
            <a:endParaRPr lang="es-ES" i="1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2800"/>
              <a:t>La teoría física es absolutamente aplicable a la realidad de un paciente víctima de trauma:</a:t>
            </a:r>
          </a:p>
          <a:p>
            <a:endParaRPr lang="es-ES_tradnl" sz="2800"/>
          </a:p>
          <a:p>
            <a:r>
              <a:rPr lang="es-ES_tradnl" sz="2800" b="1"/>
              <a:t>Primera Ley de Newton</a:t>
            </a:r>
            <a:r>
              <a:rPr lang="es-ES_tradnl" sz="2800"/>
              <a:t>: un cuerpo en reposo permanecerá en reposo y un cuerpo en movimiento se mantendrá en movimiento a menos que una fuerza actúe sobre él.</a:t>
            </a:r>
            <a:endParaRPr lang="es-ES" sz="2800"/>
          </a:p>
          <a:p>
            <a:pPr lvl="1"/>
            <a:r>
              <a:rPr lang="es-ES_tradnl" sz="2400" i="1"/>
              <a:t>Este cuerpo en reposo puede ser un ocupante de un vehículo, un motorista, un proyectil, un automóvil, etc.</a:t>
            </a:r>
            <a:endParaRPr lang="es-E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466" name="Picture 2" descr="tabla escolar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765175"/>
            <a:ext cx="6877050" cy="48942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490" name="Picture 2" descr="tabla escolar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692150"/>
            <a:ext cx="7235825" cy="51466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514" name="Picture 2" descr="tabla escolar 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765175"/>
            <a:ext cx="7085012" cy="51641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538" name="Picture 2" descr="tabla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765175"/>
            <a:ext cx="3600450" cy="3471863"/>
          </a:xfrm>
          <a:noFill/>
          <a:ln/>
        </p:spPr>
      </p:pic>
      <p:pic>
        <p:nvPicPr>
          <p:cNvPr id="193539" name="Picture 3" descr="tabla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219700" y="2492375"/>
            <a:ext cx="3395663" cy="40100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62" name="Picture 2" descr="tabla pediátrica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1341438"/>
            <a:ext cx="7134225" cy="48736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>
              <a:buFont typeface="Wingdings" pitchFamily="2" charset="2"/>
              <a:buNone/>
            </a:pPr>
            <a:r>
              <a:rPr lang="es-ES_tradnl" b="1"/>
              <a:t>Evaluación neurológica</a:t>
            </a:r>
            <a:r>
              <a:rPr lang="es-ES"/>
              <a:t> </a:t>
            </a:r>
          </a:p>
          <a:p>
            <a:pPr marL="609600" indent="-609600"/>
            <a:r>
              <a:rPr lang="es-ES_tradnl"/>
              <a:t>Este es el momento de aplicar la </a:t>
            </a:r>
            <a:r>
              <a:rPr lang="es-ES_tradnl" i="1"/>
              <a:t>Escala de </a:t>
            </a:r>
            <a:r>
              <a:rPr lang="es-ES_tradnl"/>
              <a:t>Gl</a:t>
            </a:r>
            <a:r>
              <a:rPr lang="es-ES_tradnl" i="1"/>
              <a:t>asgow</a:t>
            </a:r>
            <a:r>
              <a:rPr lang="es-ES_tradnl"/>
              <a:t> .</a:t>
            </a:r>
          </a:p>
          <a:p>
            <a:pPr marL="609600" indent="-609600"/>
            <a:r>
              <a:rPr lang="es-ES_tradnl"/>
              <a:t>Evalúe, o revalúe, la condición pupilar (PIRRL). </a:t>
            </a:r>
            <a:endParaRPr lang="es-ES"/>
          </a:p>
        </p:txBody>
      </p:sp>
      <p:sp>
        <p:nvSpPr>
          <p:cNvPr id="195587" name="Rectangle 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Evaluación Secundaria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Prevención!!!</a:t>
            </a:r>
            <a:endParaRPr lang="es-ES"/>
          </a:p>
        </p:txBody>
      </p:sp>
      <p:pic>
        <p:nvPicPr>
          <p:cNvPr id="7" name="car_accident_no_seatbelt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714488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4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55875" y="2492375"/>
            <a:ext cx="4043363" cy="13239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s-MX" sz="5400"/>
              <a:t>GRACIAS!!!</a:t>
            </a:r>
            <a:endParaRPr lang="es-ES" sz="5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7" name="eyeccion moto.mpe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" y="0"/>
            <a:ext cx="927278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Órbita">
  <a:themeElements>
    <a:clrScheme name="Órbita 1">
      <a:dk1>
        <a:srgbClr val="010199"/>
      </a:dk1>
      <a:lt1>
        <a:srgbClr val="FFFFFF"/>
      </a:lt1>
      <a:dk2>
        <a:srgbClr val="000000"/>
      </a:dk2>
      <a:lt2>
        <a:srgbClr val="B2B2B2"/>
      </a:lt2>
      <a:accent1>
        <a:srgbClr val="3399FF"/>
      </a:accent1>
      <a:accent2>
        <a:srgbClr val="666699"/>
      </a:accent2>
      <a:accent3>
        <a:srgbClr val="AAAAAA"/>
      </a:accent3>
      <a:accent4>
        <a:srgbClr val="DADADA"/>
      </a:accent4>
      <a:accent5>
        <a:srgbClr val="ADCAFF"/>
      </a:accent5>
      <a:accent6>
        <a:srgbClr val="5C5C8A"/>
      </a:accent6>
      <a:hlink>
        <a:srgbClr val="FFFFCC"/>
      </a:hlink>
      <a:folHlink>
        <a:srgbClr val="FFCC66"/>
      </a:folHlink>
    </a:clrScheme>
    <a:fontScheme name="Órb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Órbita 1">
        <a:dk1>
          <a:srgbClr val="010199"/>
        </a:dk1>
        <a:lt1>
          <a:srgbClr val="FFFFFF"/>
        </a:lt1>
        <a:dk2>
          <a:srgbClr val="000000"/>
        </a:dk2>
        <a:lt2>
          <a:srgbClr val="B2B2B2"/>
        </a:lt2>
        <a:accent1>
          <a:srgbClr val="3399FF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5C5C8A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2">
        <a:dk1>
          <a:srgbClr val="008000"/>
        </a:dk1>
        <a:lt1>
          <a:srgbClr val="FFFFFF"/>
        </a:lt1>
        <a:dk2>
          <a:srgbClr val="003300"/>
        </a:dk2>
        <a:lt2>
          <a:srgbClr val="C0C0C0"/>
        </a:lt2>
        <a:accent1>
          <a:srgbClr val="99CC00"/>
        </a:accent1>
        <a:accent2>
          <a:srgbClr val="527C3A"/>
        </a:accent2>
        <a:accent3>
          <a:srgbClr val="AAADAA"/>
        </a:accent3>
        <a:accent4>
          <a:srgbClr val="DADADA"/>
        </a:accent4>
        <a:accent5>
          <a:srgbClr val="CAE2AA"/>
        </a:accent5>
        <a:accent6>
          <a:srgbClr val="497034"/>
        </a:accent6>
        <a:hlink>
          <a:srgbClr val="33CC33"/>
        </a:hlink>
        <a:folHlink>
          <a:srgbClr val="C1FF8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3">
        <a:dk1>
          <a:srgbClr val="000066"/>
        </a:dk1>
        <a:lt1>
          <a:srgbClr val="FFFFFF"/>
        </a:lt1>
        <a:dk2>
          <a:srgbClr val="000099"/>
        </a:dk2>
        <a:lt2>
          <a:srgbClr val="9FBFFF"/>
        </a:lt2>
        <a:accent1>
          <a:srgbClr val="0099CC"/>
        </a:accent1>
        <a:accent2>
          <a:srgbClr val="00CC66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00B95C"/>
        </a:accent6>
        <a:hlink>
          <a:srgbClr val="00FFFF"/>
        </a:hlink>
        <a:folHlink>
          <a:srgbClr val="CDE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4">
        <a:dk1>
          <a:srgbClr val="00ACA8"/>
        </a:dk1>
        <a:lt1>
          <a:srgbClr val="FFFFFF"/>
        </a:lt1>
        <a:dk2>
          <a:srgbClr val="006666"/>
        </a:dk2>
        <a:lt2>
          <a:srgbClr val="FFFF99"/>
        </a:lt2>
        <a:accent1>
          <a:srgbClr val="0099CC"/>
        </a:accent1>
        <a:accent2>
          <a:srgbClr val="6D6FC7"/>
        </a:accent2>
        <a:accent3>
          <a:srgbClr val="AAB8B8"/>
        </a:accent3>
        <a:accent4>
          <a:srgbClr val="DADADA"/>
        </a:accent4>
        <a:accent5>
          <a:srgbClr val="AACAE2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5">
        <a:dk1>
          <a:srgbClr val="BA0023"/>
        </a:dk1>
        <a:lt1>
          <a:srgbClr val="FFFFFF"/>
        </a:lt1>
        <a:dk2>
          <a:srgbClr val="800000"/>
        </a:dk2>
        <a:lt2>
          <a:srgbClr val="FFFF99"/>
        </a:lt2>
        <a:accent1>
          <a:srgbClr val="FF6600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B24B36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6">
        <a:dk1>
          <a:srgbClr val="6D776E"/>
        </a:dk1>
        <a:lt1>
          <a:srgbClr val="FFFFFF"/>
        </a:lt1>
        <a:dk2>
          <a:srgbClr val="575863"/>
        </a:dk2>
        <a:lt2>
          <a:srgbClr val="DDDDDD"/>
        </a:lt2>
        <a:accent1>
          <a:srgbClr val="0099CC"/>
        </a:accent1>
        <a:accent2>
          <a:srgbClr val="939EA9"/>
        </a:accent2>
        <a:accent3>
          <a:srgbClr val="B4B4B7"/>
        </a:accent3>
        <a:accent4>
          <a:srgbClr val="DADADA"/>
        </a:accent4>
        <a:accent5>
          <a:srgbClr val="AACAE2"/>
        </a:accent5>
        <a:accent6>
          <a:srgbClr val="858F99"/>
        </a:accent6>
        <a:hlink>
          <a:srgbClr val="FFCC00"/>
        </a:hlink>
        <a:folHlink>
          <a:srgbClr val="BD894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7">
        <a:dk1>
          <a:srgbClr val="A28A84"/>
        </a:dk1>
        <a:lt1>
          <a:srgbClr val="FFFFFF"/>
        </a:lt1>
        <a:dk2>
          <a:srgbClr val="765E58"/>
        </a:dk2>
        <a:lt2>
          <a:srgbClr val="DDDDDD"/>
        </a:lt2>
        <a:accent1>
          <a:srgbClr val="CC6600"/>
        </a:accent1>
        <a:accent2>
          <a:srgbClr val="CC9900"/>
        </a:accent2>
        <a:accent3>
          <a:srgbClr val="BDB6B4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FFCC00"/>
        </a:hlink>
        <a:folHlink>
          <a:srgbClr val="FFFF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Órbita 8">
        <a:dk1>
          <a:srgbClr val="000000"/>
        </a:dk1>
        <a:lt1>
          <a:srgbClr val="C5D9ED"/>
        </a:lt1>
        <a:dk2>
          <a:srgbClr val="000000"/>
        </a:dk2>
        <a:lt2>
          <a:srgbClr val="FFFFFF"/>
        </a:lt2>
        <a:accent1>
          <a:srgbClr val="F3F6FF"/>
        </a:accent1>
        <a:accent2>
          <a:srgbClr val="33CCCC"/>
        </a:accent2>
        <a:accent3>
          <a:srgbClr val="DFE9F4"/>
        </a:accent3>
        <a:accent4>
          <a:srgbClr val="000000"/>
        </a:accent4>
        <a:accent5>
          <a:srgbClr val="F8FAFF"/>
        </a:accent5>
        <a:accent6>
          <a:srgbClr val="2DB9B9"/>
        </a:accent6>
        <a:hlink>
          <a:srgbClr val="0000FF"/>
        </a:hlink>
        <a:folHlink>
          <a:srgbClr val="00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Órbita 9">
        <a:dk1>
          <a:srgbClr val="FFFFFF"/>
        </a:dk1>
        <a:lt1>
          <a:srgbClr val="FFFFFF"/>
        </a:lt1>
        <a:dk2>
          <a:srgbClr val="AAAAC6"/>
        </a:dk2>
        <a:lt2>
          <a:srgbClr val="FFFFCC"/>
        </a:lt2>
        <a:accent1>
          <a:srgbClr val="66667E"/>
        </a:accent1>
        <a:accent2>
          <a:srgbClr val="629157"/>
        </a:accent2>
        <a:accent3>
          <a:srgbClr val="D2D2DF"/>
        </a:accent3>
        <a:accent4>
          <a:srgbClr val="DADADA"/>
        </a:accent4>
        <a:accent5>
          <a:srgbClr val="B8B8C0"/>
        </a:accent5>
        <a:accent6>
          <a:srgbClr val="58834E"/>
        </a:accent6>
        <a:hlink>
          <a:srgbClr val="6600CC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</Template>
  <TotalTime>801</TotalTime>
  <Words>1948</Words>
  <Application>Microsoft Office PowerPoint</Application>
  <PresentationFormat>Presentación en pantalla (4:3)</PresentationFormat>
  <Paragraphs>296</Paragraphs>
  <Slides>87</Slides>
  <Notes>0</Notes>
  <HiddenSlides>0</HiddenSlides>
  <MMClips>9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87</vt:i4>
      </vt:variant>
    </vt:vector>
  </HeadingPairs>
  <TitlesOfParts>
    <vt:vector size="88" baseType="lpstr">
      <vt:lpstr>Órbita</vt:lpstr>
      <vt:lpstr>Paciente Politraumatizado. Atención inicial</vt:lpstr>
      <vt:lpstr>Cinemática del trauma</vt:lpstr>
      <vt:lpstr>Cinemática del trauma</vt:lpstr>
      <vt:lpstr>Diapositiva 4</vt:lpstr>
      <vt:lpstr>Cinemática del trauma</vt:lpstr>
      <vt:lpstr>Historia y antecedentes </vt:lpstr>
      <vt:lpstr>Energía cinética </vt:lpstr>
      <vt:lpstr>Energía cinética</vt:lpstr>
      <vt:lpstr>Diapositiva 9</vt:lpstr>
      <vt:lpstr>Energía cinética</vt:lpstr>
      <vt:lpstr>Energía cinética</vt:lpstr>
      <vt:lpstr>Diapositiva 12</vt:lpstr>
      <vt:lpstr>Cavitación </vt:lpstr>
      <vt:lpstr>Cavitación </vt:lpstr>
      <vt:lpstr>Cavitación </vt:lpstr>
      <vt:lpstr>Diapositiva 16</vt:lpstr>
      <vt:lpstr>Trauma cerrado. </vt:lpstr>
      <vt:lpstr>Trauma cerrado. </vt:lpstr>
      <vt:lpstr>Trauma cerrado. </vt:lpstr>
      <vt:lpstr>Diapositiva 20</vt:lpstr>
      <vt:lpstr>Colisión de vehículos</vt:lpstr>
      <vt:lpstr>Diapositiva 22</vt:lpstr>
      <vt:lpstr>Trauma vehicular.</vt:lpstr>
      <vt:lpstr>Trauma vehicular.</vt:lpstr>
      <vt:lpstr>Trauma vehicular.</vt:lpstr>
      <vt:lpstr>Trauma vehicular.</vt:lpstr>
      <vt:lpstr>Diapositiva 27</vt:lpstr>
      <vt:lpstr>Trauma vehicular.</vt:lpstr>
      <vt:lpstr>Trauma vehicular.</vt:lpstr>
      <vt:lpstr>Trauma vehicular.</vt:lpstr>
      <vt:lpstr>Trauma vehicular.</vt:lpstr>
      <vt:lpstr>Diapositiva 32</vt:lpstr>
      <vt:lpstr>Diapositiva 33</vt:lpstr>
      <vt:lpstr>Trauma vehicular.</vt:lpstr>
      <vt:lpstr>Caídas de altura </vt:lpstr>
      <vt:lpstr>Caídas de altura </vt:lpstr>
      <vt:lpstr>Lesiones penetrantes.</vt:lpstr>
      <vt:lpstr>Lesiones penetrantes.</vt:lpstr>
      <vt:lpstr>Lesiones penetrantes.</vt:lpstr>
      <vt:lpstr>Lesiones penetrantes.</vt:lpstr>
      <vt:lpstr>Paciente Politraumatizado</vt:lpstr>
      <vt:lpstr>Politraumatizado</vt:lpstr>
      <vt:lpstr>Politraumatizado</vt:lpstr>
      <vt:lpstr>Cuadro clínico</vt:lpstr>
      <vt:lpstr>Politraumatizado grave</vt:lpstr>
      <vt:lpstr>Evaluación primaria</vt:lpstr>
      <vt:lpstr>Evaluación primaria</vt:lpstr>
      <vt:lpstr>Evaluación primaria</vt:lpstr>
      <vt:lpstr>Evaluación primaria</vt:lpstr>
      <vt:lpstr>Evaluación primaria</vt:lpstr>
      <vt:lpstr>Evaluación primaria</vt:lpstr>
      <vt:lpstr>Evaluación primaria</vt:lpstr>
      <vt:lpstr>Evaluación primaria</vt:lpstr>
      <vt:lpstr>Evaluación primaria</vt:lpstr>
      <vt:lpstr>Evaluación primaria</vt:lpstr>
      <vt:lpstr>Evaluación primaria</vt:lpstr>
      <vt:lpstr>Evaluación primaria</vt:lpstr>
      <vt:lpstr>Evaluación primaria</vt:lpstr>
      <vt:lpstr>Diapositiva 59</vt:lpstr>
      <vt:lpstr>Evaluación primaria</vt:lpstr>
      <vt:lpstr>Evaluación primaria</vt:lpstr>
      <vt:lpstr>Diapositiva 62</vt:lpstr>
      <vt:lpstr>Evaluación primaria</vt:lpstr>
      <vt:lpstr>Evaluación Secundaria</vt:lpstr>
      <vt:lpstr>Evaluación Secundaria</vt:lpstr>
      <vt:lpstr>Evaluación Secundaria</vt:lpstr>
      <vt:lpstr>Evaluación Secundaria</vt:lpstr>
      <vt:lpstr>Diapositiva 68</vt:lpstr>
      <vt:lpstr>Evaluación Secundaria</vt:lpstr>
      <vt:lpstr>Evaluación Secundaria</vt:lpstr>
      <vt:lpstr>Evaluación Secundaria</vt:lpstr>
      <vt:lpstr>Lesiones torácicas que ponen en peligro la vida</vt:lpstr>
      <vt:lpstr>Diapositiva 73</vt:lpstr>
      <vt:lpstr>Diapositiva 74</vt:lpstr>
      <vt:lpstr>Evaluación Secundaria</vt:lpstr>
      <vt:lpstr>Evaluación Secundaria</vt:lpstr>
      <vt:lpstr>Evaluación Secundaria</vt:lpstr>
      <vt:lpstr>Evaluación Secundaria</vt:lpstr>
      <vt:lpstr>Evaluación Secundaria</vt:lpstr>
      <vt:lpstr>Diapositiva 80</vt:lpstr>
      <vt:lpstr>Diapositiva 81</vt:lpstr>
      <vt:lpstr>Diapositiva 82</vt:lpstr>
      <vt:lpstr>Diapositiva 83</vt:lpstr>
      <vt:lpstr>Diapositiva 84</vt:lpstr>
      <vt:lpstr>Evaluación Secundaria</vt:lpstr>
      <vt:lpstr>Prevención!!!</vt:lpstr>
      <vt:lpstr>Diapositiva 87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Paciente Politraumatizado. Atención inicial pre-hospitalaria</dc:title>
  <dc:creator>Marcelo Riquelme W.</dc:creator>
  <cp:lastModifiedBy>ji</cp:lastModifiedBy>
  <cp:revision>6</cp:revision>
  <dcterms:created xsi:type="dcterms:W3CDTF">2008-05-08T18:29:44Z</dcterms:created>
  <dcterms:modified xsi:type="dcterms:W3CDTF">2009-12-06T01:10:30Z</dcterms:modified>
</cp:coreProperties>
</file>