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nmarin@uchile.c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E5BE7B-8346-4AFD-B33F-F36609125132}"/>
              </a:ext>
            </a:extLst>
          </p:cNvPr>
          <p:cNvSpPr>
            <a:spLocks noGrp="1"/>
          </p:cNvSpPr>
          <p:nvPr>
            <p:ph type="ctrTitle"/>
          </p:nvPr>
        </p:nvSpPr>
        <p:spPr/>
        <p:txBody>
          <a:bodyPr/>
          <a:lstStyle/>
          <a:p>
            <a:r>
              <a:rPr lang="es-CL" sz="4000" b="1" dirty="0"/>
              <a:t>Teología de la Liberación</a:t>
            </a:r>
          </a:p>
        </p:txBody>
      </p:sp>
      <p:sp>
        <p:nvSpPr>
          <p:cNvPr id="3" name="Subtítulo 2">
            <a:extLst>
              <a:ext uri="{FF2B5EF4-FFF2-40B4-BE49-F238E27FC236}">
                <a16:creationId xmlns:a16="http://schemas.microsoft.com/office/drawing/2014/main" id="{5FB8BCB6-5D2E-44CE-B0B8-EDF973D18734}"/>
              </a:ext>
            </a:extLst>
          </p:cNvPr>
          <p:cNvSpPr>
            <a:spLocks noGrp="1"/>
          </p:cNvSpPr>
          <p:nvPr>
            <p:ph type="subTitle" idx="1"/>
          </p:nvPr>
        </p:nvSpPr>
        <p:spPr/>
        <p:txBody>
          <a:bodyPr>
            <a:normAutofit/>
          </a:bodyPr>
          <a:lstStyle/>
          <a:p>
            <a:pPr>
              <a:spcBef>
                <a:spcPts val="0"/>
              </a:spcBef>
            </a:pPr>
            <a:r>
              <a:rPr lang="es-CL" dirty="0"/>
              <a:t>Nelson Marín Alarcón</a:t>
            </a:r>
          </a:p>
          <a:p>
            <a:pPr>
              <a:spcBef>
                <a:spcPts val="0"/>
              </a:spcBef>
            </a:pPr>
            <a:r>
              <a:rPr lang="es-CL" dirty="0"/>
              <a:t>Doctor en </a:t>
            </a:r>
            <a:r>
              <a:rPr lang="es-CL" dirty="0" smtClean="0"/>
              <a:t>Religión</a:t>
            </a:r>
          </a:p>
          <a:p>
            <a:pPr>
              <a:spcBef>
                <a:spcPts val="0"/>
              </a:spcBef>
            </a:pPr>
            <a:r>
              <a:rPr lang="es-CL" dirty="0" smtClean="0">
                <a:hlinkClick r:id="rId2"/>
              </a:rPr>
              <a:t>nmarin@uchile.cl</a:t>
            </a:r>
            <a:r>
              <a:rPr lang="es-CL" dirty="0" smtClean="0"/>
              <a:t> </a:t>
            </a:r>
            <a:endParaRPr lang="es-CL" dirty="0"/>
          </a:p>
        </p:txBody>
      </p:sp>
      <p:pic>
        <p:nvPicPr>
          <p:cNvPr id="8" name="Imagen 4" descr="Texto, Carta&#10;&#10;Descripción generada automáticamente">
            <a:extLst>
              <a:ext uri="{FF2B5EF4-FFF2-40B4-BE49-F238E27FC236}">
                <a16:creationId xmlns:a16="http://schemas.microsoft.com/office/drawing/2014/main" id="{AC1B729D-BBC4-5D43-8255-463FA8B89E58}"/>
              </a:ext>
            </a:extLst>
          </p:cNvPr>
          <p:cNvPicPr>
            <a:picLocks noChangeAspect="1"/>
          </p:cNvPicPr>
          <p:nvPr/>
        </p:nvPicPr>
        <p:blipFill>
          <a:blip r:embed="rId3"/>
          <a:stretch>
            <a:fillRect/>
          </a:stretch>
        </p:blipFill>
        <p:spPr>
          <a:xfrm>
            <a:off x="860736" y="0"/>
            <a:ext cx="3333750" cy="1905000"/>
          </a:xfrm>
          <a:prstGeom prst="rect">
            <a:avLst/>
          </a:prstGeom>
        </p:spPr>
      </p:pic>
    </p:spTree>
    <p:extLst>
      <p:ext uri="{BB962C8B-B14F-4D97-AF65-F5344CB8AC3E}">
        <p14:creationId xmlns:p14="http://schemas.microsoft.com/office/powerpoint/2010/main" val="344543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redondeado">
            <a:extLst>
              <a:ext uri="{FF2B5EF4-FFF2-40B4-BE49-F238E27FC236}">
                <a16:creationId xmlns:a16="http://schemas.microsoft.com/office/drawing/2014/main" id="{87A58851-33A6-367E-0E60-57ED3A1F5FA7}"/>
              </a:ext>
            </a:extLst>
          </p:cNvPr>
          <p:cNvSpPr/>
          <p:nvPr/>
        </p:nvSpPr>
        <p:spPr>
          <a:xfrm>
            <a:off x="4568464" y="546272"/>
            <a:ext cx="2357454"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mj-lt"/>
                <a:cs typeface="Times New Roman" pitchFamily="18" charset="0"/>
              </a:rPr>
              <a:t>Inversión de método teológico. </a:t>
            </a:r>
            <a:endParaRPr lang="es-CL" b="1" dirty="0">
              <a:solidFill>
                <a:schemeClr val="tx1"/>
              </a:solidFill>
              <a:latin typeface="+mj-lt"/>
              <a:cs typeface="Times New Roman" pitchFamily="18" charset="0"/>
            </a:endParaRPr>
          </a:p>
        </p:txBody>
      </p:sp>
      <p:sp>
        <p:nvSpPr>
          <p:cNvPr id="5" name="16 Rectángulo redondeado">
            <a:extLst>
              <a:ext uri="{FF2B5EF4-FFF2-40B4-BE49-F238E27FC236}">
                <a16:creationId xmlns:a16="http://schemas.microsoft.com/office/drawing/2014/main" id="{487FE184-6FD6-B942-E1F3-C705D4D84B59}"/>
              </a:ext>
            </a:extLst>
          </p:cNvPr>
          <p:cNvSpPr/>
          <p:nvPr/>
        </p:nvSpPr>
        <p:spPr>
          <a:xfrm>
            <a:off x="6186634" y="1872510"/>
            <a:ext cx="3203025" cy="6143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cs typeface="Times New Roman" pitchFamily="18" charset="0"/>
              </a:rPr>
              <a:t>Teología de la liberación. </a:t>
            </a:r>
            <a:endParaRPr lang="es-CL" b="1" dirty="0">
              <a:solidFill>
                <a:schemeClr val="tx1"/>
              </a:solidFill>
              <a:cs typeface="Times New Roman" pitchFamily="18" charset="0"/>
            </a:endParaRPr>
          </a:p>
        </p:txBody>
      </p:sp>
      <p:sp>
        <p:nvSpPr>
          <p:cNvPr id="6" name="27 Cerrar llave">
            <a:extLst>
              <a:ext uri="{FF2B5EF4-FFF2-40B4-BE49-F238E27FC236}">
                <a16:creationId xmlns:a16="http://schemas.microsoft.com/office/drawing/2014/main" id="{5866C7D1-8461-5E76-71E7-02E7DF6F16CB}"/>
              </a:ext>
            </a:extLst>
          </p:cNvPr>
          <p:cNvSpPr/>
          <p:nvPr/>
        </p:nvSpPr>
        <p:spPr>
          <a:xfrm rot="16200000">
            <a:off x="5486982" y="82597"/>
            <a:ext cx="577979" cy="2791213"/>
          </a:xfrm>
          <a:prstGeom prst="rightBrace">
            <a:avLst>
              <a:gd name="adj1" fmla="val 268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7" name="23 Rectángulo redondeado">
            <a:extLst>
              <a:ext uri="{FF2B5EF4-FFF2-40B4-BE49-F238E27FC236}">
                <a16:creationId xmlns:a16="http://schemas.microsoft.com/office/drawing/2014/main" id="{86FC53C6-C5C6-82DA-35C1-DE52319290BF}"/>
              </a:ext>
            </a:extLst>
          </p:cNvPr>
          <p:cNvSpPr/>
          <p:nvPr/>
        </p:nvSpPr>
        <p:spPr>
          <a:xfrm>
            <a:off x="1869744" y="1873413"/>
            <a:ext cx="3370884" cy="6138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cs typeface="Times New Roman" pitchFamily="18" charset="0"/>
              </a:rPr>
              <a:t>Teología clásica.</a:t>
            </a:r>
            <a:endParaRPr lang="es-CL" b="1" dirty="0">
              <a:solidFill>
                <a:schemeClr val="tx1"/>
              </a:solidFill>
              <a:cs typeface="Times New Roman" pitchFamily="18" charset="0"/>
            </a:endParaRPr>
          </a:p>
        </p:txBody>
      </p:sp>
      <p:sp>
        <p:nvSpPr>
          <p:cNvPr id="8" name="17 Rectángulo redondeado">
            <a:extLst>
              <a:ext uri="{FF2B5EF4-FFF2-40B4-BE49-F238E27FC236}">
                <a16:creationId xmlns:a16="http://schemas.microsoft.com/office/drawing/2014/main" id="{2E64EE15-2C6C-CA23-916E-3E4A5DE2C56C}"/>
              </a:ext>
            </a:extLst>
          </p:cNvPr>
          <p:cNvSpPr/>
          <p:nvPr/>
        </p:nvSpPr>
        <p:spPr>
          <a:xfrm>
            <a:off x="6766689" y="3666205"/>
            <a:ext cx="2357454"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Praxis liberadora.</a:t>
            </a:r>
            <a:endParaRPr lang="es-CL" dirty="0">
              <a:solidFill>
                <a:schemeClr val="tx1"/>
              </a:solidFill>
              <a:cs typeface="Times New Roman" pitchFamily="18" charset="0"/>
            </a:endParaRPr>
          </a:p>
        </p:txBody>
      </p:sp>
      <p:sp>
        <p:nvSpPr>
          <p:cNvPr id="9" name="18 Rectángulo redondeado">
            <a:extLst>
              <a:ext uri="{FF2B5EF4-FFF2-40B4-BE49-F238E27FC236}">
                <a16:creationId xmlns:a16="http://schemas.microsoft.com/office/drawing/2014/main" id="{E718AD5F-834C-4269-246C-35E27B7CFC54}"/>
              </a:ext>
            </a:extLst>
          </p:cNvPr>
          <p:cNvSpPr/>
          <p:nvPr/>
        </p:nvSpPr>
        <p:spPr>
          <a:xfrm>
            <a:off x="2033516" y="3693500"/>
            <a:ext cx="2908994"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Ética ↔ Práctica social</a:t>
            </a:r>
            <a:endParaRPr lang="es-CL" dirty="0">
              <a:solidFill>
                <a:schemeClr val="tx1"/>
              </a:solidFill>
              <a:cs typeface="Times New Roman" pitchFamily="18" charset="0"/>
            </a:endParaRPr>
          </a:p>
        </p:txBody>
      </p:sp>
      <p:sp>
        <p:nvSpPr>
          <p:cNvPr id="10" name="19 Rectángulo redondeado">
            <a:extLst>
              <a:ext uri="{FF2B5EF4-FFF2-40B4-BE49-F238E27FC236}">
                <a16:creationId xmlns:a16="http://schemas.microsoft.com/office/drawing/2014/main" id="{C93230A9-48F7-D8DB-EDF7-BC3C67672F15}"/>
              </a:ext>
            </a:extLst>
          </p:cNvPr>
          <p:cNvSpPr/>
          <p:nvPr/>
        </p:nvSpPr>
        <p:spPr>
          <a:xfrm>
            <a:off x="6182347" y="2629374"/>
            <a:ext cx="4435611"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Focalizado en contexto social y material</a:t>
            </a:r>
            <a:endParaRPr lang="es-CL" dirty="0">
              <a:solidFill>
                <a:schemeClr val="tx1"/>
              </a:solidFill>
              <a:cs typeface="Times New Roman" pitchFamily="18" charset="0"/>
            </a:endParaRPr>
          </a:p>
        </p:txBody>
      </p:sp>
      <p:sp>
        <p:nvSpPr>
          <p:cNvPr id="11" name="21 Rectángulo redondeado">
            <a:extLst>
              <a:ext uri="{FF2B5EF4-FFF2-40B4-BE49-F238E27FC236}">
                <a16:creationId xmlns:a16="http://schemas.microsoft.com/office/drawing/2014/main" id="{D957611F-ADE1-AB26-3B20-7B9F9F39C289}"/>
              </a:ext>
            </a:extLst>
          </p:cNvPr>
          <p:cNvSpPr/>
          <p:nvPr/>
        </p:nvSpPr>
        <p:spPr>
          <a:xfrm>
            <a:off x="1433015" y="2629375"/>
            <a:ext cx="3820867" cy="5760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Focalizado en salvación individual</a:t>
            </a:r>
            <a:endParaRPr lang="es-CL" dirty="0">
              <a:solidFill>
                <a:schemeClr val="tx1"/>
              </a:solidFill>
              <a:cs typeface="Times New Roman" pitchFamily="18" charset="0"/>
            </a:endParaRPr>
          </a:p>
        </p:txBody>
      </p:sp>
      <p:sp>
        <p:nvSpPr>
          <p:cNvPr id="12" name="1 Distinto de">
            <a:extLst>
              <a:ext uri="{FF2B5EF4-FFF2-40B4-BE49-F238E27FC236}">
                <a16:creationId xmlns:a16="http://schemas.microsoft.com/office/drawing/2014/main" id="{81B1FDF8-43C5-F63F-6337-8ACF9C39C887}"/>
              </a:ext>
            </a:extLst>
          </p:cNvPr>
          <p:cNvSpPr/>
          <p:nvPr/>
        </p:nvSpPr>
        <p:spPr>
          <a:xfrm>
            <a:off x="5552409" y="2026651"/>
            <a:ext cx="360040" cy="307381"/>
          </a:xfrm>
          <a:prstGeom prst="mathNotEqua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3" name="22 Flecha derecha">
            <a:extLst>
              <a:ext uri="{FF2B5EF4-FFF2-40B4-BE49-F238E27FC236}">
                <a16:creationId xmlns:a16="http://schemas.microsoft.com/office/drawing/2014/main" id="{C41107F0-9703-90D6-4A48-865B9624EA51}"/>
              </a:ext>
            </a:extLst>
          </p:cNvPr>
          <p:cNvSpPr/>
          <p:nvPr/>
        </p:nvSpPr>
        <p:spPr>
          <a:xfrm rot="5400000">
            <a:off x="7838259" y="3313735"/>
            <a:ext cx="214314"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24 Flecha derecha">
            <a:extLst>
              <a:ext uri="{FF2B5EF4-FFF2-40B4-BE49-F238E27FC236}">
                <a16:creationId xmlns:a16="http://schemas.microsoft.com/office/drawing/2014/main" id="{FCC6E245-8E1C-D4CA-C981-74E94FDFB95F}"/>
              </a:ext>
            </a:extLst>
          </p:cNvPr>
          <p:cNvSpPr/>
          <p:nvPr/>
        </p:nvSpPr>
        <p:spPr>
          <a:xfrm rot="5400000">
            <a:off x="3544719" y="3313735"/>
            <a:ext cx="214314"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28 Rectángulo redondeado">
            <a:extLst>
              <a:ext uri="{FF2B5EF4-FFF2-40B4-BE49-F238E27FC236}">
                <a16:creationId xmlns:a16="http://schemas.microsoft.com/office/drawing/2014/main" id="{F432731B-4B67-B1FE-F175-51E1DAD64E97}"/>
              </a:ext>
            </a:extLst>
          </p:cNvPr>
          <p:cNvSpPr/>
          <p:nvPr/>
        </p:nvSpPr>
        <p:spPr>
          <a:xfrm>
            <a:off x="1433015" y="4374603"/>
            <a:ext cx="3509495"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Mensaje de moral individual</a:t>
            </a:r>
            <a:endParaRPr lang="es-CL" dirty="0">
              <a:solidFill>
                <a:schemeClr val="tx1"/>
              </a:solidFill>
              <a:cs typeface="Times New Roman" pitchFamily="18" charset="0"/>
            </a:endParaRPr>
          </a:p>
        </p:txBody>
      </p:sp>
      <p:sp>
        <p:nvSpPr>
          <p:cNvPr id="16" name="30 Rectángulo redondeado">
            <a:extLst>
              <a:ext uri="{FF2B5EF4-FFF2-40B4-BE49-F238E27FC236}">
                <a16:creationId xmlns:a16="http://schemas.microsoft.com/office/drawing/2014/main" id="{8E41CBDF-6780-51CB-68E7-E4748FD54B8E}"/>
              </a:ext>
            </a:extLst>
          </p:cNvPr>
          <p:cNvSpPr/>
          <p:nvPr/>
        </p:nvSpPr>
        <p:spPr>
          <a:xfrm>
            <a:off x="6735414" y="4347674"/>
            <a:ext cx="2872609"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Noción de pecado social</a:t>
            </a:r>
            <a:endParaRPr lang="es-CL" dirty="0">
              <a:solidFill>
                <a:schemeClr val="tx1"/>
              </a:solidFill>
              <a:cs typeface="Times New Roman" pitchFamily="18" charset="0"/>
            </a:endParaRPr>
          </a:p>
        </p:txBody>
      </p:sp>
      <p:sp>
        <p:nvSpPr>
          <p:cNvPr id="17" name="31 Rectángulo redondeado">
            <a:extLst>
              <a:ext uri="{FF2B5EF4-FFF2-40B4-BE49-F238E27FC236}">
                <a16:creationId xmlns:a16="http://schemas.microsoft.com/office/drawing/2014/main" id="{9978888D-A879-30CF-2765-4877C0FBC2D9}"/>
              </a:ext>
            </a:extLst>
          </p:cNvPr>
          <p:cNvSpPr/>
          <p:nvPr/>
        </p:nvSpPr>
        <p:spPr>
          <a:xfrm>
            <a:off x="1121643" y="5077646"/>
            <a:ext cx="3820867"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Centro en </a:t>
            </a:r>
            <a:r>
              <a:rPr lang="es-CL" dirty="0" err="1">
                <a:solidFill>
                  <a:schemeClr val="tx1"/>
                </a:solidFill>
              </a:rPr>
              <a:t>Eclesiostología</a:t>
            </a:r>
            <a:r>
              <a:rPr lang="es-CL" dirty="0">
                <a:solidFill>
                  <a:schemeClr val="tx1"/>
                </a:solidFill>
              </a:rPr>
              <a:t> (Iglesia)</a:t>
            </a:r>
          </a:p>
        </p:txBody>
      </p:sp>
      <p:sp>
        <p:nvSpPr>
          <p:cNvPr id="18" name="32 Rectángulo redondeado">
            <a:extLst>
              <a:ext uri="{FF2B5EF4-FFF2-40B4-BE49-F238E27FC236}">
                <a16:creationId xmlns:a16="http://schemas.microsoft.com/office/drawing/2014/main" id="{573384C7-D1F3-14F5-5367-CFBCF45FFA48}"/>
              </a:ext>
            </a:extLst>
          </p:cNvPr>
          <p:cNvSpPr/>
          <p:nvPr/>
        </p:nvSpPr>
        <p:spPr>
          <a:xfrm>
            <a:off x="6766688" y="5018223"/>
            <a:ext cx="2872609"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Centro en antropología. </a:t>
            </a:r>
            <a:endParaRPr lang="es-CL" dirty="0">
              <a:solidFill>
                <a:schemeClr val="tx1"/>
              </a:solidFill>
              <a:cs typeface="Times New Roman" pitchFamily="18" charset="0"/>
            </a:endParaRPr>
          </a:p>
        </p:txBody>
      </p:sp>
      <p:sp>
        <p:nvSpPr>
          <p:cNvPr id="19" name="33 Rectángulo redondeado">
            <a:extLst>
              <a:ext uri="{FF2B5EF4-FFF2-40B4-BE49-F238E27FC236}">
                <a16:creationId xmlns:a16="http://schemas.microsoft.com/office/drawing/2014/main" id="{D9544D92-C6C8-A124-25E3-B3E1F1C08B0F}"/>
              </a:ext>
            </a:extLst>
          </p:cNvPr>
          <p:cNvSpPr/>
          <p:nvPr/>
        </p:nvSpPr>
        <p:spPr>
          <a:xfrm>
            <a:off x="1705970" y="5797726"/>
            <a:ext cx="3236540"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Surge de reflexión abstracta</a:t>
            </a:r>
            <a:endParaRPr lang="es-CL" dirty="0">
              <a:solidFill>
                <a:schemeClr val="tx1"/>
              </a:solidFill>
              <a:cs typeface="Times New Roman" pitchFamily="18" charset="0"/>
            </a:endParaRPr>
          </a:p>
        </p:txBody>
      </p:sp>
      <p:sp>
        <p:nvSpPr>
          <p:cNvPr id="20" name="34 Rectángulo redondeado">
            <a:extLst>
              <a:ext uri="{FF2B5EF4-FFF2-40B4-BE49-F238E27FC236}">
                <a16:creationId xmlns:a16="http://schemas.microsoft.com/office/drawing/2014/main" id="{7B0EFE44-A388-3E6F-1D62-22C9F1D622F8}"/>
              </a:ext>
            </a:extLst>
          </p:cNvPr>
          <p:cNvSpPr/>
          <p:nvPr/>
        </p:nvSpPr>
        <p:spPr>
          <a:xfrm>
            <a:off x="6766689" y="5731933"/>
            <a:ext cx="3236540"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Surge de trabajo cotidiano.</a:t>
            </a:r>
            <a:endParaRPr lang="es-CL" dirty="0">
              <a:solidFill>
                <a:schemeClr val="tx1"/>
              </a:solidFill>
              <a:cs typeface="Times New Roman" pitchFamily="18" charset="0"/>
            </a:endParaRPr>
          </a:p>
        </p:txBody>
      </p:sp>
    </p:spTree>
    <p:extLst>
      <p:ext uri="{BB962C8B-B14F-4D97-AF65-F5344CB8AC3E}">
        <p14:creationId xmlns:p14="http://schemas.microsoft.com/office/powerpoint/2010/main" val="13592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487A-70A4-B842-1982-CCBD021EDD38}"/>
              </a:ext>
            </a:extLst>
          </p:cNvPr>
          <p:cNvSpPr>
            <a:spLocks noGrp="1"/>
          </p:cNvSpPr>
          <p:nvPr>
            <p:ph type="title"/>
          </p:nvPr>
        </p:nvSpPr>
        <p:spPr/>
        <p:txBody>
          <a:bodyPr>
            <a:noAutofit/>
          </a:bodyPr>
          <a:lstStyle/>
          <a:p>
            <a:r>
              <a:rPr lang="es-CL" dirty="0">
                <a:cs typeface="Times New Roman" panose="02020603050405020304" pitchFamily="18" charset="0"/>
              </a:rPr>
              <a:t>Transformaciones en campo político y religioso.  </a:t>
            </a:r>
            <a:br>
              <a:rPr lang="es-CL" dirty="0">
                <a:cs typeface="Times New Roman" panose="02020603050405020304" pitchFamily="18" charset="0"/>
              </a:rPr>
            </a:br>
            <a:r>
              <a:rPr lang="es-CL" dirty="0">
                <a:cs typeface="Times New Roman" panose="02020603050405020304" pitchFamily="18" charset="0"/>
              </a:rPr>
              <a:t/>
            </a:r>
            <a:br>
              <a:rPr lang="es-CL" dirty="0">
                <a:cs typeface="Times New Roman" panose="02020603050405020304" pitchFamily="18" charset="0"/>
              </a:rPr>
            </a:br>
            <a:endParaRPr lang="es-CL" dirty="0">
              <a:cs typeface="Times New Roman" panose="02020603050405020304" pitchFamily="18" charset="0"/>
            </a:endParaRPr>
          </a:p>
        </p:txBody>
      </p:sp>
      <p:sp>
        <p:nvSpPr>
          <p:cNvPr id="4" name="3 Rectángulo redondeado">
            <a:extLst>
              <a:ext uri="{FF2B5EF4-FFF2-40B4-BE49-F238E27FC236}">
                <a16:creationId xmlns:a16="http://schemas.microsoft.com/office/drawing/2014/main" id="{BECD128B-58DB-37F0-3F32-B8A58EF5E6E6}"/>
              </a:ext>
            </a:extLst>
          </p:cNvPr>
          <p:cNvSpPr/>
          <p:nvPr/>
        </p:nvSpPr>
        <p:spPr>
          <a:xfrm>
            <a:off x="4829361" y="1544046"/>
            <a:ext cx="1933595" cy="7727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cs typeface="Times New Roman" pitchFamily="18" charset="0"/>
              </a:rPr>
              <a:t>Cambios del siglo XX</a:t>
            </a:r>
            <a:endParaRPr lang="es-CL" b="1" dirty="0">
              <a:solidFill>
                <a:schemeClr val="tx1"/>
              </a:solidFill>
              <a:cs typeface="Times New Roman" pitchFamily="18" charset="0"/>
            </a:endParaRPr>
          </a:p>
        </p:txBody>
      </p:sp>
      <p:sp>
        <p:nvSpPr>
          <p:cNvPr id="5" name="36 Flecha derecha">
            <a:extLst>
              <a:ext uri="{FF2B5EF4-FFF2-40B4-BE49-F238E27FC236}">
                <a16:creationId xmlns:a16="http://schemas.microsoft.com/office/drawing/2014/main" id="{EB2E612E-2FAD-2DB4-7D39-42A6DBE91B08}"/>
              </a:ext>
            </a:extLst>
          </p:cNvPr>
          <p:cNvSpPr/>
          <p:nvPr/>
        </p:nvSpPr>
        <p:spPr>
          <a:xfrm rot="5400000">
            <a:off x="4071280" y="4879821"/>
            <a:ext cx="285139"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10 Rectángulo redondeado">
            <a:extLst>
              <a:ext uri="{FF2B5EF4-FFF2-40B4-BE49-F238E27FC236}">
                <a16:creationId xmlns:a16="http://schemas.microsoft.com/office/drawing/2014/main" id="{2423793D-F268-C196-5625-1E186D2AA9CA}"/>
              </a:ext>
            </a:extLst>
          </p:cNvPr>
          <p:cNvSpPr/>
          <p:nvPr/>
        </p:nvSpPr>
        <p:spPr>
          <a:xfrm>
            <a:off x="2402006" y="4207696"/>
            <a:ext cx="2501785" cy="4574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i="1" dirty="0" err="1">
                <a:solidFill>
                  <a:schemeClr val="tx1"/>
                </a:solidFill>
                <a:cs typeface="Times New Roman" pitchFamily="18" charset="0"/>
              </a:rPr>
              <a:t>Aggiornamento</a:t>
            </a:r>
            <a:r>
              <a:rPr lang="es-MX" i="1" dirty="0">
                <a:solidFill>
                  <a:schemeClr val="accent1"/>
                </a:solidFill>
                <a:cs typeface="Times New Roman" pitchFamily="18" charset="0"/>
              </a:rPr>
              <a:t> </a:t>
            </a:r>
            <a:endParaRPr lang="es-CL" i="1" dirty="0">
              <a:solidFill>
                <a:schemeClr val="accent1"/>
              </a:solidFill>
              <a:cs typeface="Times New Roman" pitchFamily="18" charset="0"/>
            </a:endParaRPr>
          </a:p>
        </p:txBody>
      </p:sp>
      <p:sp>
        <p:nvSpPr>
          <p:cNvPr id="7" name="11 Cerrar llave">
            <a:extLst>
              <a:ext uri="{FF2B5EF4-FFF2-40B4-BE49-F238E27FC236}">
                <a16:creationId xmlns:a16="http://schemas.microsoft.com/office/drawing/2014/main" id="{42C0C5DD-76D5-0344-0B9B-62F33F2406C7}"/>
              </a:ext>
            </a:extLst>
          </p:cNvPr>
          <p:cNvSpPr/>
          <p:nvPr/>
        </p:nvSpPr>
        <p:spPr>
          <a:xfrm rot="16200000">
            <a:off x="5611294" y="2611727"/>
            <a:ext cx="369729" cy="2666658"/>
          </a:xfrm>
          <a:prstGeom prst="rightBrace">
            <a:avLst>
              <a:gd name="adj1" fmla="val 268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8" name="13 Rectángulo redondeado">
            <a:extLst>
              <a:ext uri="{FF2B5EF4-FFF2-40B4-BE49-F238E27FC236}">
                <a16:creationId xmlns:a16="http://schemas.microsoft.com/office/drawing/2014/main" id="{E23576F5-66E7-7629-5569-473356B1D10C}"/>
              </a:ext>
            </a:extLst>
          </p:cNvPr>
          <p:cNvSpPr/>
          <p:nvPr/>
        </p:nvSpPr>
        <p:spPr>
          <a:xfrm>
            <a:off x="2402006" y="2952948"/>
            <a:ext cx="2558389" cy="6385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Pluralismo religioso   </a:t>
            </a:r>
            <a:endParaRPr lang="es-CL" dirty="0">
              <a:solidFill>
                <a:schemeClr val="tx1"/>
              </a:solidFill>
              <a:cs typeface="Times New Roman" pitchFamily="18" charset="0"/>
            </a:endParaRPr>
          </a:p>
        </p:txBody>
      </p:sp>
      <p:sp>
        <p:nvSpPr>
          <p:cNvPr id="9" name="13 Rectángulo redondeado">
            <a:extLst>
              <a:ext uri="{FF2B5EF4-FFF2-40B4-BE49-F238E27FC236}">
                <a16:creationId xmlns:a16="http://schemas.microsoft.com/office/drawing/2014/main" id="{7D69AF0B-8F12-3151-735D-41A9ACECA84B}"/>
              </a:ext>
            </a:extLst>
          </p:cNvPr>
          <p:cNvSpPr/>
          <p:nvPr/>
        </p:nvSpPr>
        <p:spPr>
          <a:xfrm>
            <a:off x="2893325" y="5298562"/>
            <a:ext cx="2067070" cy="953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Concilio Vaticano II (1959-1965) </a:t>
            </a:r>
            <a:endParaRPr lang="es-CL" dirty="0">
              <a:solidFill>
                <a:schemeClr val="tx1"/>
              </a:solidFill>
              <a:cs typeface="Times New Roman" pitchFamily="18" charset="0"/>
            </a:endParaRPr>
          </a:p>
        </p:txBody>
      </p:sp>
      <p:sp>
        <p:nvSpPr>
          <p:cNvPr id="10" name="13 Rectángulo redondeado">
            <a:extLst>
              <a:ext uri="{FF2B5EF4-FFF2-40B4-BE49-F238E27FC236}">
                <a16:creationId xmlns:a16="http://schemas.microsoft.com/office/drawing/2014/main" id="{A58E256C-6979-40E8-A6FD-C8522E87749D}"/>
              </a:ext>
            </a:extLst>
          </p:cNvPr>
          <p:cNvSpPr/>
          <p:nvPr/>
        </p:nvSpPr>
        <p:spPr>
          <a:xfrm>
            <a:off x="6629561" y="5316774"/>
            <a:ext cx="2418904" cy="9167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Emergencia de nuevos actores religiosos</a:t>
            </a:r>
            <a:endParaRPr lang="es-CL" dirty="0">
              <a:solidFill>
                <a:schemeClr val="tx1"/>
              </a:solidFill>
              <a:cs typeface="Times New Roman" pitchFamily="18" charset="0"/>
            </a:endParaRPr>
          </a:p>
        </p:txBody>
      </p:sp>
      <p:sp>
        <p:nvSpPr>
          <p:cNvPr id="11" name="16 Cerrar llave">
            <a:extLst>
              <a:ext uri="{FF2B5EF4-FFF2-40B4-BE49-F238E27FC236}">
                <a16:creationId xmlns:a16="http://schemas.microsoft.com/office/drawing/2014/main" id="{74097D64-03DF-AB81-6E54-BC347AF3619F}"/>
              </a:ext>
            </a:extLst>
          </p:cNvPr>
          <p:cNvSpPr/>
          <p:nvPr/>
        </p:nvSpPr>
        <p:spPr>
          <a:xfrm rot="16200000">
            <a:off x="5606449" y="978952"/>
            <a:ext cx="379420" cy="3399719"/>
          </a:xfrm>
          <a:prstGeom prst="rightBrace">
            <a:avLst>
              <a:gd name="adj1" fmla="val 268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CL"/>
          </a:p>
        </p:txBody>
      </p:sp>
      <p:sp>
        <p:nvSpPr>
          <p:cNvPr id="12" name="17 Rectángulo redondeado">
            <a:extLst>
              <a:ext uri="{FF2B5EF4-FFF2-40B4-BE49-F238E27FC236}">
                <a16:creationId xmlns:a16="http://schemas.microsoft.com/office/drawing/2014/main" id="{219FA9F3-5BAD-11A5-A4CA-622C522973E5}"/>
              </a:ext>
            </a:extLst>
          </p:cNvPr>
          <p:cNvSpPr/>
          <p:nvPr/>
        </p:nvSpPr>
        <p:spPr>
          <a:xfrm>
            <a:off x="6629560" y="2952948"/>
            <a:ext cx="2418905" cy="6385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Crisis de sentido   </a:t>
            </a:r>
            <a:endParaRPr lang="es-CL" dirty="0">
              <a:solidFill>
                <a:schemeClr val="tx1"/>
              </a:solidFill>
              <a:cs typeface="Times New Roman" pitchFamily="18" charset="0"/>
            </a:endParaRPr>
          </a:p>
        </p:txBody>
      </p:sp>
      <p:sp>
        <p:nvSpPr>
          <p:cNvPr id="13" name="10 Rectángulo redondeado">
            <a:extLst>
              <a:ext uri="{FF2B5EF4-FFF2-40B4-BE49-F238E27FC236}">
                <a16:creationId xmlns:a16="http://schemas.microsoft.com/office/drawing/2014/main" id="{F3414F0F-A699-317E-8785-3254819F5D93}"/>
              </a:ext>
            </a:extLst>
          </p:cNvPr>
          <p:cNvSpPr/>
          <p:nvPr/>
        </p:nvSpPr>
        <p:spPr>
          <a:xfrm>
            <a:off x="6629560" y="4212724"/>
            <a:ext cx="2475509" cy="5555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Individualismo religioso</a:t>
            </a:r>
            <a:r>
              <a:rPr lang="es-MX" i="1" dirty="0">
                <a:solidFill>
                  <a:schemeClr val="tx1"/>
                </a:solidFill>
                <a:cs typeface="Times New Roman" pitchFamily="18" charset="0"/>
              </a:rPr>
              <a:t> </a:t>
            </a:r>
            <a:endParaRPr lang="es-CL" i="1" dirty="0">
              <a:solidFill>
                <a:schemeClr val="tx1"/>
              </a:solidFill>
              <a:cs typeface="Times New Roman" pitchFamily="18" charset="0"/>
            </a:endParaRPr>
          </a:p>
        </p:txBody>
      </p:sp>
      <p:sp>
        <p:nvSpPr>
          <p:cNvPr id="14" name="36 Flecha derecha">
            <a:extLst>
              <a:ext uri="{FF2B5EF4-FFF2-40B4-BE49-F238E27FC236}">
                <a16:creationId xmlns:a16="http://schemas.microsoft.com/office/drawing/2014/main" id="{89CC70FB-D634-6561-9F2F-953BBB8B7148}"/>
              </a:ext>
            </a:extLst>
          </p:cNvPr>
          <p:cNvSpPr/>
          <p:nvPr/>
        </p:nvSpPr>
        <p:spPr>
          <a:xfrm rot="5400000">
            <a:off x="7379390" y="4879821"/>
            <a:ext cx="285139"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36 Flecha derecha">
            <a:extLst>
              <a:ext uri="{FF2B5EF4-FFF2-40B4-BE49-F238E27FC236}">
                <a16:creationId xmlns:a16="http://schemas.microsoft.com/office/drawing/2014/main" id="{6F247EC5-6832-2233-6C82-D1C04B282FA2}"/>
              </a:ext>
            </a:extLst>
          </p:cNvPr>
          <p:cNvSpPr/>
          <p:nvPr/>
        </p:nvSpPr>
        <p:spPr>
          <a:xfrm rot="5400000">
            <a:off x="4959278" y="3616175"/>
            <a:ext cx="1673759" cy="28803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7520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818E-C106-1CE2-0B22-50BAD7F29945}"/>
              </a:ext>
            </a:extLst>
          </p:cNvPr>
          <p:cNvSpPr>
            <a:spLocks noGrp="1"/>
          </p:cNvSpPr>
          <p:nvPr>
            <p:ph type="title"/>
          </p:nvPr>
        </p:nvSpPr>
        <p:spPr/>
        <p:txBody>
          <a:bodyPr>
            <a:normAutofit fontScale="90000"/>
          </a:bodyPr>
          <a:lstStyle/>
          <a:p>
            <a:r>
              <a:rPr lang="en-US" dirty="0" err="1"/>
              <a:t>Concilio</a:t>
            </a:r>
            <a:r>
              <a:rPr lang="en-US" dirty="0"/>
              <a:t> </a:t>
            </a:r>
            <a:r>
              <a:rPr lang="en-US" dirty="0" err="1"/>
              <a:t>Vaticano</a:t>
            </a:r>
            <a:r>
              <a:rPr lang="en-US" dirty="0"/>
              <a:t> II: El </a:t>
            </a:r>
            <a:r>
              <a:rPr lang="en-US" dirty="0" err="1"/>
              <a:t>inicio</a:t>
            </a:r>
            <a:r>
              <a:rPr lang="en-US" dirty="0"/>
              <a:t>. </a:t>
            </a:r>
            <a:br>
              <a:rPr lang="en-US" dirty="0"/>
            </a:br>
            <a:r>
              <a:rPr lang="en-US" dirty="0"/>
              <a:t/>
            </a:r>
            <a:br>
              <a:rPr lang="en-US" dirty="0"/>
            </a:br>
            <a:endParaRPr lang="en-CL" dirty="0"/>
          </a:p>
        </p:txBody>
      </p:sp>
      <p:sp>
        <p:nvSpPr>
          <p:cNvPr id="6" name="21 Rectángulo redondeado">
            <a:extLst>
              <a:ext uri="{FF2B5EF4-FFF2-40B4-BE49-F238E27FC236}">
                <a16:creationId xmlns:a16="http://schemas.microsoft.com/office/drawing/2014/main" id="{E5DD0294-5100-ED6E-C65E-33B79CE79711}"/>
              </a:ext>
            </a:extLst>
          </p:cNvPr>
          <p:cNvSpPr/>
          <p:nvPr/>
        </p:nvSpPr>
        <p:spPr>
          <a:xfrm>
            <a:off x="677334" y="1812866"/>
            <a:ext cx="2439703" cy="8527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cs typeface="Times New Roman" pitchFamily="18" charset="0"/>
              </a:rPr>
              <a:t>Concilio Vaticano II</a:t>
            </a:r>
          </a:p>
          <a:p>
            <a:pPr algn="ctr"/>
            <a:r>
              <a:rPr lang="es-CL" b="1" dirty="0">
                <a:solidFill>
                  <a:schemeClr val="tx1"/>
                </a:solidFill>
                <a:cs typeface="Times New Roman" pitchFamily="18" charset="0"/>
              </a:rPr>
              <a:t>(1959-1965) </a:t>
            </a:r>
          </a:p>
        </p:txBody>
      </p:sp>
      <p:sp>
        <p:nvSpPr>
          <p:cNvPr id="7" name="28 Rectángulo redondeado">
            <a:extLst>
              <a:ext uri="{FF2B5EF4-FFF2-40B4-BE49-F238E27FC236}">
                <a16:creationId xmlns:a16="http://schemas.microsoft.com/office/drawing/2014/main" id="{05386A35-F7DA-BF4B-0FFA-AB980E31D987}"/>
              </a:ext>
            </a:extLst>
          </p:cNvPr>
          <p:cNvSpPr/>
          <p:nvPr/>
        </p:nvSpPr>
        <p:spPr>
          <a:xfrm>
            <a:off x="4173134" y="1608929"/>
            <a:ext cx="2428892"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Iglesia mundial. </a:t>
            </a:r>
            <a:endParaRPr lang="es-CL" dirty="0">
              <a:solidFill>
                <a:schemeClr val="tx1"/>
              </a:solidFill>
              <a:cs typeface="Times New Roman" pitchFamily="18" charset="0"/>
            </a:endParaRPr>
          </a:p>
        </p:txBody>
      </p:sp>
      <p:sp>
        <p:nvSpPr>
          <p:cNvPr id="8" name="34 Flecha derecha">
            <a:extLst>
              <a:ext uri="{FF2B5EF4-FFF2-40B4-BE49-F238E27FC236}">
                <a16:creationId xmlns:a16="http://schemas.microsoft.com/office/drawing/2014/main" id="{6FCD0698-3F21-5A1D-69B5-0F9511688C73}"/>
              </a:ext>
            </a:extLst>
          </p:cNvPr>
          <p:cNvSpPr/>
          <p:nvPr/>
        </p:nvSpPr>
        <p:spPr>
          <a:xfrm rot="5400000">
            <a:off x="1891799" y="2971912"/>
            <a:ext cx="319191"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35 Rectángulo redondeado">
            <a:extLst>
              <a:ext uri="{FF2B5EF4-FFF2-40B4-BE49-F238E27FC236}">
                <a16:creationId xmlns:a16="http://schemas.microsoft.com/office/drawing/2014/main" id="{D2246F1B-5FFF-FDC9-AED0-81632994335A}"/>
              </a:ext>
            </a:extLst>
          </p:cNvPr>
          <p:cNvSpPr/>
          <p:nvPr/>
        </p:nvSpPr>
        <p:spPr>
          <a:xfrm>
            <a:off x="831544" y="3626518"/>
            <a:ext cx="2439703" cy="7446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Revolución pacífica (C. </a:t>
            </a:r>
            <a:r>
              <a:rPr lang="es-MX" dirty="0" err="1">
                <a:solidFill>
                  <a:schemeClr val="tx1"/>
                </a:solidFill>
                <a:cs typeface="Times New Roman" pitchFamily="18" charset="0"/>
              </a:rPr>
              <a:t>Schickendantz</a:t>
            </a:r>
            <a:r>
              <a:rPr lang="es-MX" dirty="0">
                <a:solidFill>
                  <a:schemeClr val="tx1"/>
                </a:solidFill>
                <a:cs typeface="Times New Roman" pitchFamily="18" charset="0"/>
              </a:rPr>
              <a:t>) </a:t>
            </a:r>
            <a:endParaRPr lang="es-CL" dirty="0">
              <a:solidFill>
                <a:schemeClr val="tx1"/>
              </a:solidFill>
              <a:cs typeface="Times New Roman" pitchFamily="18" charset="0"/>
            </a:endParaRPr>
          </a:p>
        </p:txBody>
      </p:sp>
      <p:sp>
        <p:nvSpPr>
          <p:cNvPr id="10" name="32 Cerrar llave">
            <a:extLst>
              <a:ext uri="{FF2B5EF4-FFF2-40B4-BE49-F238E27FC236}">
                <a16:creationId xmlns:a16="http://schemas.microsoft.com/office/drawing/2014/main" id="{94F34965-D291-2C15-924A-6D8D4DE1C562}"/>
              </a:ext>
            </a:extLst>
          </p:cNvPr>
          <p:cNvSpPr/>
          <p:nvPr/>
        </p:nvSpPr>
        <p:spPr>
          <a:xfrm rot="10800000">
            <a:off x="3498713" y="1930400"/>
            <a:ext cx="436734" cy="4136886"/>
          </a:xfrm>
          <a:prstGeom prst="rightBrace">
            <a:avLst>
              <a:gd name="adj1" fmla="val 268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1" name="28 Rectángulo redondeado">
            <a:extLst>
              <a:ext uri="{FF2B5EF4-FFF2-40B4-BE49-F238E27FC236}">
                <a16:creationId xmlns:a16="http://schemas.microsoft.com/office/drawing/2014/main" id="{DE3CBEDF-70D9-46B8-6E95-8556243787D3}"/>
              </a:ext>
            </a:extLst>
          </p:cNvPr>
          <p:cNvSpPr/>
          <p:nvPr/>
        </p:nvSpPr>
        <p:spPr>
          <a:xfrm>
            <a:off x="4173134" y="2436913"/>
            <a:ext cx="2428892"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Fin de Iglesia de Estado </a:t>
            </a:r>
            <a:endParaRPr lang="es-CL" dirty="0">
              <a:solidFill>
                <a:schemeClr val="tx1"/>
              </a:solidFill>
              <a:cs typeface="Times New Roman" pitchFamily="18" charset="0"/>
            </a:endParaRPr>
          </a:p>
        </p:txBody>
      </p:sp>
      <p:sp>
        <p:nvSpPr>
          <p:cNvPr id="12" name="28 Rectángulo redondeado">
            <a:extLst>
              <a:ext uri="{FF2B5EF4-FFF2-40B4-BE49-F238E27FC236}">
                <a16:creationId xmlns:a16="http://schemas.microsoft.com/office/drawing/2014/main" id="{EC96A495-B762-460B-0BF2-9BE41974A02C}"/>
              </a:ext>
            </a:extLst>
          </p:cNvPr>
          <p:cNvSpPr/>
          <p:nvPr/>
        </p:nvSpPr>
        <p:spPr>
          <a:xfrm>
            <a:off x="7365375" y="2436913"/>
            <a:ext cx="2116021" cy="6336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Libertad religiosa</a:t>
            </a:r>
            <a:endParaRPr lang="es-CL" dirty="0">
              <a:solidFill>
                <a:schemeClr val="tx1"/>
              </a:solidFill>
              <a:cs typeface="Times New Roman" pitchFamily="18" charset="0"/>
            </a:endParaRPr>
          </a:p>
        </p:txBody>
      </p:sp>
      <p:sp>
        <p:nvSpPr>
          <p:cNvPr id="13" name="34 Flecha derecha">
            <a:extLst>
              <a:ext uri="{FF2B5EF4-FFF2-40B4-BE49-F238E27FC236}">
                <a16:creationId xmlns:a16="http://schemas.microsoft.com/office/drawing/2014/main" id="{A82752EC-D525-BF8C-82CC-5250A5118CEF}"/>
              </a:ext>
            </a:extLst>
          </p:cNvPr>
          <p:cNvSpPr/>
          <p:nvPr/>
        </p:nvSpPr>
        <p:spPr>
          <a:xfrm>
            <a:off x="6837364" y="2665654"/>
            <a:ext cx="319191"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28 Rectángulo redondeado">
            <a:extLst>
              <a:ext uri="{FF2B5EF4-FFF2-40B4-BE49-F238E27FC236}">
                <a16:creationId xmlns:a16="http://schemas.microsoft.com/office/drawing/2014/main" id="{7A7CAD09-CC56-4F0D-C887-8351C9DFBAE8}"/>
              </a:ext>
            </a:extLst>
          </p:cNvPr>
          <p:cNvSpPr/>
          <p:nvPr/>
        </p:nvSpPr>
        <p:spPr>
          <a:xfrm>
            <a:off x="4173134" y="3277207"/>
            <a:ext cx="2428892"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Fin de separación Oriente/Occidente. </a:t>
            </a:r>
            <a:endParaRPr lang="es-CL" dirty="0">
              <a:solidFill>
                <a:schemeClr val="tx1"/>
              </a:solidFill>
              <a:cs typeface="Times New Roman" pitchFamily="18" charset="0"/>
            </a:endParaRPr>
          </a:p>
        </p:txBody>
      </p:sp>
      <p:sp>
        <p:nvSpPr>
          <p:cNvPr id="15" name="28 Rectángulo redondeado">
            <a:extLst>
              <a:ext uri="{FF2B5EF4-FFF2-40B4-BE49-F238E27FC236}">
                <a16:creationId xmlns:a16="http://schemas.microsoft.com/office/drawing/2014/main" id="{4819F3AC-8E4C-ABFA-D736-39A8FA5A6FBB}"/>
              </a:ext>
            </a:extLst>
          </p:cNvPr>
          <p:cNvSpPr/>
          <p:nvPr/>
        </p:nvSpPr>
        <p:spPr>
          <a:xfrm>
            <a:off x="4170786" y="4139732"/>
            <a:ext cx="2428892"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Aceptación de la modernidad. </a:t>
            </a:r>
            <a:endParaRPr lang="es-CL" dirty="0">
              <a:solidFill>
                <a:schemeClr val="tx1"/>
              </a:solidFill>
              <a:cs typeface="Times New Roman" pitchFamily="18" charset="0"/>
            </a:endParaRPr>
          </a:p>
        </p:txBody>
      </p:sp>
      <p:sp>
        <p:nvSpPr>
          <p:cNvPr id="16" name="34 Flecha derecha">
            <a:extLst>
              <a:ext uri="{FF2B5EF4-FFF2-40B4-BE49-F238E27FC236}">
                <a16:creationId xmlns:a16="http://schemas.microsoft.com/office/drawing/2014/main" id="{6C9E9EF2-F66D-71CD-928E-637EB5ABC547}"/>
              </a:ext>
            </a:extLst>
          </p:cNvPr>
          <p:cNvSpPr/>
          <p:nvPr/>
        </p:nvSpPr>
        <p:spPr>
          <a:xfrm>
            <a:off x="6776380" y="3455802"/>
            <a:ext cx="319191"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28 Rectángulo redondeado">
            <a:extLst>
              <a:ext uri="{FF2B5EF4-FFF2-40B4-BE49-F238E27FC236}">
                <a16:creationId xmlns:a16="http://schemas.microsoft.com/office/drawing/2014/main" id="{303172ED-26D9-AC56-A0E3-DAC8E49CCAC2}"/>
              </a:ext>
            </a:extLst>
          </p:cNvPr>
          <p:cNvSpPr/>
          <p:nvPr/>
        </p:nvSpPr>
        <p:spPr>
          <a:xfrm>
            <a:off x="7363744" y="3286514"/>
            <a:ext cx="2116021" cy="6336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Identidad controversial</a:t>
            </a:r>
            <a:endParaRPr lang="es-CL" dirty="0">
              <a:solidFill>
                <a:schemeClr val="tx1"/>
              </a:solidFill>
              <a:cs typeface="Times New Roman" pitchFamily="18" charset="0"/>
            </a:endParaRPr>
          </a:p>
        </p:txBody>
      </p:sp>
      <p:sp>
        <p:nvSpPr>
          <p:cNvPr id="18" name="28 Rectángulo redondeado">
            <a:extLst>
              <a:ext uri="{FF2B5EF4-FFF2-40B4-BE49-F238E27FC236}">
                <a16:creationId xmlns:a16="http://schemas.microsoft.com/office/drawing/2014/main" id="{69C055BF-678F-F7C9-D758-64CA6644C3C4}"/>
              </a:ext>
            </a:extLst>
          </p:cNvPr>
          <p:cNvSpPr/>
          <p:nvPr/>
        </p:nvSpPr>
        <p:spPr>
          <a:xfrm>
            <a:off x="4170785" y="5024832"/>
            <a:ext cx="3309452" cy="6045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Fin de eclesiología institucional-</a:t>
            </a:r>
            <a:r>
              <a:rPr lang="es-MX" dirty="0" err="1">
                <a:solidFill>
                  <a:schemeClr val="tx1"/>
                </a:solidFill>
                <a:cs typeface="Times New Roman" pitchFamily="18" charset="0"/>
              </a:rPr>
              <a:t>jerarcológica</a:t>
            </a:r>
            <a:endParaRPr lang="es-CL" dirty="0">
              <a:solidFill>
                <a:schemeClr val="tx1"/>
              </a:solidFill>
              <a:cs typeface="Times New Roman" pitchFamily="18" charset="0"/>
            </a:endParaRPr>
          </a:p>
        </p:txBody>
      </p:sp>
      <p:sp>
        <p:nvSpPr>
          <p:cNvPr id="19" name="28 Rectángulo redondeado">
            <a:extLst>
              <a:ext uri="{FF2B5EF4-FFF2-40B4-BE49-F238E27FC236}">
                <a16:creationId xmlns:a16="http://schemas.microsoft.com/office/drawing/2014/main" id="{2768DEB6-6BDA-2AD6-1C40-704E883E7290}"/>
              </a:ext>
            </a:extLst>
          </p:cNvPr>
          <p:cNvSpPr/>
          <p:nvPr/>
        </p:nvSpPr>
        <p:spPr>
          <a:xfrm>
            <a:off x="4170785" y="5808010"/>
            <a:ext cx="2924785"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Cambio en la forma de construir teología</a:t>
            </a:r>
            <a:endParaRPr lang="es-CL" dirty="0">
              <a:solidFill>
                <a:schemeClr val="tx1"/>
              </a:solidFill>
              <a:cs typeface="Times New Roman" pitchFamily="18" charset="0"/>
            </a:endParaRPr>
          </a:p>
        </p:txBody>
      </p:sp>
      <p:pic>
        <p:nvPicPr>
          <p:cNvPr id="20" name="Imagen 3">
            <a:extLst>
              <a:ext uri="{FF2B5EF4-FFF2-40B4-BE49-F238E27FC236}">
                <a16:creationId xmlns:a16="http://schemas.microsoft.com/office/drawing/2014/main" id="{EF08AB0E-4A73-86F7-E4C4-D27679FD1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953" y="2322301"/>
            <a:ext cx="2116021" cy="1928425"/>
          </a:xfrm>
          <a:prstGeom prst="rect">
            <a:avLst/>
          </a:prstGeom>
        </p:spPr>
      </p:pic>
      <p:pic>
        <p:nvPicPr>
          <p:cNvPr id="21" name="Imagen 4">
            <a:extLst>
              <a:ext uri="{FF2B5EF4-FFF2-40B4-BE49-F238E27FC236}">
                <a16:creationId xmlns:a16="http://schemas.microsoft.com/office/drawing/2014/main" id="{A5F5E6E3-60CE-5EB4-2DFC-2AB151392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2953" y="4250726"/>
            <a:ext cx="2116021" cy="2584504"/>
          </a:xfrm>
          <a:prstGeom prst="rect">
            <a:avLst/>
          </a:prstGeom>
        </p:spPr>
      </p:pic>
      <p:pic>
        <p:nvPicPr>
          <p:cNvPr id="23" name="Imagen 6">
            <a:extLst>
              <a:ext uri="{FF2B5EF4-FFF2-40B4-BE49-F238E27FC236}">
                <a16:creationId xmlns:a16="http://schemas.microsoft.com/office/drawing/2014/main" id="{3584AD40-F60E-1CA8-62FF-2632FAAF8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398" y="0"/>
            <a:ext cx="2132576" cy="2334718"/>
          </a:xfrm>
          <a:prstGeom prst="rect">
            <a:avLst/>
          </a:prstGeom>
        </p:spPr>
      </p:pic>
    </p:spTree>
    <p:extLst>
      <p:ext uri="{BB962C8B-B14F-4D97-AF65-F5344CB8AC3E}">
        <p14:creationId xmlns:p14="http://schemas.microsoft.com/office/powerpoint/2010/main" val="426200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EB37F-C88C-71E6-52E9-111D1EF0CB2A}"/>
              </a:ext>
            </a:extLst>
          </p:cNvPr>
          <p:cNvSpPr>
            <a:spLocks noGrp="1"/>
          </p:cNvSpPr>
          <p:nvPr>
            <p:ph idx="1"/>
          </p:nvPr>
        </p:nvSpPr>
        <p:spPr>
          <a:xfrm>
            <a:off x="477672" y="313900"/>
            <a:ext cx="11177516" cy="6387152"/>
          </a:xfrm>
        </p:spPr>
        <p:txBody>
          <a:bodyPr>
            <a:noAutofit/>
          </a:bodyPr>
          <a:lstStyle/>
          <a:p>
            <a:pPr marL="0" indent="0">
              <a:buNone/>
            </a:pPr>
            <a:r>
              <a:rPr lang="es-ES_tradnl" dirty="0"/>
              <a:t>“La Iglesia católica no rechaza nada de lo que en estas religiones hay de santo y verdadero. Considera con sincero respeto los modos de obrar y de vivir, los preceptos y doctrinas que, por más que discrepen en mucho de lo que ella profesa y enseña, no pocas veces reflejan un destello de aquella Verdad que ilumina a todos los hombres. Anuncia y tiene la obligación de anunciar constantemente a Cristo, que es "el Camino, la Verdad y la Vida" (</a:t>
            </a:r>
            <a:r>
              <a:rPr lang="es-ES_tradnl" dirty="0" err="1"/>
              <a:t>Jn</a:t>
            </a:r>
            <a:r>
              <a:rPr lang="es-ES_tradnl" dirty="0"/>
              <a:t>., 14,6), en quien los hombres encuentran la plenitud de la vida religiosa y en quien Dios reconcilió consigo todas las cosas. Por consiguiente, exhorta a sus hijos a que, con prudencia y caridad, mediante el diálogo y colaboración con los adeptos de otras religiones, dando testimonio de fe y vida cristiana, reconozcan, guarden y promuevan aquellos bienes espirituales y morales, así como los valores socio-culturales que en ellos existen”.</a:t>
            </a:r>
          </a:p>
          <a:p>
            <a:pPr marL="0" indent="0">
              <a:buNone/>
            </a:pPr>
            <a:endParaRPr lang="es-ES_tradnl" dirty="0"/>
          </a:p>
          <a:p>
            <a:pPr marL="0" indent="0" algn="just">
              <a:spcBef>
                <a:spcPts val="0"/>
              </a:spcBef>
              <a:buNone/>
            </a:pPr>
            <a:r>
              <a:rPr lang="es-ES_tradnl" dirty="0"/>
              <a:t>“Aunque las autoridades de los judíos con sus seguidores reclamaron la muerte de Cristo, sin embargo, lo que en su Pasión se hizo, no puede ser imputado ni indistintamente a todos los judíos que entonces vivían, ni a los judíos de hoy. Y, si bien la Iglesia es el nuevo Pueblo de Dios, no se ha de señalar a los judíos como reprobados de Dios ni malditos, como si esto se dedujera de las Sagradas Escrituras. Por consiguiente, procuren todos no enseñar nada que no esté conforme con la verdad evangélica y con el espíritu de Cristo, ni en la catequesis ni en la predicación de la Palabra de Dios.</a:t>
            </a:r>
          </a:p>
          <a:p>
            <a:pPr marL="0" indent="0" algn="just">
              <a:spcBef>
                <a:spcPts val="0"/>
              </a:spcBef>
              <a:buNone/>
            </a:pPr>
            <a:r>
              <a:rPr lang="es-ES_tradnl" dirty="0"/>
              <a:t>Además, la Iglesia, que reprueba cualquier persecución contra los hombres, consciente del patrimonio común con los judíos, e impulsada no por razones políticas, sino por la religiosa caridad evangélica, deplora los odios, persecuciones y manifestaciones de antisemitismo de cualquier tiempo y persona contra los judíos”. 														</a:t>
            </a:r>
          </a:p>
          <a:p>
            <a:pPr marL="0" indent="0" algn="just">
              <a:spcBef>
                <a:spcPts val="0"/>
              </a:spcBef>
              <a:buNone/>
            </a:pPr>
            <a:r>
              <a:rPr lang="es-ES_tradnl" dirty="0"/>
              <a:t>																		Decreto NOSTRA AETATE</a:t>
            </a:r>
          </a:p>
          <a:p>
            <a:pPr marL="0" indent="0" algn="r">
              <a:spcBef>
                <a:spcPts val="0"/>
              </a:spcBef>
              <a:buNone/>
            </a:pPr>
            <a:r>
              <a:rPr lang="es-ES_tradnl" dirty="0"/>
              <a:t>Sobre las relaciones de la Iglesia con las religiones no cristianas</a:t>
            </a:r>
            <a:endParaRPr lang="en-US" dirty="0"/>
          </a:p>
          <a:p>
            <a:pPr marL="0" indent="0" algn="r">
              <a:spcBef>
                <a:spcPts val="0"/>
              </a:spcBef>
              <a:buNone/>
            </a:pPr>
            <a:endParaRPr lang="en-US" dirty="0"/>
          </a:p>
          <a:p>
            <a:pPr marL="0" indent="0" algn="r">
              <a:spcBef>
                <a:spcPts val="0"/>
              </a:spcBef>
              <a:buNone/>
            </a:pPr>
            <a:endParaRPr lang="en-US" dirty="0"/>
          </a:p>
          <a:p>
            <a:pPr marL="0" indent="0" algn="r">
              <a:spcBef>
                <a:spcPts val="0"/>
              </a:spcBef>
              <a:buNone/>
            </a:pPr>
            <a:endParaRPr lang="en-US" dirty="0"/>
          </a:p>
          <a:p>
            <a:pPr marL="0" indent="0" algn="r">
              <a:spcBef>
                <a:spcPts val="0"/>
              </a:spcBef>
              <a:buNone/>
            </a:pPr>
            <a:endParaRPr lang="en-US" dirty="0"/>
          </a:p>
          <a:p>
            <a:pPr marL="0" indent="0" algn="r">
              <a:spcBef>
                <a:spcPts val="0"/>
              </a:spcBef>
              <a:buNone/>
            </a:pPr>
            <a:endParaRPr lang="en-US" dirty="0"/>
          </a:p>
          <a:p>
            <a:pPr marL="0" indent="0" algn="r">
              <a:spcBef>
                <a:spcPts val="0"/>
              </a:spcBef>
              <a:buNone/>
            </a:pPr>
            <a:endParaRPr lang="en-US" dirty="0"/>
          </a:p>
          <a:p>
            <a:pPr marL="0" indent="0" algn="r">
              <a:spcBef>
                <a:spcPts val="0"/>
              </a:spcBef>
              <a:buNone/>
            </a:pPr>
            <a:endParaRPr lang="en-US" dirty="0"/>
          </a:p>
          <a:p>
            <a:pPr marL="0" indent="0" algn="r">
              <a:spcBef>
                <a:spcPts val="0"/>
              </a:spcBef>
              <a:buNone/>
            </a:pPr>
            <a:endParaRPr lang="en-US" dirty="0"/>
          </a:p>
          <a:p>
            <a:pPr marL="0" indent="0" algn="r">
              <a:spcBef>
                <a:spcPts val="0"/>
              </a:spcBef>
              <a:buNone/>
            </a:pPr>
            <a:r>
              <a:rPr lang="en-US" dirty="0" err="1"/>
              <a:t>Decreto</a:t>
            </a:r>
            <a:r>
              <a:rPr lang="en-US" dirty="0"/>
              <a:t> NOSTRA AETATE</a:t>
            </a:r>
          </a:p>
          <a:p>
            <a:pPr marL="0" indent="0" algn="r">
              <a:spcBef>
                <a:spcPts val="0"/>
              </a:spcBef>
              <a:buNone/>
            </a:pPr>
            <a:r>
              <a:rPr lang="en-US" dirty="0" err="1"/>
              <a:t>Sobre</a:t>
            </a:r>
            <a:r>
              <a:rPr lang="en-US" dirty="0"/>
              <a:t> las </a:t>
            </a:r>
            <a:r>
              <a:rPr lang="en-US" dirty="0" err="1"/>
              <a:t>relaciones</a:t>
            </a:r>
            <a:r>
              <a:rPr lang="en-US" dirty="0"/>
              <a:t> de la </a:t>
            </a:r>
            <a:r>
              <a:rPr lang="en-US" dirty="0" err="1"/>
              <a:t>Iglesia</a:t>
            </a:r>
            <a:r>
              <a:rPr lang="en-US" dirty="0"/>
              <a:t> con las </a:t>
            </a:r>
            <a:r>
              <a:rPr lang="en-US" dirty="0" err="1"/>
              <a:t>religiones</a:t>
            </a:r>
            <a:r>
              <a:rPr lang="en-US" dirty="0"/>
              <a:t> no </a:t>
            </a:r>
            <a:r>
              <a:rPr lang="en-US" dirty="0" err="1"/>
              <a:t>cristianas</a:t>
            </a:r>
            <a:r>
              <a:rPr lang="en-US" dirty="0"/>
              <a:t>. </a:t>
            </a:r>
          </a:p>
          <a:p>
            <a:pPr marL="0" indent="0" algn="r">
              <a:spcBef>
                <a:spcPts val="0"/>
              </a:spcBef>
              <a:buNone/>
            </a:pPr>
            <a:r>
              <a:rPr lang="en-US" dirty="0" err="1"/>
              <a:t>Concilio</a:t>
            </a:r>
            <a:r>
              <a:rPr lang="en-US" dirty="0"/>
              <a:t> </a:t>
            </a:r>
            <a:r>
              <a:rPr lang="en-US" dirty="0" err="1"/>
              <a:t>Vaticano</a:t>
            </a:r>
            <a:r>
              <a:rPr lang="en-US" dirty="0"/>
              <a:t> II. </a:t>
            </a:r>
          </a:p>
          <a:p>
            <a:pPr marL="0" indent="0" algn="r">
              <a:spcBef>
                <a:spcPts val="0"/>
              </a:spcBef>
              <a:buNone/>
            </a:pPr>
            <a:r>
              <a:rPr lang="en-US" dirty="0"/>
              <a:t>Roma, 28 de </a:t>
            </a:r>
            <a:r>
              <a:rPr lang="en-US" dirty="0" err="1"/>
              <a:t>octubre</a:t>
            </a:r>
            <a:r>
              <a:rPr lang="en-US" dirty="0"/>
              <a:t> de 1965</a:t>
            </a:r>
            <a:endParaRPr lang="en-CL" dirty="0"/>
          </a:p>
        </p:txBody>
      </p:sp>
    </p:spTree>
    <p:extLst>
      <p:ext uri="{BB962C8B-B14F-4D97-AF65-F5344CB8AC3E}">
        <p14:creationId xmlns:p14="http://schemas.microsoft.com/office/powerpoint/2010/main" val="41831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B0473-39E3-EED1-96E2-149A57BEE1A6}"/>
              </a:ext>
            </a:extLst>
          </p:cNvPr>
          <p:cNvSpPr>
            <a:spLocks noGrp="1"/>
          </p:cNvSpPr>
          <p:nvPr>
            <p:ph idx="1"/>
          </p:nvPr>
        </p:nvSpPr>
        <p:spPr>
          <a:xfrm>
            <a:off x="777670" y="846162"/>
            <a:ext cx="10636660" cy="5513696"/>
          </a:xfrm>
        </p:spPr>
        <p:txBody>
          <a:bodyPr>
            <a:normAutofit fontScale="92500" lnSpcReduction="10000"/>
          </a:bodyPr>
          <a:lstStyle/>
          <a:p>
            <a:pPr marL="0" indent="0">
              <a:buNone/>
            </a:pPr>
            <a:r>
              <a:rPr lang="es-ES_tradnl" sz="2400" dirty="0"/>
              <a:t>“Estas Iglesias particulares, tanto de Oriente como de Occidente, aunque difieren algo entre sí por sus ritos, como suele decirse, a saber, por su liturgia, disciplina eclesiástica y patrimonio espiritual, sin embargo, están encomendadas por igual al gobierno pastoral del Romano Pontífice, que sucede por institución divina a San Pedro en el primado sobre la Iglesia universal”.</a:t>
            </a:r>
          </a:p>
          <a:p>
            <a:pPr marL="0" indent="0">
              <a:buNone/>
            </a:pPr>
            <a:r>
              <a:rPr lang="es-ES_tradnl" sz="2400" dirty="0"/>
              <a:t>“Está prohibida por ley divina la comunicación en las cosas sagradas que ofenda la unidad de la Iglesia o lleve al error formal o al peligro de errar en la fe, o sea ocasión de escándalo y de indiferentismo. Mas la práctica pastoral nos enseña, en lo que respecta a los orientales, que se pueden y se deben considerar las diversas circunstancias individuales en las que la unidad de la Iglesia no sufre detrimento, ni hay riesgo de peligros y el bien espiritual de las almas urge a esa comunión en las funciones sagradas”</a:t>
            </a:r>
            <a:endParaRPr lang="en-US" dirty="0"/>
          </a:p>
          <a:p>
            <a:endParaRPr lang="en-US" dirty="0"/>
          </a:p>
          <a:p>
            <a:pPr marL="0" indent="0" algn="r">
              <a:spcBef>
                <a:spcPts val="0"/>
              </a:spcBef>
              <a:buNone/>
            </a:pPr>
            <a:r>
              <a:rPr lang="en-US" dirty="0" err="1"/>
              <a:t>Decreto</a:t>
            </a:r>
            <a:r>
              <a:rPr lang="en-US" dirty="0"/>
              <a:t> ORIENTALIUM ECCLESIARUM</a:t>
            </a:r>
          </a:p>
          <a:p>
            <a:pPr marL="0" indent="0" algn="r">
              <a:spcBef>
                <a:spcPts val="0"/>
              </a:spcBef>
              <a:buNone/>
            </a:pPr>
            <a:r>
              <a:rPr lang="en-US" dirty="0" err="1"/>
              <a:t>Sobre</a:t>
            </a:r>
            <a:r>
              <a:rPr lang="en-US" dirty="0"/>
              <a:t> las </a:t>
            </a:r>
            <a:r>
              <a:rPr lang="en-US" dirty="0" err="1"/>
              <a:t>iglesias</a:t>
            </a:r>
            <a:r>
              <a:rPr lang="en-US" dirty="0"/>
              <a:t> </a:t>
            </a:r>
            <a:r>
              <a:rPr lang="en-US" dirty="0" err="1"/>
              <a:t>orientales</a:t>
            </a:r>
            <a:r>
              <a:rPr lang="en-US" dirty="0"/>
              <a:t> </a:t>
            </a:r>
            <a:r>
              <a:rPr lang="en-US" dirty="0" err="1"/>
              <a:t>católicas</a:t>
            </a:r>
            <a:r>
              <a:rPr lang="en-US" dirty="0"/>
              <a:t>. </a:t>
            </a:r>
          </a:p>
          <a:p>
            <a:pPr marL="0" indent="0" algn="r">
              <a:spcBef>
                <a:spcPts val="0"/>
              </a:spcBef>
              <a:buNone/>
            </a:pPr>
            <a:r>
              <a:rPr lang="en-US" dirty="0" err="1"/>
              <a:t>Concilio</a:t>
            </a:r>
            <a:r>
              <a:rPr lang="en-US" dirty="0"/>
              <a:t> </a:t>
            </a:r>
            <a:r>
              <a:rPr lang="en-US" dirty="0" err="1"/>
              <a:t>Vaticano</a:t>
            </a:r>
            <a:r>
              <a:rPr lang="en-US" dirty="0"/>
              <a:t> II. </a:t>
            </a:r>
          </a:p>
          <a:p>
            <a:pPr marL="0" indent="0" algn="r">
              <a:spcBef>
                <a:spcPts val="0"/>
              </a:spcBef>
              <a:buNone/>
            </a:pPr>
            <a:r>
              <a:rPr lang="en-US" dirty="0"/>
              <a:t>Roma, 21 de </a:t>
            </a:r>
            <a:r>
              <a:rPr lang="en-US" dirty="0" err="1"/>
              <a:t>noviembre</a:t>
            </a:r>
            <a:r>
              <a:rPr lang="en-US" dirty="0"/>
              <a:t> de 1964</a:t>
            </a:r>
            <a:endParaRPr lang="en-CL" dirty="0"/>
          </a:p>
        </p:txBody>
      </p:sp>
    </p:spTree>
    <p:extLst>
      <p:ext uri="{BB962C8B-B14F-4D97-AF65-F5344CB8AC3E}">
        <p14:creationId xmlns:p14="http://schemas.microsoft.com/office/powerpoint/2010/main" val="340531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8536-06EB-88B2-A1AE-3DE659DEF68E}"/>
              </a:ext>
            </a:extLst>
          </p:cNvPr>
          <p:cNvSpPr>
            <a:spLocks noGrp="1"/>
          </p:cNvSpPr>
          <p:nvPr>
            <p:ph type="title"/>
          </p:nvPr>
        </p:nvSpPr>
        <p:spPr/>
        <p:txBody>
          <a:bodyPr/>
          <a:lstStyle/>
          <a:p>
            <a:r>
              <a:rPr lang="en-CL" dirty="0"/>
              <a:t>Teología de la Liberación</a:t>
            </a:r>
          </a:p>
        </p:txBody>
      </p:sp>
      <p:sp>
        <p:nvSpPr>
          <p:cNvPr id="3" name="Content Placeholder 2">
            <a:extLst>
              <a:ext uri="{FF2B5EF4-FFF2-40B4-BE49-F238E27FC236}">
                <a16:creationId xmlns:a16="http://schemas.microsoft.com/office/drawing/2014/main" id="{6AB0BF3C-2CDF-8B44-F7F3-2F6D32BF3E65}"/>
              </a:ext>
            </a:extLst>
          </p:cNvPr>
          <p:cNvSpPr>
            <a:spLocks noGrp="1"/>
          </p:cNvSpPr>
          <p:nvPr>
            <p:ph idx="1"/>
          </p:nvPr>
        </p:nvSpPr>
        <p:spPr>
          <a:xfrm>
            <a:off x="677334" y="1651379"/>
            <a:ext cx="9285532" cy="4389983"/>
          </a:xfrm>
        </p:spPr>
        <p:txBody>
          <a:bodyPr>
            <a:normAutofit/>
          </a:bodyPr>
          <a:lstStyle/>
          <a:p>
            <a:pPr marL="0" indent="0">
              <a:buNone/>
            </a:pPr>
            <a:r>
              <a:rPr lang="es-ES_tradnl" sz="2000" dirty="0"/>
              <a:t>«La pregunta clave que se hacía en la década de los sesenta y que hoy sigue constituyendo el principal problema de la conciencia cristiana en América Latina es: ¿cómo ser cristianos en un mundo de oprimidos? Y poco a poco se va imponiendo la única respuesta válida: sólo podemos ser cristianos siéndolo de una manera liberadora. Nuestros países no son tan sólo países subdesarrollados, sino que se les mantiene de manera opresiva en el subdesarrollo; la pobreza en nuestros países no es otra cosa sino un empobrecimiento forzado por unos mecanismos económicos y sociales de explotación»</a:t>
            </a:r>
          </a:p>
          <a:p>
            <a:pPr marL="0" indent="0">
              <a:buNone/>
            </a:pPr>
            <a:endParaRPr lang="en-US" sz="2000" dirty="0"/>
          </a:p>
          <a:p>
            <a:pPr marL="0" indent="0" algn="r">
              <a:spcBef>
                <a:spcPts val="0"/>
              </a:spcBef>
              <a:buNone/>
            </a:pPr>
            <a:r>
              <a:rPr lang="en-US" sz="2000" dirty="0"/>
              <a:t>					Leonardo Boff </a:t>
            </a:r>
          </a:p>
          <a:p>
            <a:pPr marL="0" indent="0" algn="r">
              <a:spcBef>
                <a:spcPts val="0"/>
              </a:spcBef>
              <a:buNone/>
            </a:pPr>
            <a:r>
              <a:rPr lang="es-ES_tradnl" sz="2000" dirty="0"/>
              <a:t>				«Teología desde el lugar del pobre» (1984)</a:t>
            </a:r>
          </a:p>
          <a:p>
            <a:pPr marL="0" indent="0">
              <a:buNone/>
            </a:pPr>
            <a:endParaRPr lang="en-US" dirty="0"/>
          </a:p>
          <a:p>
            <a:pPr marL="0" indent="0">
              <a:buNone/>
            </a:pPr>
            <a:endParaRPr lang="en-CL" dirty="0"/>
          </a:p>
        </p:txBody>
      </p:sp>
      <p:pic>
        <p:nvPicPr>
          <p:cNvPr id="4" name="6 Imagen" descr="sem-porta706.jpg">
            <a:extLst>
              <a:ext uri="{FF2B5EF4-FFF2-40B4-BE49-F238E27FC236}">
                <a16:creationId xmlns:a16="http://schemas.microsoft.com/office/drawing/2014/main" id="{C76EE78D-F64A-4F38-B8EC-D085F1BD23BF}"/>
              </a:ext>
            </a:extLst>
          </p:cNvPr>
          <p:cNvPicPr>
            <a:picLocks noChangeAspect="1"/>
          </p:cNvPicPr>
          <p:nvPr/>
        </p:nvPicPr>
        <p:blipFill>
          <a:blip r:embed="rId2" cstate="print"/>
          <a:stretch>
            <a:fillRect/>
          </a:stretch>
        </p:blipFill>
        <p:spPr>
          <a:xfrm>
            <a:off x="10489316" y="1930400"/>
            <a:ext cx="1688375" cy="1992140"/>
          </a:xfrm>
          <a:prstGeom prst="rect">
            <a:avLst/>
          </a:prstGeom>
        </p:spPr>
      </p:pic>
      <p:pic>
        <p:nvPicPr>
          <p:cNvPr id="5" name="8 Imagen" descr="Jesus era comunista.png">
            <a:extLst>
              <a:ext uri="{FF2B5EF4-FFF2-40B4-BE49-F238E27FC236}">
                <a16:creationId xmlns:a16="http://schemas.microsoft.com/office/drawing/2014/main" id="{6AFEB11F-25C9-CBAE-F4DA-BF84569551FA}"/>
              </a:ext>
            </a:extLst>
          </p:cNvPr>
          <p:cNvPicPr>
            <a:picLocks noChangeAspect="1"/>
          </p:cNvPicPr>
          <p:nvPr/>
        </p:nvPicPr>
        <p:blipFill>
          <a:blip r:embed="rId3" cstate="print"/>
          <a:stretch>
            <a:fillRect/>
          </a:stretch>
        </p:blipFill>
        <p:spPr>
          <a:xfrm>
            <a:off x="10489316" y="0"/>
            <a:ext cx="1702684" cy="1992140"/>
          </a:xfrm>
          <a:prstGeom prst="rect">
            <a:avLst/>
          </a:prstGeom>
        </p:spPr>
      </p:pic>
      <p:pic>
        <p:nvPicPr>
          <p:cNvPr id="7" name="10 Imagen" descr="iglesia.jpg">
            <a:extLst>
              <a:ext uri="{FF2B5EF4-FFF2-40B4-BE49-F238E27FC236}">
                <a16:creationId xmlns:a16="http://schemas.microsoft.com/office/drawing/2014/main" id="{3B021205-A08C-D4DA-2104-1B3D96D20AEC}"/>
              </a:ext>
            </a:extLst>
          </p:cNvPr>
          <p:cNvPicPr>
            <a:picLocks noChangeAspect="1"/>
          </p:cNvPicPr>
          <p:nvPr/>
        </p:nvPicPr>
        <p:blipFill>
          <a:blip r:embed="rId4" cstate="print"/>
          <a:stretch>
            <a:fillRect/>
          </a:stretch>
        </p:blipFill>
        <p:spPr>
          <a:xfrm>
            <a:off x="10489316" y="3906421"/>
            <a:ext cx="1702685" cy="2951579"/>
          </a:xfrm>
          <a:prstGeom prst="rect">
            <a:avLst/>
          </a:prstGeom>
        </p:spPr>
      </p:pic>
    </p:spTree>
    <p:extLst>
      <p:ext uri="{BB962C8B-B14F-4D97-AF65-F5344CB8AC3E}">
        <p14:creationId xmlns:p14="http://schemas.microsoft.com/office/powerpoint/2010/main" val="79478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394F-55B6-A714-323F-5927FB470672}"/>
              </a:ext>
            </a:extLst>
          </p:cNvPr>
          <p:cNvSpPr>
            <a:spLocks noGrp="1"/>
          </p:cNvSpPr>
          <p:nvPr>
            <p:ph type="title"/>
          </p:nvPr>
        </p:nvSpPr>
        <p:spPr/>
        <p:txBody>
          <a:bodyPr>
            <a:normAutofit fontScale="90000"/>
          </a:bodyPr>
          <a:lstStyle/>
          <a:p>
            <a:r>
              <a:rPr lang="en-US" dirty="0" err="1"/>
              <a:t>Conferencia</a:t>
            </a:r>
            <a:r>
              <a:rPr lang="en-US" dirty="0"/>
              <a:t> General del </a:t>
            </a:r>
            <a:r>
              <a:rPr lang="en-US" dirty="0" err="1"/>
              <a:t>episcopado</a:t>
            </a:r>
            <a:r>
              <a:rPr lang="en-US" dirty="0"/>
              <a:t> </a:t>
            </a:r>
            <a:r>
              <a:rPr lang="en-US" dirty="0" err="1"/>
              <a:t>Latinoamericano</a:t>
            </a:r>
            <a:r>
              <a:rPr lang="en-US" dirty="0"/>
              <a:t> – Medellín (1968) </a:t>
            </a:r>
            <a:br>
              <a:rPr lang="en-US" dirty="0"/>
            </a:br>
            <a:r>
              <a:rPr lang="en-US" dirty="0"/>
              <a:t/>
            </a:r>
            <a:br>
              <a:rPr lang="en-US" dirty="0"/>
            </a:br>
            <a:endParaRPr lang="en-CL" dirty="0"/>
          </a:p>
        </p:txBody>
      </p:sp>
      <p:sp>
        <p:nvSpPr>
          <p:cNvPr id="4" name="21 Rectángulo redondeado">
            <a:extLst>
              <a:ext uri="{FF2B5EF4-FFF2-40B4-BE49-F238E27FC236}">
                <a16:creationId xmlns:a16="http://schemas.microsoft.com/office/drawing/2014/main" id="{AE85A3E7-34F6-5B0F-ED66-FDE73D20C488}"/>
              </a:ext>
            </a:extLst>
          </p:cNvPr>
          <p:cNvSpPr/>
          <p:nvPr/>
        </p:nvSpPr>
        <p:spPr>
          <a:xfrm>
            <a:off x="1328976" y="2755023"/>
            <a:ext cx="2498725" cy="1037579"/>
          </a:xfrm>
          <a:prstGeom prst="roundRect">
            <a:avLst/>
          </a:prstGeom>
          <a:solidFill>
            <a:schemeClr val="accent1">
              <a:lumMod val="20000"/>
              <a:lumOff val="80000"/>
            </a:schemeClr>
          </a:solidFill>
          <a:ln w="1905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ea typeface="+mn-ea"/>
                <a:cs typeface="Times New Roman" pitchFamily="18" charset="0"/>
              </a:rPr>
              <a:t>Conferencia de Medellín (1968) y Puebla  (1979)</a:t>
            </a:r>
            <a:endParaRPr kumimoji="0" lang="es-CL" sz="1800" b="1" i="0" u="none" strike="noStrike" kern="0" cap="none" spc="0" normalizeH="0" baseline="0" noProof="0" dirty="0">
              <a:ln>
                <a:noFill/>
              </a:ln>
              <a:solidFill>
                <a:prstClr val="black"/>
              </a:solidFill>
              <a:effectLst/>
              <a:uLnTx/>
              <a:uFillTx/>
              <a:ea typeface="+mn-ea"/>
              <a:cs typeface="Times New Roman" pitchFamily="18" charset="0"/>
            </a:endParaRPr>
          </a:p>
        </p:txBody>
      </p:sp>
      <p:sp>
        <p:nvSpPr>
          <p:cNvPr id="5" name="27 Rectángulo redondeado">
            <a:extLst>
              <a:ext uri="{FF2B5EF4-FFF2-40B4-BE49-F238E27FC236}">
                <a16:creationId xmlns:a16="http://schemas.microsoft.com/office/drawing/2014/main" id="{0835FDC8-F449-0117-2434-0C62582DCD47}"/>
              </a:ext>
            </a:extLst>
          </p:cNvPr>
          <p:cNvSpPr/>
          <p:nvPr/>
        </p:nvSpPr>
        <p:spPr>
          <a:xfrm>
            <a:off x="4845274" y="3771805"/>
            <a:ext cx="3384326" cy="642942"/>
          </a:xfrm>
          <a:prstGeom prst="roundRect">
            <a:avLst/>
          </a:prstGeom>
          <a:solidFill>
            <a:schemeClr val="accent1">
              <a:lumMod val="20000"/>
              <a:lumOff val="80000"/>
            </a:schemeClr>
          </a:solidFill>
          <a:ln w="1905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prstClr val="black"/>
                </a:solidFill>
                <a:effectLst/>
                <a:uLnTx/>
                <a:uFillTx/>
                <a:ea typeface="+mn-ea"/>
                <a:cs typeface="Times New Roman" pitchFamily="18" charset="0"/>
              </a:rPr>
              <a:t>Reafirmación de objetivo transformador. </a:t>
            </a:r>
            <a:endParaRPr kumimoji="0" lang="es-CL" sz="1800" b="0" i="0" u="none" strike="noStrike" kern="0" cap="none" spc="0" normalizeH="0" baseline="0" noProof="0" dirty="0">
              <a:ln>
                <a:noFill/>
              </a:ln>
              <a:solidFill>
                <a:prstClr val="black"/>
              </a:solidFill>
              <a:effectLst/>
              <a:uLnTx/>
              <a:uFillTx/>
              <a:ea typeface="+mn-ea"/>
              <a:cs typeface="Times New Roman" pitchFamily="18" charset="0"/>
            </a:endParaRPr>
          </a:p>
        </p:txBody>
      </p:sp>
      <p:sp>
        <p:nvSpPr>
          <p:cNvPr id="6" name="28 Rectángulo redondeado">
            <a:extLst>
              <a:ext uri="{FF2B5EF4-FFF2-40B4-BE49-F238E27FC236}">
                <a16:creationId xmlns:a16="http://schemas.microsoft.com/office/drawing/2014/main" id="{FA4356F2-19B5-57CD-2F06-8042C2865D14}"/>
              </a:ext>
            </a:extLst>
          </p:cNvPr>
          <p:cNvSpPr/>
          <p:nvPr/>
        </p:nvSpPr>
        <p:spPr>
          <a:xfrm>
            <a:off x="4845273" y="2939814"/>
            <a:ext cx="3384327" cy="642942"/>
          </a:xfrm>
          <a:prstGeom prst="roundRect">
            <a:avLst/>
          </a:prstGeom>
          <a:solidFill>
            <a:schemeClr val="accent1">
              <a:lumMod val="20000"/>
              <a:lumOff val="80000"/>
            </a:schemeClr>
          </a:solidFill>
          <a:ln w="1905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prstClr val="black"/>
                </a:solidFill>
                <a:effectLst/>
                <a:uLnTx/>
                <a:uFillTx/>
                <a:ea typeface="+mn-ea"/>
                <a:cs typeface="Times New Roman" pitchFamily="18" charset="0"/>
              </a:rPr>
              <a:t>Trabajo social y formas de organización social.</a:t>
            </a:r>
            <a:endParaRPr kumimoji="0" lang="es-CL" sz="1800" b="0" i="0" u="none" strike="noStrike" kern="0" cap="none" spc="0" normalizeH="0" baseline="0" noProof="0" dirty="0">
              <a:ln>
                <a:noFill/>
              </a:ln>
              <a:solidFill>
                <a:prstClr val="black"/>
              </a:solidFill>
              <a:effectLst/>
              <a:uLnTx/>
              <a:uFillTx/>
              <a:ea typeface="+mn-ea"/>
              <a:cs typeface="Times New Roman" pitchFamily="18" charset="0"/>
            </a:endParaRPr>
          </a:p>
        </p:txBody>
      </p:sp>
      <p:sp>
        <p:nvSpPr>
          <p:cNvPr id="8" name="11 Flecha derecha">
            <a:extLst>
              <a:ext uri="{FF2B5EF4-FFF2-40B4-BE49-F238E27FC236}">
                <a16:creationId xmlns:a16="http://schemas.microsoft.com/office/drawing/2014/main" id="{56F23045-38E7-D04E-8A3D-3C915AE0ADC0}"/>
              </a:ext>
            </a:extLst>
          </p:cNvPr>
          <p:cNvSpPr/>
          <p:nvPr/>
        </p:nvSpPr>
        <p:spPr>
          <a:xfrm rot="5400000">
            <a:off x="6394671" y="4644658"/>
            <a:ext cx="285529" cy="285752"/>
          </a:xfrm>
          <a:prstGeom prst="rightArrow">
            <a:avLst/>
          </a:prstGeom>
          <a:solidFill>
            <a:schemeClr val="accent1">
              <a:lumMod val="20000"/>
              <a:lumOff val="80000"/>
            </a:schemeClr>
          </a:solidFill>
          <a:ln w="1905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prstClr val="white"/>
              </a:solidFill>
              <a:effectLst/>
              <a:uLnTx/>
              <a:uFillTx/>
              <a:latin typeface="Arial"/>
              <a:ea typeface="+mn-ea"/>
              <a:cs typeface="+mn-cs"/>
            </a:endParaRPr>
          </a:p>
        </p:txBody>
      </p:sp>
      <p:sp>
        <p:nvSpPr>
          <p:cNvPr id="9" name="12 Rectángulo redondeado">
            <a:extLst>
              <a:ext uri="{FF2B5EF4-FFF2-40B4-BE49-F238E27FC236}">
                <a16:creationId xmlns:a16="http://schemas.microsoft.com/office/drawing/2014/main" id="{3F28D0BA-DF3B-F104-13DC-BDC4E01BF911}"/>
              </a:ext>
            </a:extLst>
          </p:cNvPr>
          <p:cNvSpPr/>
          <p:nvPr/>
        </p:nvSpPr>
        <p:spPr>
          <a:xfrm>
            <a:off x="4845274" y="2112081"/>
            <a:ext cx="3384326" cy="642942"/>
          </a:xfrm>
          <a:prstGeom prst="roundRect">
            <a:avLst/>
          </a:prstGeom>
          <a:solidFill>
            <a:schemeClr val="accent1">
              <a:lumMod val="20000"/>
              <a:lumOff val="80000"/>
            </a:schemeClr>
          </a:solidFill>
          <a:ln w="1905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prstClr val="black"/>
                </a:solidFill>
                <a:effectLst/>
                <a:uLnTx/>
                <a:uFillTx/>
                <a:ea typeface="+mn-ea"/>
                <a:cs typeface="Times New Roman" pitchFamily="18" charset="0"/>
              </a:rPr>
              <a:t>Situación puntual latinoamericana.  </a:t>
            </a:r>
            <a:endParaRPr kumimoji="0" lang="es-CL" sz="1800" b="0" i="0" u="none" strike="noStrike" kern="0" cap="none" spc="0" normalizeH="0" baseline="0" noProof="0" dirty="0">
              <a:ln>
                <a:noFill/>
              </a:ln>
              <a:solidFill>
                <a:prstClr val="black"/>
              </a:solidFill>
              <a:effectLst/>
              <a:uLnTx/>
              <a:uFillTx/>
              <a:ea typeface="+mn-ea"/>
              <a:cs typeface="Times New Roman" pitchFamily="18" charset="0"/>
            </a:endParaRPr>
          </a:p>
        </p:txBody>
      </p:sp>
      <p:sp>
        <p:nvSpPr>
          <p:cNvPr id="10" name="13 Rectángulo redondeado">
            <a:extLst>
              <a:ext uri="{FF2B5EF4-FFF2-40B4-BE49-F238E27FC236}">
                <a16:creationId xmlns:a16="http://schemas.microsoft.com/office/drawing/2014/main" id="{3B50F217-20CD-015B-2D17-3F8DAA0BEE7C}"/>
              </a:ext>
            </a:extLst>
          </p:cNvPr>
          <p:cNvSpPr/>
          <p:nvPr/>
        </p:nvSpPr>
        <p:spPr>
          <a:xfrm>
            <a:off x="4845272" y="5160321"/>
            <a:ext cx="3384328" cy="642942"/>
          </a:xfrm>
          <a:prstGeom prst="roundRect">
            <a:avLst/>
          </a:prstGeom>
          <a:solidFill>
            <a:schemeClr val="accent1">
              <a:lumMod val="20000"/>
              <a:lumOff val="80000"/>
            </a:schemeClr>
          </a:solidFill>
          <a:ln w="1905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prstClr val="black"/>
                </a:solidFill>
                <a:effectLst/>
                <a:uLnTx/>
                <a:uFillTx/>
                <a:ea typeface="+mn-ea"/>
                <a:cs typeface="Times New Roman" pitchFamily="18" charset="0"/>
              </a:rPr>
              <a:t>Unión diagnóstico, teología y praxis.  </a:t>
            </a:r>
            <a:endParaRPr kumimoji="0" lang="es-CL" sz="1800" b="0" i="0" u="none" strike="noStrike" kern="0" cap="none" spc="0" normalizeH="0" baseline="0" noProof="0" dirty="0">
              <a:ln>
                <a:noFill/>
              </a:ln>
              <a:solidFill>
                <a:prstClr val="black"/>
              </a:solidFill>
              <a:effectLst/>
              <a:uLnTx/>
              <a:uFillTx/>
              <a:ea typeface="+mn-ea"/>
              <a:cs typeface="Times New Roman" pitchFamily="18" charset="0"/>
            </a:endParaRPr>
          </a:p>
        </p:txBody>
      </p:sp>
      <p:sp>
        <p:nvSpPr>
          <p:cNvPr id="11" name="Left Brace 10">
            <a:extLst>
              <a:ext uri="{FF2B5EF4-FFF2-40B4-BE49-F238E27FC236}">
                <a16:creationId xmlns:a16="http://schemas.microsoft.com/office/drawing/2014/main" id="{176D4810-F0EA-046F-2290-C820D37D3ECB}"/>
              </a:ext>
            </a:extLst>
          </p:cNvPr>
          <p:cNvSpPr/>
          <p:nvPr/>
        </p:nvSpPr>
        <p:spPr>
          <a:xfrm>
            <a:off x="4256690" y="2368079"/>
            <a:ext cx="224570" cy="18918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L"/>
          </a:p>
        </p:txBody>
      </p:sp>
      <p:pic>
        <p:nvPicPr>
          <p:cNvPr id="13" name="Picture 12" descr="A group of people in a room&#10;&#10;Description automatically generated">
            <a:extLst>
              <a:ext uri="{FF2B5EF4-FFF2-40B4-BE49-F238E27FC236}">
                <a16:creationId xmlns:a16="http://schemas.microsoft.com/office/drawing/2014/main" id="{D5E60A69-B74F-C67F-570F-2752A13C1306}"/>
              </a:ext>
            </a:extLst>
          </p:cNvPr>
          <p:cNvPicPr>
            <a:picLocks noChangeAspect="1"/>
          </p:cNvPicPr>
          <p:nvPr/>
        </p:nvPicPr>
        <p:blipFill>
          <a:blip r:embed="rId2"/>
          <a:stretch>
            <a:fillRect/>
          </a:stretch>
        </p:blipFill>
        <p:spPr>
          <a:xfrm>
            <a:off x="8897102" y="0"/>
            <a:ext cx="3294898" cy="1729821"/>
          </a:xfrm>
          <a:prstGeom prst="rect">
            <a:avLst/>
          </a:prstGeom>
        </p:spPr>
      </p:pic>
      <p:pic>
        <p:nvPicPr>
          <p:cNvPr id="15" name="Picture 14" descr="A group of people signing papers&#10;&#10;Description automatically generated">
            <a:extLst>
              <a:ext uri="{FF2B5EF4-FFF2-40B4-BE49-F238E27FC236}">
                <a16:creationId xmlns:a16="http://schemas.microsoft.com/office/drawing/2014/main" id="{32F05FFE-1F43-A03D-4A81-6D0342D2A708}"/>
              </a:ext>
            </a:extLst>
          </p:cNvPr>
          <p:cNvPicPr>
            <a:picLocks noChangeAspect="1"/>
          </p:cNvPicPr>
          <p:nvPr/>
        </p:nvPicPr>
        <p:blipFill>
          <a:blip r:embed="rId3"/>
          <a:stretch>
            <a:fillRect/>
          </a:stretch>
        </p:blipFill>
        <p:spPr>
          <a:xfrm>
            <a:off x="8897102" y="1729821"/>
            <a:ext cx="3294898" cy="1626463"/>
          </a:xfrm>
          <a:prstGeom prst="rect">
            <a:avLst/>
          </a:prstGeom>
        </p:spPr>
      </p:pic>
      <p:pic>
        <p:nvPicPr>
          <p:cNvPr id="17" name="Picture 16" descr="A person in a white cap and white hat&#10;&#10;Description automatically generated">
            <a:extLst>
              <a:ext uri="{FF2B5EF4-FFF2-40B4-BE49-F238E27FC236}">
                <a16:creationId xmlns:a16="http://schemas.microsoft.com/office/drawing/2014/main" id="{F6E55C5B-5EBE-6749-F04D-D4C975DEA29F}"/>
              </a:ext>
            </a:extLst>
          </p:cNvPr>
          <p:cNvPicPr>
            <a:picLocks noChangeAspect="1"/>
          </p:cNvPicPr>
          <p:nvPr/>
        </p:nvPicPr>
        <p:blipFill>
          <a:blip r:embed="rId4"/>
          <a:stretch>
            <a:fillRect/>
          </a:stretch>
        </p:blipFill>
        <p:spPr>
          <a:xfrm>
            <a:off x="8897100" y="3356284"/>
            <a:ext cx="3294899" cy="1650947"/>
          </a:xfrm>
          <a:prstGeom prst="rect">
            <a:avLst/>
          </a:prstGeom>
        </p:spPr>
      </p:pic>
      <p:pic>
        <p:nvPicPr>
          <p:cNvPr id="19" name="Picture 18" descr="A group of people in religious attire&#10;&#10;Description automatically generated">
            <a:extLst>
              <a:ext uri="{FF2B5EF4-FFF2-40B4-BE49-F238E27FC236}">
                <a16:creationId xmlns:a16="http://schemas.microsoft.com/office/drawing/2014/main" id="{A6D54CE2-745D-D772-7547-5E3BC0AD7424}"/>
              </a:ext>
            </a:extLst>
          </p:cNvPr>
          <p:cNvPicPr>
            <a:picLocks noChangeAspect="1"/>
          </p:cNvPicPr>
          <p:nvPr/>
        </p:nvPicPr>
        <p:blipFill>
          <a:blip r:embed="rId5"/>
          <a:stretch>
            <a:fillRect/>
          </a:stretch>
        </p:blipFill>
        <p:spPr>
          <a:xfrm>
            <a:off x="8897099" y="5007231"/>
            <a:ext cx="3294901" cy="1850769"/>
          </a:xfrm>
          <a:prstGeom prst="rect">
            <a:avLst/>
          </a:prstGeom>
        </p:spPr>
      </p:pic>
    </p:spTree>
    <p:extLst>
      <p:ext uri="{BB962C8B-B14F-4D97-AF65-F5344CB8AC3E}">
        <p14:creationId xmlns:p14="http://schemas.microsoft.com/office/powerpoint/2010/main" val="292263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A95D3-782F-34B3-5477-192EEF9BE1C8}"/>
              </a:ext>
            </a:extLst>
          </p:cNvPr>
          <p:cNvSpPr>
            <a:spLocks noGrp="1"/>
          </p:cNvSpPr>
          <p:nvPr>
            <p:ph idx="1"/>
          </p:nvPr>
        </p:nvSpPr>
        <p:spPr>
          <a:xfrm>
            <a:off x="677333" y="832514"/>
            <a:ext cx="10950559" cy="5568286"/>
          </a:xfrm>
        </p:spPr>
        <p:txBody>
          <a:bodyPr>
            <a:normAutofit/>
          </a:bodyPr>
          <a:lstStyle/>
          <a:p>
            <a:pPr marL="0" indent="0">
              <a:buNone/>
            </a:pPr>
            <a:r>
              <a:rPr lang="es-ES_tradnl" dirty="0"/>
              <a:t>«La Iglesia Latinoamericana tiene un mensaje para todos los hombres que, en este continente, tienen «hambre y sed de justicia». El mismo Dios que crea al hombre a su imagen y semejanza, crea la «tierra y todo lo que en ella se contiene para uso de todos los hombres y de todos los pueblos, de modo que los bienes creados puedan llegar a todos, en forma más justa», y le da poder para que solidariamente transforme y perfeccione el mundo. Es el mismo Dios quien, en la plenitud de los tiempos, envía a su Hijo para que hecho carne, venga a liberar a todos los hombres de todas las esclavitudes a que los tiene sujetos el pecado, la ignorancia, el hambre, la miseria y la opresión, en una palabra la injusticia y el odio que tienen su origen en el egoísmo humano.</a:t>
            </a:r>
          </a:p>
          <a:p>
            <a:pPr marL="0" indent="0">
              <a:buNone/>
            </a:pPr>
            <a:r>
              <a:rPr lang="es-ES_tradnl" dirty="0"/>
              <a:t>Por eso, para nuestra verdadera liberación, todos los hombres necesitamos una profunda conversión a fin de que llegue a nosotros el «Reino de justicia, de amor y de paz». El origen de todo menosprecio del hombre, de toda injusticia, debe ser buscado en el desequilibrio interior de la libertad humana, que necesitará siempre, en la historia, una permanente labor de rectificación. La originalidad del mensaje cristiano no consiste directamente en la afirmación de la necesidad de un cambio de estructuras, sino en la insistencia en la conversión del hombre, que exige luego este cambio. No tendremos un continente nuevo sin nuevas y renovadas estructuras; sobre todo, no habrá continente nuevo sin hombres nuevos, que a la luz del Evangelio sepan ser verdaderamente libres y responsables»</a:t>
            </a:r>
          </a:p>
          <a:p>
            <a:pPr marL="0" indent="0">
              <a:buNone/>
            </a:pPr>
            <a:endParaRPr lang="es-ES_tradnl" dirty="0"/>
          </a:p>
          <a:p>
            <a:pPr marL="0" indent="0" algn="r">
              <a:spcBef>
                <a:spcPts val="0"/>
              </a:spcBef>
              <a:buNone/>
            </a:pPr>
            <a:r>
              <a:rPr lang="es-ES_tradnl" dirty="0"/>
              <a:t>Conferencia de Medellín. </a:t>
            </a:r>
          </a:p>
          <a:p>
            <a:pPr marL="0" indent="0" algn="r">
              <a:spcBef>
                <a:spcPts val="0"/>
              </a:spcBef>
              <a:buNone/>
            </a:pPr>
            <a:r>
              <a:rPr lang="es-ES_tradnl" dirty="0"/>
              <a:t>«Sobre la promoción humana y la justicia». 1968. </a:t>
            </a:r>
          </a:p>
          <a:p>
            <a:pPr marL="0" indent="0">
              <a:buNone/>
            </a:pPr>
            <a:endParaRPr lang="en-CL" dirty="0"/>
          </a:p>
        </p:txBody>
      </p:sp>
    </p:spTree>
    <p:extLst>
      <p:ext uri="{BB962C8B-B14F-4D97-AF65-F5344CB8AC3E}">
        <p14:creationId xmlns:p14="http://schemas.microsoft.com/office/powerpoint/2010/main" val="342908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redondeado">
            <a:extLst>
              <a:ext uri="{FF2B5EF4-FFF2-40B4-BE49-F238E27FC236}">
                <a16:creationId xmlns:a16="http://schemas.microsoft.com/office/drawing/2014/main" id="{A35FDB8E-3DCF-6D2E-4090-CBC1800F84EA}"/>
              </a:ext>
            </a:extLst>
          </p:cNvPr>
          <p:cNvSpPr/>
          <p:nvPr/>
        </p:nvSpPr>
        <p:spPr>
          <a:xfrm>
            <a:off x="2285865" y="656338"/>
            <a:ext cx="2357454"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Opción radical por los pobres</a:t>
            </a:r>
            <a:endParaRPr lang="es-CL" dirty="0">
              <a:solidFill>
                <a:schemeClr val="tx1"/>
              </a:solidFill>
              <a:cs typeface="Times New Roman" pitchFamily="18" charset="0"/>
            </a:endParaRPr>
          </a:p>
        </p:txBody>
      </p:sp>
      <p:sp>
        <p:nvSpPr>
          <p:cNvPr id="5" name="27 Cerrar llave">
            <a:extLst>
              <a:ext uri="{FF2B5EF4-FFF2-40B4-BE49-F238E27FC236}">
                <a16:creationId xmlns:a16="http://schemas.microsoft.com/office/drawing/2014/main" id="{CABAF9A3-F9E2-4C8B-703D-E0F3DE2BCFCC}"/>
              </a:ext>
            </a:extLst>
          </p:cNvPr>
          <p:cNvSpPr/>
          <p:nvPr/>
        </p:nvSpPr>
        <p:spPr>
          <a:xfrm rot="16200000">
            <a:off x="6103930" y="-27137"/>
            <a:ext cx="500066" cy="5778742"/>
          </a:xfrm>
          <a:prstGeom prst="rightBrace">
            <a:avLst>
              <a:gd name="adj1" fmla="val 268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6" name="12 Rectángulo redondeado">
            <a:extLst>
              <a:ext uri="{FF2B5EF4-FFF2-40B4-BE49-F238E27FC236}">
                <a16:creationId xmlns:a16="http://schemas.microsoft.com/office/drawing/2014/main" id="{4A8DE761-64A1-37F5-2537-D0948CF1E95F}"/>
              </a:ext>
            </a:extLst>
          </p:cNvPr>
          <p:cNvSpPr/>
          <p:nvPr/>
        </p:nvSpPr>
        <p:spPr>
          <a:xfrm>
            <a:off x="5624883" y="1801577"/>
            <a:ext cx="2734870"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Unión de proyecto espiritual con material</a:t>
            </a:r>
            <a:endParaRPr lang="es-CL" dirty="0">
              <a:solidFill>
                <a:schemeClr val="tx1"/>
              </a:solidFill>
              <a:cs typeface="Times New Roman" pitchFamily="18" charset="0"/>
            </a:endParaRPr>
          </a:p>
        </p:txBody>
      </p:sp>
      <p:sp>
        <p:nvSpPr>
          <p:cNvPr id="7" name="13 Flecha derecha">
            <a:extLst>
              <a:ext uri="{FF2B5EF4-FFF2-40B4-BE49-F238E27FC236}">
                <a16:creationId xmlns:a16="http://schemas.microsoft.com/office/drawing/2014/main" id="{7539FEC1-CEE3-5E12-CE41-4AD9F58EC7FF}"/>
              </a:ext>
            </a:extLst>
          </p:cNvPr>
          <p:cNvSpPr/>
          <p:nvPr/>
        </p:nvSpPr>
        <p:spPr>
          <a:xfrm rot="5400000">
            <a:off x="6893910" y="1419430"/>
            <a:ext cx="214314"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15 Flecha derecha">
            <a:extLst>
              <a:ext uri="{FF2B5EF4-FFF2-40B4-BE49-F238E27FC236}">
                <a16:creationId xmlns:a16="http://schemas.microsoft.com/office/drawing/2014/main" id="{57C2C451-1DEB-4E21-4155-AAA81F8A0A0C}"/>
              </a:ext>
            </a:extLst>
          </p:cNvPr>
          <p:cNvSpPr/>
          <p:nvPr/>
        </p:nvSpPr>
        <p:spPr>
          <a:xfrm>
            <a:off x="4825964" y="904740"/>
            <a:ext cx="285752" cy="2857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23 Rectángulo redondeado">
            <a:extLst>
              <a:ext uri="{FF2B5EF4-FFF2-40B4-BE49-F238E27FC236}">
                <a16:creationId xmlns:a16="http://schemas.microsoft.com/office/drawing/2014/main" id="{0C4F65BB-F4E5-86A9-49EF-6B8803BA5DCE}"/>
              </a:ext>
            </a:extLst>
          </p:cNvPr>
          <p:cNvSpPr/>
          <p:nvPr/>
        </p:nvSpPr>
        <p:spPr>
          <a:xfrm>
            <a:off x="5357698" y="726145"/>
            <a:ext cx="3269240"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cs typeface="Times New Roman" pitchFamily="18" charset="0"/>
              </a:rPr>
              <a:t>Pobres como portadores de historicidad</a:t>
            </a:r>
            <a:endParaRPr lang="es-CL" dirty="0">
              <a:solidFill>
                <a:schemeClr val="tx1"/>
              </a:solidFill>
              <a:cs typeface="Times New Roman" pitchFamily="18" charset="0"/>
            </a:endParaRPr>
          </a:p>
        </p:txBody>
      </p:sp>
      <p:sp>
        <p:nvSpPr>
          <p:cNvPr id="10" name="1 Rectángulo">
            <a:extLst>
              <a:ext uri="{FF2B5EF4-FFF2-40B4-BE49-F238E27FC236}">
                <a16:creationId xmlns:a16="http://schemas.microsoft.com/office/drawing/2014/main" id="{6C3A0B2B-FE40-AF83-ECF4-1AE204BEA95B}"/>
              </a:ext>
            </a:extLst>
          </p:cNvPr>
          <p:cNvSpPr/>
          <p:nvPr/>
        </p:nvSpPr>
        <p:spPr>
          <a:xfrm>
            <a:off x="832513" y="3255349"/>
            <a:ext cx="10631606" cy="2862322"/>
          </a:xfrm>
          <a:prstGeom prst="rect">
            <a:avLst/>
          </a:prstGeom>
        </p:spPr>
        <p:txBody>
          <a:bodyPr wrap="square">
            <a:spAutoFit/>
          </a:bodyPr>
          <a:lstStyle/>
          <a:p>
            <a:pPr algn="just"/>
            <a:r>
              <a:rPr lang="es-CL" dirty="0">
                <a:cs typeface="Times New Roman" panose="02020603050405020304" pitchFamily="18" charset="0"/>
              </a:rPr>
              <a:t>“Todo punto de vista consiste en ver las cosas desde un determinado punto. Pues bien, ¿cuál es hoy el punto desde donde podemos tener una visión más exacta de la realidad? Para América Latina, dicho punto lo constituye actualmente el "lugar de los pobres". Y por "lugar de los pobres" entendemos la causa de los pobres, su existencia sacrificada, su lucha, sus intereses referidos a la vida, al trabajo, a la dignidad y al placer. Los pobres constituyen las grandes mayorías, y las cuestiones que ellos suscitan afectan a todos los hombres; por eso nadie puede permanecer indiferente ante el grito del oprimido que pide pan y liberación”.</a:t>
            </a:r>
          </a:p>
          <a:p>
            <a:pPr algn="just"/>
            <a:endParaRPr lang="es-MX" dirty="0">
              <a:cs typeface="Times New Roman" panose="02020603050405020304" pitchFamily="18" charset="0"/>
            </a:endParaRPr>
          </a:p>
          <a:p>
            <a:pPr algn="r"/>
            <a:r>
              <a:rPr lang="es-MX" dirty="0">
                <a:cs typeface="Times New Roman" panose="02020603050405020304" pitchFamily="18" charset="0"/>
              </a:rPr>
              <a:t>Leonardo </a:t>
            </a:r>
            <a:r>
              <a:rPr lang="es-MX" dirty="0" err="1">
                <a:cs typeface="Times New Roman" panose="02020603050405020304" pitchFamily="18" charset="0"/>
              </a:rPr>
              <a:t>Boff</a:t>
            </a:r>
            <a:r>
              <a:rPr lang="es-MX" dirty="0">
                <a:cs typeface="Times New Roman" panose="02020603050405020304" pitchFamily="18" charset="0"/>
              </a:rPr>
              <a:t>. </a:t>
            </a:r>
          </a:p>
          <a:p>
            <a:pPr algn="r"/>
            <a:r>
              <a:rPr lang="es-MX" dirty="0">
                <a:cs typeface="Times New Roman" panose="02020603050405020304" pitchFamily="18" charset="0"/>
              </a:rPr>
              <a:t>«Teología desde el lugar del pobre»</a:t>
            </a:r>
            <a:endParaRPr lang="es-CL" dirty="0">
              <a:cs typeface="Times New Roman" panose="02020603050405020304" pitchFamily="18" charset="0"/>
            </a:endParaRPr>
          </a:p>
        </p:txBody>
      </p:sp>
    </p:spTree>
    <p:extLst>
      <p:ext uri="{BB962C8B-B14F-4D97-AF65-F5344CB8AC3E}">
        <p14:creationId xmlns:p14="http://schemas.microsoft.com/office/powerpoint/2010/main" val="151822748"/>
      </p:ext>
    </p:extLst>
  </p:cSld>
  <p:clrMapOvr>
    <a:masterClrMapping/>
  </p:clrMapOvr>
</p:sld>
</file>

<file path=ppt/theme/theme1.xml><?xml version="1.0" encoding="utf-8"?>
<a:theme xmlns:a="http://schemas.openxmlformats.org/drawingml/2006/main" name="Facet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3654</TotalTime>
  <Words>1315</Words>
  <Application>Microsoft Office PowerPoint</Application>
  <PresentationFormat>Panorámica</PresentationFormat>
  <Paragraphs>85</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Times New Roman</vt:lpstr>
      <vt:lpstr>Trebuchet MS</vt:lpstr>
      <vt:lpstr>Wingdings 3</vt:lpstr>
      <vt:lpstr>Faceta</vt:lpstr>
      <vt:lpstr>Teología de la Liberación</vt:lpstr>
      <vt:lpstr>Transformaciones en campo político y religioso.    </vt:lpstr>
      <vt:lpstr>Concilio Vaticano II: El inicio.   </vt:lpstr>
      <vt:lpstr>Presentación de PowerPoint</vt:lpstr>
      <vt:lpstr>Presentación de PowerPoint</vt:lpstr>
      <vt:lpstr>Teología de la Liberación</vt:lpstr>
      <vt:lpstr>Conferencia General del episcopado Latinoamericano – Medellín (1968)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Género, sexualidad y religión en las Américas</dc:title>
  <dc:creator>Nelson Marin Alarcon (nmarin)</dc:creator>
  <cp:lastModifiedBy>Usuario de Windows</cp:lastModifiedBy>
  <cp:revision>12</cp:revision>
  <cp:lastPrinted>2023-11-03T18:44:12Z</cp:lastPrinted>
  <dcterms:created xsi:type="dcterms:W3CDTF">2022-02-01T23:57:50Z</dcterms:created>
  <dcterms:modified xsi:type="dcterms:W3CDTF">2024-11-05T19:04:25Z</dcterms:modified>
</cp:coreProperties>
</file>