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7" r:id="rId3"/>
    <p:sldId id="279" r:id="rId4"/>
    <p:sldId id="278" r:id="rId5"/>
    <p:sldId id="274" r:id="rId6"/>
    <p:sldId id="275" r:id="rId7"/>
    <p:sldId id="276" r:id="rId8"/>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0" d="100"/>
          <a:sy n="110" d="100"/>
        </p:scale>
        <p:origin x="6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11/27/23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11/27/23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E5BE7B-8346-4AFD-B33F-F36609125132}"/>
              </a:ext>
            </a:extLst>
          </p:cNvPr>
          <p:cNvSpPr>
            <a:spLocks noGrp="1"/>
          </p:cNvSpPr>
          <p:nvPr>
            <p:ph type="ctrTitle"/>
          </p:nvPr>
        </p:nvSpPr>
        <p:spPr/>
        <p:txBody>
          <a:bodyPr/>
          <a:lstStyle/>
          <a:p>
            <a:r>
              <a:rPr lang="es-CL" sz="4000" b="1" dirty="0"/>
              <a:t>Violencia, fundamentalismo y radicalismo religioso</a:t>
            </a:r>
          </a:p>
        </p:txBody>
      </p:sp>
      <p:sp>
        <p:nvSpPr>
          <p:cNvPr id="3" name="Subtítulo 2">
            <a:extLst>
              <a:ext uri="{FF2B5EF4-FFF2-40B4-BE49-F238E27FC236}">
                <a16:creationId xmlns:a16="http://schemas.microsoft.com/office/drawing/2014/main" id="{5FB8BCB6-5D2E-44CE-B0B8-EDF973D18734}"/>
              </a:ext>
            </a:extLst>
          </p:cNvPr>
          <p:cNvSpPr>
            <a:spLocks noGrp="1"/>
          </p:cNvSpPr>
          <p:nvPr>
            <p:ph type="subTitle" idx="1"/>
          </p:nvPr>
        </p:nvSpPr>
        <p:spPr/>
        <p:txBody>
          <a:bodyPr>
            <a:normAutofit/>
          </a:bodyPr>
          <a:lstStyle/>
          <a:p>
            <a:pPr>
              <a:spcBef>
                <a:spcPts val="0"/>
              </a:spcBef>
            </a:pPr>
            <a:r>
              <a:rPr lang="es-CL" dirty="0"/>
              <a:t>Nelson Marín Alarcón</a:t>
            </a:r>
          </a:p>
          <a:p>
            <a:pPr>
              <a:spcBef>
                <a:spcPts val="0"/>
              </a:spcBef>
            </a:pPr>
            <a:r>
              <a:rPr lang="es-CL" dirty="0"/>
              <a:t>Doctor en Religión, </a:t>
            </a:r>
            <a:r>
              <a:rPr lang="es-CL" dirty="0" err="1"/>
              <a:t>University</a:t>
            </a:r>
            <a:r>
              <a:rPr lang="es-CL" dirty="0"/>
              <a:t> </a:t>
            </a:r>
            <a:r>
              <a:rPr lang="es-CL" dirty="0" err="1"/>
              <a:t>of</a:t>
            </a:r>
            <a:r>
              <a:rPr lang="es-CL" dirty="0"/>
              <a:t> Florida</a:t>
            </a:r>
          </a:p>
          <a:p>
            <a:pPr>
              <a:spcBef>
                <a:spcPts val="0"/>
              </a:spcBef>
            </a:pPr>
            <a:r>
              <a:rPr lang="es-CL" dirty="0"/>
              <a:t>Académico del Centro de Estudios Judaicos, Universidad de Chile</a:t>
            </a:r>
          </a:p>
        </p:txBody>
      </p:sp>
      <p:pic>
        <p:nvPicPr>
          <p:cNvPr id="8" name="Imagen 4" descr="Texto, Carta&#10;&#10;Descripción generada automáticamente">
            <a:extLst>
              <a:ext uri="{FF2B5EF4-FFF2-40B4-BE49-F238E27FC236}">
                <a16:creationId xmlns:a16="http://schemas.microsoft.com/office/drawing/2014/main" id="{AC1B729D-BBC4-5D43-8255-463FA8B89E58}"/>
              </a:ext>
            </a:extLst>
          </p:cNvPr>
          <p:cNvPicPr>
            <a:picLocks noChangeAspect="1"/>
          </p:cNvPicPr>
          <p:nvPr/>
        </p:nvPicPr>
        <p:blipFill>
          <a:blip r:embed="rId2"/>
          <a:stretch>
            <a:fillRect/>
          </a:stretch>
        </p:blipFill>
        <p:spPr>
          <a:xfrm>
            <a:off x="860736" y="0"/>
            <a:ext cx="3333750" cy="1905000"/>
          </a:xfrm>
          <a:prstGeom prst="rect">
            <a:avLst/>
          </a:prstGeom>
        </p:spPr>
      </p:pic>
    </p:spTree>
    <p:extLst>
      <p:ext uri="{BB962C8B-B14F-4D97-AF65-F5344CB8AC3E}">
        <p14:creationId xmlns:p14="http://schemas.microsoft.com/office/powerpoint/2010/main" val="3445432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79F79-62C5-49B7-CD37-C0C36D61D3DF}"/>
              </a:ext>
            </a:extLst>
          </p:cNvPr>
          <p:cNvSpPr>
            <a:spLocks noGrp="1"/>
          </p:cNvSpPr>
          <p:nvPr>
            <p:ph type="title"/>
          </p:nvPr>
        </p:nvSpPr>
        <p:spPr/>
        <p:txBody>
          <a:bodyPr/>
          <a:lstStyle/>
          <a:p>
            <a:r>
              <a:rPr lang="en-CL" dirty="0"/>
              <a:t>1. Violencia y religión</a:t>
            </a:r>
          </a:p>
        </p:txBody>
      </p:sp>
      <p:sp>
        <p:nvSpPr>
          <p:cNvPr id="3" name="Content Placeholder 2">
            <a:extLst>
              <a:ext uri="{FF2B5EF4-FFF2-40B4-BE49-F238E27FC236}">
                <a16:creationId xmlns:a16="http://schemas.microsoft.com/office/drawing/2014/main" id="{C3BBBF64-AFF9-4535-1196-214CD398CD13}"/>
              </a:ext>
            </a:extLst>
          </p:cNvPr>
          <p:cNvSpPr>
            <a:spLocks noGrp="1"/>
          </p:cNvSpPr>
          <p:nvPr>
            <p:ph idx="1"/>
          </p:nvPr>
        </p:nvSpPr>
        <p:spPr>
          <a:xfrm>
            <a:off x="677334" y="1570281"/>
            <a:ext cx="7911081" cy="4228636"/>
          </a:xfrm>
        </p:spPr>
        <p:txBody>
          <a:bodyPr>
            <a:normAutofit/>
          </a:bodyPr>
          <a:lstStyle/>
          <a:p>
            <a:pPr marL="0" indent="0">
              <a:buNone/>
            </a:pPr>
            <a:r>
              <a:rPr lang="es-ES_tradnl" sz="1900" dirty="0"/>
              <a:t>“Si el sacrificio aparece como violencia criminal, apenas existe violencia, a su vez, que no pueda ser descrita en términos de sacrificio, en la tragedia griega, por ejemplo. Se nos dirá́ que el poeta corre un velo poético sobre unas realidades más bien sórdidas. Es indudable, pero el sacrificio y el homicidio no se prestarían a este juego de sustituciones reciprocas si no estuvieran emparentados. Surge ahí́ un hecho tan evidente que parece algo ridículo, pero que no es inútil subrayar, pues en materia del sacrificio las evidencias primeras carecen de todo peso. Una vez que se ha decidido convertir al sacrificio en una institución «esencialmente» -</a:t>
            </a:r>
            <a:r>
              <a:rPr lang="es-ES_tradnl" sz="1900" dirty="0" err="1"/>
              <a:t>cuado</a:t>
            </a:r>
            <a:r>
              <a:rPr lang="es-ES_tradnl" sz="1900" dirty="0"/>
              <a:t> no incluso «meramente»- simbólica, puede decirse cualquier cosa. El tema se presta de modo admirable a un determinado tipo de reflexión irreal” (Rene Girard. La violencia de lo Sagrado. 1972)</a:t>
            </a:r>
          </a:p>
        </p:txBody>
      </p:sp>
      <p:pic>
        <p:nvPicPr>
          <p:cNvPr id="5" name="Picture 4" descr="An angel and a person with a beard and a person with a beard and a person with a beard and a person with a beard and a person with a beard and a person with a beard&#10;&#10;Description automatically generated">
            <a:extLst>
              <a:ext uri="{FF2B5EF4-FFF2-40B4-BE49-F238E27FC236}">
                <a16:creationId xmlns:a16="http://schemas.microsoft.com/office/drawing/2014/main" id="{9ACA9B1A-2689-A5BA-090F-27BB789289DA}"/>
              </a:ext>
            </a:extLst>
          </p:cNvPr>
          <p:cNvPicPr>
            <a:picLocks noChangeAspect="1"/>
          </p:cNvPicPr>
          <p:nvPr/>
        </p:nvPicPr>
        <p:blipFill>
          <a:blip r:embed="rId2"/>
          <a:stretch>
            <a:fillRect/>
          </a:stretch>
        </p:blipFill>
        <p:spPr>
          <a:xfrm>
            <a:off x="9134372" y="0"/>
            <a:ext cx="3057628" cy="2714625"/>
          </a:xfrm>
          <a:prstGeom prst="rect">
            <a:avLst/>
          </a:prstGeom>
        </p:spPr>
      </p:pic>
      <p:pic>
        <p:nvPicPr>
          <p:cNvPr id="7" name="Picture 6" descr="A person holding a spear to another person&#10;&#10;Description automatically generated">
            <a:extLst>
              <a:ext uri="{FF2B5EF4-FFF2-40B4-BE49-F238E27FC236}">
                <a16:creationId xmlns:a16="http://schemas.microsoft.com/office/drawing/2014/main" id="{CA839588-49C8-4234-51C4-BA9C4A535239}"/>
              </a:ext>
            </a:extLst>
          </p:cNvPr>
          <p:cNvPicPr>
            <a:picLocks noChangeAspect="1"/>
          </p:cNvPicPr>
          <p:nvPr/>
        </p:nvPicPr>
        <p:blipFill>
          <a:blip r:embed="rId3"/>
          <a:stretch>
            <a:fillRect/>
          </a:stretch>
        </p:blipFill>
        <p:spPr>
          <a:xfrm>
            <a:off x="9134373" y="2327286"/>
            <a:ext cx="3057628" cy="2714625"/>
          </a:xfrm>
          <a:prstGeom prst="rect">
            <a:avLst/>
          </a:prstGeom>
        </p:spPr>
      </p:pic>
      <p:pic>
        <p:nvPicPr>
          <p:cNvPr id="9" name="Picture 8" descr="A large smoke billowing from a building&#10;&#10;Description automatically generated">
            <a:extLst>
              <a:ext uri="{FF2B5EF4-FFF2-40B4-BE49-F238E27FC236}">
                <a16:creationId xmlns:a16="http://schemas.microsoft.com/office/drawing/2014/main" id="{F86195BD-2ECA-4019-B826-911E1CAC7090}"/>
              </a:ext>
            </a:extLst>
          </p:cNvPr>
          <p:cNvPicPr>
            <a:picLocks noChangeAspect="1"/>
          </p:cNvPicPr>
          <p:nvPr/>
        </p:nvPicPr>
        <p:blipFill>
          <a:blip r:embed="rId4"/>
          <a:stretch>
            <a:fillRect/>
          </a:stretch>
        </p:blipFill>
        <p:spPr>
          <a:xfrm>
            <a:off x="9145339" y="5041910"/>
            <a:ext cx="3046661" cy="1816089"/>
          </a:xfrm>
          <a:prstGeom prst="rect">
            <a:avLst/>
          </a:prstGeom>
        </p:spPr>
      </p:pic>
    </p:spTree>
    <p:extLst>
      <p:ext uri="{BB962C8B-B14F-4D97-AF65-F5344CB8AC3E}">
        <p14:creationId xmlns:p14="http://schemas.microsoft.com/office/powerpoint/2010/main" val="1749276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group of people holding a banner&#10;&#10;Description automatically generated">
            <a:extLst>
              <a:ext uri="{FF2B5EF4-FFF2-40B4-BE49-F238E27FC236}">
                <a16:creationId xmlns:a16="http://schemas.microsoft.com/office/drawing/2014/main" id="{AF85D60D-AB6E-60D1-AC65-B5DA763EB32B}"/>
              </a:ext>
            </a:extLst>
          </p:cNvPr>
          <p:cNvPicPr>
            <a:picLocks noChangeAspect="1"/>
          </p:cNvPicPr>
          <p:nvPr/>
        </p:nvPicPr>
        <p:blipFill rotWithShape="1">
          <a:blip r:embed="rId2"/>
          <a:srcRect l="15011" r="10662" b="1"/>
          <a:stretch/>
        </p:blipFill>
        <p:spPr>
          <a:xfrm>
            <a:off x="322048" y="-1"/>
            <a:ext cx="4551305" cy="3429000"/>
          </a:xfrm>
          <a:custGeom>
            <a:avLst/>
            <a:gdLst/>
            <a:ahLst/>
            <a:cxnLst/>
            <a:rect l="l" t="t" r="r" b="b"/>
            <a:pathLst>
              <a:path w="4551305" h="3429000">
                <a:moveTo>
                  <a:pt x="509916" y="0"/>
                </a:moveTo>
                <a:lnTo>
                  <a:pt x="4551305" y="0"/>
                </a:lnTo>
                <a:lnTo>
                  <a:pt x="4551305" y="1"/>
                </a:lnTo>
                <a:lnTo>
                  <a:pt x="3693885" y="1"/>
                </a:lnTo>
                <a:lnTo>
                  <a:pt x="3181696" y="3429000"/>
                </a:lnTo>
                <a:lnTo>
                  <a:pt x="0" y="3429000"/>
                </a:lnTo>
                <a:close/>
              </a:path>
            </a:pathLst>
          </a:custGeom>
        </p:spPr>
      </p:pic>
      <p:sp>
        <p:nvSpPr>
          <p:cNvPr id="2" name="Title 1">
            <a:extLst>
              <a:ext uri="{FF2B5EF4-FFF2-40B4-BE49-F238E27FC236}">
                <a16:creationId xmlns:a16="http://schemas.microsoft.com/office/drawing/2014/main" id="{15FD2C96-90BF-7A1F-5B32-A11CFEB4E1FD}"/>
              </a:ext>
            </a:extLst>
          </p:cNvPr>
          <p:cNvSpPr>
            <a:spLocks noGrp="1"/>
          </p:cNvSpPr>
          <p:nvPr>
            <p:ph type="title"/>
          </p:nvPr>
        </p:nvSpPr>
        <p:spPr>
          <a:xfrm>
            <a:off x="4159225" y="609600"/>
            <a:ext cx="5114776" cy="1320800"/>
          </a:xfrm>
        </p:spPr>
        <p:txBody>
          <a:bodyPr>
            <a:normAutofit/>
          </a:bodyPr>
          <a:lstStyle/>
          <a:p>
            <a:r>
              <a:rPr lang="en-CL" dirty="0"/>
              <a:t>2. Terrorismo religioso</a:t>
            </a:r>
          </a:p>
        </p:txBody>
      </p:sp>
      <p:pic>
        <p:nvPicPr>
          <p:cNvPr id="9" name="Picture 8" descr="A group of people wearing black masks and holding an object&#10;&#10;Description automatically generated">
            <a:extLst>
              <a:ext uri="{FF2B5EF4-FFF2-40B4-BE49-F238E27FC236}">
                <a16:creationId xmlns:a16="http://schemas.microsoft.com/office/drawing/2014/main" id="{CE804358-9314-B3C1-4251-B79F1DCEAC48}"/>
              </a:ext>
            </a:extLst>
          </p:cNvPr>
          <p:cNvPicPr>
            <a:picLocks noChangeAspect="1"/>
          </p:cNvPicPr>
          <p:nvPr/>
        </p:nvPicPr>
        <p:blipFill rotWithShape="1">
          <a:blip r:embed="rId3"/>
          <a:srcRect l="32613" r="16142"/>
          <a:stretch/>
        </p:blipFill>
        <p:spPr>
          <a:xfrm>
            <a:off x="-10633" y="3428999"/>
            <a:ext cx="3514376" cy="3429001"/>
          </a:xfrm>
          <a:custGeom>
            <a:avLst/>
            <a:gdLst/>
            <a:ahLst/>
            <a:cxnLst/>
            <a:rect l="l" t="t" r="r" b="b"/>
            <a:pathLst>
              <a:path w="3514376" h="3429001">
                <a:moveTo>
                  <a:pt x="332680" y="0"/>
                </a:moveTo>
                <a:lnTo>
                  <a:pt x="3514376" y="0"/>
                </a:lnTo>
                <a:lnTo>
                  <a:pt x="3002186" y="3429001"/>
                </a:lnTo>
                <a:lnTo>
                  <a:pt x="0" y="3429001"/>
                </a:lnTo>
                <a:lnTo>
                  <a:pt x="0" y="2237155"/>
                </a:lnTo>
                <a:close/>
              </a:path>
            </a:pathLst>
          </a:custGeom>
        </p:spPr>
      </p:pic>
      <p:cxnSp>
        <p:nvCxnSpPr>
          <p:cNvPr id="14" name="Straight Connector 13">
            <a:extLst>
              <a:ext uri="{FF2B5EF4-FFF2-40B4-BE49-F238E27FC236}">
                <a16:creationId xmlns:a16="http://schemas.microsoft.com/office/drawing/2014/main" id="{B31FD3CE-CE0A-4FD9-967C-4D340CA378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2012" y="3428999"/>
            <a:ext cx="32511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Isosceles Triangle 30">
            <a:extLst>
              <a:ext uri="{FF2B5EF4-FFF2-40B4-BE49-F238E27FC236}">
                <a16:creationId xmlns:a16="http://schemas.microsoft.com/office/drawing/2014/main" id="{0663EB55-934F-42EF-80DE-098647DE7A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CL"/>
          </a:p>
        </p:txBody>
      </p:sp>
      <p:sp>
        <p:nvSpPr>
          <p:cNvPr id="3" name="Content Placeholder 2">
            <a:extLst>
              <a:ext uri="{FF2B5EF4-FFF2-40B4-BE49-F238E27FC236}">
                <a16:creationId xmlns:a16="http://schemas.microsoft.com/office/drawing/2014/main" id="{9655150E-9325-EB03-F50A-01E09E4B865C}"/>
              </a:ext>
            </a:extLst>
          </p:cNvPr>
          <p:cNvSpPr>
            <a:spLocks noGrp="1"/>
          </p:cNvSpPr>
          <p:nvPr>
            <p:ph idx="1"/>
          </p:nvPr>
        </p:nvSpPr>
        <p:spPr>
          <a:xfrm>
            <a:off x="4159224" y="2037148"/>
            <a:ext cx="7442225" cy="4211251"/>
          </a:xfrm>
        </p:spPr>
        <p:txBody>
          <a:bodyPr>
            <a:normAutofit/>
          </a:bodyPr>
          <a:lstStyle/>
          <a:p>
            <a:pPr marL="0" indent="0">
              <a:lnSpc>
                <a:spcPct val="90000"/>
              </a:lnSpc>
              <a:buNone/>
            </a:pPr>
            <a:r>
              <a:rPr lang="en-CL" dirty="0"/>
              <a:t>“El miedo se convierte en ira cuando descubrimos que la otra característica que acompaña a menudo a estos actos violencia pública: su justificación mediante la religión. La mayoría de la gente opina que la religión debería proporcionar paz y tranquilidad y no terror. Aun así, en muchos de estos casos la religión ha aportado no solo ideología, sino también una motivación y una estructura organizativa a los autores”</a:t>
            </a:r>
          </a:p>
          <a:p>
            <a:pPr marL="0" indent="0">
              <a:lnSpc>
                <a:spcPct val="90000"/>
              </a:lnSpc>
              <a:buNone/>
            </a:pPr>
            <a:r>
              <a:rPr lang="en-CL" b="1" dirty="0"/>
              <a:t>Contribución al terrorismo religioso: </a:t>
            </a:r>
          </a:p>
          <a:p>
            <a:pPr>
              <a:lnSpc>
                <a:spcPct val="90000"/>
              </a:lnSpc>
            </a:pPr>
            <a:r>
              <a:rPr lang="en-US" dirty="0"/>
              <a:t>S</a:t>
            </a:r>
            <a:r>
              <a:rPr lang="en-CL" dirty="0"/>
              <a:t>entido y motivación trascendental </a:t>
            </a:r>
          </a:p>
          <a:p>
            <a:pPr>
              <a:lnSpc>
                <a:spcPct val="90000"/>
              </a:lnSpc>
            </a:pPr>
            <a:r>
              <a:rPr lang="en-US" dirty="0" err="1"/>
              <a:t>Comunidad</a:t>
            </a:r>
            <a:r>
              <a:rPr lang="en-US" dirty="0"/>
              <a:t> de </a:t>
            </a:r>
            <a:r>
              <a:rPr lang="en-US" dirty="0" err="1"/>
              <a:t>apoyo</a:t>
            </a:r>
            <a:r>
              <a:rPr lang="en-US" dirty="0"/>
              <a:t> y </a:t>
            </a:r>
            <a:r>
              <a:rPr lang="en-US" dirty="0" err="1"/>
              <a:t>refuerzo</a:t>
            </a:r>
            <a:r>
              <a:rPr lang="en-US" dirty="0"/>
              <a:t> </a:t>
            </a:r>
          </a:p>
          <a:p>
            <a:pPr>
              <a:lnSpc>
                <a:spcPct val="90000"/>
              </a:lnSpc>
            </a:pPr>
            <a:r>
              <a:rPr lang="en-CL" dirty="0"/>
              <a:t>Símbolos y sentido ritual  </a:t>
            </a:r>
          </a:p>
        </p:txBody>
      </p:sp>
    </p:spTree>
    <p:extLst>
      <p:ext uri="{BB962C8B-B14F-4D97-AF65-F5344CB8AC3E}">
        <p14:creationId xmlns:p14="http://schemas.microsoft.com/office/powerpoint/2010/main" val="4106170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896D9-BFD4-4440-9FEF-73E4EFE044C5}"/>
              </a:ext>
            </a:extLst>
          </p:cNvPr>
          <p:cNvSpPr>
            <a:spLocks noGrp="1"/>
          </p:cNvSpPr>
          <p:nvPr>
            <p:ph type="title"/>
          </p:nvPr>
        </p:nvSpPr>
        <p:spPr/>
        <p:txBody>
          <a:bodyPr/>
          <a:lstStyle/>
          <a:p>
            <a:r>
              <a:rPr lang="en-CL" dirty="0"/>
              <a:t>3. ¿Radicalismo religioso?</a:t>
            </a:r>
          </a:p>
        </p:txBody>
      </p:sp>
      <p:sp>
        <p:nvSpPr>
          <p:cNvPr id="3" name="Content Placeholder 2">
            <a:extLst>
              <a:ext uri="{FF2B5EF4-FFF2-40B4-BE49-F238E27FC236}">
                <a16:creationId xmlns:a16="http://schemas.microsoft.com/office/drawing/2014/main" id="{6A9E3D38-EEC3-93BF-B44E-0E71C19437CA}"/>
              </a:ext>
            </a:extLst>
          </p:cNvPr>
          <p:cNvSpPr>
            <a:spLocks noGrp="1"/>
          </p:cNvSpPr>
          <p:nvPr>
            <p:ph idx="1"/>
          </p:nvPr>
        </p:nvSpPr>
        <p:spPr>
          <a:xfrm>
            <a:off x="677333" y="1342663"/>
            <a:ext cx="10642708" cy="5208608"/>
          </a:xfrm>
        </p:spPr>
        <p:txBody>
          <a:bodyPr>
            <a:normAutofit lnSpcReduction="10000"/>
          </a:bodyPr>
          <a:lstStyle/>
          <a:p>
            <a:pPr marL="0" indent="0">
              <a:buNone/>
            </a:pPr>
            <a:r>
              <a:rPr lang="es-ES_tradnl" dirty="0"/>
              <a:t>“Aunque me molestó inicialmente el calificativo de extremista, a medida que iba pensando sobre el tema fui sintiéndome más y más satisfecho con esa etiqueta. ¿Acaso no fue Jesús un extremista del amor: “Amad a vuestros enemigos; perdonad a los que os insultan; haced el bien a los que os odian y rezad por los que sin piedad abusan de vosotros y os persiguen”? ¿ Y no era Amós un extremista de la Justicia: “Dejad que la justicia discurra como el agua y que la equidad corra como un inagotable manantial”? ¿No era Pablo un extremista del Evangelio: “Llevo en mi cuerpo las señales de nuestro Señor Jesucristo”? ¿Y no era Lutero un extremista: “Me mantengo en mis palabras; no puedo obrar de otra manera: que Dios me ayude”? ¿Y John Bunyan: “Permaneceré en la cárcel hasta el fin de mis días antes que destruir mi conciencia”? ¿Y Abraham Lincoln: “Esta nación no puede sobrevivir siendo mitad libre y mitad esclava”? ¿Y Thomas Jefferson: “Creemos que esta verdad es evidente por sí misma: que todos los hombres fueron creados iguales …”? Así que la cuestión no es si debemos ser extremistas, sino qué tipo de extremistas debemos ser. ¿Seremos extremistas del odio o del amor? ¿Seremos extremistas de la preservación de la injusticia o de la difusión de la Justicia? En aquella dramática escena del Gólgota, tres fueron los hombres crucificados y nunca hemos de olvidar que los tres fueron crucificados por el mismo delito: el de ser extremistas. Dos de ellos eran extremistas de la inmoralidad, y por eso cayeron más bajo que el mundo que les rodeaba. El otro, Jesucristo, era un extremista del amor, de la verdad y de la bondad, gracias a lo cual se elevó por encima de ese mismo mundo. Quizás el Sur, la nación y el mundo necesitan desesperadamente extremistas creativos”. (M.L. King Jr. Cartas desde la Prisión de Birmingham. 1963) </a:t>
            </a:r>
          </a:p>
        </p:txBody>
      </p:sp>
    </p:spTree>
    <p:extLst>
      <p:ext uri="{BB962C8B-B14F-4D97-AF65-F5344CB8AC3E}">
        <p14:creationId xmlns:p14="http://schemas.microsoft.com/office/powerpoint/2010/main" val="717712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863EA-F14E-3D45-A828-F1B4866A2364}"/>
              </a:ext>
            </a:extLst>
          </p:cNvPr>
          <p:cNvSpPr>
            <a:spLocks noGrp="1"/>
          </p:cNvSpPr>
          <p:nvPr>
            <p:ph type="title"/>
          </p:nvPr>
        </p:nvSpPr>
        <p:spPr/>
        <p:txBody>
          <a:bodyPr/>
          <a:lstStyle/>
          <a:p>
            <a:r>
              <a:rPr lang="es-ES_tradnl" dirty="0"/>
              <a:t>4. Orígenes del Fundamentalismo. </a:t>
            </a:r>
          </a:p>
        </p:txBody>
      </p:sp>
      <p:sp>
        <p:nvSpPr>
          <p:cNvPr id="3" name="Content Placeholder 2">
            <a:extLst>
              <a:ext uri="{FF2B5EF4-FFF2-40B4-BE49-F238E27FC236}">
                <a16:creationId xmlns:a16="http://schemas.microsoft.com/office/drawing/2014/main" id="{E8832354-3A82-164A-B1C5-E23DCADB34D6}"/>
              </a:ext>
            </a:extLst>
          </p:cNvPr>
          <p:cNvSpPr>
            <a:spLocks noGrp="1"/>
          </p:cNvSpPr>
          <p:nvPr>
            <p:ph idx="1"/>
          </p:nvPr>
        </p:nvSpPr>
        <p:spPr>
          <a:xfrm>
            <a:off x="677334" y="1493134"/>
            <a:ext cx="8596668" cy="4929437"/>
          </a:xfrm>
        </p:spPr>
        <p:txBody>
          <a:bodyPr>
            <a:normAutofit lnSpcReduction="10000"/>
          </a:bodyPr>
          <a:lstStyle/>
          <a:p>
            <a:pPr marL="0" indent="0">
              <a:buNone/>
            </a:pPr>
            <a:r>
              <a:rPr lang="es-ES_tradnl" sz="1900" dirty="0"/>
              <a:t>“Los fundamentalistas experimentaron profundas ambivalencias hacia la cultura de alrededor. Quizás lo mismo podría decirse de casi cualquier grupo. Aún así, la experiencia pentecostal nos golpea de una forma particular. Estos cristianos norteamericanos sufrieron una importante transformación en su relación con la cultura. Evangélicos “respetables” en los 1870s, para los 1920s se transformaron en fuente de burlas, ideológicamente extraños en su propia tierra. Sus tradiciones, las formas en que las mantenían, y las formas en que las modificaron son comprensibles en este contexto de desarraigo colectivo” (George M. </a:t>
            </a:r>
            <a:r>
              <a:rPr lang="es-ES_tradnl" sz="1900" dirty="0" err="1"/>
              <a:t>Marsden</a:t>
            </a:r>
            <a:r>
              <a:rPr lang="es-ES_tradnl" sz="1900" dirty="0"/>
              <a:t>, “</a:t>
            </a:r>
            <a:r>
              <a:rPr lang="es-ES_tradnl" sz="1900" dirty="0" err="1"/>
              <a:t>Fundamentalism</a:t>
            </a:r>
            <a:r>
              <a:rPr lang="es-ES_tradnl" sz="1900" dirty="0"/>
              <a:t> and American Culture”)</a:t>
            </a:r>
          </a:p>
          <a:p>
            <a:pPr marL="0" indent="0">
              <a:buNone/>
            </a:pPr>
            <a:r>
              <a:rPr lang="es-ES_tradnl" sz="1900" dirty="0"/>
              <a:t>Características.</a:t>
            </a:r>
          </a:p>
          <a:p>
            <a:r>
              <a:rPr lang="es-ES_tradnl" sz="1900" dirty="0"/>
              <a:t>Fundamentalismo como movimiento religioso basado en la tradición del evangelismo norteamericano (”federación de beligerantes”)</a:t>
            </a:r>
          </a:p>
          <a:p>
            <a:r>
              <a:rPr lang="es-ES_tradnl" sz="1900" dirty="0"/>
              <a:t>Respuesta al modernismo, liberalismo y evolucionismo… Anti-comunismo. </a:t>
            </a:r>
          </a:p>
          <a:p>
            <a:r>
              <a:rPr lang="es-ES_tradnl" sz="1900" dirty="0"/>
              <a:t>”</a:t>
            </a:r>
            <a:r>
              <a:rPr lang="es-ES_tradnl" sz="1900" dirty="0" err="1"/>
              <a:t>The</a:t>
            </a:r>
            <a:r>
              <a:rPr lang="es-ES_tradnl" sz="1900" dirty="0"/>
              <a:t> </a:t>
            </a:r>
            <a:r>
              <a:rPr lang="es-ES_tradnl" sz="1900" dirty="0" err="1"/>
              <a:t>Monkey</a:t>
            </a:r>
            <a:r>
              <a:rPr lang="es-ES_tradnl" sz="1900" dirty="0"/>
              <a:t> Trial” (1925) y la marginación fundamentalista de la cultura Americana.  </a:t>
            </a:r>
          </a:p>
          <a:p>
            <a:pPr marL="0" indent="0">
              <a:buNone/>
            </a:pPr>
            <a:endParaRPr lang="es-ES_tradnl" dirty="0"/>
          </a:p>
          <a:p>
            <a:pPr marL="0" indent="0">
              <a:buNone/>
            </a:pPr>
            <a:endParaRPr lang="es-ES_tradnl" dirty="0"/>
          </a:p>
        </p:txBody>
      </p:sp>
      <p:pic>
        <p:nvPicPr>
          <p:cNvPr id="5" name="Picture 4" descr="A person standing in front of a crowd of people&#10;&#10;Description automatically generated with medium confidence">
            <a:extLst>
              <a:ext uri="{FF2B5EF4-FFF2-40B4-BE49-F238E27FC236}">
                <a16:creationId xmlns:a16="http://schemas.microsoft.com/office/drawing/2014/main" id="{D37FFDAE-A599-CB49-BEA5-93B0B2B7E8FF}"/>
              </a:ext>
            </a:extLst>
          </p:cNvPr>
          <p:cNvPicPr>
            <a:picLocks noChangeAspect="1"/>
          </p:cNvPicPr>
          <p:nvPr/>
        </p:nvPicPr>
        <p:blipFill>
          <a:blip r:embed="rId2"/>
          <a:stretch>
            <a:fillRect/>
          </a:stretch>
        </p:blipFill>
        <p:spPr>
          <a:xfrm>
            <a:off x="9311215" y="-30366"/>
            <a:ext cx="2880785" cy="2160589"/>
          </a:xfrm>
          <a:prstGeom prst="rect">
            <a:avLst/>
          </a:prstGeom>
        </p:spPr>
      </p:pic>
      <p:pic>
        <p:nvPicPr>
          <p:cNvPr id="7" name="Picture 6" descr="Text&#10;&#10;Description automatically generated">
            <a:extLst>
              <a:ext uri="{FF2B5EF4-FFF2-40B4-BE49-F238E27FC236}">
                <a16:creationId xmlns:a16="http://schemas.microsoft.com/office/drawing/2014/main" id="{22BF46B0-740B-0545-91A7-F9AA2B46E899}"/>
              </a:ext>
            </a:extLst>
          </p:cNvPr>
          <p:cNvPicPr>
            <a:picLocks noChangeAspect="1"/>
          </p:cNvPicPr>
          <p:nvPr/>
        </p:nvPicPr>
        <p:blipFill>
          <a:blip r:embed="rId3"/>
          <a:stretch>
            <a:fillRect/>
          </a:stretch>
        </p:blipFill>
        <p:spPr>
          <a:xfrm>
            <a:off x="9311215" y="2127146"/>
            <a:ext cx="2917998" cy="2600632"/>
          </a:xfrm>
          <a:prstGeom prst="rect">
            <a:avLst/>
          </a:prstGeom>
        </p:spPr>
      </p:pic>
      <p:pic>
        <p:nvPicPr>
          <p:cNvPr id="10" name="Picture 9" descr="A group of people holding signs&#10;&#10;Description automatically generated with medium confidence">
            <a:extLst>
              <a:ext uri="{FF2B5EF4-FFF2-40B4-BE49-F238E27FC236}">
                <a16:creationId xmlns:a16="http://schemas.microsoft.com/office/drawing/2014/main" id="{42DF410E-689D-6C49-92F7-5FBB1BD2D1A1}"/>
              </a:ext>
            </a:extLst>
          </p:cNvPr>
          <p:cNvPicPr>
            <a:picLocks noChangeAspect="1"/>
          </p:cNvPicPr>
          <p:nvPr/>
        </p:nvPicPr>
        <p:blipFill>
          <a:blip r:embed="rId4"/>
          <a:stretch>
            <a:fillRect/>
          </a:stretch>
        </p:blipFill>
        <p:spPr>
          <a:xfrm>
            <a:off x="9311215" y="4697410"/>
            <a:ext cx="2880786" cy="2160590"/>
          </a:xfrm>
          <a:prstGeom prst="rect">
            <a:avLst/>
          </a:prstGeom>
        </p:spPr>
      </p:pic>
    </p:spTree>
    <p:extLst>
      <p:ext uri="{BB962C8B-B14F-4D97-AF65-F5344CB8AC3E}">
        <p14:creationId xmlns:p14="http://schemas.microsoft.com/office/powerpoint/2010/main" val="1237225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01E913-7F78-1D40-9D31-E6E23D88B47F}"/>
              </a:ext>
            </a:extLst>
          </p:cNvPr>
          <p:cNvSpPr>
            <a:spLocks noGrp="1"/>
          </p:cNvSpPr>
          <p:nvPr>
            <p:ph idx="1"/>
          </p:nvPr>
        </p:nvSpPr>
        <p:spPr>
          <a:xfrm>
            <a:off x="677334" y="642257"/>
            <a:ext cx="8596668" cy="5399106"/>
          </a:xfrm>
        </p:spPr>
        <p:txBody>
          <a:bodyPr>
            <a:normAutofit/>
          </a:bodyPr>
          <a:lstStyle/>
          <a:p>
            <a:pPr marL="0" indent="0">
              <a:buNone/>
            </a:pPr>
            <a:r>
              <a:rPr lang="es-ES_tradnl" dirty="0"/>
              <a:t>“La gente de Tennessee estaba disfrutando la batalla. El que un ideal de gran hombre, un académico de la biblia, una autoridad en religión, estaba siendo atacado parecía no hacer diferencia. Ellos sonreían con sorpresa y expectación, hasta el siguiente golpe de uno u otro lado, y nuevamente las carcajadas. Y finalmente, cuando el Sr. Bryan, presionado cada vez mas fuerte por el Sr. </a:t>
            </a:r>
            <a:r>
              <a:rPr lang="es-ES_tradnl" dirty="0" err="1"/>
              <a:t>Darrow</a:t>
            </a:r>
            <a:r>
              <a:rPr lang="es-ES_tradnl" dirty="0"/>
              <a:t>, confesó que no creía que todo lo que salía en la biblia debería ser tomado literalmente, la multitud aulló” (</a:t>
            </a:r>
            <a:r>
              <a:rPr lang="es-ES_tradnl" dirty="0" err="1"/>
              <a:t>The</a:t>
            </a:r>
            <a:r>
              <a:rPr lang="es-ES_tradnl" dirty="0"/>
              <a:t> New York Times, 21 de Julio de 1925)</a:t>
            </a:r>
          </a:p>
          <a:p>
            <a:pPr marL="0" indent="0">
              <a:buNone/>
            </a:pPr>
            <a:r>
              <a:rPr lang="es-ES_tradnl" dirty="0"/>
              <a:t>Efectos de los juicios de Dayton. </a:t>
            </a:r>
          </a:p>
          <a:p>
            <a:r>
              <a:rPr lang="es-ES_tradnl" dirty="0"/>
              <a:t>Fundamentalismo convertido en “otredad” religiosa dentro del cristianismo norteamericano. </a:t>
            </a:r>
          </a:p>
          <a:p>
            <a:r>
              <a:rPr lang="es-ES_tradnl" dirty="0"/>
              <a:t>Ridiculización del evangelismo conservar, rural y sureño en el contexto de la modernización nacional. </a:t>
            </a:r>
          </a:p>
          <a:p>
            <a:r>
              <a:rPr lang="es-ES_tradnl" dirty="0"/>
              <a:t>Re-emergencia del fundamentalismo en contexto de revolución sexual de los 60s, el movimiento de derechos civiles, y la discusión sobre derechos sexuales y reproductivos. </a:t>
            </a:r>
          </a:p>
        </p:txBody>
      </p:sp>
    </p:spTree>
    <p:extLst>
      <p:ext uri="{BB962C8B-B14F-4D97-AF65-F5344CB8AC3E}">
        <p14:creationId xmlns:p14="http://schemas.microsoft.com/office/powerpoint/2010/main" val="4011769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BB5A2-60A8-0C08-2BD8-E70EB2246D27}"/>
              </a:ext>
            </a:extLst>
          </p:cNvPr>
          <p:cNvSpPr>
            <a:spLocks noGrp="1"/>
          </p:cNvSpPr>
          <p:nvPr>
            <p:ph type="title"/>
          </p:nvPr>
        </p:nvSpPr>
        <p:spPr/>
        <p:txBody>
          <a:bodyPr/>
          <a:lstStyle/>
          <a:p>
            <a:r>
              <a:rPr lang="en-US" dirty="0"/>
              <a:t>C</a:t>
            </a:r>
            <a:r>
              <a:rPr lang="en-CL" dirty="0"/>
              <a:t>aracteristicas de los fundamentalismos</a:t>
            </a:r>
          </a:p>
        </p:txBody>
      </p:sp>
      <p:sp>
        <p:nvSpPr>
          <p:cNvPr id="6" name="13 Rectángulo redondeado">
            <a:extLst>
              <a:ext uri="{FF2B5EF4-FFF2-40B4-BE49-F238E27FC236}">
                <a16:creationId xmlns:a16="http://schemas.microsoft.com/office/drawing/2014/main" id="{F28537D3-A11C-B4F7-9E9D-98DA619DAD62}"/>
              </a:ext>
            </a:extLst>
          </p:cNvPr>
          <p:cNvSpPr/>
          <p:nvPr/>
        </p:nvSpPr>
        <p:spPr>
          <a:xfrm>
            <a:off x="2621836" y="1583613"/>
            <a:ext cx="1728192" cy="63858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solidFill>
                  <a:schemeClr val="tx1"/>
                </a:solidFill>
                <a:cs typeface="Times New Roman" pitchFamily="18" charset="0"/>
              </a:rPr>
              <a:t>Elementos comunes </a:t>
            </a:r>
            <a:endParaRPr lang="es-CL" dirty="0">
              <a:solidFill>
                <a:schemeClr val="tx1"/>
              </a:solidFill>
              <a:cs typeface="Times New Roman" pitchFamily="18" charset="0"/>
            </a:endParaRPr>
          </a:p>
        </p:txBody>
      </p:sp>
      <p:sp>
        <p:nvSpPr>
          <p:cNvPr id="7" name="9 Cerrar llave">
            <a:extLst>
              <a:ext uri="{FF2B5EF4-FFF2-40B4-BE49-F238E27FC236}">
                <a16:creationId xmlns:a16="http://schemas.microsoft.com/office/drawing/2014/main" id="{D6DF03E2-EB2B-4EE8-3666-CBD0A987B16B}"/>
              </a:ext>
            </a:extLst>
          </p:cNvPr>
          <p:cNvSpPr/>
          <p:nvPr/>
        </p:nvSpPr>
        <p:spPr>
          <a:xfrm rot="10800000">
            <a:off x="4566052" y="1620230"/>
            <a:ext cx="406589" cy="3369897"/>
          </a:xfrm>
          <a:prstGeom prst="rightBrace">
            <a:avLst>
              <a:gd name="adj1" fmla="val 2686"/>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8" name="10 Flecha derecha">
            <a:extLst>
              <a:ext uri="{FF2B5EF4-FFF2-40B4-BE49-F238E27FC236}">
                <a16:creationId xmlns:a16="http://schemas.microsoft.com/office/drawing/2014/main" id="{0AAB6E34-B0B1-17DC-2464-0E4499C55828}"/>
              </a:ext>
            </a:extLst>
          </p:cNvPr>
          <p:cNvSpPr/>
          <p:nvPr/>
        </p:nvSpPr>
        <p:spPr>
          <a:xfrm rot="5400000">
            <a:off x="3307338" y="2447709"/>
            <a:ext cx="357188" cy="357188"/>
          </a:xfrm>
          <a:prstGeom prst="righ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L" dirty="0"/>
          </a:p>
        </p:txBody>
      </p:sp>
      <p:sp>
        <p:nvSpPr>
          <p:cNvPr id="9" name="13 Rectángulo redondeado">
            <a:extLst>
              <a:ext uri="{FF2B5EF4-FFF2-40B4-BE49-F238E27FC236}">
                <a16:creationId xmlns:a16="http://schemas.microsoft.com/office/drawing/2014/main" id="{A2275090-CD38-E27C-21D3-75B72555C1B4}"/>
              </a:ext>
            </a:extLst>
          </p:cNvPr>
          <p:cNvSpPr/>
          <p:nvPr/>
        </p:nvSpPr>
        <p:spPr>
          <a:xfrm>
            <a:off x="2621836" y="3023773"/>
            <a:ext cx="1728192" cy="100811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dirty="0">
                <a:solidFill>
                  <a:schemeClr val="tx1"/>
                </a:solidFill>
                <a:cs typeface="Times New Roman" pitchFamily="18" charset="0"/>
              </a:rPr>
              <a:t>Transversalidad a tradiciones religiosas </a:t>
            </a:r>
            <a:endParaRPr lang="es-CL" sz="1600" dirty="0">
              <a:solidFill>
                <a:schemeClr val="tx1"/>
              </a:solidFill>
              <a:cs typeface="Times New Roman" pitchFamily="18" charset="0"/>
            </a:endParaRPr>
          </a:p>
        </p:txBody>
      </p:sp>
      <p:sp>
        <p:nvSpPr>
          <p:cNvPr id="10" name="14 Rectángulo redondeado">
            <a:extLst>
              <a:ext uri="{FF2B5EF4-FFF2-40B4-BE49-F238E27FC236}">
                <a16:creationId xmlns:a16="http://schemas.microsoft.com/office/drawing/2014/main" id="{09DDCB38-DE95-FDB1-F904-4FFBF610DC71}"/>
              </a:ext>
            </a:extLst>
          </p:cNvPr>
          <p:cNvSpPr/>
          <p:nvPr/>
        </p:nvSpPr>
        <p:spPr>
          <a:xfrm>
            <a:off x="5142116" y="1620230"/>
            <a:ext cx="2422644" cy="62034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CL" dirty="0">
                <a:solidFill>
                  <a:schemeClr val="tx1"/>
                </a:solidFill>
                <a:cs typeface="Times New Roman" pitchFamily="18" charset="0"/>
              </a:rPr>
              <a:t>Reacción a la modernidad</a:t>
            </a:r>
          </a:p>
        </p:txBody>
      </p:sp>
      <p:sp>
        <p:nvSpPr>
          <p:cNvPr id="11" name="16 Rectángulo redondeado">
            <a:extLst>
              <a:ext uri="{FF2B5EF4-FFF2-40B4-BE49-F238E27FC236}">
                <a16:creationId xmlns:a16="http://schemas.microsoft.com/office/drawing/2014/main" id="{E91570A1-9F3D-DBCD-236D-183B97B4F484}"/>
              </a:ext>
            </a:extLst>
          </p:cNvPr>
          <p:cNvSpPr/>
          <p:nvPr/>
        </p:nvSpPr>
        <p:spPr>
          <a:xfrm>
            <a:off x="5142116" y="2626303"/>
            <a:ext cx="2422644" cy="62034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CL" dirty="0" err="1">
                <a:solidFill>
                  <a:schemeClr val="tx1"/>
                </a:solidFill>
                <a:cs typeface="Times New Roman" pitchFamily="18" charset="0"/>
              </a:rPr>
              <a:t>Literalismo</a:t>
            </a:r>
            <a:r>
              <a:rPr lang="es-CL" dirty="0">
                <a:solidFill>
                  <a:schemeClr val="tx1"/>
                </a:solidFill>
                <a:cs typeface="Times New Roman" pitchFamily="18" charset="0"/>
              </a:rPr>
              <a:t> en textos sagrados</a:t>
            </a:r>
          </a:p>
        </p:txBody>
      </p:sp>
      <p:sp>
        <p:nvSpPr>
          <p:cNvPr id="12" name="17 Rectángulo redondeado">
            <a:extLst>
              <a:ext uri="{FF2B5EF4-FFF2-40B4-BE49-F238E27FC236}">
                <a16:creationId xmlns:a16="http://schemas.microsoft.com/office/drawing/2014/main" id="{2FDA7900-F44A-27F0-860C-88A60BA9B4AB}"/>
              </a:ext>
            </a:extLst>
          </p:cNvPr>
          <p:cNvSpPr/>
          <p:nvPr/>
        </p:nvSpPr>
        <p:spPr>
          <a:xfrm>
            <a:off x="5156775" y="3721715"/>
            <a:ext cx="2422644" cy="62034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CL" dirty="0">
                <a:solidFill>
                  <a:schemeClr val="tx1"/>
                </a:solidFill>
                <a:cs typeface="Times New Roman" pitchFamily="18" charset="0"/>
              </a:rPr>
              <a:t>Sacralización de la vida cotidiana </a:t>
            </a:r>
          </a:p>
        </p:txBody>
      </p:sp>
      <p:sp>
        <p:nvSpPr>
          <p:cNvPr id="13" name="18 Rectángulo redondeado">
            <a:extLst>
              <a:ext uri="{FF2B5EF4-FFF2-40B4-BE49-F238E27FC236}">
                <a16:creationId xmlns:a16="http://schemas.microsoft.com/office/drawing/2014/main" id="{ED7BBB13-34D4-B7DA-3DCA-D9064435706F}"/>
              </a:ext>
            </a:extLst>
          </p:cNvPr>
          <p:cNvSpPr/>
          <p:nvPr/>
        </p:nvSpPr>
        <p:spPr>
          <a:xfrm>
            <a:off x="5156775" y="4679957"/>
            <a:ext cx="2422644" cy="62034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CL" dirty="0">
                <a:solidFill>
                  <a:schemeClr val="tx1"/>
                </a:solidFill>
                <a:cs typeface="Times New Roman" pitchFamily="18" charset="0"/>
              </a:rPr>
              <a:t>Políticamente transversales</a:t>
            </a:r>
          </a:p>
        </p:txBody>
      </p:sp>
      <p:sp>
        <p:nvSpPr>
          <p:cNvPr id="14" name="19 Cerrar llave">
            <a:extLst>
              <a:ext uri="{FF2B5EF4-FFF2-40B4-BE49-F238E27FC236}">
                <a16:creationId xmlns:a16="http://schemas.microsoft.com/office/drawing/2014/main" id="{459588F7-8534-72C1-EB3E-41FEA7D55A58}"/>
              </a:ext>
            </a:extLst>
          </p:cNvPr>
          <p:cNvSpPr/>
          <p:nvPr/>
        </p:nvSpPr>
        <p:spPr>
          <a:xfrm rot="16200000">
            <a:off x="6164803" y="4261208"/>
            <a:ext cx="406589" cy="2684246"/>
          </a:xfrm>
          <a:prstGeom prst="rightBrace">
            <a:avLst>
              <a:gd name="adj1" fmla="val 2686"/>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5" name="20 Rectángulo redondeado">
            <a:extLst>
              <a:ext uri="{FF2B5EF4-FFF2-40B4-BE49-F238E27FC236}">
                <a16:creationId xmlns:a16="http://schemas.microsoft.com/office/drawing/2014/main" id="{BD9A807D-92C6-701E-AB1D-840AB6DA5070}"/>
              </a:ext>
            </a:extLst>
          </p:cNvPr>
          <p:cNvSpPr/>
          <p:nvPr/>
        </p:nvSpPr>
        <p:spPr>
          <a:xfrm>
            <a:off x="7337253" y="5903955"/>
            <a:ext cx="1571636" cy="57150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solidFill>
                  <a:schemeClr val="tx1"/>
                </a:solidFill>
                <a:cs typeface="Times New Roman" pitchFamily="18" charset="0"/>
              </a:rPr>
              <a:t>Sociedad civil</a:t>
            </a:r>
          </a:p>
        </p:txBody>
      </p:sp>
      <p:sp>
        <p:nvSpPr>
          <p:cNvPr id="16" name="21 Rectángulo redondeado">
            <a:extLst>
              <a:ext uri="{FF2B5EF4-FFF2-40B4-BE49-F238E27FC236}">
                <a16:creationId xmlns:a16="http://schemas.microsoft.com/office/drawing/2014/main" id="{B382F242-8D4E-299B-C1CD-D2ED329576C3}"/>
              </a:ext>
            </a:extLst>
          </p:cNvPr>
          <p:cNvSpPr/>
          <p:nvPr/>
        </p:nvSpPr>
        <p:spPr>
          <a:xfrm>
            <a:off x="5582278" y="5903955"/>
            <a:ext cx="1571636" cy="57150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solidFill>
                  <a:schemeClr val="tx1"/>
                </a:solidFill>
                <a:cs typeface="Times New Roman" pitchFamily="18" charset="0"/>
              </a:rPr>
              <a:t>Política</a:t>
            </a:r>
            <a:r>
              <a:rPr lang="es-CL" dirty="0">
                <a:solidFill>
                  <a:schemeClr val="bg1"/>
                </a:solidFill>
                <a:cs typeface="Times New Roman" pitchFamily="18" charset="0"/>
              </a:rPr>
              <a:t> </a:t>
            </a:r>
          </a:p>
        </p:txBody>
      </p:sp>
      <p:sp>
        <p:nvSpPr>
          <p:cNvPr id="17" name="22 Rectángulo redondeado">
            <a:extLst>
              <a:ext uri="{FF2B5EF4-FFF2-40B4-BE49-F238E27FC236}">
                <a16:creationId xmlns:a16="http://schemas.microsoft.com/office/drawing/2014/main" id="{BAB19A01-943D-5798-9755-B83848227C49}"/>
              </a:ext>
            </a:extLst>
          </p:cNvPr>
          <p:cNvSpPr/>
          <p:nvPr/>
        </p:nvSpPr>
        <p:spPr>
          <a:xfrm>
            <a:off x="3780232" y="5904093"/>
            <a:ext cx="1571636" cy="57150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solidFill>
                  <a:schemeClr val="tx1"/>
                </a:solidFill>
                <a:cs typeface="Times New Roman" pitchFamily="18" charset="0"/>
              </a:rPr>
              <a:t>Estado </a:t>
            </a:r>
          </a:p>
        </p:txBody>
      </p:sp>
    </p:spTree>
    <p:extLst>
      <p:ext uri="{BB962C8B-B14F-4D97-AF65-F5344CB8AC3E}">
        <p14:creationId xmlns:p14="http://schemas.microsoft.com/office/powerpoint/2010/main" val="628652588"/>
      </p:ext>
    </p:extLst>
  </p:cSld>
  <p:clrMapOvr>
    <a:masterClrMapping/>
  </p:clrMapOvr>
</p:sld>
</file>

<file path=ppt/theme/theme1.xml><?xml version="1.0" encoding="utf-8"?>
<a:theme xmlns:a="http://schemas.openxmlformats.org/drawingml/2006/main" name="Facet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2609</TotalTime>
  <Words>1041</Words>
  <Application>Microsoft Macintosh PowerPoint</Application>
  <PresentationFormat>Widescreen</PresentationFormat>
  <Paragraphs>35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Faceta</vt:lpstr>
      <vt:lpstr>Violencia, fundamentalismo y radicalismo religioso</vt:lpstr>
      <vt:lpstr>1. Violencia y religión</vt:lpstr>
      <vt:lpstr>2. Terrorismo religioso</vt:lpstr>
      <vt:lpstr>3. ¿Radicalismo religioso?</vt:lpstr>
      <vt:lpstr>4. Orígenes del Fundamentalismo. </vt:lpstr>
      <vt:lpstr>PowerPoint Presentation</vt:lpstr>
      <vt:lpstr>Caracteristicas de los fundamentalismos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Género, sexualidad y religión en las Américas</dc:title>
  <dc:creator>Nelson Marin Alarcon (nmarin)</dc:creator>
  <cp:lastModifiedBy>Nelson Marin Alarcon (nmarin)</cp:lastModifiedBy>
  <cp:revision>7</cp:revision>
  <cp:lastPrinted>2023-11-03T18:44:12Z</cp:lastPrinted>
  <dcterms:created xsi:type="dcterms:W3CDTF">2022-02-01T23:57:50Z</dcterms:created>
  <dcterms:modified xsi:type="dcterms:W3CDTF">2023-11-28T15:14:42Z</dcterms:modified>
</cp:coreProperties>
</file>