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3" r:id="rId3"/>
    <p:sldId id="302" r:id="rId4"/>
    <p:sldId id="303" r:id="rId5"/>
    <p:sldId id="304" r:id="rId6"/>
    <p:sldId id="305" r:id="rId7"/>
    <p:sldId id="306" r:id="rId8"/>
    <p:sldId id="335" r:id="rId9"/>
    <p:sldId id="336" r:id="rId10"/>
    <p:sldId id="342" r:id="rId11"/>
    <p:sldId id="338" r:id="rId12"/>
    <p:sldId id="339" r:id="rId13"/>
    <p:sldId id="340" r:id="rId14"/>
    <p:sldId id="341" r:id="rId15"/>
    <p:sldId id="260" r:id="rId16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47" d="100"/>
          <a:sy n="47" d="100"/>
        </p:scale>
        <p:origin x="93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24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5199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9328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9976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0252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6583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645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3300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7976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8307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83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6329-3060-47AF-A5D7-F1F6D3CE4CB9}" type="datetimeFigureOut">
              <a:rPr lang="es-419" smtClean="0"/>
              <a:t>14/4/2024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373A-9DE9-44B6-B364-CB5867E7FA8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5560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audio" Target="../media/media6.m4a"/><Relationship Id="rId16" Type="http://schemas.openxmlformats.org/officeDocument/2006/relationships/oleObject" Target="../embeddings/oleObject13.bin"/><Relationship Id="rId1" Type="http://schemas.microsoft.com/office/2007/relationships/media" Target="../media/media6.m4a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3.bin"/><Relationship Id="rId18" Type="http://schemas.openxmlformats.org/officeDocument/2006/relationships/oleObject" Target="../embeddings/oleObject28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2.bin"/><Relationship Id="rId17" Type="http://schemas.openxmlformats.org/officeDocument/2006/relationships/oleObject" Target="../embeddings/oleObject27.bin"/><Relationship Id="rId2" Type="http://schemas.openxmlformats.org/officeDocument/2006/relationships/audio" Target="../media/media7.m4a"/><Relationship Id="rId16" Type="http://schemas.openxmlformats.org/officeDocument/2006/relationships/oleObject" Target="../embeddings/oleObject26.bin"/><Relationship Id="rId20" Type="http://schemas.openxmlformats.org/officeDocument/2006/relationships/image" Target="../media/image5.png"/><Relationship Id="rId1" Type="http://schemas.microsoft.com/office/2007/relationships/media" Target="../media/media7.m4a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7.wmf"/><Relationship Id="rId15" Type="http://schemas.openxmlformats.org/officeDocument/2006/relationships/oleObject" Target="../embeddings/oleObject25.bin"/><Relationship Id="rId10" Type="http://schemas.openxmlformats.org/officeDocument/2006/relationships/oleObject" Target="../embeddings/oleObject20.bin"/><Relationship Id="rId19" Type="http://schemas.openxmlformats.org/officeDocument/2006/relationships/oleObject" Target="../embeddings/oleObject29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0.bin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360588" y="1803286"/>
            <a:ext cx="8413567" cy="1655860"/>
          </a:xfrm>
        </p:spPr>
        <p:txBody>
          <a:bodyPr>
            <a:noAutofit/>
          </a:bodyPr>
          <a:lstStyle/>
          <a:p>
            <a:pPr algn="l"/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BIOESTADÍSTICA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23787" y="4932957"/>
            <a:ext cx="2783395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60588" y="4021947"/>
            <a:ext cx="3187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Yasna Orellana Zapata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23788" y="4012277"/>
            <a:ext cx="2783395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60588" y="4283557"/>
            <a:ext cx="35454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Profesora</a:t>
            </a: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Asistente </a:t>
            </a:r>
          </a:p>
          <a:p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Unidad de </a:t>
            </a:r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Nutrición</a:t>
            </a: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Pública</a:t>
            </a:r>
            <a:endParaRPr lang="en-US" sz="105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n-US" sz="1050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45" y="5149516"/>
            <a:ext cx="1410619" cy="1615671"/>
          </a:xfrm>
          <a:prstGeom prst="rect">
            <a:avLst/>
          </a:prstGeom>
        </p:spPr>
      </p:pic>
      <p:pic>
        <p:nvPicPr>
          <p:cNvPr id="13" name="Vídeo 12">
            <a:hlinkClick r:id="" action="ppaction://media"/>
            <a:extLst>
              <a:ext uri="{FF2B5EF4-FFF2-40B4-BE49-F238E27FC236}">
                <a16:creationId xmlns:a16="http://schemas.microsoft.com/office/drawing/2014/main" id="{FD0507F6-8A35-68CF-9F21-B01EBCFA2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275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2"/>
    </mc:Choice>
    <mc:Fallback>
      <p:transition spd="slow" advTm="1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A5848B-6EFF-EEB7-F589-7CD1FEFA1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chemeClr val="accent1">
                    <a:lumMod val="50000"/>
                  </a:schemeClr>
                </a:solidFill>
              </a:rPr>
              <a:t>Distribución Normal Estándar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3B6454F3-BF39-761D-FC5A-AE927C36E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670" y="1968915"/>
            <a:ext cx="7271232" cy="30963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804782-8056-8497-EE65-B4924A16B51E}"/>
              </a:ext>
            </a:extLst>
          </p:cNvPr>
          <p:cNvSpPr txBox="1"/>
          <p:nvPr/>
        </p:nvSpPr>
        <p:spPr>
          <a:xfrm>
            <a:off x="5688950" y="5053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699B3D-4C96-69B7-E5AE-5626E451EE3A}"/>
              </a:ext>
            </a:extLst>
          </p:cNvPr>
          <p:cNvSpPr txBox="1"/>
          <p:nvPr/>
        </p:nvSpPr>
        <p:spPr>
          <a:xfrm>
            <a:off x="6503051" y="50652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43A90C-9318-35B1-9295-A84C7A684E80}"/>
              </a:ext>
            </a:extLst>
          </p:cNvPr>
          <p:cNvSpPr txBox="1"/>
          <p:nvPr/>
        </p:nvSpPr>
        <p:spPr>
          <a:xfrm>
            <a:off x="4872334" y="506882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-1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A0165F-4672-7352-A6E5-702CBF86DB93}"/>
              </a:ext>
            </a:extLst>
          </p:cNvPr>
          <p:cNvSpPr txBox="1"/>
          <p:nvPr/>
        </p:nvSpPr>
        <p:spPr>
          <a:xfrm>
            <a:off x="7198152" y="507371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1.96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0D2C9B-EBF7-F42E-6511-982EC46E2CDC}"/>
              </a:ext>
            </a:extLst>
          </p:cNvPr>
          <p:cNvSpPr txBox="1"/>
          <p:nvPr/>
        </p:nvSpPr>
        <p:spPr>
          <a:xfrm>
            <a:off x="4177233" y="505365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-1.96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9AA4930-FCC7-304A-8A86-BB6AFBA4290B}"/>
              </a:ext>
            </a:extLst>
          </p:cNvPr>
          <p:cNvCxnSpPr/>
          <p:nvPr/>
        </p:nvCxnSpPr>
        <p:spPr>
          <a:xfrm>
            <a:off x="4363342" y="3967843"/>
            <a:ext cx="0" cy="107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145A689-A4B2-C53F-4297-B1C953F3CC23}"/>
              </a:ext>
            </a:extLst>
          </p:cNvPr>
          <p:cNvCxnSpPr/>
          <p:nvPr/>
        </p:nvCxnSpPr>
        <p:spPr>
          <a:xfrm>
            <a:off x="7348995" y="3937357"/>
            <a:ext cx="0" cy="107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4C98D0-D743-549D-8C19-FA61A06C6363}"/>
              </a:ext>
            </a:extLst>
          </p:cNvPr>
          <p:cNvSpPr txBox="1"/>
          <p:nvPr/>
        </p:nvSpPr>
        <p:spPr>
          <a:xfrm>
            <a:off x="5617030" y="37719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95%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D1F2285-8195-DD13-6878-D5FF045CC5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55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38"/>
    </mc:Choice>
    <mc:Fallback>
      <p:transition spd="slow" advTm="6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>
            <a:extLst>
              <a:ext uri="{FF2B5EF4-FFF2-40B4-BE49-F238E27FC236}">
                <a16:creationId xmlns:a16="http://schemas.microsoft.com/office/drawing/2014/main" id="{1D444130-5E66-4A8D-5BAE-CCE592A8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29" y="628015"/>
            <a:ext cx="10651671" cy="1325563"/>
          </a:xfrm>
        </p:spPr>
        <p:txBody>
          <a:bodyPr>
            <a:normAutofit/>
          </a:bodyPr>
          <a:lstStyle/>
          <a:p>
            <a:r>
              <a:rPr lang="es-CL" altLang="es-CL" sz="4000" b="1" dirty="0">
                <a:solidFill>
                  <a:schemeClr val="accent5">
                    <a:lumMod val="75000"/>
                  </a:schemeClr>
                </a:solidFill>
              </a:rPr>
              <a:t>Tamaño de muestra al estimar una proporción</a:t>
            </a:r>
          </a:p>
        </p:txBody>
      </p:sp>
      <p:graphicFrame>
        <p:nvGraphicFramePr>
          <p:cNvPr id="6" name="5 Tabla">
            <a:extLst>
              <a:ext uri="{FF2B5EF4-FFF2-40B4-BE49-F238E27FC236}">
                <a16:creationId xmlns:a16="http://schemas.microsoft.com/office/drawing/2014/main" id="{BAD2FDDD-5398-5FD0-ADBD-A4C5ADF33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950655"/>
              </p:ext>
            </p:extLst>
          </p:nvPr>
        </p:nvGraphicFramePr>
        <p:xfrm>
          <a:off x="555172" y="3715273"/>
          <a:ext cx="10254343" cy="13511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011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     P  /  E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0.01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0.02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0.05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0.06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0.08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0.09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0.1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0.15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0.17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0.3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0.3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8067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2017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323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224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126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100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81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36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28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0.5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9604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2401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384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267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150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119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43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33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0.8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6147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1537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246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171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76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61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7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88" name="6 CuadroTexto">
            <a:extLst>
              <a:ext uri="{FF2B5EF4-FFF2-40B4-BE49-F238E27FC236}">
                <a16:creationId xmlns:a16="http://schemas.microsoft.com/office/drawing/2014/main" id="{0B01DBD5-C69E-6FA2-C5DF-B64DB4934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72" y="1859340"/>
            <a:ext cx="113592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2400" dirty="0">
                <a:solidFill>
                  <a:schemeClr val="accent5">
                    <a:lumMod val="50000"/>
                  </a:schemeClr>
                </a:solidFill>
              </a:rPr>
              <a:t>La tabla presenta el tamaño de muestra mínimo (en celeste) para estimar una proporción </a:t>
            </a:r>
            <a:r>
              <a:rPr lang="es-CL" altLang="es-CL" sz="24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 a través de un intervalo de 95% de confianza, </a:t>
            </a:r>
            <a:r>
              <a:rPr lang="es-CL" altLang="es-CL" sz="2400" dirty="0">
                <a:solidFill>
                  <a:schemeClr val="accent5">
                    <a:lumMod val="50000"/>
                  </a:schemeClr>
                </a:solidFill>
              </a:rPr>
              <a:t>donde la estimación de ella en otros estudios similares ha sido p y la amplitud máxima del intervalo es 2E. </a:t>
            </a:r>
          </a:p>
        </p:txBody>
      </p:sp>
      <p:sp>
        <p:nvSpPr>
          <p:cNvPr id="30789" name="7 CuadroTexto">
            <a:extLst>
              <a:ext uri="{FF2B5EF4-FFF2-40B4-BE49-F238E27FC236}">
                <a16:creationId xmlns:a16="http://schemas.microsoft.com/office/drawing/2014/main" id="{33D19101-50E3-C95A-F4B8-96528F9D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5551714"/>
            <a:ext cx="116749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u="sng" dirty="0">
                <a:solidFill>
                  <a:schemeClr val="accent5">
                    <a:lumMod val="50000"/>
                  </a:schemeClr>
                </a:solidFill>
              </a:rPr>
              <a:t>Importante:</a:t>
            </a:r>
            <a:r>
              <a:rPr lang="es-CL" altLang="es-CL" dirty="0">
                <a:solidFill>
                  <a:schemeClr val="accent5">
                    <a:lumMod val="50000"/>
                  </a:schemeClr>
                </a:solidFill>
              </a:rPr>
              <a:t>  Mientras el intervalo es </a:t>
            </a:r>
            <a:r>
              <a:rPr lang="es-CL" altLang="es-CL" u="sng" dirty="0">
                <a:solidFill>
                  <a:schemeClr val="accent5">
                    <a:lumMod val="50000"/>
                  </a:schemeClr>
                </a:solidFill>
              </a:rPr>
              <a:t>más amplio</a:t>
            </a:r>
            <a:r>
              <a:rPr lang="es-CL" altLang="es-CL" dirty="0">
                <a:solidFill>
                  <a:schemeClr val="accent5">
                    <a:lumMod val="50000"/>
                  </a:schemeClr>
                </a:solidFill>
              </a:rPr>
              <a:t>, decimos que  la estimación  </a:t>
            </a:r>
            <a:r>
              <a:rPr lang="es-CL" altLang="es-CL" u="sng" dirty="0">
                <a:solidFill>
                  <a:schemeClr val="accent5">
                    <a:lumMod val="50000"/>
                  </a:schemeClr>
                </a:solidFill>
              </a:rPr>
              <a:t>es menos</a:t>
            </a:r>
            <a:r>
              <a:rPr lang="es-CL" altLang="es-CL" dirty="0">
                <a:solidFill>
                  <a:schemeClr val="accent5">
                    <a:lumMod val="50000"/>
                  </a:schemeClr>
                </a:solidFill>
              </a:rPr>
              <a:t>  precisa.</a:t>
            </a:r>
          </a:p>
          <a:p>
            <a:pPr eaLnBrk="1" hangingPunct="1"/>
            <a:endParaRPr lang="es-CL" altLang="es-CL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/>
            <a:r>
              <a:rPr lang="es-CL" altLang="es-CL" dirty="0">
                <a:solidFill>
                  <a:schemeClr val="accent5">
                    <a:lumMod val="50000"/>
                  </a:schemeClr>
                </a:solidFill>
              </a:rPr>
              <a:t>En este caso el intervalo es más amplio si el valor de E es mayor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B96BFE2-E173-F81E-4F10-1F7D9ABBE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77"/>
    </mc:Choice>
    <mc:Fallback>
      <p:transition spd="slow" advTm="30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>
            <a:extLst>
              <a:ext uri="{FF2B5EF4-FFF2-40B4-BE49-F238E27FC236}">
                <a16:creationId xmlns:a16="http://schemas.microsoft.com/office/drawing/2014/main" id="{1D444130-5E66-4A8D-5BAE-CCE592A8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29" y="628015"/>
            <a:ext cx="10651671" cy="1325563"/>
          </a:xfrm>
        </p:spPr>
        <p:txBody>
          <a:bodyPr>
            <a:normAutofit/>
          </a:bodyPr>
          <a:lstStyle/>
          <a:p>
            <a:r>
              <a:rPr lang="es-CL" altLang="es-CL" sz="4000" b="1" dirty="0">
                <a:solidFill>
                  <a:schemeClr val="accent5">
                    <a:lumMod val="75000"/>
                  </a:schemeClr>
                </a:solidFill>
              </a:rPr>
              <a:t>Tamaño de muestra al estimar una proporción</a:t>
            </a:r>
          </a:p>
        </p:txBody>
      </p:sp>
      <p:graphicFrame>
        <p:nvGraphicFramePr>
          <p:cNvPr id="6" name="5 Tabla">
            <a:extLst>
              <a:ext uri="{FF2B5EF4-FFF2-40B4-BE49-F238E27FC236}">
                <a16:creationId xmlns:a16="http://schemas.microsoft.com/office/drawing/2014/main" id="{BAD2FDDD-5398-5FD0-ADBD-A4C5ADF33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237393"/>
              </p:ext>
            </p:extLst>
          </p:nvPr>
        </p:nvGraphicFramePr>
        <p:xfrm>
          <a:off x="702129" y="3571348"/>
          <a:ext cx="10254343" cy="13511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0118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     P  /  E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0.01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0.02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0.05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0.06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0.08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0.09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0.1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0.15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0.17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0.3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0.3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8067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2017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323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224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126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100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81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36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28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0.5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9604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2401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384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267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150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119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43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33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4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1" u="none" strike="noStrike" dirty="0">
                          <a:effectLst/>
                        </a:rPr>
                        <a:t>0.8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6147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1537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246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171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96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76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61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27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21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7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2" marR="9352" marT="934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88" name="6 CuadroTexto">
            <a:extLst>
              <a:ext uri="{FF2B5EF4-FFF2-40B4-BE49-F238E27FC236}">
                <a16:creationId xmlns:a16="http://schemas.microsoft.com/office/drawing/2014/main" id="{0B01DBD5-C69E-6FA2-C5DF-B64DB4934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79" y="1766807"/>
            <a:ext cx="113592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2400" dirty="0">
                <a:solidFill>
                  <a:schemeClr val="accent5">
                    <a:lumMod val="50000"/>
                  </a:schemeClr>
                </a:solidFill>
              </a:rPr>
              <a:t>Para estimar una proporción </a:t>
            </a:r>
            <a:r>
              <a:rPr lang="es-CL" altLang="es-CL" sz="24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 con un intervalo con amplitud 0.1, y si desconocemos estimaciones previas de la proporción en estudio utilizamos por defecto el valor de p=0.5. En este caso se requerirá una muestra de tamaño 384</a:t>
            </a:r>
            <a:endParaRPr lang="es-CL" altLang="es-C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A06391-3CEC-302E-554A-D2CD9FE01753}"/>
              </a:ext>
            </a:extLst>
          </p:cNvPr>
          <p:cNvSpPr/>
          <p:nvPr/>
        </p:nvSpPr>
        <p:spPr>
          <a:xfrm rot="16200000">
            <a:off x="3493799" y="3876478"/>
            <a:ext cx="980750" cy="522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AAA1507-EEFF-313D-1C57-81483BB26EF7}"/>
              </a:ext>
            </a:extLst>
          </p:cNvPr>
          <p:cNvSpPr/>
          <p:nvPr/>
        </p:nvSpPr>
        <p:spPr>
          <a:xfrm>
            <a:off x="702129" y="4334195"/>
            <a:ext cx="3543299" cy="293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305E4A-1354-CAC4-1193-9C316B1FB109}"/>
              </a:ext>
            </a:extLst>
          </p:cNvPr>
          <p:cNvSpPr txBox="1"/>
          <p:nvPr/>
        </p:nvSpPr>
        <p:spPr>
          <a:xfrm>
            <a:off x="702129" y="5860653"/>
            <a:ext cx="9890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accent5">
                    <a:lumMod val="50000"/>
                  </a:schemeClr>
                </a:solidFill>
              </a:rPr>
              <a:t>Nota: En esta tabla la amplitud del intervalo está dada por 2 veces el valor de E , es decir Amplitud=2E</a:t>
            </a:r>
          </a:p>
          <a:p>
            <a:r>
              <a:rPr lang="es-CL" b="1" dirty="0">
                <a:solidFill>
                  <a:schemeClr val="accent5">
                    <a:lumMod val="50000"/>
                  </a:schemeClr>
                </a:solidFill>
              </a:rPr>
              <a:t>Es decir para la amplitud de 0.1  en la tabla debemos considerar E=0.05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0CFDF43-7538-A541-F9FD-72971E261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12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82"/>
    </mc:Choice>
    <mc:Fallback>
      <p:transition spd="slow" advTm="5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32BB7-DF36-B1E9-8C48-91BA13E6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697186" cy="727631"/>
          </a:xfrm>
        </p:spPr>
        <p:txBody>
          <a:bodyPr/>
          <a:lstStyle/>
          <a:p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Ejemplo en STATA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A2BB0-E825-D3DA-219C-5B6623A60D83}"/>
              </a:ext>
            </a:extLst>
          </p:cNvPr>
          <p:cNvSpPr txBox="1"/>
          <p:nvPr/>
        </p:nvSpPr>
        <p:spPr>
          <a:xfrm>
            <a:off x="234043" y="1231255"/>
            <a:ext cx="11723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5">
                    <a:lumMod val="50000"/>
                  </a:schemeClr>
                </a:solidFill>
              </a:rPr>
              <a:t>En el siguiente output se presenta la estimación de la proporción de diabéticos según sexo estimados con los datos de la ENS2017 y la estimación de la prevalencia de la diabetes a través de IC95% para hombres y mujeres de la región metropolitana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31F6BB-2819-5E2E-8FED-309BC3950A9E}"/>
              </a:ext>
            </a:extLst>
          </p:cNvPr>
          <p:cNvSpPr txBox="1"/>
          <p:nvPr/>
        </p:nvSpPr>
        <p:spPr>
          <a:xfrm>
            <a:off x="162132" y="6308209"/>
            <a:ext cx="1186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Nota: En este caso es la proporción de sujetos que indican que algún representante de la salud les indicó que eran diabéticos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1D4A1C-EEE5-2F00-C8A3-DBD16FED9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5" t="17842" r="37054" b="37136"/>
          <a:stretch/>
        </p:blipFill>
        <p:spPr>
          <a:xfrm>
            <a:off x="838201" y="2570083"/>
            <a:ext cx="9353549" cy="370008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538F4ED-AB72-7CFB-FF14-B0835E4B5FBB}"/>
              </a:ext>
            </a:extLst>
          </p:cNvPr>
          <p:cNvSpPr/>
          <p:nvPr/>
        </p:nvSpPr>
        <p:spPr>
          <a:xfrm>
            <a:off x="7233557" y="3429000"/>
            <a:ext cx="2958193" cy="1045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61F0EA8-8CF2-AA8B-50C9-35FF5EAC9A6D}"/>
              </a:ext>
            </a:extLst>
          </p:cNvPr>
          <p:cNvSpPr/>
          <p:nvPr/>
        </p:nvSpPr>
        <p:spPr>
          <a:xfrm>
            <a:off x="7233557" y="4969003"/>
            <a:ext cx="2958193" cy="1045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7345189-49B2-536B-485D-84044FDB9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333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422"/>
    </mc:Choice>
    <mc:Fallback>
      <p:transition spd="slow" advTm="22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32BB7-DF36-B1E9-8C48-91BA13E6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3199" cy="727631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Interpretación IC95% para la proporción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A2BB0-E825-D3DA-219C-5B6623A60D83}"/>
              </a:ext>
            </a:extLst>
          </p:cNvPr>
          <p:cNvSpPr txBox="1"/>
          <p:nvPr/>
        </p:nvSpPr>
        <p:spPr>
          <a:xfrm>
            <a:off x="234043" y="1231255"/>
            <a:ext cx="11723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5">
                    <a:lumMod val="50000"/>
                  </a:schemeClr>
                </a:solidFill>
              </a:rPr>
              <a:t>En el ejemplo anterior:</a:t>
            </a:r>
          </a:p>
          <a:p>
            <a:r>
              <a:rPr lang="es-CL" sz="2400" dirty="0">
                <a:solidFill>
                  <a:schemeClr val="accent5">
                    <a:lumMod val="50000"/>
                  </a:schemeClr>
                </a:solidFill>
              </a:rPr>
              <a:t>Con una probabilidad de 0.95 el intervalo (0.086 ; 0.157) contendrá a la prevalencia de la diabetes de los hombres de la región metropolitana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31F6BB-2819-5E2E-8FED-309BC3950A9E}"/>
              </a:ext>
            </a:extLst>
          </p:cNvPr>
          <p:cNvSpPr txBox="1"/>
          <p:nvPr/>
        </p:nvSpPr>
        <p:spPr>
          <a:xfrm>
            <a:off x="234043" y="6082797"/>
            <a:ext cx="1078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Nota: Es importante tener en cuenta que con una probabilidad de 0.05 el intervalo NO contendrá a la prevalencia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1D4A1C-EEE5-2F00-C8A3-DBD16FED9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5" t="17842" r="34538" b="55613"/>
          <a:stretch/>
        </p:blipFill>
        <p:spPr>
          <a:xfrm>
            <a:off x="476251" y="2681483"/>
            <a:ext cx="9857013" cy="315141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538F4ED-AB72-7CFB-FF14-B0835E4B5FBB}"/>
              </a:ext>
            </a:extLst>
          </p:cNvPr>
          <p:cNvSpPr/>
          <p:nvPr/>
        </p:nvSpPr>
        <p:spPr>
          <a:xfrm>
            <a:off x="7070271" y="4212771"/>
            <a:ext cx="2958193" cy="1258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70D48D9-3579-CB49-D155-692D37FE5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45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04"/>
    </mc:Choice>
    <mc:Fallback>
      <p:transition spd="slow" advTm="9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97042" y="2763079"/>
            <a:ext cx="3752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</a:rPr>
              <a:t>inta.uchile.cl</a:t>
            </a:r>
          </a:p>
          <a:p>
            <a:endParaRPr lang="en-US" dirty="0"/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863CA681-A8BF-8F72-0D82-5686A9E19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7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02"/>
    </mc:Choice>
    <mc:Fallback>
      <p:transition spd="slow" advTm="6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C4B7925A-D7D9-C3CF-BF06-9490C8E55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CL" b="1" dirty="0">
                <a:solidFill>
                  <a:schemeClr val="accent1">
                    <a:lumMod val="75000"/>
                  </a:schemeClr>
                </a:solidFill>
              </a:rPr>
              <a:t>Temas a tratar</a:t>
            </a:r>
            <a:endParaRPr lang="es-ES" alt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8471066-8871-CF83-5B3D-A6749E3C7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Estimación por intervalos</a:t>
            </a:r>
          </a:p>
          <a:p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Intervalo de confianza para una proporción</a:t>
            </a:r>
          </a:p>
          <a:p>
            <a:pPr>
              <a:buFont typeface="Wingdings" panose="05000000000000000000" pitchFamily="2" charset="2"/>
              <a:buNone/>
            </a:pPr>
            <a:endParaRPr lang="es-MX" altLang="es-C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altLang="es-CL" dirty="0">
                <a:solidFill>
                  <a:schemeClr val="accent5">
                    <a:lumMod val="50000"/>
                  </a:schemeClr>
                </a:solidFill>
              </a:rPr>
              <a:t>Tamaño de muestra al estimar por IC95% una proporción</a:t>
            </a:r>
          </a:p>
          <a:p>
            <a:pPr algn="ctr">
              <a:buFont typeface="Wingdings" panose="05000000000000000000" pitchFamily="2" charset="2"/>
              <a:buNone/>
            </a:pPr>
            <a:endParaRPr lang="es-ES" altLang="es-CL" sz="33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18C283D0-EBE8-DD3A-23EB-AD989DBA1D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4"/>
    </mc:Choice>
    <mc:Fallback>
      <p:transition spd="slow" advTm="2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E071406-DDE0-C80B-D283-093B94700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2077" y="2499632"/>
            <a:ext cx="9382123" cy="288925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s-ES_tradnl" altLang="es-CL" sz="32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Procedimiento que permite estimar valores posibles de un parámetro, a partir de los datos suministrados por una muestra aleatoria.</a:t>
            </a:r>
          </a:p>
        </p:txBody>
      </p:sp>
      <p:sp>
        <p:nvSpPr>
          <p:cNvPr id="11268" name="Text Box 14">
            <a:extLst>
              <a:ext uri="{FF2B5EF4-FFF2-40B4-BE49-F238E27FC236}">
                <a16:creationId xmlns:a16="http://schemas.microsoft.com/office/drawing/2014/main" id="{BE11BAF3-FA18-4EA3-B55B-A40FF452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1034832"/>
            <a:ext cx="78252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36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Estimación de parámetros</a:t>
            </a:r>
            <a:endParaRPr kumimoji="1" lang="es-ES" altLang="es-CL" sz="36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5A2ED59-09CA-A424-1ADA-FA8E9731FC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5"/>
    </mc:Choice>
    <mc:Fallback>
      <p:transition spd="slow" advTm="3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2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4 Marcador de número de diapositiva">
            <a:extLst>
              <a:ext uri="{FF2B5EF4-FFF2-40B4-BE49-F238E27FC236}">
                <a16:creationId xmlns:a16="http://schemas.microsoft.com/office/drawing/2014/main" id="{9931AACE-B2DB-9175-60B7-76485853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E97D178-7DC8-4CB3-9325-C27BB95B84AC}" type="slidenum">
              <a:rPr lang="es-ES" altLang="es-CL" sz="12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s-ES" altLang="es-CL" sz="1200">
              <a:latin typeface="Arial" panose="020B0604020202020204" pitchFamily="34" charset="0"/>
            </a:endParaRPr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8C26014F-B8B8-E909-8BB6-FF45793A02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2708276"/>
          <a:ext cx="3730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190440" imgH="203400" progId="Equation.3">
                  <p:embed/>
                </p:oleObj>
              </mc:Choice>
              <mc:Fallback>
                <p:oleObj name="Ecuación" r:id="rId5" imgW="190440" imgH="203400" progId="Equation.3">
                  <p:embed/>
                  <p:pic>
                    <p:nvPicPr>
                      <p:cNvPr id="6148" name="Object 4">
                        <a:extLst>
                          <a:ext uri="{FF2B5EF4-FFF2-40B4-BE49-F238E27FC236}">
                            <a16:creationId xmlns:a16="http://schemas.microsoft.com/office/drawing/2014/main" id="{8C26014F-B8B8-E909-8BB6-FF45793A0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2708276"/>
                        <a:ext cx="3730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BE4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>
            <a:extLst>
              <a:ext uri="{FF2B5EF4-FFF2-40B4-BE49-F238E27FC236}">
                <a16:creationId xmlns:a16="http://schemas.microsoft.com/office/drawing/2014/main" id="{576B9063-A381-56FE-BFA5-A2FBF28E6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8" y="566738"/>
            <a:ext cx="1063534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ES" altLang="es-CL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Seguiremos la notación más tradicional que identifica los estadísticos de las muestras con letras latinas y los parámetros con letras griegas: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9236E78-0666-F868-B704-E6C268B2A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3859" y="1355271"/>
            <a:ext cx="8762999" cy="45230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2800" b="1" dirty="0">
                <a:solidFill>
                  <a:srgbClr val="F9295F"/>
                </a:solidFill>
                <a:latin typeface="Tahoma" pitchFamily="34" charset="0"/>
              </a:rPr>
              <a:t> Muestra          </a:t>
            </a:r>
            <a:r>
              <a:rPr lang="es-ES" sz="2800" b="1" dirty="0">
                <a:solidFill>
                  <a:srgbClr val="000BE4"/>
                </a:solidFill>
                <a:latin typeface="Tahoma" pitchFamily="34" charset="0"/>
              </a:rPr>
              <a:t> </a:t>
            </a:r>
            <a:r>
              <a:rPr lang="es-ES" sz="2800" b="1" dirty="0">
                <a:solidFill>
                  <a:srgbClr val="F9295F"/>
                </a:solidFill>
                <a:latin typeface="Tahoma" pitchFamily="34" charset="0"/>
              </a:rPr>
              <a:t>Población</a:t>
            </a:r>
            <a:br>
              <a:rPr lang="es-MX" sz="2800" b="1" dirty="0">
                <a:solidFill>
                  <a:srgbClr val="000BE4"/>
                </a:solidFill>
                <a:latin typeface="Tahoma" pitchFamily="34" charset="0"/>
              </a:rPr>
            </a:br>
            <a:r>
              <a:rPr lang="es-MX" sz="2800" b="1" dirty="0">
                <a:solidFill>
                  <a:srgbClr val="000BE4"/>
                </a:solidFill>
                <a:latin typeface="Tahoma" pitchFamily="34" charset="0"/>
              </a:rPr>
              <a:t>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 		  </a:t>
            </a:r>
            <a:r>
              <a:rPr lang="es-MX" sz="2800" dirty="0">
                <a:solidFill>
                  <a:srgbClr val="000BE4"/>
                </a:solidFill>
                <a:latin typeface="Tahoma" pitchFamily="34" charset="0"/>
              </a:rPr>
              <a:t>	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     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  <a:sym typeface="Symbol" pitchFamily="18" charset="2"/>
              </a:rPr>
              <a:t>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	     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  <a:sym typeface="Symbol" pitchFamily="18" charset="2"/>
              </a:rPr>
              <a:t> 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Media	</a:t>
            </a:r>
            <a:br>
              <a:rPr lang="es-ES" sz="2800" dirty="0">
                <a:solidFill>
                  <a:srgbClr val="000BE4"/>
                </a:solidFill>
                <a:latin typeface="Tahoma" pitchFamily="34" charset="0"/>
              </a:rPr>
            </a:b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 </a:t>
            </a:r>
            <a:r>
              <a:rPr lang="es-MX" sz="2800" dirty="0">
                <a:solidFill>
                  <a:srgbClr val="000BE4"/>
                </a:solidFill>
                <a:latin typeface="Tahoma" pitchFamily="34" charset="0"/>
              </a:rPr>
              <a:t>   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S		  </a:t>
            </a:r>
            <a:r>
              <a:rPr lang="es-MX" sz="2800" dirty="0">
                <a:solidFill>
                  <a:srgbClr val="000BE4"/>
                </a:solidFill>
                <a:latin typeface="Tahoma" pitchFamily="34" charset="0"/>
              </a:rPr>
              <a:t>	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</a:rPr>
              <a:t>      </a:t>
            </a:r>
            <a:r>
              <a:rPr lang="es-CL" sz="2800" dirty="0">
                <a:solidFill>
                  <a:srgbClr val="000BE4"/>
                </a:solidFill>
                <a:latin typeface="Tahoma" pitchFamily="34" charset="0"/>
              </a:rPr>
              <a:t>σ	     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  <a:sym typeface="Symbol" pitchFamily="18" charset="2"/>
              </a:rPr>
              <a:t></a:t>
            </a:r>
            <a:r>
              <a:rPr lang="es-CL" sz="2800" dirty="0">
                <a:solidFill>
                  <a:srgbClr val="000BE4"/>
                </a:solidFill>
                <a:latin typeface="Tahoma" pitchFamily="34" charset="0"/>
              </a:rPr>
              <a:t>  Desviación estándar</a:t>
            </a:r>
            <a:br>
              <a:rPr lang="es-CL" sz="2800" dirty="0">
                <a:solidFill>
                  <a:srgbClr val="000BE4"/>
                </a:solidFill>
                <a:latin typeface="Tahoma" pitchFamily="34" charset="0"/>
              </a:rPr>
            </a:br>
            <a:r>
              <a:rPr lang="es-CL" sz="2800" baseline="30000" dirty="0">
                <a:solidFill>
                  <a:srgbClr val="000BE4"/>
                </a:solidFill>
                <a:latin typeface="Tahoma" pitchFamily="34" charset="0"/>
              </a:rPr>
              <a:t> </a:t>
            </a:r>
            <a:r>
              <a:rPr lang="es-CL" sz="2800" dirty="0">
                <a:solidFill>
                  <a:srgbClr val="000BE4"/>
                </a:solidFill>
                <a:latin typeface="Tahoma" pitchFamily="34" charset="0"/>
              </a:rPr>
              <a:t>    p                        </a:t>
            </a:r>
            <a:r>
              <a:rPr lang="es-CL" sz="2800" dirty="0">
                <a:solidFill>
                  <a:srgbClr val="000BE4"/>
                </a:solidFill>
                <a:latin typeface="Tahoma" pitchFamily="34" charset="0"/>
                <a:sym typeface="Symbol" pitchFamily="18" charset="2"/>
              </a:rPr>
              <a:t>       </a:t>
            </a:r>
            <a:r>
              <a:rPr lang="es-ES" sz="2800" dirty="0">
                <a:solidFill>
                  <a:srgbClr val="000BE4"/>
                </a:solidFill>
                <a:latin typeface="Tahoma" pitchFamily="34" charset="0"/>
                <a:sym typeface="Symbol" pitchFamily="18" charset="2"/>
              </a:rPr>
              <a:t> </a:t>
            </a:r>
            <a:r>
              <a:rPr lang="es-CL" sz="2800" baseline="30000" dirty="0">
                <a:solidFill>
                  <a:srgbClr val="000BE4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s-CL" sz="4000" baseline="30000" dirty="0">
                <a:solidFill>
                  <a:srgbClr val="000BE4"/>
                </a:solidFill>
                <a:latin typeface="Tahoma" pitchFamily="34" charset="0"/>
              </a:rPr>
              <a:t>Proporción</a:t>
            </a:r>
            <a:br>
              <a:rPr lang="es-CL" sz="4000" dirty="0">
                <a:solidFill>
                  <a:srgbClr val="000BE4"/>
                </a:solidFill>
                <a:latin typeface="Tahoma" pitchFamily="34" charset="0"/>
              </a:rPr>
            </a:br>
            <a:r>
              <a:rPr lang="es-CL" sz="2800" dirty="0">
                <a:solidFill>
                  <a:srgbClr val="000BE4"/>
                </a:solidFill>
                <a:latin typeface="Tahoma" pitchFamily="34" charset="0"/>
              </a:rPr>
              <a:t> </a:t>
            </a:r>
            <a:br>
              <a:rPr lang="es-CL" sz="2800" dirty="0">
                <a:solidFill>
                  <a:srgbClr val="000BE4"/>
                </a:solidFill>
                <a:latin typeface="Tahoma" pitchFamily="34" charset="0"/>
              </a:rPr>
            </a:br>
            <a:r>
              <a:rPr lang="es-MX" sz="2800" b="1" dirty="0">
                <a:solidFill>
                  <a:srgbClr val="000BE4"/>
                </a:solidFill>
                <a:latin typeface="Tahoma" pitchFamily="34" charset="0"/>
              </a:rPr>
              <a:t>Estadísticos         Parámetros</a:t>
            </a:r>
            <a:r>
              <a:rPr lang="es-ES" sz="2800" b="1" dirty="0">
                <a:solidFill>
                  <a:srgbClr val="000BE4"/>
                </a:solidFill>
                <a:latin typeface="Tahoma" pitchFamily="34" charset="0"/>
              </a:rPr>
              <a:t>	</a:t>
            </a:r>
            <a:endParaRPr lang="es-ES_tradnl" sz="2800" b="1" dirty="0">
              <a:solidFill>
                <a:srgbClr val="000BE4"/>
              </a:solidFill>
              <a:latin typeface="Tahoma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14F4BB-935C-43CB-36BF-C9EDBA8C7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22"/>
    </mc:Choice>
    <mc:Fallback>
      <p:transition spd="slow" advTm="7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151" grpId="0" autoUpdateAnimBg="0"/>
      <p:bldP spid="11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4 Marcador de número de diapositiva">
            <a:extLst>
              <a:ext uri="{FF2B5EF4-FFF2-40B4-BE49-F238E27FC236}">
                <a16:creationId xmlns:a16="http://schemas.microsoft.com/office/drawing/2014/main" id="{5AC07A94-BE0A-4A47-70AE-30E72580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0C94C4A-FE47-4B5D-AD7E-26EFC97DDF7B}" type="slidenum">
              <a:rPr lang="es-ES" altLang="es-CL" sz="12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s-ES" altLang="es-CL" sz="1200">
              <a:latin typeface="Arial" panose="020B0604020202020204" pitchFamily="34" charset="0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81071D55-14BC-3AB1-B707-A40E32097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17" y="609412"/>
            <a:ext cx="55515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Estimación de parámetros</a:t>
            </a:r>
            <a:endParaRPr lang="es-ES_tradnl" altLang="es-CL" sz="16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DC3240C5-4F14-854C-B867-23BFFEFAE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343" y="4268401"/>
            <a:ext cx="412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ES_tradnl" altLang="es-CL" sz="2400" b="1" u="sng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Estimación por Intervalos</a:t>
            </a:r>
            <a:endParaRPr kumimoji="1" lang="es-ES" altLang="es-CL" sz="2400" b="1" u="sng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B65E9B76-944A-5044-DF07-A53F481CE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86" y="4811534"/>
            <a:ext cx="99440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CL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Corresponde a la  construcción de un intervalo «aleatorio» que se espera contengan  el parámetro a estimar con una probabilidad fijada a priori por el experimentador, usualmente 0.95.</a:t>
            </a:r>
            <a:endParaRPr kumimoji="1" lang="es-ES" altLang="es-CL" sz="24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3318" name="Text Box 9">
            <a:extLst>
              <a:ext uri="{FF2B5EF4-FFF2-40B4-BE49-F238E27FC236}">
                <a16:creationId xmlns:a16="http://schemas.microsoft.com/office/drawing/2014/main" id="{086880E6-47D2-F2F3-2D21-987BE3386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343" y="1786805"/>
            <a:ext cx="38308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 b="1" u="sng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Estimación puntual</a:t>
            </a:r>
            <a:endParaRPr kumimoji="1" lang="es-ES" altLang="es-CL" sz="2400" b="1" u="sng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3319" name="Text Box 10">
            <a:extLst>
              <a:ext uri="{FF2B5EF4-FFF2-40B4-BE49-F238E27FC236}">
                <a16:creationId xmlns:a16="http://schemas.microsoft.com/office/drawing/2014/main" id="{C1A180E1-19ED-C57B-72B8-571099E13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086" y="2430463"/>
            <a:ext cx="10058399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Estimación del parámetro de interés utilizando el valor que toma el Estimador en una muestra.</a:t>
            </a:r>
            <a:endParaRPr kumimoji="1" lang="es-ES" altLang="es-CL" sz="24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0DD6F0-BCBF-7E49-D80C-F822E366B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742"/>
    </mc:Choice>
    <mc:Fallback>
      <p:transition spd="slow" advTm="16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1" grpId="0" autoUpdateAnimBg="0"/>
      <p:bldP spid="7174" grpId="0" autoUpdateAnimBg="0"/>
      <p:bldP spid="717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Marcador de número de diapositiva">
            <a:extLst>
              <a:ext uri="{FF2B5EF4-FFF2-40B4-BE49-F238E27FC236}">
                <a16:creationId xmlns:a16="http://schemas.microsoft.com/office/drawing/2014/main" id="{AF0E5112-DDBC-C496-9EAC-450FB8CC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FF08332-9829-4B6A-83B4-B8EA4DF251C5}" type="slidenum">
              <a:rPr lang="es-ES" altLang="es-CL" sz="12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s-ES" altLang="es-CL" sz="1200">
              <a:latin typeface="Arial" panose="020B0604020202020204" pitchFamily="34" charset="0"/>
            </a:endParaRPr>
          </a:p>
        </p:txBody>
      </p:sp>
      <p:graphicFrame>
        <p:nvGraphicFramePr>
          <p:cNvPr id="14339" name="Object 2">
            <a:extLst>
              <a:ext uri="{FF2B5EF4-FFF2-40B4-BE49-F238E27FC236}">
                <a16:creationId xmlns:a16="http://schemas.microsoft.com/office/drawing/2014/main" id="{3AF07AEA-90AB-D299-8E27-AFC1F43E3D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5176" y="2033589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4" imgW="3886200" imgH="3944938" progId="MS_ClipArt_Gallery.2">
                  <p:embed/>
                </p:oleObj>
              </mc:Choice>
              <mc:Fallback>
                <p:oleObj name="Imagen" r:id="rId4" imgW="3886200" imgH="3944938" progId="MS_ClipArt_Gallery.2">
                  <p:embed/>
                  <p:pic>
                    <p:nvPicPr>
                      <p:cNvPr id="14339" name="Object 2">
                        <a:extLst>
                          <a:ext uri="{FF2B5EF4-FFF2-40B4-BE49-F238E27FC236}">
                            <a16:creationId xmlns:a16="http://schemas.microsoft.com/office/drawing/2014/main" id="{3AF07AEA-90AB-D299-8E27-AFC1F43E3D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6" y="2033589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3">
            <a:extLst>
              <a:ext uri="{FF2B5EF4-FFF2-40B4-BE49-F238E27FC236}">
                <a16:creationId xmlns:a16="http://schemas.microsoft.com/office/drawing/2014/main" id="{6470ED6C-9F37-0A3F-3EC2-DB64669DDB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00476" y="2303464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6" imgW="3886200" imgH="3944938" progId="MS_ClipArt_Gallery.2">
                  <p:embed/>
                </p:oleObj>
              </mc:Choice>
              <mc:Fallback>
                <p:oleObj name="Imagen" r:id="rId6" imgW="3886200" imgH="3944938" progId="MS_ClipArt_Gallery.2">
                  <p:embed/>
                  <p:pic>
                    <p:nvPicPr>
                      <p:cNvPr id="14340" name="Object 3">
                        <a:extLst>
                          <a:ext uri="{FF2B5EF4-FFF2-40B4-BE49-F238E27FC236}">
                            <a16:creationId xmlns:a16="http://schemas.microsoft.com/office/drawing/2014/main" id="{6470ED6C-9F37-0A3F-3EC2-DB64669DDB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476" y="2303464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4">
            <a:extLst>
              <a:ext uri="{FF2B5EF4-FFF2-40B4-BE49-F238E27FC236}">
                <a16:creationId xmlns:a16="http://schemas.microsoft.com/office/drawing/2014/main" id="{81C2A7F3-DAE6-676A-BCC4-271D9374C4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6626" y="2484439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7" imgW="3886200" imgH="3944938" progId="MS_ClipArt_Gallery.2">
                  <p:embed/>
                </p:oleObj>
              </mc:Choice>
              <mc:Fallback>
                <p:oleObj name="Imagen" r:id="rId7" imgW="3886200" imgH="3944938" progId="MS_ClipArt_Gallery.2">
                  <p:embed/>
                  <p:pic>
                    <p:nvPicPr>
                      <p:cNvPr id="14341" name="Object 4">
                        <a:extLst>
                          <a:ext uri="{FF2B5EF4-FFF2-40B4-BE49-F238E27FC236}">
                            <a16:creationId xmlns:a16="http://schemas.microsoft.com/office/drawing/2014/main" id="{81C2A7F3-DAE6-676A-BCC4-271D9374C4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6" y="2484439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5">
            <a:extLst>
              <a:ext uri="{FF2B5EF4-FFF2-40B4-BE49-F238E27FC236}">
                <a16:creationId xmlns:a16="http://schemas.microsoft.com/office/drawing/2014/main" id="{33633196-E733-A22B-36C2-A8977BAA8B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1313" y="1538289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8" imgW="3886200" imgH="3944938" progId="MS_ClipArt_Gallery.2">
                  <p:embed/>
                </p:oleObj>
              </mc:Choice>
              <mc:Fallback>
                <p:oleObj name="Imagen" r:id="rId8" imgW="3886200" imgH="3944938" progId="MS_ClipArt_Gallery.2">
                  <p:embed/>
                  <p:pic>
                    <p:nvPicPr>
                      <p:cNvPr id="14342" name="Object 5">
                        <a:extLst>
                          <a:ext uri="{FF2B5EF4-FFF2-40B4-BE49-F238E27FC236}">
                            <a16:creationId xmlns:a16="http://schemas.microsoft.com/office/drawing/2014/main" id="{33633196-E733-A22B-36C2-A8977BAA8B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313" y="1538289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6">
            <a:extLst>
              <a:ext uri="{FF2B5EF4-FFF2-40B4-BE49-F238E27FC236}">
                <a16:creationId xmlns:a16="http://schemas.microsoft.com/office/drawing/2014/main" id="{F9C8C2D2-3AD8-6A3A-5D5A-CBE5D40B27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26238" y="1538289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9" imgW="3886200" imgH="3944938" progId="MS_ClipArt_Gallery.2">
                  <p:embed/>
                </p:oleObj>
              </mc:Choice>
              <mc:Fallback>
                <p:oleObj name="Imagen" r:id="rId9" imgW="3886200" imgH="3944938" progId="MS_ClipArt_Gallery.2">
                  <p:embed/>
                  <p:pic>
                    <p:nvPicPr>
                      <p:cNvPr id="14343" name="Object 6">
                        <a:extLst>
                          <a:ext uri="{FF2B5EF4-FFF2-40B4-BE49-F238E27FC236}">
                            <a16:creationId xmlns:a16="http://schemas.microsoft.com/office/drawing/2014/main" id="{F9C8C2D2-3AD8-6A3A-5D5A-CBE5D40B27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6238" y="1538289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4" name="Object 7">
            <a:extLst>
              <a:ext uri="{FF2B5EF4-FFF2-40B4-BE49-F238E27FC236}">
                <a16:creationId xmlns:a16="http://schemas.microsoft.com/office/drawing/2014/main" id="{151F48AC-7C5B-570F-3B98-A0DE29C0EA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5651" y="1584326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0" imgW="3886200" imgH="3944938" progId="MS_ClipArt_Gallery.2">
                  <p:embed/>
                </p:oleObj>
              </mc:Choice>
              <mc:Fallback>
                <p:oleObj name="Imagen" r:id="rId10" imgW="3886200" imgH="3944938" progId="MS_ClipArt_Gallery.2">
                  <p:embed/>
                  <p:pic>
                    <p:nvPicPr>
                      <p:cNvPr id="14344" name="Object 7">
                        <a:extLst>
                          <a:ext uri="{FF2B5EF4-FFF2-40B4-BE49-F238E27FC236}">
                            <a16:creationId xmlns:a16="http://schemas.microsoft.com/office/drawing/2014/main" id="{151F48AC-7C5B-570F-3B98-A0DE29C0EA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51" y="1584326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5" name="Object 8">
            <a:extLst>
              <a:ext uri="{FF2B5EF4-FFF2-40B4-BE49-F238E27FC236}">
                <a16:creationId xmlns:a16="http://schemas.microsoft.com/office/drawing/2014/main" id="{331B1579-C646-3052-0ED5-EB946F930E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1551" y="1854201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1" imgW="3886200" imgH="3944938" progId="MS_ClipArt_Gallery.2">
                  <p:embed/>
                </p:oleObj>
              </mc:Choice>
              <mc:Fallback>
                <p:oleObj name="Imagen" r:id="rId11" imgW="3886200" imgH="3944938" progId="MS_ClipArt_Gallery.2">
                  <p:embed/>
                  <p:pic>
                    <p:nvPicPr>
                      <p:cNvPr id="14345" name="Object 8">
                        <a:extLst>
                          <a:ext uri="{FF2B5EF4-FFF2-40B4-BE49-F238E27FC236}">
                            <a16:creationId xmlns:a16="http://schemas.microsoft.com/office/drawing/2014/main" id="{331B1579-C646-3052-0ED5-EB946F930E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1" y="1854201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6" name="Object 9">
            <a:extLst>
              <a:ext uri="{FF2B5EF4-FFF2-40B4-BE49-F238E27FC236}">
                <a16:creationId xmlns:a16="http://schemas.microsoft.com/office/drawing/2014/main" id="{0E126A33-37AB-4246-912A-73F2E5EE82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46738" y="4238626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2" imgW="3886200" imgH="3944938" progId="MS_ClipArt_Gallery.2">
                  <p:embed/>
                </p:oleObj>
              </mc:Choice>
              <mc:Fallback>
                <p:oleObj name="Imagen" r:id="rId12" imgW="3886200" imgH="3944938" progId="MS_ClipArt_Gallery.2">
                  <p:embed/>
                  <p:pic>
                    <p:nvPicPr>
                      <p:cNvPr id="14346" name="Object 9">
                        <a:extLst>
                          <a:ext uri="{FF2B5EF4-FFF2-40B4-BE49-F238E27FC236}">
                            <a16:creationId xmlns:a16="http://schemas.microsoft.com/office/drawing/2014/main" id="{0E126A33-37AB-4246-912A-73F2E5EE82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738" y="4238626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7" name="Object 10">
            <a:extLst>
              <a:ext uri="{FF2B5EF4-FFF2-40B4-BE49-F238E27FC236}">
                <a16:creationId xmlns:a16="http://schemas.microsoft.com/office/drawing/2014/main" id="{A5A7260B-F014-5683-7D77-154D9DEE32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6501" y="1943101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3" imgW="3886200" imgH="3944938" progId="MS_ClipArt_Gallery.2">
                  <p:embed/>
                </p:oleObj>
              </mc:Choice>
              <mc:Fallback>
                <p:oleObj name="Imagen" r:id="rId13" imgW="3886200" imgH="3944938" progId="MS_ClipArt_Gallery.2">
                  <p:embed/>
                  <p:pic>
                    <p:nvPicPr>
                      <p:cNvPr id="14347" name="Object 10">
                        <a:extLst>
                          <a:ext uri="{FF2B5EF4-FFF2-40B4-BE49-F238E27FC236}">
                            <a16:creationId xmlns:a16="http://schemas.microsoft.com/office/drawing/2014/main" id="{A5A7260B-F014-5683-7D77-154D9DEE32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1" y="1943101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8" name="Object 11">
            <a:extLst>
              <a:ext uri="{FF2B5EF4-FFF2-40B4-BE49-F238E27FC236}">
                <a16:creationId xmlns:a16="http://schemas.microsoft.com/office/drawing/2014/main" id="{D9C64E5C-5628-496D-35DC-3AC3481AB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6488" y="2124076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4" imgW="3886200" imgH="3944938" progId="MS_ClipArt_Gallery.2">
                  <p:embed/>
                </p:oleObj>
              </mc:Choice>
              <mc:Fallback>
                <p:oleObj name="Imagen" r:id="rId14" imgW="3886200" imgH="3944938" progId="MS_ClipArt_Gallery.2">
                  <p:embed/>
                  <p:pic>
                    <p:nvPicPr>
                      <p:cNvPr id="14348" name="Object 11">
                        <a:extLst>
                          <a:ext uri="{FF2B5EF4-FFF2-40B4-BE49-F238E27FC236}">
                            <a16:creationId xmlns:a16="http://schemas.microsoft.com/office/drawing/2014/main" id="{D9C64E5C-5628-496D-35DC-3AC3481AB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2124076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9" name="Object 12">
            <a:extLst>
              <a:ext uri="{FF2B5EF4-FFF2-40B4-BE49-F238E27FC236}">
                <a16:creationId xmlns:a16="http://schemas.microsoft.com/office/drawing/2014/main" id="{440CBA01-54B0-57D8-77D3-67EE40B1AE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6613" y="1854201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5" imgW="3886200" imgH="3944938" progId="MS_ClipArt_Gallery.2">
                  <p:embed/>
                </p:oleObj>
              </mc:Choice>
              <mc:Fallback>
                <p:oleObj name="Imagen" r:id="rId15" imgW="3886200" imgH="3944938" progId="MS_ClipArt_Gallery.2">
                  <p:embed/>
                  <p:pic>
                    <p:nvPicPr>
                      <p:cNvPr id="14349" name="Object 12">
                        <a:extLst>
                          <a:ext uri="{FF2B5EF4-FFF2-40B4-BE49-F238E27FC236}">
                            <a16:creationId xmlns:a16="http://schemas.microsoft.com/office/drawing/2014/main" id="{440CBA01-54B0-57D8-77D3-67EE40B1AE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1854201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0" name="Object 13">
            <a:extLst>
              <a:ext uri="{FF2B5EF4-FFF2-40B4-BE49-F238E27FC236}">
                <a16:creationId xmlns:a16="http://schemas.microsoft.com/office/drawing/2014/main" id="{F08611AE-C753-91EB-E8B1-BA23245489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6113" y="2393951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6" imgW="3886200" imgH="3944938" progId="MS_ClipArt_Gallery.2">
                  <p:embed/>
                </p:oleObj>
              </mc:Choice>
              <mc:Fallback>
                <p:oleObj name="Imagen" r:id="rId16" imgW="3886200" imgH="3944938" progId="MS_ClipArt_Gallery.2">
                  <p:embed/>
                  <p:pic>
                    <p:nvPicPr>
                      <p:cNvPr id="14350" name="Object 13">
                        <a:extLst>
                          <a:ext uri="{FF2B5EF4-FFF2-40B4-BE49-F238E27FC236}">
                            <a16:creationId xmlns:a16="http://schemas.microsoft.com/office/drawing/2014/main" id="{F08611AE-C753-91EB-E8B1-BA23245489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113" y="2393951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Text Box 14">
            <a:extLst>
              <a:ext uri="{FF2B5EF4-FFF2-40B4-BE49-F238E27FC236}">
                <a16:creationId xmlns:a16="http://schemas.microsoft.com/office/drawing/2014/main" id="{9C5AFD7E-CB02-4C8C-15DE-31C7C97C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9" y="2349500"/>
            <a:ext cx="153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>
                <a:latin typeface="Times New Roman" panose="02020603050405020304" pitchFamily="18" charset="0"/>
              </a:rPr>
              <a:t>Población</a:t>
            </a:r>
          </a:p>
        </p:txBody>
      </p:sp>
      <p:graphicFrame>
        <p:nvGraphicFramePr>
          <p:cNvPr id="14352" name="Object 16">
            <a:extLst>
              <a:ext uri="{FF2B5EF4-FFF2-40B4-BE49-F238E27FC236}">
                <a16:creationId xmlns:a16="http://schemas.microsoft.com/office/drawing/2014/main" id="{79C1B1C1-C6A6-3705-EA68-F0D787E2D5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6501" y="3968751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7" imgW="3886200" imgH="3944938" progId="MS_ClipArt_Gallery.2">
                  <p:embed/>
                </p:oleObj>
              </mc:Choice>
              <mc:Fallback>
                <p:oleObj name="Imagen" r:id="rId17" imgW="3886200" imgH="3944938" progId="MS_ClipArt_Gallery.2">
                  <p:embed/>
                  <p:pic>
                    <p:nvPicPr>
                      <p:cNvPr id="14352" name="Object 16">
                        <a:extLst>
                          <a:ext uri="{FF2B5EF4-FFF2-40B4-BE49-F238E27FC236}">
                            <a16:creationId xmlns:a16="http://schemas.microsoft.com/office/drawing/2014/main" id="{79C1B1C1-C6A6-3705-EA68-F0D787E2D5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1" y="3968751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Text Box 18">
            <a:extLst>
              <a:ext uri="{FF2B5EF4-FFF2-40B4-BE49-F238E27FC236}">
                <a16:creationId xmlns:a16="http://schemas.microsoft.com/office/drawing/2014/main" id="{77668CE1-E951-461E-7DD6-1A5C54E7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408488"/>
            <a:ext cx="1484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Muestra</a:t>
            </a:r>
          </a:p>
        </p:txBody>
      </p:sp>
      <p:sp>
        <p:nvSpPr>
          <p:cNvPr id="14354" name="Line 19">
            <a:extLst>
              <a:ext uri="{FF2B5EF4-FFF2-40B4-BE49-F238E27FC236}">
                <a16:creationId xmlns:a16="http://schemas.microsoft.com/office/drawing/2014/main" id="{AA0333AE-BB62-F338-3EA4-7CA6BC7B22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1188" y="2798763"/>
            <a:ext cx="0" cy="10350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s-CL"/>
          </a:p>
        </p:txBody>
      </p:sp>
      <p:sp>
        <p:nvSpPr>
          <p:cNvPr id="14355" name="Text Box 23">
            <a:extLst>
              <a:ext uri="{FF2B5EF4-FFF2-40B4-BE49-F238E27FC236}">
                <a16:creationId xmlns:a16="http://schemas.microsoft.com/office/drawing/2014/main" id="{31B831B7-9A73-7659-A5B4-14C0EB6A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4" y="903288"/>
            <a:ext cx="5400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>
                <a:solidFill>
                  <a:srgbClr val="FF0066"/>
                </a:solidFill>
                <a:latin typeface="Tahoma" panose="020B0604030504040204" pitchFamily="34" charset="0"/>
              </a:rPr>
              <a:t>Parámetro:</a:t>
            </a:r>
            <a:r>
              <a:rPr kumimoji="1" lang="es-MX" altLang="es-CL" sz="2400">
                <a:solidFill>
                  <a:srgbClr val="000BE4"/>
                </a:solidFill>
                <a:latin typeface="Tahoma" panose="020B0604030504040204" pitchFamily="34" charset="0"/>
              </a:rPr>
              <a:t> prevalencia  de la diabetes</a:t>
            </a:r>
            <a:endParaRPr kumimoji="1" lang="es-ES" altLang="es-CL" sz="2400">
              <a:solidFill>
                <a:srgbClr val="000BE4"/>
              </a:solidFill>
              <a:latin typeface="Tahoma" panose="020B0604030504040204" pitchFamily="34" charset="0"/>
            </a:endParaRPr>
          </a:p>
        </p:txBody>
      </p:sp>
      <p:sp>
        <p:nvSpPr>
          <p:cNvPr id="14356" name="Text Box 25">
            <a:extLst>
              <a:ext uri="{FF2B5EF4-FFF2-40B4-BE49-F238E27FC236}">
                <a16:creationId xmlns:a16="http://schemas.microsoft.com/office/drawing/2014/main" id="{97561092-92A7-9871-DD30-9C40A98CE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5722938"/>
            <a:ext cx="9061450" cy="461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>
                <a:latin typeface="Tahoma" panose="020B0604030504040204" pitchFamily="34" charset="0"/>
              </a:rPr>
              <a:t>Estimación puntual de la prevalencia de la diabetes =12/120=0.1</a:t>
            </a:r>
            <a:endParaRPr kumimoji="1" lang="es-ES" altLang="es-CL" sz="2400">
              <a:latin typeface="Tahoma" panose="020B0604030504040204" pitchFamily="34" charset="0"/>
            </a:endParaRPr>
          </a:p>
        </p:txBody>
      </p:sp>
      <p:sp>
        <p:nvSpPr>
          <p:cNvPr id="14357" name="Text Box 26">
            <a:extLst>
              <a:ext uri="{FF2B5EF4-FFF2-40B4-BE49-F238E27FC236}">
                <a16:creationId xmlns:a16="http://schemas.microsoft.com/office/drawing/2014/main" id="{7A26FFE5-FF7A-2AA5-67E3-84B59B1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6" y="4244975"/>
            <a:ext cx="270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>
                <a:solidFill>
                  <a:srgbClr val="000BE4"/>
                </a:solidFill>
                <a:latin typeface="Tahoma" panose="020B0604030504040204" pitchFamily="34" charset="0"/>
              </a:rPr>
              <a:t>Total : 120 sujetos</a:t>
            </a:r>
            <a:endParaRPr kumimoji="1" lang="es-ES" altLang="es-CL" sz="2400">
              <a:solidFill>
                <a:srgbClr val="000BE4"/>
              </a:solidFill>
              <a:latin typeface="Tahoma" panose="020B0604030504040204" pitchFamily="34" charset="0"/>
            </a:endParaRPr>
          </a:p>
        </p:txBody>
      </p:sp>
      <p:sp>
        <p:nvSpPr>
          <p:cNvPr id="14358" name="Text Box 27">
            <a:extLst>
              <a:ext uri="{FF2B5EF4-FFF2-40B4-BE49-F238E27FC236}">
                <a16:creationId xmlns:a16="http://schemas.microsoft.com/office/drawing/2014/main" id="{D7D0EA5A-D6FF-C7C6-8828-58348CE00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664" y="4686300"/>
            <a:ext cx="3151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>
                <a:solidFill>
                  <a:srgbClr val="000BE4"/>
                </a:solidFill>
                <a:latin typeface="Tahoma" panose="020B0604030504040204" pitchFamily="34" charset="0"/>
              </a:rPr>
              <a:t>Diabéticos: 12 sujetos</a:t>
            </a:r>
            <a:endParaRPr kumimoji="1" lang="es-ES" altLang="es-CL" sz="2400">
              <a:solidFill>
                <a:srgbClr val="000BE4"/>
              </a:solidFill>
              <a:latin typeface="Tahoma" panose="020B0604030504040204" pitchFamily="34" charset="0"/>
            </a:endParaRPr>
          </a:p>
        </p:txBody>
      </p:sp>
      <p:sp>
        <p:nvSpPr>
          <p:cNvPr id="14359" name="Text Box 29">
            <a:extLst>
              <a:ext uri="{FF2B5EF4-FFF2-40B4-BE49-F238E27FC236}">
                <a16:creationId xmlns:a16="http://schemas.microsoft.com/office/drawing/2014/main" id="{C3D44641-1E40-8429-19F0-5DEE6DCD9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323850"/>
            <a:ext cx="4383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3200">
                <a:solidFill>
                  <a:srgbClr val="000BE4"/>
                </a:solidFill>
                <a:latin typeface="Tahoma" panose="020B0604030504040204" pitchFamily="34" charset="0"/>
              </a:rPr>
              <a:t>ESTIMACIÓN PUNTUAL</a:t>
            </a:r>
            <a:endParaRPr kumimoji="1" lang="es-ES" altLang="es-CL" sz="3200">
              <a:solidFill>
                <a:srgbClr val="000BE4"/>
              </a:solidFill>
              <a:latin typeface="Tahoma" panose="020B0604030504040204" pitchFamily="34" charset="0"/>
            </a:endParaRPr>
          </a:p>
        </p:txBody>
      </p:sp>
      <p:sp>
        <p:nvSpPr>
          <p:cNvPr id="14360" name="Line 30">
            <a:extLst>
              <a:ext uri="{FF2B5EF4-FFF2-40B4-BE49-F238E27FC236}">
                <a16:creationId xmlns:a16="http://schemas.microsoft.com/office/drawing/2014/main" id="{9B2D4622-364A-11FA-898C-60A45BE98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450" y="3384550"/>
            <a:ext cx="0" cy="630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281982-F6CA-8C84-F106-29562996F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advTm="88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3 Marcador de número de diapositiva">
            <a:extLst>
              <a:ext uri="{FF2B5EF4-FFF2-40B4-BE49-F238E27FC236}">
                <a16:creationId xmlns:a16="http://schemas.microsoft.com/office/drawing/2014/main" id="{66139EC8-A31C-7BDF-B61B-7A72F0C2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A127938-A711-49A3-BDF8-6BE0887A468F}" type="slidenum">
              <a:rPr lang="es-ES" altLang="es-CL" sz="12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s-ES" altLang="es-CL" sz="1200">
              <a:latin typeface="Arial" panose="020B0604020202020204" pitchFamily="34" charset="0"/>
            </a:endParaRPr>
          </a:p>
        </p:txBody>
      </p:sp>
      <p:graphicFrame>
        <p:nvGraphicFramePr>
          <p:cNvPr id="15363" name="Object 2">
            <a:extLst>
              <a:ext uri="{FF2B5EF4-FFF2-40B4-BE49-F238E27FC236}">
                <a16:creationId xmlns:a16="http://schemas.microsoft.com/office/drawing/2014/main" id="{37DE5816-4F72-FF1A-348E-BCE0B9071A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7713" y="1436689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4" imgW="3886200" imgH="3944938" progId="MS_ClipArt_Gallery.2">
                  <p:embed/>
                </p:oleObj>
              </mc:Choice>
              <mc:Fallback>
                <p:oleObj name="Imagen" r:id="rId4" imgW="3886200" imgH="3944938" progId="MS_ClipArt_Gallery.2">
                  <p:embed/>
                  <p:pic>
                    <p:nvPicPr>
                      <p:cNvPr id="15363" name="Object 2">
                        <a:extLst>
                          <a:ext uri="{FF2B5EF4-FFF2-40B4-BE49-F238E27FC236}">
                            <a16:creationId xmlns:a16="http://schemas.microsoft.com/office/drawing/2014/main" id="{37DE5816-4F72-FF1A-348E-BCE0B9071A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436689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3">
            <a:extLst>
              <a:ext uri="{FF2B5EF4-FFF2-40B4-BE49-F238E27FC236}">
                <a16:creationId xmlns:a16="http://schemas.microsoft.com/office/drawing/2014/main" id="{0B547A5E-DA02-CA91-D6B3-B4F93FA37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9876" y="1544639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6" imgW="3886200" imgH="3944938" progId="MS_ClipArt_Gallery.2">
                  <p:embed/>
                </p:oleObj>
              </mc:Choice>
              <mc:Fallback>
                <p:oleObj name="Imagen" r:id="rId6" imgW="3886200" imgH="3944938" progId="MS_ClipArt_Gallery.2">
                  <p:embed/>
                  <p:pic>
                    <p:nvPicPr>
                      <p:cNvPr id="15364" name="Object 3">
                        <a:extLst>
                          <a:ext uri="{FF2B5EF4-FFF2-40B4-BE49-F238E27FC236}">
                            <a16:creationId xmlns:a16="http://schemas.microsoft.com/office/drawing/2014/main" id="{0B547A5E-DA02-CA91-D6B3-B4F93FA37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76" y="1544639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BB617820-9C7C-2818-1EAF-846F6D6AC8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1" y="1673226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7" imgW="3886200" imgH="3944938" progId="MS_ClipArt_Gallery.2">
                  <p:embed/>
                </p:oleObj>
              </mc:Choice>
              <mc:Fallback>
                <p:oleObj name="Imagen" r:id="rId7" imgW="3886200" imgH="3944938" progId="MS_ClipArt_Gallery.2">
                  <p:embed/>
                  <p:pic>
                    <p:nvPicPr>
                      <p:cNvPr id="15365" name="Object 4">
                        <a:extLst>
                          <a:ext uri="{FF2B5EF4-FFF2-40B4-BE49-F238E27FC236}">
                            <a16:creationId xmlns:a16="http://schemas.microsoft.com/office/drawing/2014/main" id="{BB617820-9C7C-2818-1EAF-846F6D6AC8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1" y="1673226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>
            <a:extLst>
              <a:ext uri="{FF2B5EF4-FFF2-40B4-BE49-F238E27FC236}">
                <a16:creationId xmlns:a16="http://schemas.microsoft.com/office/drawing/2014/main" id="{7FB4C203-016F-5CCF-D494-F1DF09E3D4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1188" y="1449389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8" imgW="3886200" imgH="3944938" progId="MS_ClipArt_Gallery.2">
                  <p:embed/>
                </p:oleObj>
              </mc:Choice>
              <mc:Fallback>
                <p:oleObj name="Imagen" r:id="rId8" imgW="3886200" imgH="3944938" progId="MS_ClipArt_Gallery.2">
                  <p:embed/>
                  <p:pic>
                    <p:nvPicPr>
                      <p:cNvPr id="15366" name="Object 5">
                        <a:extLst>
                          <a:ext uri="{FF2B5EF4-FFF2-40B4-BE49-F238E27FC236}">
                            <a16:creationId xmlns:a16="http://schemas.microsoft.com/office/drawing/2014/main" id="{7FB4C203-016F-5CCF-D494-F1DF09E3D4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1188" y="1449389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6">
            <a:extLst>
              <a:ext uri="{FF2B5EF4-FFF2-40B4-BE49-F238E27FC236}">
                <a16:creationId xmlns:a16="http://schemas.microsoft.com/office/drawing/2014/main" id="{6677B25C-64CD-9714-D542-9413E401CB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5751" y="1584326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9" imgW="3886200" imgH="3944938" progId="MS_ClipArt_Gallery.2">
                  <p:embed/>
                </p:oleObj>
              </mc:Choice>
              <mc:Fallback>
                <p:oleObj name="Imagen" r:id="rId9" imgW="3886200" imgH="3944938" progId="MS_ClipArt_Gallery.2">
                  <p:embed/>
                  <p:pic>
                    <p:nvPicPr>
                      <p:cNvPr id="15367" name="Object 6">
                        <a:extLst>
                          <a:ext uri="{FF2B5EF4-FFF2-40B4-BE49-F238E27FC236}">
                            <a16:creationId xmlns:a16="http://schemas.microsoft.com/office/drawing/2014/main" id="{6677B25C-64CD-9714-D542-9413E401CB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1" y="1584326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7">
            <a:extLst>
              <a:ext uri="{FF2B5EF4-FFF2-40B4-BE49-F238E27FC236}">
                <a16:creationId xmlns:a16="http://schemas.microsoft.com/office/drawing/2014/main" id="{0ABEA439-A2BD-0F94-10F6-085D187F55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5076" y="1230314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0" imgW="3886200" imgH="3944938" progId="MS_ClipArt_Gallery.2">
                  <p:embed/>
                </p:oleObj>
              </mc:Choice>
              <mc:Fallback>
                <p:oleObj name="Imagen" r:id="rId10" imgW="3886200" imgH="3944938" progId="MS_ClipArt_Gallery.2">
                  <p:embed/>
                  <p:pic>
                    <p:nvPicPr>
                      <p:cNvPr id="15368" name="Object 7">
                        <a:extLst>
                          <a:ext uri="{FF2B5EF4-FFF2-40B4-BE49-F238E27FC236}">
                            <a16:creationId xmlns:a16="http://schemas.microsoft.com/office/drawing/2014/main" id="{0ABEA439-A2BD-0F94-10F6-085D187F55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076" y="1230314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8">
            <a:extLst>
              <a:ext uri="{FF2B5EF4-FFF2-40B4-BE49-F238E27FC236}">
                <a16:creationId xmlns:a16="http://schemas.microsoft.com/office/drawing/2014/main" id="{0384340C-A50A-B21C-ADA3-35C0F56B69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2476" y="1581151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1" imgW="3886200" imgH="3944938" progId="MS_ClipArt_Gallery.2">
                  <p:embed/>
                </p:oleObj>
              </mc:Choice>
              <mc:Fallback>
                <p:oleObj name="Imagen" r:id="rId11" imgW="3886200" imgH="3944938" progId="MS_ClipArt_Gallery.2">
                  <p:embed/>
                  <p:pic>
                    <p:nvPicPr>
                      <p:cNvPr id="15369" name="Object 8">
                        <a:extLst>
                          <a:ext uri="{FF2B5EF4-FFF2-40B4-BE49-F238E27FC236}">
                            <a16:creationId xmlns:a16="http://schemas.microsoft.com/office/drawing/2014/main" id="{0384340C-A50A-B21C-ADA3-35C0F56B69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476" y="1581151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9">
            <a:extLst>
              <a:ext uri="{FF2B5EF4-FFF2-40B4-BE49-F238E27FC236}">
                <a16:creationId xmlns:a16="http://schemas.microsoft.com/office/drawing/2014/main" id="{A5087C6E-07E2-31D5-2B58-4B65954F5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646004"/>
              </p:ext>
            </p:extLst>
          </p:nvPr>
        </p:nvGraphicFramePr>
        <p:xfrm>
          <a:off x="7947025" y="4650851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2" imgW="3886200" imgH="3944938" progId="MS_ClipArt_Gallery.2">
                  <p:embed/>
                </p:oleObj>
              </mc:Choice>
              <mc:Fallback>
                <p:oleObj name="Imagen" r:id="rId12" imgW="3886200" imgH="3944938" progId="MS_ClipArt_Gallery.2">
                  <p:embed/>
                  <p:pic>
                    <p:nvPicPr>
                      <p:cNvPr id="15370" name="Object 9">
                        <a:extLst>
                          <a:ext uri="{FF2B5EF4-FFF2-40B4-BE49-F238E27FC236}">
                            <a16:creationId xmlns:a16="http://schemas.microsoft.com/office/drawing/2014/main" id="{A5087C6E-07E2-31D5-2B58-4B65954F51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025" y="4650851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0">
            <a:extLst>
              <a:ext uri="{FF2B5EF4-FFF2-40B4-BE49-F238E27FC236}">
                <a16:creationId xmlns:a16="http://schemas.microsoft.com/office/drawing/2014/main" id="{C67FAB2F-3144-668B-7671-EC813116B0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1288" y="1673226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3" imgW="3886200" imgH="3944938" progId="MS_ClipArt_Gallery.2">
                  <p:embed/>
                </p:oleObj>
              </mc:Choice>
              <mc:Fallback>
                <p:oleObj name="Imagen" r:id="rId13" imgW="3886200" imgH="3944938" progId="MS_ClipArt_Gallery.2">
                  <p:embed/>
                  <p:pic>
                    <p:nvPicPr>
                      <p:cNvPr id="15371" name="Object 10">
                        <a:extLst>
                          <a:ext uri="{FF2B5EF4-FFF2-40B4-BE49-F238E27FC236}">
                            <a16:creationId xmlns:a16="http://schemas.microsoft.com/office/drawing/2014/main" id="{C67FAB2F-3144-668B-7671-EC813116B0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1288" y="1673226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11">
            <a:extLst>
              <a:ext uri="{FF2B5EF4-FFF2-40B4-BE49-F238E27FC236}">
                <a16:creationId xmlns:a16="http://schemas.microsoft.com/office/drawing/2014/main" id="{21F1AEB8-882A-773D-25DA-8FE4309EFE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6351" y="1854201"/>
          <a:ext cx="1192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4" imgW="3886200" imgH="3944938" progId="MS_ClipArt_Gallery.2">
                  <p:embed/>
                </p:oleObj>
              </mc:Choice>
              <mc:Fallback>
                <p:oleObj name="Imagen" r:id="rId14" imgW="3886200" imgH="3944938" progId="MS_ClipArt_Gallery.2">
                  <p:embed/>
                  <p:pic>
                    <p:nvPicPr>
                      <p:cNvPr id="15372" name="Object 11">
                        <a:extLst>
                          <a:ext uri="{FF2B5EF4-FFF2-40B4-BE49-F238E27FC236}">
                            <a16:creationId xmlns:a16="http://schemas.microsoft.com/office/drawing/2014/main" id="{21F1AEB8-882A-773D-25DA-8FE4309EFE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6351" y="1854201"/>
                        <a:ext cx="1192213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3" name="Object 12">
            <a:extLst>
              <a:ext uri="{FF2B5EF4-FFF2-40B4-BE49-F238E27FC236}">
                <a16:creationId xmlns:a16="http://schemas.microsoft.com/office/drawing/2014/main" id="{4928141D-A6B6-70C7-FF45-4B07D62600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6588" y="1544639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5" imgW="3886200" imgH="3944938" progId="MS_ClipArt_Gallery.2">
                  <p:embed/>
                </p:oleObj>
              </mc:Choice>
              <mc:Fallback>
                <p:oleObj name="Imagen" r:id="rId15" imgW="3886200" imgH="3944938" progId="MS_ClipArt_Gallery.2">
                  <p:embed/>
                  <p:pic>
                    <p:nvPicPr>
                      <p:cNvPr id="15373" name="Object 12">
                        <a:extLst>
                          <a:ext uri="{FF2B5EF4-FFF2-40B4-BE49-F238E27FC236}">
                            <a16:creationId xmlns:a16="http://schemas.microsoft.com/office/drawing/2014/main" id="{4928141D-A6B6-70C7-FF45-4B07D62600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588" y="1544639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4" name="Object 13">
            <a:extLst>
              <a:ext uri="{FF2B5EF4-FFF2-40B4-BE49-F238E27FC236}">
                <a16:creationId xmlns:a16="http://schemas.microsoft.com/office/drawing/2014/main" id="{4E7E4CB5-398B-2650-2A95-25C2636251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3138" y="1628776"/>
          <a:ext cx="11922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6" imgW="3886200" imgH="3944938" progId="MS_ClipArt_Gallery.2">
                  <p:embed/>
                </p:oleObj>
              </mc:Choice>
              <mc:Fallback>
                <p:oleObj name="Imagen" r:id="rId16" imgW="3886200" imgH="3944938" progId="MS_ClipArt_Gallery.2">
                  <p:embed/>
                  <p:pic>
                    <p:nvPicPr>
                      <p:cNvPr id="15374" name="Object 13">
                        <a:extLst>
                          <a:ext uri="{FF2B5EF4-FFF2-40B4-BE49-F238E27FC236}">
                            <a16:creationId xmlns:a16="http://schemas.microsoft.com/office/drawing/2014/main" id="{4E7E4CB5-398B-2650-2A95-25C2636251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38" y="1628776"/>
                        <a:ext cx="11922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Text Box 14">
            <a:extLst>
              <a:ext uri="{FF2B5EF4-FFF2-40B4-BE49-F238E27FC236}">
                <a16:creationId xmlns:a16="http://schemas.microsoft.com/office/drawing/2014/main" id="{CA210D40-9677-817D-5963-F04D5C9F5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628775"/>
            <a:ext cx="153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>
                <a:latin typeface="Times New Roman" panose="02020603050405020304" pitchFamily="18" charset="0"/>
              </a:rPr>
              <a:t>Población</a:t>
            </a:r>
          </a:p>
        </p:txBody>
      </p:sp>
      <p:graphicFrame>
        <p:nvGraphicFramePr>
          <p:cNvPr id="15376" name="Object 15">
            <a:extLst>
              <a:ext uri="{FF2B5EF4-FFF2-40B4-BE49-F238E27FC236}">
                <a16:creationId xmlns:a16="http://schemas.microsoft.com/office/drawing/2014/main" id="{BE50A428-70DC-2A6B-B6CA-68776AD4B6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892059"/>
              </p:ext>
            </p:extLst>
          </p:nvPr>
        </p:nvGraphicFramePr>
        <p:xfrm>
          <a:off x="6234114" y="4609803"/>
          <a:ext cx="11906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7" imgW="3886200" imgH="3944938" progId="MS_ClipArt_Gallery.2">
                  <p:embed/>
                </p:oleObj>
              </mc:Choice>
              <mc:Fallback>
                <p:oleObj name="Imagen" r:id="rId17" imgW="3886200" imgH="3944938" progId="MS_ClipArt_Gallery.2">
                  <p:embed/>
                  <p:pic>
                    <p:nvPicPr>
                      <p:cNvPr id="15376" name="Object 15">
                        <a:extLst>
                          <a:ext uri="{FF2B5EF4-FFF2-40B4-BE49-F238E27FC236}">
                            <a16:creationId xmlns:a16="http://schemas.microsoft.com/office/drawing/2014/main" id="{BE50A428-70DC-2A6B-B6CA-68776AD4B6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114" y="4609803"/>
                        <a:ext cx="119062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7" name="Object 16">
            <a:extLst>
              <a:ext uri="{FF2B5EF4-FFF2-40B4-BE49-F238E27FC236}">
                <a16:creationId xmlns:a16="http://schemas.microsoft.com/office/drawing/2014/main" id="{39050B97-BC76-0751-F1FB-4B4CB945F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5739" y="4695826"/>
          <a:ext cx="11906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8" imgW="3886200" imgH="3944938" progId="MS_ClipArt_Gallery.2">
                  <p:embed/>
                </p:oleObj>
              </mc:Choice>
              <mc:Fallback>
                <p:oleObj name="Imagen" r:id="rId18" imgW="3886200" imgH="3944938" progId="MS_ClipArt_Gallery.2">
                  <p:embed/>
                  <p:pic>
                    <p:nvPicPr>
                      <p:cNvPr id="15377" name="Object 16">
                        <a:extLst>
                          <a:ext uri="{FF2B5EF4-FFF2-40B4-BE49-F238E27FC236}">
                            <a16:creationId xmlns:a16="http://schemas.microsoft.com/office/drawing/2014/main" id="{39050B97-BC76-0751-F1FB-4B4CB945F2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9" y="4695826"/>
                        <a:ext cx="119062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8" name="Object 17">
            <a:extLst>
              <a:ext uri="{FF2B5EF4-FFF2-40B4-BE49-F238E27FC236}">
                <a16:creationId xmlns:a16="http://schemas.microsoft.com/office/drawing/2014/main" id="{199A696C-994F-B3A3-CBA2-4BFC79D117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29113" y="4733926"/>
          <a:ext cx="11938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19" imgW="3886200" imgH="3944938" progId="MS_ClipArt_Gallery.2">
                  <p:embed/>
                </p:oleObj>
              </mc:Choice>
              <mc:Fallback>
                <p:oleObj name="Imagen" r:id="rId19" imgW="3886200" imgH="3944938" progId="MS_ClipArt_Gallery.2">
                  <p:embed/>
                  <p:pic>
                    <p:nvPicPr>
                      <p:cNvPr id="15378" name="Object 17">
                        <a:extLst>
                          <a:ext uri="{FF2B5EF4-FFF2-40B4-BE49-F238E27FC236}">
                            <a16:creationId xmlns:a16="http://schemas.microsoft.com/office/drawing/2014/main" id="{199A696C-994F-B3A3-CBA2-4BFC79D117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113" y="4733926"/>
                        <a:ext cx="11938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9" name="Text Box 18">
            <a:extLst>
              <a:ext uri="{FF2B5EF4-FFF2-40B4-BE49-F238E27FC236}">
                <a16:creationId xmlns:a16="http://schemas.microsoft.com/office/drawing/2014/main" id="{C1C49CE9-E885-BA11-D2C4-1ABEF6F49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4238625"/>
            <a:ext cx="1484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>
                <a:latin typeface="Times New Roman" panose="02020603050405020304" pitchFamily="18" charset="0"/>
              </a:rPr>
              <a:t>Muestra1</a:t>
            </a:r>
          </a:p>
        </p:txBody>
      </p:sp>
      <p:sp>
        <p:nvSpPr>
          <p:cNvPr id="15380" name="Line 19">
            <a:extLst>
              <a:ext uri="{FF2B5EF4-FFF2-40B4-BE49-F238E27FC236}">
                <a16:creationId xmlns:a16="http://schemas.microsoft.com/office/drawing/2014/main" id="{F0B59DC0-81DD-372D-9ACE-6B4D9E50F6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1188" y="2754313"/>
            <a:ext cx="0" cy="10350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s-CL"/>
          </a:p>
        </p:txBody>
      </p:sp>
      <p:sp>
        <p:nvSpPr>
          <p:cNvPr id="15381" name="Text Box 20">
            <a:extLst>
              <a:ext uri="{FF2B5EF4-FFF2-40B4-BE49-F238E27FC236}">
                <a16:creationId xmlns:a16="http://schemas.microsoft.com/office/drawing/2014/main" id="{CB15ED56-9E18-1153-A904-CB9AE680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051" y="4302125"/>
            <a:ext cx="1484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>
                <a:latin typeface="Times New Roman" panose="02020603050405020304" pitchFamily="18" charset="0"/>
              </a:rPr>
              <a:t>Muestra2</a:t>
            </a:r>
          </a:p>
        </p:txBody>
      </p:sp>
      <p:sp>
        <p:nvSpPr>
          <p:cNvPr id="15382" name="Text Box 21">
            <a:extLst>
              <a:ext uri="{FF2B5EF4-FFF2-40B4-BE49-F238E27FC236}">
                <a16:creationId xmlns:a16="http://schemas.microsoft.com/office/drawing/2014/main" id="{20BD7CE6-AAD7-4648-FD4E-EBFAE6605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8" y="4310063"/>
            <a:ext cx="1484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Muestra3</a:t>
            </a:r>
          </a:p>
        </p:txBody>
      </p:sp>
      <p:sp>
        <p:nvSpPr>
          <p:cNvPr id="15383" name="Text Box 22">
            <a:extLst>
              <a:ext uri="{FF2B5EF4-FFF2-40B4-BE49-F238E27FC236}">
                <a16:creationId xmlns:a16="http://schemas.microsoft.com/office/drawing/2014/main" id="{D9BD6E2D-A5BF-C5FC-CD8C-4D4C17FB3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943" y="4251326"/>
            <a:ext cx="1484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Muestra4</a:t>
            </a:r>
          </a:p>
        </p:txBody>
      </p:sp>
      <p:sp>
        <p:nvSpPr>
          <p:cNvPr id="15384" name="Text Box 23">
            <a:extLst>
              <a:ext uri="{FF2B5EF4-FFF2-40B4-BE49-F238E27FC236}">
                <a16:creationId xmlns:a16="http://schemas.microsoft.com/office/drawing/2014/main" id="{B6D1A845-FF08-80C8-C7D6-B6423E0D3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6" y="1005185"/>
            <a:ext cx="49959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 dirty="0">
                <a:solidFill>
                  <a:srgbClr val="FF0066"/>
                </a:solidFill>
                <a:latin typeface="Tahoma" panose="020B0604030504040204" pitchFamily="34" charset="0"/>
              </a:rPr>
              <a:t>Ejemplo: </a:t>
            </a:r>
            <a:r>
              <a:rPr kumimoji="1" lang="es-MX" altLang="es-CL" sz="2400" dirty="0">
                <a:solidFill>
                  <a:srgbClr val="000BE4"/>
                </a:solidFill>
                <a:latin typeface="Tahoma" panose="020B0604030504040204" pitchFamily="34" charset="0"/>
              </a:rPr>
              <a:t>prevalencia de la diabetes</a:t>
            </a:r>
            <a:endParaRPr kumimoji="1" lang="es-ES" altLang="es-CL" sz="2400" dirty="0">
              <a:solidFill>
                <a:srgbClr val="000BE4"/>
              </a:solidFill>
              <a:latin typeface="Tahoma" panose="020B0604030504040204" pitchFamily="34" charset="0"/>
            </a:endParaRPr>
          </a:p>
        </p:txBody>
      </p:sp>
      <p:sp>
        <p:nvSpPr>
          <p:cNvPr id="15385" name="Text Box 25">
            <a:extLst>
              <a:ext uri="{FF2B5EF4-FFF2-40B4-BE49-F238E27FC236}">
                <a16:creationId xmlns:a16="http://schemas.microsoft.com/office/drawing/2014/main" id="{99490706-5F24-8DC5-A67F-804742C9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103797"/>
            <a:ext cx="116180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ES" altLang="es-CL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Si pudiera sacar todas las muestra posibles, un “gran”  porcentaje de los intervalos que construiría con cada una de ellas contendrían al verdadero valor de la prevalencia.</a:t>
            </a:r>
          </a:p>
        </p:txBody>
      </p:sp>
      <p:sp>
        <p:nvSpPr>
          <p:cNvPr id="15386" name="Text Box 30">
            <a:extLst>
              <a:ext uri="{FF2B5EF4-FFF2-40B4-BE49-F238E27FC236}">
                <a16:creationId xmlns:a16="http://schemas.microsoft.com/office/drawing/2014/main" id="{C40D4D62-5DFE-D234-035B-F20FB25A1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458788"/>
            <a:ext cx="5187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800">
                <a:solidFill>
                  <a:srgbClr val="000BE4"/>
                </a:solidFill>
                <a:latin typeface="Tahoma" panose="020B0604030504040204" pitchFamily="34" charset="0"/>
              </a:rPr>
              <a:t>ESTIMACIÓN POR INTERVALOS</a:t>
            </a:r>
            <a:endParaRPr kumimoji="1" lang="es-ES" altLang="es-CL" sz="2800">
              <a:solidFill>
                <a:srgbClr val="000BE4"/>
              </a:solidFill>
              <a:latin typeface="Tahoma" panose="020B0604030504040204" pitchFamily="34" charset="0"/>
            </a:endParaRPr>
          </a:p>
        </p:txBody>
      </p:sp>
      <p:sp>
        <p:nvSpPr>
          <p:cNvPr id="15389" name="2 CuadroTexto">
            <a:extLst>
              <a:ext uri="{FF2B5EF4-FFF2-40B4-BE49-F238E27FC236}">
                <a16:creationId xmlns:a16="http://schemas.microsoft.com/office/drawing/2014/main" id="{99A8655B-C1ED-6F67-6E42-52F10450B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516" y="5935047"/>
            <a:ext cx="1253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dirty="0"/>
              <a:t>(0.4;0.6)</a:t>
            </a:r>
          </a:p>
        </p:txBody>
      </p:sp>
      <p:sp>
        <p:nvSpPr>
          <p:cNvPr id="15390" name="29 CuadroTexto">
            <a:extLst>
              <a:ext uri="{FF2B5EF4-FFF2-40B4-BE49-F238E27FC236}">
                <a16:creationId xmlns:a16="http://schemas.microsoft.com/office/drawing/2014/main" id="{84A57828-22F8-A329-08D8-F346767A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5929313"/>
            <a:ext cx="15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dirty="0"/>
              <a:t>(0.45;0.58)</a:t>
            </a:r>
          </a:p>
        </p:txBody>
      </p:sp>
      <p:sp>
        <p:nvSpPr>
          <p:cNvPr id="15391" name="30 CuadroTexto">
            <a:extLst>
              <a:ext uri="{FF2B5EF4-FFF2-40B4-BE49-F238E27FC236}">
                <a16:creationId xmlns:a16="http://schemas.microsoft.com/office/drawing/2014/main" id="{54A3E1D2-ADB7-83B3-9439-CA23605C7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4" y="5929313"/>
            <a:ext cx="15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dirty="0"/>
              <a:t>(0.34;0.59)</a:t>
            </a:r>
          </a:p>
        </p:txBody>
      </p:sp>
      <p:sp>
        <p:nvSpPr>
          <p:cNvPr id="15392" name="31 CuadroTexto">
            <a:extLst>
              <a:ext uri="{FF2B5EF4-FFF2-40B4-BE49-F238E27FC236}">
                <a16:creationId xmlns:a16="http://schemas.microsoft.com/office/drawing/2014/main" id="{FEE75271-A973-EA40-5FB4-75ED0231C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416" y="5923772"/>
            <a:ext cx="15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dirty="0"/>
              <a:t>(0.42;0.61)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3B9C14-2678-942B-5CB4-2F039CC88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advTm="178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">
            <a:extLst>
              <a:ext uri="{FF2B5EF4-FFF2-40B4-BE49-F238E27FC236}">
                <a16:creationId xmlns:a16="http://schemas.microsoft.com/office/drawing/2014/main" id="{B88891C2-884F-14D2-788D-10109322A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1" y="815540"/>
            <a:ext cx="8404865" cy="42473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929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s-MX" altLang="es-CL" sz="2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</a:rPr>
              <a:t>INTERVALO DE CONFIANZA PARA UNA PROPORCIÓN</a:t>
            </a:r>
            <a:endParaRPr kumimoji="1" lang="es-ES" altLang="es-CL" sz="24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4895799C-B7F0-7973-459C-4373036A9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515308"/>
            <a:ext cx="1105444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La proporción p de elementos que cumplen una característica en una muestra de tamaño </a:t>
            </a:r>
            <a:r>
              <a:rPr kumimoji="1" lang="es-MX" altLang="es-CL" sz="2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n</a:t>
            </a: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 obtenida por muestreo aleatoria  simple de una población en que la proporción de elementos con esa característica es </a:t>
            </a:r>
            <a:r>
              <a:rPr kumimoji="1" lang="es-MX" altLang="es-CL" sz="2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</a:t>
            </a: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, tiene una distribución aproximadamente normal con:</a:t>
            </a:r>
            <a:endParaRPr kumimoji="1" lang="es-ES" altLang="es-CL" sz="24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8" name="7 Objeto">
            <a:extLst>
              <a:ext uri="{FF2B5EF4-FFF2-40B4-BE49-F238E27FC236}">
                <a16:creationId xmlns:a16="http://schemas.microsoft.com/office/drawing/2014/main" id="{B103F215-FFF1-41B9-F4EE-98C21CE14F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1" y="4005264"/>
          <a:ext cx="578167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2197080" imgH="838080" progId="Equation.3">
                  <p:embed/>
                </p:oleObj>
              </mc:Choice>
              <mc:Fallback>
                <p:oleObj name="Ecuación" r:id="rId5" imgW="2197080" imgH="838080" progId="Equation.3">
                  <p:embed/>
                  <p:pic>
                    <p:nvPicPr>
                      <p:cNvPr id="8" name="7 Objeto">
                        <a:extLst>
                          <a:ext uri="{FF2B5EF4-FFF2-40B4-BE49-F238E27FC236}">
                            <a16:creationId xmlns:a16="http://schemas.microsoft.com/office/drawing/2014/main" id="{B103F215-FFF1-41B9-F4EE-98C21CE14F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4005264"/>
                        <a:ext cx="5781675" cy="1781175"/>
                      </a:xfrm>
                      <a:prstGeom prst="rect">
                        <a:avLst/>
                      </a:prstGeom>
                      <a:solidFill>
                        <a:srgbClr val="E5E6AE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5EB015-2D03-3441-7144-850254A1E4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37"/>
    </mc:Choice>
    <mc:Fallback>
      <p:transition spd="slow" advTm="5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utoUpdateAnimBg="0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Objeto">
            <a:extLst>
              <a:ext uri="{FF2B5EF4-FFF2-40B4-BE49-F238E27FC236}">
                <a16:creationId xmlns:a16="http://schemas.microsoft.com/office/drawing/2014/main" id="{1A858546-E9AA-7569-E341-6F6BB063CC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125598"/>
              </p:ext>
            </p:extLst>
          </p:nvPr>
        </p:nvGraphicFramePr>
        <p:xfrm>
          <a:off x="2126118" y="2855118"/>
          <a:ext cx="705167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2730240" imgH="444240" progId="Equation.3">
                  <p:embed/>
                </p:oleObj>
              </mc:Choice>
              <mc:Fallback>
                <p:oleObj name="Ecuación" r:id="rId5" imgW="2730240" imgH="444240" progId="Equation.3">
                  <p:embed/>
                  <p:pic>
                    <p:nvPicPr>
                      <p:cNvPr id="7" name="6 Objeto">
                        <a:extLst>
                          <a:ext uri="{FF2B5EF4-FFF2-40B4-BE49-F238E27FC236}">
                            <a16:creationId xmlns:a16="http://schemas.microsoft.com/office/drawing/2014/main" id="{1A858546-E9AA-7569-E341-6F6BB063CC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6118" y="2855118"/>
                        <a:ext cx="7051675" cy="11604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26">
            <a:extLst>
              <a:ext uri="{FF2B5EF4-FFF2-40B4-BE49-F238E27FC236}">
                <a16:creationId xmlns:a16="http://schemas.microsoft.com/office/drawing/2014/main" id="{35C1A45C-CEEE-3EF0-317D-F98090C3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71" y="1854498"/>
            <a:ext cx="10711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Un intervalo de (1 - </a:t>
            </a: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)% de </a:t>
            </a: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</a:rPr>
              <a:t>confianza para </a:t>
            </a:r>
            <a:r>
              <a:rPr kumimoji="1" lang="es-MX" altLang="es-CL" sz="24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 será dado por la expresión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8B0595-C4C3-CE01-53FA-B81BD1E1C879}"/>
              </a:ext>
            </a:extLst>
          </p:cNvPr>
          <p:cNvSpPr txBox="1"/>
          <p:nvPr/>
        </p:nvSpPr>
        <p:spPr>
          <a:xfrm>
            <a:off x="702129" y="6088112"/>
            <a:ext cx="1054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Nota:  generalmente </a:t>
            </a:r>
            <a:r>
              <a:rPr lang="es-CL" dirty="0"/>
              <a:t> (1- </a:t>
            </a:r>
            <a:r>
              <a:rPr kumimoji="1" lang="es-MX" altLang="es-CL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) tiene el valor 0.95 , en cuyo caso el valor de z</a:t>
            </a:r>
            <a:r>
              <a:rPr kumimoji="1" lang="es-MX" altLang="es-CL" baseline="-25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1-</a:t>
            </a:r>
            <a:r>
              <a:rPr kumimoji="1" lang="es-MX" altLang="es-CL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1" lang="es-MX" altLang="es-CL" baseline="-25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/2</a:t>
            </a:r>
            <a:r>
              <a:rPr kumimoji="1" lang="es-MX" altLang="es-CL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en la fórmula será 1.96 </a:t>
            </a:r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3101B5-34F8-081F-44C4-CF4577EB381C}"/>
              </a:ext>
            </a:extLst>
          </p:cNvPr>
          <p:cNvSpPr txBox="1"/>
          <p:nvPr/>
        </p:nvSpPr>
        <p:spPr>
          <a:xfrm>
            <a:off x="642593" y="4407518"/>
            <a:ext cx="10918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>
                <a:solidFill>
                  <a:schemeClr val="accent5">
                    <a:lumMod val="50000"/>
                  </a:schemeClr>
                </a:solidFill>
              </a:rPr>
              <a:t>Donde p toma el valor de la estimación de la proporción en una muestra de tamaño n.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2A77C1F-081F-81CD-EDEB-C1B4D19D74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6"/>
    </mc:Choice>
    <mc:Fallback>
      <p:transition spd="slow" advTm="7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3|4.2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788</Words>
  <Application>Microsoft Office PowerPoint</Application>
  <PresentationFormat>Panorámica</PresentationFormat>
  <Paragraphs>160</Paragraphs>
  <Slides>15</Slides>
  <Notes>0</Notes>
  <HiddenSlides>0</HiddenSlides>
  <MMClips>15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Tahoma</vt:lpstr>
      <vt:lpstr>Times New Roman</vt:lpstr>
      <vt:lpstr>Trebuchet MS</vt:lpstr>
      <vt:lpstr>Wingdings</vt:lpstr>
      <vt:lpstr>Tema de Office</vt:lpstr>
      <vt:lpstr>Ecuación</vt:lpstr>
      <vt:lpstr>Imagen</vt:lpstr>
      <vt:lpstr>BIOESTADÍSTICA</vt:lpstr>
      <vt:lpstr>Temas a tratar</vt:lpstr>
      <vt:lpstr>Procedimiento que permite estimar valores posibles de un parámetro, a partir de los datos suministrados por una muestra aleatoria.</vt:lpstr>
      <vt:lpstr> Muestra           Población                       Media       S           σ         Desviación estándar      p                                 Proporción   Estadísticos         Parámetros </vt:lpstr>
      <vt:lpstr>Presentación de PowerPoint</vt:lpstr>
      <vt:lpstr>Presentación de PowerPoint</vt:lpstr>
      <vt:lpstr>Presentación de PowerPoint</vt:lpstr>
      <vt:lpstr>INTERVALO DE CONFIANZA PARA UNA PROPORCIÓN</vt:lpstr>
      <vt:lpstr>Presentación de PowerPoint</vt:lpstr>
      <vt:lpstr>Distribución Normal Estándar</vt:lpstr>
      <vt:lpstr>Tamaño de muestra al estimar una proporción</vt:lpstr>
      <vt:lpstr>Tamaño de muestra al estimar una proporción</vt:lpstr>
      <vt:lpstr>Ejemplo en STATA</vt:lpstr>
      <vt:lpstr>Interpretación IC95% para la proporción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</dc:creator>
  <cp:lastModifiedBy>Yasna</cp:lastModifiedBy>
  <cp:revision>15</cp:revision>
  <dcterms:created xsi:type="dcterms:W3CDTF">2022-11-24T14:25:50Z</dcterms:created>
  <dcterms:modified xsi:type="dcterms:W3CDTF">2024-04-14T12:15:04Z</dcterms:modified>
</cp:coreProperties>
</file>