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323" r:id="rId3"/>
    <p:sldId id="335" r:id="rId4"/>
    <p:sldId id="337" r:id="rId5"/>
    <p:sldId id="338" r:id="rId6"/>
    <p:sldId id="340" r:id="rId7"/>
    <p:sldId id="339" r:id="rId8"/>
    <p:sldId id="343" r:id="rId9"/>
    <p:sldId id="346" r:id="rId10"/>
    <p:sldId id="347" r:id="rId11"/>
    <p:sldId id="348" r:id="rId12"/>
    <p:sldId id="349" r:id="rId13"/>
    <p:sldId id="350" r:id="rId14"/>
    <p:sldId id="351" r:id="rId15"/>
    <p:sldId id="260" r:id="rId16"/>
  </p:sldIdLst>
  <p:sldSz cx="12192000" cy="6858000"/>
  <p:notesSz cx="6858000" cy="9144000"/>
  <p:defaultTextStyle>
    <a:defPPr>
      <a:defRPr lang="es-419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19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0" autoAdjust="0"/>
    <p:restoredTop sz="94660"/>
  </p:normalViewPr>
  <p:slideViewPr>
    <p:cSldViewPr snapToGrid="0">
      <p:cViewPr varScale="1">
        <p:scale>
          <a:sx n="47" d="100"/>
          <a:sy n="47" d="100"/>
        </p:scale>
        <p:origin x="931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9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1D8231-E901-43DE-90B5-E6A615CD4539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E13FF7-905C-4A66-9645-4AC48DBE994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296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F66F2F-3D3A-4D16-89DB-F0166AD3C408}" type="slidenum">
              <a:rPr lang="es-CL" smtClean="0"/>
              <a:t>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99043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419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96329-3060-47AF-A5D7-F1F6D3CE4CB9}" type="datetimeFigureOut">
              <a:rPr lang="es-419" smtClean="0"/>
              <a:t>20/4/2024</a:t>
            </a:fld>
            <a:endParaRPr lang="es-419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F373A-9DE9-44B6-B364-CB5867E7FA83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412483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96329-3060-47AF-A5D7-F1F6D3CE4CB9}" type="datetimeFigureOut">
              <a:rPr lang="es-419" smtClean="0"/>
              <a:t>20/4/2024</a:t>
            </a:fld>
            <a:endParaRPr lang="es-419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F373A-9DE9-44B6-B364-CB5867E7FA83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051995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96329-3060-47AF-A5D7-F1F6D3CE4CB9}" type="datetimeFigureOut">
              <a:rPr lang="es-419" smtClean="0"/>
              <a:t>20/4/2024</a:t>
            </a:fld>
            <a:endParaRPr lang="es-419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F373A-9DE9-44B6-B364-CB5867E7FA83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3932807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ítulo y 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sz="quarter"/>
          </p:nvPr>
        </p:nvSpPr>
        <p:spPr>
          <a:xfrm>
            <a:off x="609600" y="533400"/>
            <a:ext cx="109728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609600" y="1828801"/>
            <a:ext cx="5384800" cy="20748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6197600" y="1828801"/>
            <a:ext cx="5384800" cy="20748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609600" y="4056063"/>
            <a:ext cx="5384800" cy="207486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7600" y="4056063"/>
            <a:ext cx="5384800" cy="207486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2352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C33A25C-69A0-45E3-A0A5-077087C9A61E}" type="datetime1">
              <a:rPr lang="es-CL" smtClean="0"/>
              <a:t>20-04-2024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s-CL"/>
              <a:t>Métodos Estadísticos para la Investigación en Ciencias Biológicas y de la Salud</a:t>
            </a:r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9042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183363-42E0-46DE-A33C-BA50983BD7B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9585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96329-3060-47AF-A5D7-F1F6D3CE4CB9}" type="datetimeFigureOut">
              <a:rPr lang="es-419" smtClean="0"/>
              <a:t>20/4/2024</a:t>
            </a:fld>
            <a:endParaRPr lang="es-419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F373A-9DE9-44B6-B364-CB5867E7FA83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599760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96329-3060-47AF-A5D7-F1F6D3CE4CB9}" type="datetimeFigureOut">
              <a:rPr lang="es-419" smtClean="0"/>
              <a:t>20/4/2024</a:t>
            </a:fld>
            <a:endParaRPr lang="es-419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F373A-9DE9-44B6-B364-CB5867E7FA83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602527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96329-3060-47AF-A5D7-F1F6D3CE4CB9}" type="datetimeFigureOut">
              <a:rPr lang="es-419" smtClean="0"/>
              <a:t>20/4/2024</a:t>
            </a:fld>
            <a:endParaRPr lang="es-419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F373A-9DE9-44B6-B364-CB5867E7FA83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465834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96329-3060-47AF-A5D7-F1F6D3CE4CB9}" type="datetimeFigureOut">
              <a:rPr lang="es-419" smtClean="0"/>
              <a:t>20/4/2024</a:t>
            </a:fld>
            <a:endParaRPr lang="es-419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F373A-9DE9-44B6-B364-CB5867E7FA83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676454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96329-3060-47AF-A5D7-F1F6D3CE4CB9}" type="datetimeFigureOut">
              <a:rPr lang="es-419" smtClean="0"/>
              <a:t>20/4/2024</a:t>
            </a:fld>
            <a:endParaRPr lang="es-419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F373A-9DE9-44B6-B364-CB5867E7FA83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333002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96329-3060-47AF-A5D7-F1F6D3CE4CB9}" type="datetimeFigureOut">
              <a:rPr lang="es-419" smtClean="0"/>
              <a:t>20/4/2024</a:t>
            </a:fld>
            <a:endParaRPr lang="es-419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F373A-9DE9-44B6-B364-CB5867E7FA83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379763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96329-3060-47AF-A5D7-F1F6D3CE4CB9}" type="datetimeFigureOut">
              <a:rPr lang="es-419" smtClean="0"/>
              <a:t>20/4/2024</a:t>
            </a:fld>
            <a:endParaRPr lang="es-419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F373A-9DE9-44B6-B364-CB5867E7FA83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083077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419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96329-3060-47AF-A5D7-F1F6D3CE4CB9}" type="datetimeFigureOut">
              <a:rPr lang="es-419" smtClean="0"/>
              <a:t>20/4/2024</a:t>
            </a:fld>
            <a:endParaRPr lang="es-419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F373A-9DE9-44B6-B364-CB5867E7FA83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0830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596329-3060-47AF-A5D7-F1F6D3CE4CB9}" type="datetimeFigureOut">
              <a:rPr lang="es-419" smtClean="0"/>
              <a:t>20/4/2024</a:t>
            </a:fld>
            <a:endParaRPr lang="es-419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419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5F373A-9DE9-44B6-B364-CB5867E7FA83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755609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419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8.xml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9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5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5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image" Target="../media/image8.gif"/><Relationship Id="rId4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5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9.m4a"/><Relationship Id="rId7" Type="http://schemas.openxmlformats.org/officeDocument/2006/relationships/image" Target="../media/image10.png"/><Relationship Id="rId2" Type="http://schemas.microsoft.com/office/2007/relationships/media" Target="../media/media9.m4a"/><Relationship Id="rId1" Type="http://schemas.openxmlformats.org/officeDocument/2006/relationships/tags" Target="../tags/tag7.x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3.bin"/><Relationship Id="rId4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ctrTitle"/>
          </p:nvPr>
        </p:nvSpPr>
        <p:spPr>
          <a:xfrm>
            <a:off x="360588" y="1803286"/>
            <a:ext cx="8413567" cy="1655860"/>
          </a:xfrm>
        </p:spPr>
        <p:txBody>
          <a:bodyPr>
            <a:noAutofit/>
          </a:bodyPr>
          <a:lstStyle/>
          <a:p>
            <a:pPr algn="l"/>
            <a:r>
              <a:rPr lang="es-ES" sz="3200" dirty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BIOESTADÍSTICA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Trebuchet MS" panose="020B0603020202020204" pitchFamily="34" charset="0"/>
            </a:endParaRPr>
          </a:p>
        </p:txBody>
      </p:sp>
      <p:cxnSp>
        <p:nvCxnSpPr>
          <p:cNvPr id="5" name="Conector recto 4"/>
          <p:cNvCxnSpPr/>
          <p:nvPr/>
        </p:nvCxnSpPr>
        <p:spPr>
          <a:xfrm>
            <a:off x="423787" y="4932957"/>
            <a:ext cx="2783395" cy="0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5"/>
          <p:cNvSpPr txBox="1"/>
          <p:nvPr/>
        </p:nvSpPr>
        <p:spPr>
          <a:xfrm>
            <a:off x="360588" y="4021947"/>
            <a:ext cx="31875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Yasna Orellana Zapata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423788" y="4012277"/>
            <a:ext cx="2783395" cy="0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uadroTexto 7"/>
          <p:cNvSpPr txBox="1"/>
          <p:nvPr/>
        </p:nvSpPr>
        <p:spPr>
          <a:xfrm>
            <a:off x="360588" y="4283557"/>
            <a:ext cx="354549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Profesora</a:t>
            </a:r>
            <a:r>
              <a:rPr lang="en-US" sz="1050" dirty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 Asistente </a:t>
            </a:r>
          </a:p>
          <a:p>
            <a:r>
              <a:rPr lang="en-US" sz="1050" dirty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Unidad de </a:t>
            </a:r>
            <a:r>
              <a:rPr lang="en-US" sz="1050" dirty="0" err="1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Nutrición</a:t>
            </a:r>
            <a:r>
              <a:rPr lang="en-US" sz="1050" dirty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US" sz="1050" dirty="0" err="1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Pública</a:t>
            </a:r>
            <a:endParaRPr lang="en-US" sz="1050" dirty="0">
              <a:solidFill>
                <a:schemeClr val="accent5">
                  <a:lumMod val="75000"/>
                </a:schemeClr>
              </a:solidFill>
              <a:latin typeface="Trebuchet MS" panose="020B0603020202020204" pitchFamily="34" charset="0"/>
            </a:endParaRPr>
          </a:p>
          <a:p>
            <a:endParaRPr lang="en-US" sz="1050" dirty="0">
              <a:solidFill>
                <a:schemeClr val="accent5">
                  <a:lumMod val="75000"/>
                </a:schemeClr>
              </a:solidFill>
              <a:latin typeface="Trebuchet MS" panose="020B0603020202020204" pitchFamily="34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145" y="5149516"/>
            <a:ext cx="1410619" cy="1615671"/>
          </a:xfrm>
          <a:prstGeom prst="rect">
            <a:avLst/>
          </a:prstGeom>
        </p:spPr>
      </p:pic>
      <p:pic>
        <p:nvPicPr>
          <p:cNvPr id="18" name="Vídeo 17">
            <a:hlinkClick r:id="" action="ppaction://media"/>
            <a:extLst>
              <a:ext uri="{FF2B5EF4-FFF2-40B4-BE49-F238E27FC236}">
                <a16:creationId xmlns:a16="http://schemas.microsoft.com/office/drawing/2014/main" id="{965EF46B-14D9-772F-6729-428B716438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92752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170"/>
    </mc:Choice>
    <mc:Fallback>
      <p:transition spd="slow" advTm="26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10568" y="260648"/>
            <a:ext cx="7571184" cy="778098"/>
          </a:xfrm>
        </p:spPr>
        <p:txBody>
          <a:bodyPr>
            <a:normAutofit/>
          </a:bodyPr>
          <a:lstStyle/>
          <a:p>
            <a:r>
              <a:rPr lang="es-CL" sz="4000" dirty="0">
                <a:solidFill>
                  <a:schemeClr val="accent1">
                    <a:lumMod val="75000"/>
                  </a:schemeClr>
                </a:solidFill>
              </a:rPr>
              <a:t>Ejemplo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807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06F3F362-CBFB-4ACB-993E-FA1A78DA571E}" type="slidenum">
              <a:rPr lang="es-CL" smtClean="0"/>
              <a:t>10</a:t>
            </a:fld>
            <a:endParaRPr lang="es-CL" dirty="0"/>
          </a:p>
        </p:txBody>
      </p:sp>
      <p:sp>
        <p:nvSpPr>
          <p:cNvPr id="7" name="6 Rectángulo"/>
          <p:cNvSpPr/>
          <p:nvPr/>
        </p:nvSpPr>
        <p:spPr>
          <a:xfrm>
            <a:off x="956442" y="1367285"/>
            <a:ext cx="95315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>
                <a:solidFill>
                  <a:schemeClr val="accent5">
                    <a:lumMod val="50000"/>
                  </a:schemeClr>
                </a:solidFill>
              </a:rPr>
              <a:t>Se midió colesterol total a 100 pacientes varones adultos de la RM escogidos al azar, los resultados obtenidos arrojan una media de 235 mg/dl y una desviación estándar de 35 mg/dl. Estime el colesterol medio total de la población de varones adultos  a través de un intervalo de 95% confianza.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7 CuadroTexto"/>
              <p:cNvSpPr txBox="1"/>
              <p:nvPr/>
            </p:nvSpPr>
            <p:spPr>
              <a:xfrm>
                <a:off x="5879977" y="2939133"/>
                <a:ext cx="36047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s-CL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s-CL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</a:rPr>
                          <m:t>𝑋</m:t>
                        </m:r>
                      </m:e>
                    </m:acc>
                  </m:oMath>
                </a14:m>
                <a:r>
                  <a:rPr lang="es-CL" dirty="0">
                    <a:solidFill>
                      <a:schemeClr val="accent5">
                        <a:lumMod val="50000"/>
                      </a:schemeClr>
                    </a:solidFill>
                  </a:rPr>
                  <a:t> = 235    ,   S = 35       ,   n= 100         </a:t>
                </a:r>
              </a:p>
            </p:txBody>
          </p:sp>
        </mc:Choice>
        <mc:Fallback xmlns="">
          <p:sp>
            <p:nvSpPr>
              <p:cNvPr id="8" name="7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9977" y="2939133"/>
                <a:ext cx="3604705" cy="369332"/>
              </a:xfrm>
              <a:prstGeom prst="rect">
                <a:avLst/>
              </a:prstGeom>
              <a:blipFill>
                <a:blip r:embed="rId5"/>
                <a:stretch>
                  <a:fillRect t="-8197" r="-338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8 CuadroTexto"/>
          <p:cNvSpPr txBox="1"/>
          <p:nvPr/>
        </p:nvSpPr>
        <p:spPr>
          <a:xfrm>
            <a:off x="956442" y="2555166"/>
            <a:ext cx="5300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>
                <a:solidFill>
                  <a:schemeClr val="accent1">
                    <a:lumMod val="75000"/>
                  </a:schemeClr>
                </a:solidFill>
              </a:rPr>
              <a:t>Estimaciones de las Medidas de resumen a considerar: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956442" y="3522012"/>
            <a:ext cx="4593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>
                <a:solidFill>
                  <a:schemeClr val="accent1">
                    <a:lumMod val="75000"/>
                  </a:schemeClr>
                </a:solidFill>
              </a:rPr>
              <a:t>Aplicación directa  de la fórmula del intervalo : 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5392606" y="3937466"/>
            <a:ext cx="36968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>
                <a:solidFill>
                  <a:schemeClr val="accent5">
                    <a:lumMod val="50000"/>
                  </a:schemeClr>
                </a:solidFill>
              </a:rPr>
              <a:t>Limite inferior:   235 – 2x35/10 =  228</a:t>
            </a:r>
          </a:p>
          <a:p>
            <a:r>
              <a:rPr lang="es-CL" dirty="0">
                <a:solidFill>
                  <a:schemeClr val="accent5">
                    <a:lumMod val="50000"/>
                  </a:schemeClr>
                </a:solidFill>
              </a:rPr>
              <a:t>Límite superior: 235 + 2x35/10 =  242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956442" y="4896660"/>
            <a:ext cx="3113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>
                <a:solidFill>
                  <a:schemeClr val="accent1">
                    <a:lumMod val="75000"/>
                  </a:schemeClr>
                </a:solidFill>
              </a:rPr>
              <a:t>Intervalo de 95% de confianza: 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5519937" y="4980090"/>
            <a:ext cx="1301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>
                <a:solidFill>
                  <a:schemeClr val="accent5">
                    <a:lumMod val="50000"/>
                  </a:schemeClr>
                </a:solidFill>
              </a:rPr>
              <a:t>(228  ;  242)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1011092" y="5657827"/>
            <a:ext cx="1612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>
                <a:solidFill>
                  <a:schemeClr val="accent1">
                    <a:lumMod val="75000"/>
                  </a:schemeClr>
                </a:solidFill>
              </a:rPr>
              <a:t>Interpretación:</a:t>
            </a:r>
          </a:p>
        </p:txBody>
      </p:sp>
      <p:sp>
        <p:nvSpPr>
          <p:cNvPr id="16" name="15 CuadroTexto"/>
          <p:cNvSpPr txBox="1"/>
          <p:nvPr/>
        </p:nvSpPr>
        <p:spPr>
          <a:xfrm>
            <a:off x="2831812" y="5745715"/>
            <a:ext cx="85824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>
                <a:solidFill>
                  <a:schemeClr val="accent5">
                    <a:lumMod val="50000"/>
                  </a:schemeClr>
                </a:solidFill>
              </a:rPr>
              <a:t>Con una probabilidad de 0.95 el intervalo ( 228 ; 242 ) contiene a la media del colesterol total de varones adultos de la RM.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AE5EB38-F915-BA24-6100-9817A656E8C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629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436"/>
    </mc:Choice>
    <mc:Fallback>
      <p:transition spd="slow" advTm="1414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7" grpId="0"/>
      <p:bldP spid="8" grpId="0"/>
      <p:bldP spid="9" grpId="0"/>
      <p:bldP spid="10" grpId="0"/>
      <p:bldP spid="12" grpId="0"/>
      <p:bldP spid="13" grpId="0"/>
      <p:bldP spid="14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>
                <a:solidFill>
                  <a:schemeClr val="accent1">
                    <a:lumMod val="75000"/>
                  </a:schemeClr>
                </a:solidFill>
              </a:rPr>
              <a:t>Observación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807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06F3F362-CBFB-4ACB-993E-FA1A78DA571E}" type="slidenum">
              <a:rPr lang="es-CL" smtClean="0"/>
              <a:t>11</a:t>
            </a:fld>
            <a:endParaRPr lang="es-CL"/>
          </a:p>
        </p:txBody>
      </p:sp>
      <p:sp>
        <p:nvSpPr>
          <p:cNvPr id="6" name="5 CuadroTexto"/>
          <p:cNvSpPr txBox="1"/>
          <p:nvPr/>
        </p:nvSpPr>
        <p:spPr>
          <a:xfrm>
            <a:off x="1219200" y="2492896"/>
            <a:ext cx="10058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dirty="0">
                <a:solidFill>
                  <a:schemeClr val="accent5">
                    <a:lumMod val="50000"/>
                  </a:schemeClr>
                </a:solidFill>
              </a:rPr>
              <a:t>Debemos tener en cuenta que el intervalo, (228 , 242 ), tiene una probabilidad de 0.05 de NO contener a la media del Colesterol Total de varones adultos de la RM.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553354" y="5686098"/>
            <a:ext cx="109040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600" b="1" dirty="0">
                <a:solidFill>
                  <a:schemeClr val="accent5">
                    <a:lumMod val="50000"/>
                  </a:schemeClr>
                </a:solidFill>
              </a:rPr>
              <a:t>Nota: En general esto no se considera, sin embargo es importante tenerlo en cuenta cuando realizamos investigación científica</a:t>
            </a:r>
            <a:endParaRPr lang="en-US" sz="1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83E1D9F-4CC9-7EA0-EE4C-79224E1EF16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1727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292"/>
    </mc:Choice>
    <mc:Fallback>
      <p:transition spd="slow" advTm="34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6C8E256-876A-AA67-F710-EA1D0849BF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24" r="2769" b="8075"/>
          <a:stretch/>
        </p:blipFill>
        <p:spPr>
          <a:xfrm>
            <a:off x="798309" y="882450"/>
            <a:ext cx="10595382" cy="563335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3FFBB211-B592-348B-9E8F-BEBFB518185D}"/>
              </a:ext>
            </a:extLst>
          </p:cNvPr>
          <p:cNvSpPr txBox="1"/>
          <p:nvPr/>
        </p:nvSpPr>
        <p:spPr>
          <a:xfrm>
            <a:off x="1306285" y="342193"/>
            <a:ext cx="8127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800" dirty="0">
                <a:solidFill>
                  <a:schemeClr val="accent5">
                    <a:lumMod val="75000"/>
                  </a:schemeClr>
                </a:solidFill>
              </a:rPr>
              <a:t>Estimación por IC95% para una media utilizando STATA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F9B4BF8-5CCA-EA80-AAC8-D5B6738572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8593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650"/>
    </mc:Choice>
    <mc:Fallback>
      <p:transition spd="slow" advTm="31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174DE3E-B808-F3BC-9CD1-52AC1BC0D4AC}"/>
              </a:ext>
            </a:extLst>
          </p:cNvPr>
          <p:cNvSpPr txBox="1"/>
          <p:nvPr/>
        </p:nvSpPr>
        <p:spPr>
          <a:xfrm>
            <a:off x="1306285" y="342193"/>
            <a:ext cx="8127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800" dirty="0">
                <a:solidFill>
                  <a:schemeClr val="accent5">
                    <a:lumMod val="75000"/>
                  </a:schemeClr>
                </a:solidFill>
              </a:rPr>
              <a:t>Estimación por IC95% para una media utilizando STATA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B20E1FA-7023-2AFB-9A58-545225BB0E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390" b="8881"/>
          <a:stretch/>
        </p:blipFill>
        <p:spPr>
          <a:xfrm>
            <a:off x="506186" y="1175657"/>
            <a:ext cx="9862457" cy="5176158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14F7B18-A6D5-BD2E-EA51-0B921AEE65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51238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962"/>
    </mc:Choice>
    <mc:Fallback>
      <p:transition spd="slow" advTm="35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28BB40A-7067-B926-2D5F-C856835C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803" t="45712" r="34911" b="38566"/>
          <a:stretch/>
        </p:blipFill>
        <p:spPr>
          <a:xfrm>
            <a:off x="1779813" y="2698340"/>
            <a:ext cx="8703130" cy="226554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0348BFC-4003-9A64-A768-55A3D1AFF012}"/>
              </a:ext>
            </a:extLst>
          </p:cNvPr>
          <p:cNvSpPr txBox="1"/>
          <p:nvPr/>
        </p:nvSpPr>
        <p:spPr>
          <a:xfrm>
            <a:off x="1534885" y="1076979"/>
            <a:ext cx="812767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800" dirty="0">
                <a:solidFill>
                  <a:schemeClr val="accent5">
                    <a:lumMod val="75000"/>
                  </a:schemeClr>
                </a:solidFill>
              </a:rPr>
              <a:t>Estimación por IC95% para una media utilizando STATA</a:t>
            </a:r>
          </a:p>
          <a:p>
            <a:endParaRPr lang="es-CL" sz="28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s-CL" sz="2800" dirty="0">
                <a:solidFill>
                  <a:schemeClr val="accent5">
                    <a:lumMod val="75000"/>
                  </a:schemeClr>
                </a:solidFill>
              </a:rPr>
              <a:t>Output: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DB0626E0-5ED5-DCB1-5430-7983674C18AD}"/>
              </a:ext>
            </a:extLst>
          </p:cNvPr>
          <p:cNvSpPr/>
          <p:nvPr/>
        </p:nvSpPr>
        <p:spPr>
          <a:xfrm>
            <a:off x="7429500" y="3249386"/>
            <a:ext cx="2792186" cy="1384995"/>
          </a:xfrm>
          <a:prstGeom prst="rect">
            <a:avLst/>
          </a:prstGeom>
          <a:noFill/>
          <a:ln w="38100">
            <a:solidFill>
              <a:srgbClr val="D9190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D17503B-C033-D55F-EDC0-E2E29FF05D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67866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669"/>
    </mc:Choice>
    <mc:Fallback>
      <p:transition spd="slow" advTm="60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3697042" y="2763079"/>
            <a:ext cx="3752911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inta.uchile.cl</a:t>
            </a:r>
          </a:p>
          <a:p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C850F1D-644E-BAE2-E8CD-AF162D0536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93768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14"/>
    </mc:Choice>
    <mc:Fallback>
      <p:transition spd="slow" advTm="7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>
            <a:extLst>
              <a:ext uri="{FF2B5EF4-FFF2-40B4-BE49-F238E27FC236}">
                <a16:creationId xmlns:a16="http://schemas.microsoft.com/office/drawing/2014/main" id="{C4B7925A-D7D9-C3CF-BF06-9490C8E55E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MX" altLang="es-CL" dirty="0">
                <a:solidFill>
                  <a:schemeClr val="accent1">
                    <a:lumMod val="75000"/>
                  </a:schemeClr>
                </a:solidFill>
              </a:rPr>
              <a:t>Temas a tratar</a:t>
            </a:r>
            <a:endParaRPr lang="es-ES" altLang="es-CL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9507" name="Rectangle 3">
            <a:extLst>
              <a:ext uri="{FF2B5EF4-FFF2-40B4-BE49-F238E27FC236}">
                <a16:creationId xmlns:a16="http://schemas.microsoft.com/office/drawing/2014/main" id="{68471066-8871-CF83-5B3D-A6749E3C74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MX" altLang="es-CL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s-MX" altLang="es-CL" dirty="0">
                <a:solidFill>
                  <a:schemeClr val="accent5">
                    <a:lumMod val="50000"/>
                  </a:schemeClr>
                </a:solidFill>
              </a:rPr>
              <a:t>Teorema del límite central</a:t>
            </a:r>
          </a:p>
          <a:p>
            <a:endParaRPr lang="es-MX" altLang="es-CL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s-MX" altLang="es-CL" dirty="0">
                <a:solidFill>
                  <a:schemeClr val="accent5">
                    <a:lumMod val="50000"/>
                  </a:schemeClr>
                </a:solidFill>
              </a:rPr>
              <a:t>Estimador de la desviación estándar </a:t>
            </a:r>
            <a:r>
              <a:rPr lang="es-MX" altLang="es-CL" dirty="0">
                <a:solidFill>
                  <a:schemeClr val="accent5">
                    <a:lumMod val="50000"/>
                  </a:schemeClr>
                </a:solidFill>
                <a:sym typeface="Symbol" panose="05050102010706020507" pitchFamily="18" charset="2"/>
              </a:rPr>
              <a:t></a:t>
            </a:r>
            <a:endParaRPr lang="es-MX" altLang="es-CL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None/>
            </a:pPr>
            <a:endParaRPr lang="es-MX" altLang="es-CL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s-MX" altLang="es-CL" dirty="0">
                <a:solidFill>
                  <a:schemeClr val="accent5">
                    <a:lumMod val="50000"/>
                  </a:schemeClr>
                </a:solidFill>
              </a:rPr>
              <a:t>Estadístico T y Distribución T-</a:t>
            </a:r>
            <a:r>
              <a:rPr lang="es-MX" altLang="es-CL" dirty="0" err="1">
                <a:solidFill>
                  <a:schemeClr val="accent5">
                    <a:lumMod val="50000"/>
                  </a:schemeClr>
                </a:solidFill>
              </a:rPr>
              <a:t>Student</a:t>
            </a:r>
            <a:endParaRPr lang="es-MX" altLang="es-CL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es-MX" altLang="es-CL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s-MX" altLang="es-CL" dirty="0">
                <a:solidFill>
                  <a:schemeClr val="accent5">
                    <a:lumMod val="50000"/>
                  </a:schemeClr>
                </a:solidFill>
              </a:rPr>
              <a:t>Intervalo de Confianza para una media</a:t>
            </a:r>
          </a:p>
          <a:p>
            <a:pPr algn="ctr">
              <a:buFont typeface="Wingdings" panose="05000000000000000000" pitchFamily="2" charset="2"/>
              <a:buNone/>
            </a:pPr>
            <a:endParaRPr lang="es-ES" altLang="es-CL" sz="33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9" name="Vídeo 8">
            <a:hlinkClick r:id="" action="ppaction://media"/>
            <a:extLst>
              <a:ext uri="{FF2B5EF4-FFF2-40B4-BE49-F238E27FC236}">
                <a16:creationId xmlns:a16="http://schemas.microsoft.com/office/drawing/2014/main" id="{ECDA4CF3-E76E-AEB9-C0E5-C4677C25C1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937"/>
    </mc:Choice>
    <mc:Fallback>
      <p:transition spd="slow" advTm="269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2" name="Text Box 1044"/>
          <p:cNvSpPr txBox="1">
            <a:spLocks noChangeArrowheads="1"/>
          </p:cNvSpPr>
          <p:nvPr/>
        </p:nvSpPr>
        <p:spPr bwMode="auto">
          <a:xfrm>
            <a:off x="2927648" y="610326"/>
            <a:ext cx="5400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kumimoji="1" lang="es-MX" sz="3200" dirty="0">
                <a:solidFill>
                  <a:schemeClr val="accent1">
                    <a:lumMod val="75000"/>
                  </a:schemeClr>
                </a:solidFill>
                <a:latin typeface="Tahoma" pitchFamily="34" charset="0"/>
              </a:rPr>
              <a:t>Teorema del Límite Central</a:t>
            </a:r>
            <a:endParaRPr kumimoji="1" lang="es-ES" sz="3200" dirty="0">
              <a:solidFill>
                <a:schemeClr val="accent1">
                  <a:lumMod val="75000"/>
                </a:schemeClr>
              </a:solidFill>
              <a:latin typeface="Tahoma" pitchFamily="34" charset="0"/>
            </a:endParaRPr>
          </a:p>
        </p:txBody>
      </p:sp>
      <p:sp>
        <p:nvSpPr>
          <p:cNvPr id="4" name="3 Marcador de contenido"/>
          <p:cNvSpPr>
            <a:spLocks noGrp="1"/>
          </p:cNvSpPr>
          <p:nvPr>
            <p:ph sz="quarter" idx="1"/>
          </p:nvPr>
        </p:nvSpPr>
        <p:spPr>
          <a:xfrm>
            <a:off x="609600" y="1700808"/>
            <a:ext cx="9878888" cy="410445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CL" dirty="0">
                <a:solidFill>
                  <a:schemeClr val="accent5">
                    <a:lumMod val="50000"/>
                  </a:schemeClr>
                </a:solidFill>
              </a:rPr>
              <a:t>Si seleccionamos una muestra de tamaño n desde una población y nos interesa estudiar una variable cuantitativa, con distribución cualquiera F, que suponemos tiene una media poblacional µ, y una desviación estándar poblacional </a:t>
            </a:r>
            <a:r>
              <a:rPr lang="es-CL" dirty="0">
                <a:solidFill>
                  <a:schemeClr val="accent5">
                    <a:lumMod val="50000"/>
                  </a:schemeClr>
                </a:solidFill>
                <a:sym typeface="Symbol"/>
              </a:rPr>
              <a:t>, (finitos) entonces:</a:t>
            </a:r>
            <a:endParaRPr lang="es-CL" dirty="0">
              <a:solidFill>
                <a:schemeClr val="accent5">
                  <a:lumMod val="50000"/>
                </a:schemeClr>
              </a:solidFill>
            </a:endParaRPr>
          </a:p>
          <a:p>
            <a:pPr algn="just"/>
            <a:endParaRPr lang="es-CL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s-CL" dirty="0">
                <a:solidFill>
                  <a:schemeClr val="accent5">
                    <a:lumMod val="50000"/>
                  </a:schemeClr>
                </a:solidFill>
              </a:rPr>
              <a:t>El promedio </a:t>
            </a:r>
            <a:r>
              <a:rPr lang="es-CL" dirty="0" err="1">
                <a:solidFill>
                  <a:schemeClr val="accent5">
                    <a:lumMod val="50000"/>
                  </a:schemeClr>
                </a:solidFill>
              </a:rPr>
              <a:t>muestral</a:t>
            </a:r>
            <a:r>
              <a:rPr lang="es-CL" dirty="0">
                <a:solidFill>
                  <a:schemeClr val="accent5">
                    <a:lumMod val="50000"/>
                  </a:schemeClr>
                </a:solidFill>
              </a:rPr>
              <a:t> tiene distribución aproximadamente Normal con media  µ y desviación estándar  </a:t>
            </a:r>
            <a:r>
              <a:rPr lang="es-CL" dirty="0">
                <a:solidFill>
                  <a:schemeClr val="accent5">
                    <a:lumMod val="50000"/>
                  </a:schemeClr>
                </a:solidFill>
                <a:sym typeface="Symbol"/>
              </a:rPr>
              <a:t>/n.</a:t>
            </a:r>
          </a:p>
          <a:p>
            <a:pPr marL="0" indent="0">
              <a:buNone/>
            </a:pPr>
            <a:endParaRPr lang="es-CL" dirty="0">
              <a:solidFill>
                <a:schemeClr val="accent5">
                  <a:lumMod val="50000"/>
                </a:schemeClr>
              </a:solidFill>
              <a:sym typeface="Symbol"/>
            </a:endParaRPr>
          </a:p>
          <a:p>
            <a:pPr marL="0" indent="0" algn="just">
              <a:buNone/>
            </a:pPr>
            <a:r>
              <a:rPr lang="es-CL" dirty="0">
                <a:solidFill>
                  <a:schemeClr val="accent5">
                    <a:lumMod val="50000"/>
                  </a:schemeClr>
                </a:solidFill>
                <a:sym typeface="Symbol"/>
              </a:rPr>
              <a:t>Esta aproximación es mejor cuando n &gt;30.</a:t>
            </a:r>
            <a:endParaRPr lang="es-CL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es-CL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es-CL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62996B0-725E-D1AB-2A6A-FE1042A3137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4364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405"/>
    </mc:Choice>
    <mc:Fallback>
      <p:transition spd="slow" advTm="92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9462" grpId="0"/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4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fld id="{39D1223F-E1E4-474B-8526-95F00ECB9B47}" type="slidenum">
              <a:rPr lang="es-ES" smtClean="0">
                <a:latin typeface="Arial" charset="0"/>
              </a:rPr>
              <a:pPr eaLnBrk="1" hangingPunct="1"/>
              <a:t>4</a:t>
            </a:fld>
            <a:endParaRPr lang="es-ES">
              <a:latin typeface="Arial" charset="0"/>
            </a:endParaRPr>
          </a:p>
        </p:txBody>
      </p:sp>
      <p:sp>
        <p:nvSpPr>
          <p:cNvPr id="11284" name="Text Box 20"/>
          <p:cNvSpPr txBox="1">
            <a:spLocks noChangeArrowheads="1"/>
          </p:cNvSpPr>
          <p:nvPr/>
        </p:nvSpPr>
        <p:spPr bwMode="auto">
          <a:xfrm>
            <a:off x="1282261" y="2355047"/>
            <a:ext cx="986417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kumimoji="1" lang="es-ES" sz="2400" dirty="0">
                <a:solidFill>
                  <a:schemeClr val="accent5">
                    <a:lumMod val="50000"/>
                  </a:schemeClr>
                </a:solidFill>
                <a:latin typeface="Tahoma" pitchFamily="34" charset="0"/>
              </a:rPr>
              <a:t>Un estimador (</a:t>
            </a:r>
            <a:r>
              <a:rPr kumimoji="1" lang="es-ES" sz="2400" dirty="0" err="1">
                <a:solidFill>
                  <a:schemeClr val="accent5">
                    <a:lumMod val="50000"/>
                  </a:schemeClr>
                </a:solidFill>
                <a:latin typeface="Tahoma" pitchFamily="34" charset="0"/>
              </a:rPr>
              <a:t>insesgado</a:t>
            </a:r>
            <a:r>
              <a:rPr kumimoji="1" lang="es-ES" sz="2400" dirty="0">
                <a:solidFill>
                  <a:schemeClr val="accent5">
                    <a:lumMod val="50000"/>
                  </a:schemeClr>
                </a:solidFill>
                <a:latin typeface="Tahoma" pitchFamily="34" charset="0"/>
              </a:rPr>
              <a:t>) de la desviación estándar, </a:t>
            </a:r>
            <a:r>
              <a:rPr kumimoji="1" lang="es-ES_tradnl" sz="3200" dirty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sym typeface="Symbol" pitchFamily="18" charset="2"/>
              </a:rPr>
              <a:t> </a:t>
            </a:r>
            <a:r>
              <a:rPr kumimoji="1" lang="es-ES_tradnl" sz="2400" dirty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sym typeface="Symbol" pitchFamily="18" charset="2"/>
              </a:rPr>
              <a:t>es: </a:t>
            </a:r>
          </a:p>
          <a:p>
            <a:r>
              <a:rPr kumimoji="1" lang="es-ES_tradnl" sz="2800" dirty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sym typeface="Symbol" pitchFamily="18" charset="2"/>
              </a:rPr>
              <a:t> </a:t>
            </a:r>
            <a:endParaRPr kumimoji="1" lang="es-ES" sz="2400" dirty="0">
              <a:solidFill>
                <a:schemeClr val="accent5">
                  <a:lumMod val="50000"/>
                </a:schemeClr>
              </a:solidFill>
              <a:latin typeface="Tahoma" pitchFamily="34" charset="0"/>
              <a:sym typeface="Symbol" pitchFamily="18" charset="2"/>
            </a:endParaRPr>
          </a:p>
        </p:txBody>
      </p:sp>
      <p:graphicFrame>
        <p:nvGraphicFramePr>
          <p:cNvPr id="11285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9197850"/>
              </p:ext>
            </p:extLst>
          </p:nvPr>
        </p:nvGraphicFramePr>
        <p:xfrm>
          <a:off x="2984500" y="3589338"/>
          <a:ext cx="5197475" cy="1500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cuación" r:id="rId5" imgW="1688760" imgH="507960" progId="Equation.3">
                  <p:embed/>
                </p:oleObj>
              </mc:Choice>
              <mc:Fallback>
                <p:oleObj name="Ecuación" r:id="rId5" imgW="1688760" imgH="507960" progId="Equation.3">
                  <p:embed/>
                  <p:pic>
                    <p:nvPicPr>
                      <p:cNvPr id="11285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4500" y="3589338"/>
                        <a:ext cx="5197475" cy="1500187"/>
                      </a:xfrm>
                      <a:prstGeom prst="rect">
                        <a:avLst/>
                      </a:prstGeom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2 CuadroTexto"/>
          <p:cNvSpPr txBox="1"/>
          <p:nvPr/>
        </p:nvSpPr>
        <p:spPr>
          <a:xfrm>
            <a:off x="1282261" y="1171050"/>
            <a:ext cx="89158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800" dirty="0">
                <a:solidFill>
                  <a:schemeClr val="accent5">
                    <a:lumMod val="50000"/>
                  </a:schemeClr>
                </a:solidFill>
              </a:rPr>
              <a:t>En  el caso en que </a:t>
            </a:r>
            <a:r>
              <a:rPr lang="es-CL" sz="2800" dirty="0">
                <a:solidFill>
                  <a:schemeClr val="accent5">
                    <a:lumMod val="50000"/>
                  </a:schemeClr>
                </a:solidFill>
                <a:sym typeface="Symbol"/>
              </a:rPr>
              <a:t> es desconocido, es necesario estimarlo </a:t>
            </a:r>
            <a:endParaRPr lang="es-CL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225C066-C593-2501-B0CA-52884E7C07B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3354485"/>
      </p:ext>
    </p:extLst>
  </p:cSld>
  <p:clrMapOvr>
    <a:masterClrMapping/>
  </p:clrMapOvr>
  <p:transition advTm="658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284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>
                <a:solidFill>
                  <a:schemeClr val="accent1">
                    <a:lumMod val="75000"/>
                  </a:schemeClr>
                </a:solidFill>
              </a:rPr>
              <a:t>Estadístico T</a:t>
            </a:r>
          </a:p>
        </p:txBody>
      </p:sp>
      <p:graphicFrame>
        <p:nvGraphicFramePr>
          <p:cNvPr id="4" name="3 Objeto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950244466"/>
              </p:ext>
            </p:extLst>
          </p:nvPr>
        </p:nvGraphicFramePr>
        <p:xfrm>
          <a:off x="3387725" y="2433638"/>
          <a:ext cx="3132138" cy="20017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cuación" r:id="rId5" imgW="787320" imgH="863280" progId="Equation.3">
                  <p:embed/>
                </p:oleObj>
              </mc:Choice>
              <mc:Fallback>
                <p:oleObj name="Ecuación" r:id="rId5" imgW="787320" imgH="863280" progId="Equation.3">
                  <p:embed/>
                  <p:pic>
                    <p:nvPicPr>
                      <p:cNvPr id="4" name="3 Objeto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87725" y="2433638"/>
                        <a:ext cx="3132138" cy="2001728"/>
                      </a:xfrm>
                      <a:prstGeom prst="rect">
                        <a:avLst/>
                      </a:prstGeom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838200" y="5330350"/>
            <a:ext cx="937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dirty="0">
                <a:solidFill>
                  <a:schemeClr val="accent1">
                    <a:lumMod val="75000"/>
                  </a:schemeClr>
                </a:solidFill>
              </a:rPr>
              <a:t>El estadístico T,  tiene distribución t-</a:t>
            </a:r>
            <a:r>
              <a:rPr lang="es-CL" sz="2000" dirty="0" err="1">
                <a:solidFill>
                  <a:schemeClr val="accent1">
                    <a:lumMod val="75000"/>
                  </a:schemeClr>
                </a:solidFill>
              </a:rPr>
              <a:t>Student</a:t>
            </a:r>
            <a:r>
              <a:rPr lang="es-CL" sz="2000" dirty="0">
                <a:solidFill>
                  <a:schemeClr val="accent1">
                    <a:lumMod val="75000"/>
                  </a:schemeClr>
                </a:solidFill>
              </a:rPr>
              <a:t> con (n-1) grados de libertad.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4294967295"/>
          </p:nvPr>
        </p:nvSpPr>
        <p:spPr>
          <a:xfrm>
            <a:off x="1981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3571FDFF-777D-42F0-B932-96BC9272E1A0}" type="datetime1">
              <a:rPr lang="es-CL" smtClean="0"/>
              <a:t>20-04-2024</a:t>
            </a:fld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807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06F3F362-CBFB-4ACB-993E-FA1A78DA571E}" type="slidenum">
              <a:rPr lang="es-CL" smtClean="0"/>
              <a:t>5</a:t>
            </a:fld>
            <a:endParaRPr lang="es-CL"/>
          </a:p>
        </p:txBody>
      </p:sp>
      <p:sp>
        <p:nvSpPr>
          <p:cNvPr id="8" name="7 CuadroTexto"/>
          <p:cNvSpPr txBox="1"/>
          <p:nvPr/>
        </p:nvSpPr>
        <p:spPr>
          <a:xfrm>
            <a:off x="1195887" y="1690688"/>
            <a:ext cx="7733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dirty="0">
                <a:solidFill>
                  <a:schemeClr val="accent1">
                    <a:lumMod val="75000"/>
                  </a:schemeClr>
                </a:solidFill>
              </a:rPr>
              <a:t>Al estimar </a:t>
            </a:r>
            <a:r>
              <a:rPr lang="es-CL" sz="2400" dirty="0">
                <a:solidFill>
                  <a:schemeClr val="accent1">
                    <a:lumMod val="75000"/>
                  </a:schemeClr>
                </a:solidFill>
                <a:sym typeface="Symbol"/>
              </a:rPr>
              <a:t> a través de S la distribución del Estadístico T es: </a:t>
            </a:r>
            <a:endParaRPr lang="es-CL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D306EA39-15A2-C9C5-AE32-ACDBDF1324E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7451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740"/>
    </mc:Choice>
    <mc:Fallback>
      <p:transition spd="slow" advTm="95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857703" y="528291"/>
            <a:ext cx="9230711" cy="1325563"/>
          </a:xfrm>
        </p:spPr>
        <p:txBody>
          <a:bodyPr>
            <a:noAutofit/>
          </a:bodyPr>
          <a:lstStyle/>
          <a:p>
            <a:r>
              <a:rPr lang="es-CL" sz="3200" dirty="0">
                <a:solidFill>
                  <a:schemeClr val="accent1">
                    <a:lumMod val="75000"/>
                  </a:schemeClr>
                </a:solidFill>
              </a:rPr>
              <a:t>Distribución T-</a:t>
            </a:r>
            <a:r>
              <a:rPr lang="es-CL" sz="3200" dirty="0" err="1">
                <a:solidFill>
                  <a:schemeClr val="accent1">
                    <a:lumMod val="75000"/>
                  </a:schemeClr>
                </a:solidFill>
              </a:rPr>
              <a:t>Student</a:t>
            </a:r>
            <a:r>
              <a:rPr lang="es-CL" sz="3200" dirty="0">
                <a:solidFill>
                  <a:schemeClr val="accent1">
                    <a:lumMod val="75000"/>
                  </a:schemeClr>
                </a:solidFill>
              </a:rPr>
              <a:t>  y distribución  Normal estándar</a:t>
            </a: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608" y="2204865"/>
            <a:ext cx="6840760" cy="3800475"/>
          </a:xfrm>
          <a:prstGeom prst="rect">
            <a:avLst/>
          </a:prstGeom>
        </p:spPr>
      </p:pic>
      <p:sp>
        <p:nvSpPr>
          <p:cNvPr id="5" name="4 Marcador de fecha"/>
          <p:cNvSpPr>
            <a:spLocks noGrp="1"/>
          </p:cNvSpPr>
          <p:nvPr>
            <p:ph type="dt" sz="half" idx="4294967295"/>
          </p:nvPr>
        </p:nvSpPr>
        <p:spPr>
          <a:xfrm>
            <a:off x="1981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DF30CE9A-0B29-4773-85BD-4A743A0D034F}" type="datetime1">
              <a:rPr lang="es-CL" smtClean="0"/>
              <a:t>20-04-2024</a:t>
            </a:fld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807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06F3F362-CBFB-4ACB-993E-FA1A78DA571E}" type="slidenum">
              <a:rPr lang="es-CL" smtClean="0"/>
              <a:t>6</a:t>
            </a:fld>
            <a:endParaRPr lang="es-CL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BD7953F-CE7D-CEFA-55D2-3ACE554351C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1814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835"/>
    </mc:Choice>
    <mc:Fallback>
      <p:transition spd="slow" advTm="102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4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fld id="{153C8243-F52D-4E3D-B6AC-09BD12CADFB7}" type="slidenum">
              <a:rPr lang="es-ES" smtClean="0">
                <a:latin typeface="Arial" charset="0"/>
              </a:rPr>
              <a:pPr eaLnBrk="1" hangingPunct="1"/>
              <a:t>7</a:t>
            </a:fld>
            <a:endParaRPr lang="es-ES">
              <a:latin typeface="Arial" charset="0"/>
            </a:endParaRPr>
          </a:p>
        </p:txBody>
      </p:sp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3999" y="420896"/>
            <a:ext cx="8176964" cy="762000"/>
          </a:xfrm>
        </p:spPr>
        <p:txBody>
          <a:bodyPr>
            <a:normAutofit/>
          </a:bodyPr>
          <a:lstStyle/>
          <a:p>
            <a:pPr eaLnBrk="1" hangingPunct="1"/>
            <a:r>
              <a:rPr lang="es-ES_tradnl" sz="2400" dirty="0">
                <a:solidFill>
                  <a:schemeClr val="accent1">
                    <a:lumMod val="75000"/>
                  </a:schemeClr>
                </a:solidFill>
                <a:latin typeface="Tahoma" pitchFamily="34" charset="0"/>
              </a:rPr>
              <a:t>Algunas características de la distribución t de </a:t>
            </a:r>
            <a:r>
              <a:rPr lang="es-ES_tradnl" sz="2400" dirty="0" err="1">
                <a:solidFill>
                  <a:schemeClr val="accent1">
                    <a:lumMod val="75000"/>
                  </a:schemeClr>
                </a:solidFill>
                <a:latin typeface="Tahoma" pitchFamily="34" charset="0"/>
              </a:rPr>
              <a:t>Student</a:t>
            </a:r>
            <a:endParaRPr lang="es-ES_tradnl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7827" name="Text Box 3"/>
          <p:cNvSpPr txBox="1">
            <a:spLocks noChangeArrowheads="1"/>
          </p:cNvSpPr>
          <p:nvPr/>
        </p:nvSpPr>
        <p:spPr bwMode="auto">
          <a:xfrm>
            <a:off x="1441673" y="4169291"/>
            <a:ext cx="84249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kumimoji="1" lang="es-ES_tradnl" sz="2400" dirty="0">
                <a:solidFill>
                  <a:schemeClr val="accent5">
                    <a:lumMod val="50000"/>
                  </a:schemeClr>
                </a:solidFill>
                <a:latin typeface="Tahoma" pitchFamily="34" charset="0"/>
              </a:rPr>
              <a:t>- Tiene colas más pesadas que la distribución normal</a:t>
            </a:r>
          </a:p>
        </p:txBody>
      </p:sp>
      <p:sp>
        <p:nvSpPr>
          <p:cNvPr id="77829" name="Text Box 5"/>
          <p:cNvSpPr txBox="1">
            <a:spLocks noChangeArrowheads="1"/>
          </p:cNvSpPr>
          <p:nvPr/>
        </p:nvSpPr>
        <p:spPr bwMode="auto">
          <a:xfrm>
            <a:off x="1524000" y="2038881"/>
            <a:ext cx="893379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kumimoji="1" lang="es-ES_tradnl" sz="2400" dirty="0">
                <a:solidFill>
                  <a:schemeClr val="accent5">
                    <a:lumMod val="50000"/>
                  </a:schemeClr>
                </a:solidFill>
                <a:latin typeface="Tahoma" pitchFamily="34" charset="0"/>
              </a:rPr>
              <a:t>- Función de densidad con forma de Campana y es asintótica al eje de las </a:t>
            </a:r>
            <a:r>
              <a:rPr kumimoji="1" lang="es-ES_tradnl" sz="2400" dirty="0" err="1">
                <a:solidFill>
                  <a:schemeClr val="accent5">
                    <a:lumMod val="50000"/>
                  </a:schemeClr>
                </a:solidFill>
                <a:latin typeface="Tahoma" pitchFamily="34" charset="0"/>
              </a:rPr>
              <a:t>absisas</a:t>
            </a:r>
            <a:endParaRPr kumimoji="1" lang="es-ES" sz="2400" dirty="0">
              <a:solidFill>
                <a:schemeClr val="accent5">
                  <a:lumMod val="50000"/>
                </a:schemeClr>
              </a:solidFill>
              <a:latin typeface="Tahoma" pitchFamily="34" charset="0"/>
            </a:endParaRPr>
          </a:p>
        </p:txBody>
      </p:sp>
      <p:sp>
        <p:nvSpPr>
          <p:cNvPr id="77830" name="Text Box 6"/>
          <p:cNvSpPr txBox="1">
            <a:spLocks noChangeArrowheads="1"/>
          </p:cNvSpPr>
          <p:nvPr/>
        </p:nvSpPr>
        <p:spPr bwMode="auto">
          <a:xfrm>
            <a:off x="1523999" y="3104086"/>
            <a:ext cx="893379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kumimoji="1" lang="es-ES_tradnl" sz="2400" dirty="0">
                <a:solidFill>
                  <a:schemeClr val="accent5">
                    <a:lumMod val="50000"/>
                  </a:schemeClr>
                </a:solidFill>
                <a:latin typeface="Tahoma" pitchFamily="34" charset="0"/>
              </a:rPr>
              <a:t>- La desviación estándar de la distribución t-</a:t>
            </a:r>
            <a:r>
              <a:rPr kumimoji="1" lang="es-ES_tradnl" sz="2400" dirty="0" err="1">
                <a:solidFill>
                  <a:schemeClr val="accent5">
                    <a:lumMod val="50000"/>
                  </a:schemeClr>
                </a:solidFill>
                <a:latin typeface="Tahoma" pitchFamily="34" charset="0"/>
              </a:rPr>
              <a:t>Student</a:t>
            </a:r>
            <a:r>
              <a:rPr kumimoji="1" lang="es-ES_tradnl" sz="2400" dirty="0">
                <a:solidFill>
                  <a:schemeClr val="accent5">
                    <a:lumMod val="50000"/>
                  </a:schemeClr>
                </a:solidFill>
                <a:latin typeface="Tahoma" pitchFamily="34" charset="0"/>
              </a:rPr>
              <a:t> dependen del número de grados de libertad.</a:t>
            </a:r>
            <a:endParaRPr kumimoji="1" lang="es-ES" sz="2400" dirty="0">
              <a:solidFill>
                <a:schemeClr val="accent5">
                  <a:lumMod val="50000"/>
                </a:schemeClr>
              </a:solidFill>
              <a:latin typeface="Tahoma" pitchFamily="34" charset="0"/>
            </a:endParaRPr>
          </a:p>
        </p:txBody>
      </p:sp>
      <p:sp>
        <p:nvSpPr>
          <p:cNvPr id="77831" name="Text Box 7"/>
          <p:cNvSpPr txBox="1">
            <a:spLocks noChangeArrowheads="1"/>
          </p:cNvSpPr>
          <p:nvPr/>
        </p:nvSpPr>
        <p:spPr bwMode="auto">
          <a:xfrm>
            <a:off x="1524000" y="4866523"/>
            <a:ext cx="1021605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kumimoji="1" lang="es-ES_tradnl" sz="2400" dirty="0">
                <a:solidFill>
                  <a:schemeClr val="accent5">
                    <a:lumMod val="50000"/>
                  </a:schemeClr>
                </a:solidFill>
                <a:latin typeface="Tahoma" pitchFamily="34" charset="0"/>
              </a:rPr>
              <a:t>- Para un n  “grande” (infinito) la distribución t-</a:t>
            </a:r>
            <a:r>
              <a:rPr kumimoji="1" lang="es-ES_tradnl" sz="2400" dirty="0" err="1">
                <a:solidFill>
                  <a:schemeClr val="accent5">
                    <a:lumMod val="50000"/>
                  </a:schemeClr>
                </a:solidFill>
                <a:latin typeface="Tahoma" pitchFamily="34" charset="0"/>
              </a:rPr>
              <a:t>Student</a:t>
            </a:r>
            <a:r>
              <a:rPr kumimoji="1" lang="es-ES_tradnl" sz="2400" dirty="0">
                <a:solidFill>
                  <a:schemeClr val="accent5">
                    <a:lumMod val="50000"/>
                  </a:schemeClr>
                </a:solidFill>
                <a:latin typeface="Tahoma" pitchFamily="34" charset="0"/>
              </a:rPr>
              <a:t> se aproxima a la distribución normal estándar.</a:t>
            </a:r>
            <a:endParaRPr kumimoji="1" lang="es-ES" sz="2400" dirty="0">
              <a:solidFill>
                <a:schemeClr val="accent5">
                  <a:lumMod val="50000"/>
                </a:schemeClr>
              </a:solidFill>
              <a:latin typeface="Tahoma" pitchFamily="34" charset="0"/>
            </a:endParaRPr>
          </a:p>
        </p:txBody>
      </p:sp>
      <p:sp>
        <p:nvSpPr>
          <p:cNvPr id="26633" name="1 Marcador de fecha"/>
          <p:cNvSpPr>
            <a:spLocks noGrp="1"/>
          </p:cNvSpPr>
          <p:nvPr>
            <p:ph type="dt" sz="quarter" idx="4294967295"/>
          </p:nvPr>
        </p:nvSpPr>
        <p:spPr>
          <a:xfrm>
            <a:off x="1981200" y="6356351"/>
            <a:ext cx="21336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fld id="{84C318FF-0079-4B7C-B241-D47CFA88B982}" type="datetime1">
              <a:rPr lang="es-CL" smtClean="0"/>
              <a:t>20-04-2024</a:t>
            </a:fld>
            <a:endParaRPr lang="es-CL"/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524000" y="1512311"/>
            <a:ext cx="9847409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kumimoji="1" lang="es-ES_tradnl" sz="2400" dirty="0">
                <a:solidFill>
                  <a:schemeClr val="accent5">
                    <a:lumMod val="50000"/>
                  </a:schemeClr>
                </a:solidFill>
                <a:latin typeface="Tahoma" pitchFamily="34" charset="0"/>
              </a:rPr>
              <a:t>- Simétrica con respecto a la media cero.</a:t>
            </a:r>
            <a:endParaRPr kumimoji="1" lang="es-ES" sz="2400" dirty="0">
              <a:solidFill>
                <a:schemeClr val="accent5">
                  <a:lumMod val="50000"/>
                </a:schemeClr>
              </a:solidFill>
              <a:latin typeface="Tahoma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5DC6D5B-275C-F7D5-DA12-1606FDF96F3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9284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157"/>
    </mc:Choice>
    <mc:Fallback>
      <p:transition spd="slow" advTm="72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77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77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77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77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77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7826" grpId="0" autoUpdateAnimBg="0"/>
      <p:bldP spid="77827" grpId="0" autoUpdateAnimBg="0"/>
      <p:bldP spid="77829" grpId="0" autoUpdateAnimBg="0"/>
      <p:bldP spid="77830" grpId="0" autoUpdateAnimBg="0"/>
      <p:bldP spid="77831" grpId="0" autoUpdateAnimBg="0"/>
      <p:bldP spid="12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3600" dirty="0"/>
              <a:t>Percentiles de la distribución T-</a:t>
            </a:r>
            <a:r>
              <a:rPr lang="es-CL" sz="3600" dirty="0" err="1"/>
              <a:t>Student</a:t>
            </a:r>
            <a:endParaRPr lang="es-CL" sz="3600" dirty="0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976" y="1334344"/>
            <a:ext cx="4680520" cy="4834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5 Conector recto de flecha"/>
          <p:cNvCxnSpPr/>
          <p:nvPr/>
        </p:nvCxnSpPr>
        <p:spPr>
          <a:xfrm flipH="1">
            <a:off x="7162480" y="2761616"/>
            <a:ext cx="1021753" cy="80792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6 CuadroTexto"/>
          <p:cNvSpPr txBox="1"/>
          <p:nvPr/>
        </p:nvSpPr>
        <p:spPr>
          <a:xfrm>
            <a:off x="8040217" y="1628801"/>
            <a:ext cx="1844929" cy="13542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s-CL" sz="1600" dirty="0">
                <a:solidFill>
                  <a:schemeClr val="accent1">
                    <a:lumMod val="75000"/>
                  </a:schemeClr>
                </a:solidFill>
              </a:rPr>
              <a:t>El valor del </a:t>
            </a:r>
          </a:p>
          <a:p>
            <a:r>
              <a:rPr lang="es-CL" sz="1600" dirty="0">
                <a:solidFill>
                  <a:schemeClr val="accent1">
                    <a:lumMod val="75000"/>
                  </a:schemeClr>
                </a:solidFill>
              </a:rPr>
              <a:t>Percentil 0.975 de </a:t>
            </a:r>
          </a:p>
          <a:p>
            <a:r>
              <a:rPr lang="es-CL" sz="1600" dirty="0">
                <a:solidFill>
                  <a:schemeClr val="accent1">
                    <a:lumMod val="75000"/>
                  </a:schemeClr>
                </a:solidFill>
              </a:rPr>
              <a:t>La distribución</a:t>
            </a:r>
          </a:p>
          <a:p>
            <a:r>
              <a:rPr lang="es-CL" sz="1600" dirty="0">
                <a:solidFill>
                  <a:schemeClr val="accent1">
                    <a:lumMod val="75000"/>
                  </a:schemeClr>
                </a:solidFill>
              </a:rPr>
              <a:t>T-</a:t>
            </a:r>
            <a:r>
              <a:rPr lang="es-CL" sz="1600" dirty="0" err="1">
                <a:solidFill>
                  <a:schemeClr val="accent1">
                    <a:lumMod val="75000"/>
                  </a:schemeClr>
                </a:solidFill>
              </a:rPr>
              <a:t>Student</a:t>
            </a:r>
            <a:r>
              <a:rPr lang="es-CL" sz="1600" dirty="0">
                <a:solidFill>
                  <a:schemeClr val="accent1">
                    <a:lumMod val="75000"/>
                  </a:schemeClr>
                </a:solidFill>
              </a:rPr>
              <a:t> con 15 </a:t>
            </a:r>
            <a:r>
              <a:rPr lang="es-CL" sz="1600" dirty="0" err="1">
                <a:solidFill>
                  <a:schemeClr val="accent1">
                    <a:lumMod val="75000"/>
                  </a:schemeClr>
                </a:solidFill>
              </a:rPr>
              <a:t>g.l</a:t>
            </a:r>
            <a:endParaRPr lang="es-CL" sz="16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s-CL" sz="1600" dirty="0">
                <a:solidFill>
                  <a:schemeClr val="accent1">
                    <a:lumMod val="75000"/>
                  </a:schemeClr>
                </a:solidFill>
              </a:rPr>
              <a:t>es 2.13.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7988119" y="3709804"/>
            <a:ext cx="1949123" cy="13542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s-CL" sz="1600" dirty="0">
                <a:solidFill>
                  <a:schemeClr val="accent1">
                    <a:lumMod val="75000"/>
                  </a:schemeClr>
                </a:solidFill>
              </a:rPr>
              <a:t>El valor del </a:t>
            </a:r>
          </a:p>
          <a:p>
            <a:r>
              <a:rPr lang="es-CL" sz="1400" dirty="0">
                <a:solidFill>
                  <a:schemeClr val="accent1">
                    <a:lumMod val="75000"/>
                  </a:schemeClr>
                </a:solidFill>
              </a:rPr>
              <a:t>Percentil</a:t>
            </a:r>
            <a:r>
              <a:rPr lang="es-CL" sz="1600" dirty="0">
                <a:solidFill>
                  <a:schemeClr val="accent1">
                    <a:lumMod val="75000"/>
                  </a:schemeClr>
                </a:solidFill>
              </a:rPr>
              <a:t> 0.975 de </a:t>
            </a:r>
          </a:p>
          <a:p>
            <a:r>
              <a:rPr lang="es-CL" sz="1600" dirty="0">
                <a:solidFill>
                  <a:schemeClr val="accent1">
                    <a:lumMod val="75000"/>
                  </a:schemeClr>
                </a:solidFill>
              </a:rPr>
              <a:t>la distribución</a:t>
            </a:r>
          </a:p>
          <a:p>
            <a:r>
              <a:rPr lang="es-CL" sz="1600" dirty="0">
                <a:solidFill>
                  <a:schemeClr val="accent1">
                    <a:lumMod val="75000"/>
                  </a:schemeClr>
                </a:solidFill>
              </a:rPr>
              <a:t>T-</a:t>
            </a:r>
            <a:r>
              <a:rPr lang="es-CL" sz="1600" dirty="0" err="1">
                <a:solidFill>
                  <a:schemeClr val="accent1">
                    <a:lumMod val="75000"/>
                  </a:schemeClr>
                </a:solidFill>
              </a:rPr>
              <a:t>Student</a:t>
            </a:r>
            <a:r>
              <a:rPr lang="es-CL" sz="1600" dirty="0">
                <a:solidFill>
                  <a:schemeClr val="accent1">
                    <a:lumMod val="75000"/>
                  </a:schemeClr>
                </a:solidFill>
              </a:rPr>
              <a:t> con 120 </a:t>
            </a:r>
            <a:r>
              <a:rPr lang="es-CL" sz="1600" dirty="0" err="1">
                <a:solidFill>
                  <a:schemeClr val="accent1">
                    <a:lumMod val="75000"/>
                  </a:schemeClr>
                </a:solidFill>
              </a:rPr>
              <a:t>g.l</a:t>
            </a:r>
            <a:endParaRPr lang="es-CL" sz="16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s-CL" sz="1600" dirty="0">
                <a:solidFill>
                  <a:schemeClr val="accent1">
                    <a:lumMod val="75000"/>
                  </a:schemeClr>
                </a:solidFill>
              </a:rPr>
              <a:t>es 1.98.</a:t>
            </a:r>
          </a:p>
        </p:txBody>
      </p:sp>
      <p:cxnSp>
        <p:nvCxnSpPr>
          <p:cNvPr id="9" name="8 Conector recto de flecha"/>
          <p:cNvCxnSpPr/>
          <p:nvPr/>
        </p:nvCxnSpPr>
        <p:spPr>
          <a:xfrm flipH="1">
            <a:off x="7049463" y="5115010"/>
            <a:ext cx="990754" cy="91823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4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807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06F3F362-CBFB-4ACB-993E-FA1A78DA571E}" type="slidenum">
              <a:rPr lang="es-CL" smtClean="0"/>
              <a:t>8</a:t>
            </a:fld>
            <a:endParaRPr lang="es-CL"/>
          </a:p>
        </p:txBody>
      </p:sp>
      <p:sp>
        <p:nvSpPr>
          <p:cNvPr id="12" name="CuadroTexto 11"/>
          <p:cNvSpPr txBox="1"/>
          <p:nvPr/>
        </p:nvSpPr>
        <p:spPr>
          <a:xfrm>
            <a:off x="7385268" y="5706900"/>
            <a:ext cx="4600362" cy="9233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s-CL" dirty="0">
                <a:solidFill>
                  <a:schemeClr val="accent5">
                    <a:lumMod val="50000"/>
                  </a:schemeClr>
                </a:solidFill>
              </a:rPr>
              <a:t>En la medida que los </a:t>
            </a:r>
            <a:r>
              <a:rPr lang="es-CL" dirty="0" err="1">
                <a:solidFill>
                  <a:schemeClr val="accent5">
                    <a:lumMod val="50000"/>
                  </a:schemeClr>
                </a:solidFill>
              </a:rPr>
              <a:t>g.l</a:t>
            </a:r>
            <a:r>
              <a:rPr lang="es-CL" dirty="0">
                <a:solidFill>
                  <a:schemeClr val="accent5">
                    <a:lumMod val="50000"/>
                  </a:schemeClr>
                </a:solidFill>
              </a:rPr>
              <a:t>. aumentan,  el valor</a:t>
            </a:r>
          </a:p>
          <a:p>
            <a:r>
              <a:rPr lang="es-CL" dirty="0">
                <a:solidFill>
                  <a:schemeClr val="accent5">
                    <a:lumMod val="50000"/>
                  </a:schemeClr>
                </a:solidFill>
              </a:rPr>
              <a:t>del percentil 0.975 de la distribución T-</a:t>
            </a:r>
            <a:r>
              <a:rPr lang="es-CL" dirty="0" err="1">
                <a:solidFill>
                  <a:schemeClr val="accent5">
                    <a:lumMod val="50000"/>
                  </a:schemeClr>
                </a:solidFill>
              </a:rPr>
              <a:t>Student</a:t>
            </a:r>
            <a:endParaRPr lang="es-CL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s-CL" dirty="0">
                <a:solidFill>
                  <a:schemeClr val="accent5">
                    <a:lumMod val="50000"/>
                  </a:schemeClr>
                </a:solidFill>
              </a:rPr>
              <a:t>se aproxima a 1.96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7E720B6-A30D-F9BC-2A34-F0E532FB58E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3444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484"/>
    </mc:Choice>
    <mc:Fallback>
      <p:transition spd="slow" advTm="1124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7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8676" y="365125"/>
            <a:ext cx="12013324" cy="1325563"/>
          </a:xfrm>
        </p:spPr>
        <p:txBody>
          <a:bodyPr>
            <a:normAutofit/>
          </a:bodyPr>
          <a:lstStyle/>
          <a:p>
            <a:r>
              <a:rPr lang="es-CL" sz="3600" dirty="0">
                <a:solidFill>
                  <a:schemeClr val="accent1">
                    <a:lumMod val="75000"/>
                  </a:schemeClr>
                </a:solidFill>
              </a:rPr>
              <a:t>Intervalo de confianza (1- </a:t>
            </a:r>
            <a:r>
              <a:rPr lang="es-CL" sz="3600" dirty="0">
                <a:solidFill>
                  <a:schemeClr val="accent1">
                    <a:lumMod val="75000"/>
                  </a:schemeClr>
                </a:solidFill>
                <a:sym typeface="Symbol"/>
              </a:rPr>
              <a:t>)% </a:t>
            </a:r>
            <a:r>
              <a:rPr lang="es-CL" sz="3600" dirty="0">
                <a:solidFill>
                  <a:schemeClr val="accent1">
                    <a:lumMod val="75000"/>
                  </a:schemeClr>
                </a:solidFill>
              </a:rPr>
              <a:t>para una media </a:t>
            </a:r>
            <a:r>
              <a:rPr lang="es-CL" sz="3600" dirty="0">
                <a:solidFill>
                  <a:schemeClr val="accent1">
                    <a:lumMod val="75000"/>
                  </a:schemeClr>
                </a:solidFill>
                <a:sym typeface="Symbol"/>
              </a:rPr>
              <a:t></a:t>
            </a:r>
            <a:endParaRPr lang="es-CL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4" name="3 Objeto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551936104"/>
              </p:ext>
            </p:extLst>
          </p:nvPr>
        </p:nvGraphicFramePr>
        <p:xfrm>
          <a:off x="1422400" y="1604963"/>
          <a:ext cx="8470900" cy="2149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cuación" r:id="rId5" imgW="2286000" imgH="876240" progId="Equation.3">
                  <p:embed/>
                </p:oleObj>
              </mc:Choice>
              <mc:Fallback>
                <p:oleObj name="Ecuación" r:id="rId5" imgW="2286000" imgH="876240" progId="Equation.3">
                  <p:embed/>
                  <p:pic>
                    <p:nvPicPr>
                      <p:cNvPr id="4" name="3 Objeto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2400" y="1604963"/>
                        <a:ext cx="8470900" cy="2149475"/>
                      </a:xfrm>
                      <a:prstGeom prst="rect">
                        <a:avLst/>
                      </a:prstGeom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5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807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06F3F362-CBFB-4ACB-993E-FA1A78DA571E}" type="slidenum">
              <a:rPr lang="es-CL" smtClean="0"/>
              <a:t>9</a:t>
            </a:fld>
            <a:endParaRPr lang="es-C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uadroTexto 6"/>
              <p:cNvSpPr txBox="1"/>
              <p:nvPr/>
            </p:nvSpPr>
            <p:spPr>
              <a:xfrm>
                <a:off x="894036" y="4548068"/>
                <a:ext cx="9527627" cy="1345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L" b="1" u="sng" dirty="0">
                    <a:solidFill>
                      <a:schemeClr val="accent5">
                        <a:lumMod val="75000"/>
                      </a:schemeClr>
                    </a:solidFill>
                  </a:rPr>
                  <a:t>Observación:</a:t>
                </a:r>
              </a:p>
              <a:p>
                <a:r>
                  <a:rPr lang="es-CL" dirty="0">
                    <a:solidFill>
                      <a:schemeClr val="accent5">
                        <a:lumMod val="75000"/>
                      </a:schemeClr>
                    </a:solidFill>
                  </a:rPr>
                  <a:t>La expresión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s-CL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CL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s-CL" i="1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s-CL" i="1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rad>
                      </m:den>
                    </m:f>
                    <m:r>
                      <a:rPr lang="es-CL" i="1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s-CL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s-CL" b="0" i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es</m:t>
                    </m:r>
                    <m:r>
                      <a:rPr lang="es-CL" b="0" i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s-CL" b="0" i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el</m:t>
                    </m:r>
                    <m:r>
                      <a:rPr lang="es-CL" b="0" i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CL" b="1" u="sng" dirty="0">
                    <a:solidFill>
                      <a:schemeClr val="accent5">
                        <a:lumMod val="75000"/>
                      </a:schemeClr>
                    </a:solidFill>
                  </a:rPr>
                  <a:t>error estándar de la media</a:t>
                </a:r>
                <a:r>
                  <a:rPr lang="es-CL" dirty="0">
                    <a:solidFill>
                      <a:schemeClr val="accent5">
                        <a:lumMod val="75000"/>
                      </a:schemeClr>
                    </a:solidFill>
                  </a:rPr>
                  <a:t>.</a:t>
                </a:r>
              </a:p>
              <a:p>
                <a:r>
                  <a:rPr lang="es-CL" dirty="0">
                    <a:solidFill>
                      <a:schemeClr val="accent5">
                        <a:lumMod val="75000"/>
                      </a:schemeClr>
                    </a:solidFill>
                  </a:rPr>
                  <a:t>La expresión t </a:t>
                </a:r>
                <a:r>
                  <a:rPr lang="es-CL" baseline="-25000" dirty="0">
                    <a:solidFill>
                      <a:schemeClr val="accent5">
                        <a:lumMod val="75000"/>
                      </a:schemeClr>
                    </a:solidFill>
                  </a:rPr>
                  <a:t>(n-1),1-</a:t>
                </a:r>
                <a:r>
                  <a:rPr lang="es-CL" baseline="-25000" dirty="0">
                    <a:solidFill>
                      <a:schemeClr val="accent5">
                        <a:lumMod val="75000"/>
                      </a:schemeClr>
                    </a:solidFill>
                    <a:sym typeface="Symbol" panose="05050102010706020507" pitchFamily="18" charset="2"/>
                  </a:rPr>
                  <a:t>/2</a:t>
                </a:r>
                <a:r>
                  <a:rPr lang="es-CL" dirty="0">
                    <a:solidFill>
                      <a:schemeClr val="accent5">
                        <a:lumMod val="75000"/>
                      </a:schemeClr>
                    </a:solidFill>
                    <a:sym typeface="Symbol" panose="05050102010706020507" pitchFamily="18" charset="2"/>
                  </a:rPr>
                  <a:t>  representa el valor del percentil 0.975 de la distribución T-</a:t>
                </a:r>
                <a:r>
                  <a:rPr lang="es-CL" dirty="0" err="1">
                    <a:solidFill>
                      <a:schemeClr val="accent5">
                        <a:lumMod val="75000"/>
                      </a:schemeClr>
                    </a:solidFill>
                    <a:sym typeface="Symbol" panose="05050102010706020507" pitchFamily="18" charset="2"/>
                  </a:rPr>
                  <a:t>Student</a:t>
                </a:r>
                <a:r>
                  <a:rPr lang="es-CL" dirty="0">
                    <a:solidFill>
                      <a:schemeClr val="accent5">
                        <a:lumMod val="75000"/>
                      </a:schemeClr>
                    </a:solidFill>
                    <a:sym typeface="Symbol" panose="05050102010706020507" pitchFamily="18" charset="2"/>
                  </a:rPr>
                  <a:t> , el cual  se aproxima a 1.96 en la medida que el tamaño de muestra crece.</a:t>
                </a:r>
                <a:endParaRPr lang="es-CL" baseline="-250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CuadroTexto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036" y="4548068"/>
                <a:ext cx="9527627" cy="1345689"/>
              </a:xfrm>
              <a:prstGeom prst="rect">
                <a:avLst/>
              </a:prstGeom>
              <a:blipFill>
                <a:blip r:embed="rId7"/>
                <a:stretch>
                  <a:fillRect l="-576" t="-2262" b="-63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CDE84C1-2138-FD33-2536-D7FDCD33F88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3057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692"/>
    </mc:Choice>
    <mc:Fallback>
      <p:transition spd="slow" advTm="1066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1.4|48.1|25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6.7|15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4.4|4|3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0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8|6.3|6.1|7.5|3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5|2.9|0.5|37.7|1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0.9|1.4|68|7.8|0.9|21.6|1|16|0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</TotalTime>
  <Words>618</Words>
  <Application>Microsoft Office PowerPoint</Application>
  <PresentationFormat>Panorámica</PresentationFormat>
  <Paragraphs>82</Paragraphs>
  <Slides>15</Slides>
  <Notes>1</Notes>
  <HiddenSlides>0</HiddenSlides>
  <MMClips>15</MMClips>
  <ScaleCrop>false</ScaleCrop>
  <HeadingPairs>
    <vt:vector size="8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5" baseType="lpstr">
      <vt:lpstr>Arial</vt:lpstr>
      <vt:lpstr>Calibri</vt:lpstr>
      <vt:lpstr>Calibri Light</vt:lpstr>
      <vt:lpstr>Cambria Math</vt:lpstr>
      <vt:lpstr>Symbol</vt:lpstr>
      <vt:lpstr>Tahoma</vt:lpstr>
      <vt:lpstr>Trebuchet MS</vt:lpstr>
      <vt:lpstr>Wingdings</vt:lpstr>
      <vt:lpstr>Tema de Office</vt:lpstr>
      <vt:lpstr>Ecuación</vt:lpstr>
      <vt:lpstr>BIOESTADÍSTICA</vt:lpstr>
      <vt:lpstr>Temas a tratar</vt:lpstr>
      <vt:lpstr>Presentación de PowerPoint</vt:lpstr>
      <vt:lpstr>Presentación de PowerPoint</vt:lpstr>
      <vt:lpstr>Estadístico T</vt:lpstr>
      <vt:lpstr>Distribución T-Student  y distribución  Normal estándar</vt:lpstr>
      <vt:lpstr>Algunas características de la distribución t de Student</vt:lpstr>
      <vt:lpstr>Percentiles de la distribución T-Student</vt:lpstr>
      <vt:lpstr>Intervalo de confianza (1- )% para una media </vt:lpstr>
      <vt:lpstr>Ejemplo</vt:lpstr>
      <vt:lpstr>Observación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Carolina</dc:creator>
  <cp:lastModifiedBy>Yasna</cp:lastModifiedBy>
  <cp:revision>19</cp:revision>
  <dcterms:created xsi:type="dcterms:W3CDTF">2022-11-24T14:25:50Z</dcterms:created>
  <dcterms:modified xsi:type="dcterms:W3CDTF">2024-04-20T14:28:46Z</dcterms:modified>
</cp:coreProperties>
</file>