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0"/>
  </p:notesMasterIdLst>
  <p:sldIdLst>
    <p:sldId id="256" r:id="rId2"/>
    <p:sldId id="260" r:id="rId3"/>
    <p:sldId id="284" r:id="rId4"/>
    <p:sldId id="288" r:id="rId5"/>
    <p:sldId id="259" r:id="rId6"/>
    <p:sldId id="301" r:id="rId7"/>
    <p:sldId id="300" r:id="rId8"/>
    <p:sldId id="302" r:id="rId9"/>
    <p:sldId id="264" r:id="rId10"/>
    <p:sldId id="286" r:id="rId11"/>
    <p:sldId id="296" r:id="rId12"/>
    <p:sldId id="303" r:id="rId13"/>
    <p:sldId id="293" r:id="rId14"/>
    <p:sldId id="294" r:id="rId15"/>
    <p:sldId id="295" r:id="rId16"/>
    <p:sldId id="272" r:id="rId17"/>
    <p:sldId id="262" r:id="rId18"/>
    <p:sldId id="278" r:id="rId19"/>
    <p:sldId id="297" r:id="rId20"/>
    <p:sldId id="261" r:id="rId21"/>
    <p:sldId id="291" r:id="rId22"/>
    <p:sldId id="298" r:id="rId23"/>
    <p:sldId id="287" r:id="rId24"/>
    <p:sldId id="275" r:id="rId25"/>
    <p:sldId id="304" r:id="rId26"/>
    <p:sldId id="289" r:id="rId27"/>
    <p:sldId id="290" r:id="rId28"/>
    <p:sldId id="299" r:id="rId29"/>
  </p:sldIdLst>
  <p:sldSz cx="9144000" cy="5143500" type="screen16x9"/>
  <p:notesSz cx="6858000" cy="9144000"/>
  <p:embeddedFontLst>
    <p:embeddedFont>
      <p:font typeface="ADLaM Display" panose="02010000000000000000" pitchFamily="2" charset="0"/>
      <p:regular r:id="rId31"/>
    </p:embeddedFont>
    <p:embeddedFont>
      <p:font typeface="Sansita ExtraBold" panose="020B0604020202020204" charset="0"/>
      <p:bold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 snapToGrid="0">
      <p:cViewPr varScale="1">
        <p:scale>
          <a:sx n="90" d="100"/>
          <a:sy n="90" d="100"/>
        </p:scale>
        <p:origin x="87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2bff6df4b9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2bff6df4b9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bff6df4b9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22bff6df4b9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19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474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583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109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7526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bff6df4b9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22bff6df4b9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2bff6df4b9_2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2bff6df4b9_2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>
          <a:extLst>
            <a:ext uri="{FF2B5EF4-FFF2-40B4-BE49-F238E27FC236}">
              <a16:creationId xmlns:a16="http://schemas.microsoft.com/office/drawing/2014/main" id="{94AC3380-FDC7-42A1-6A13-67C9ADA5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>
            <a:extLst>
              <a:ext uri="{FF2B5EF4-FFF2-40B4-BE49-F238E27FC236}">
                <a16:creationId xmlns:a16="http://schemas.microsoft.com/office/drawing/2014/main" id="{6F61312F-2B5C-B474-E537-0808324CF9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>
            <a:extLst>
              <a:ext uri="{FF2B5EF4-FFF2-40B4-BE49-F238E27FC236}">
                <a16:creationId xmlns:a16="http://schemas.microsoft.com/office/drawing/2014/main" id="{2EBE67F4-7C7C-ED62-0498-D215E6447A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4833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2bff6df4b9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22bff6df4b9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2bff6df4b9_2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22bff6df4b9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>
          <a:extLst>
            <a:ext uri="{FF2B5EF4-FFF2-40B4-BE49-F238E27FC236}">
              <a16:creationId xmlns:a16="http://schemas.microsoft.com/office/drawing/2014/main" id="{94AC3380-FDC7-42A1-6A13-67C9ADA5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>
            <a:extLst>
              <a:ext uri="{FF2B5EF4-FFF2-40B4-BE49-F238E27FC236}">
                <a16:creationId xmlns:a16="http://schemas.microsoft.com/office/drawing/2014/main" id="{6F61312F-2B5C-B474-E537-0808324CF9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>
            <a:extLst>
              <a:ext uri="{FF2B5EF4-FFF2-40B4-BE49-F238E27FC236}">
                <a16:creationId xmlns:a16="http://schemas.microsoft.com/office/drawing/2014/main" id="{2EBE67F4-7C7C-ED62-0498-D215E6447A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348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>
          <a:extLst>
            <a:ext uri="{FF2B5EF4-FFF2-40B4-BE49-F238E27FC236}">
              <a16:creationId xmlns:a16="http://schemas.microsoft.com/office/drawing/2014/main" id="{94AC3380-FDC7-42A1-6A13-67C9ADA5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>
            <a:extLst>
              <a:ext uri="{FF2B5EF4-FFF2-40B4-BE49-F238E27FC236}">
                <a16:creationId xmlns:a16="http://schemas.microsoft.com/office/drawing/2014/main" id="{6F61312F-2B5C-B474-E537-0808324CF9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>
            <a:extLst>
              <a:ext uri="{FF2B5EF4-FFF2-40B4-BE49-F238E27FC236}">
                <a16:creationId xmlns:a16="http://schemas.microsoft.com/office/drawing/2014/main" id="{2EBE67F4-7C7C-ED62-0498-D215E6447A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7927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2101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2bff6df4b9_2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22bff6df4b9_2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295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>
          <a:extLst>
            <a:ext uri="{FF2B5EF4-FFF2-40B4-BE49-F238E27FC236}">
              <a16:creationId xmlns:a16="http://schemas.microsoft.com/office/drawing/2014/main" id="{521B595D-A940-E15D-90AE-EBABF7CC5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>
            <a:extLst>
              <a:ext uri="{FF2B5EF4-FFF2-40B4-BE49-F238E27FC236}">
                <a16:creationId xmlns:a16="http://schemas.microsoft.com/office/drawing/2014/main" id="{91AE9015-FFC7-06F5-645A-442E5004ED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>
            <a:extLst>
              <a:ext uri="{FF2B5EF4-FFF2-40B4-BE49-F238E27FC236}">
                <a16:creationId xmlns:a16="http://schemas.microsoft.com/office/drawing/2014/main" id="{5ABB025A-595E-EE52-80D9-FDE18E2FF1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278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>
          <a:extLst>
            <a:ext uri="{FF2B5EF4-FFF2-40B4-BE49-F238E27FC236}">
              <a16:creationId xmlns:a16="http://schemas.microsoft.com/office/drawing/2014/main" id="{C7D3C268-F87F-3C47-A963-FB605473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2bff6df4b9_2_411:notes">
            <a:extLst>
              <a:ext uri="{FF2B5EF4-FFF2-40B4-BE49-F238E27FC236}">
                <a16:creationId xmlns:a16="http://schemas.microsoft.com/office/drawing/2014/main" id="{BE729147-77E7-167C-2374-10F8CAB425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22bff6df4b9_2_411:notes">
            <a:extLst>
              <a:ext uri="{FF2B5EF4-FFF2-40B4-BE49-F238E27FC236}">
                <a16:creationId xmlns:a16="http://schemas.microsoft.com/office/drawing/2014/main" id="{42620F9E-99BF-4276-6AA1-F3B2D7A80F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07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165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2bff6df4b9_2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2bff6df4b9_2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787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929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7318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526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mailto:carosantander@uchile.cl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17/06/relationships/model3d" Target="../media/model3d1.glb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126KPnfNsM" TargetMode="External"/><Relationship Id="rId13" Type="http://schemas.openxmlformats.org/officeDocument/2006/relationships/hyperlink" Target="https://www.youtube.com/watch?v=inyC2euVG4U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hyperlink" Target="https://www.youtube.com/watch?v=JxQUUYnuY1k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9EB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1360081" y="1027215"/>
            <a:ext cx="6532251" cy="273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 b="1" dirty="0">
                <a:solidFill>
                  <a:srgbClr val="AB8BCC"/>
                </a:solidFill>
                <a:latin typeface="Sansita ExtraBold"/>
                <a:sym typeface="Sansita ExtraBold"/>
              </a:rPr>
              <a:t>Welcome Beauchefians!</a:t>
            </a:r>
            <a:endParaRPr sz="700" dirty="0"/>
          </a:p>
        </p:txBody>
      </p:sp>
      <p:pic>
        <p:nvPicPr>
          <p:cNvPr id="134" name="Google Shape;13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281723">
            <a:off x="1587540" y="4184249"/>
            <a:ext cx="1877744" cy="156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48482">
            <a:off x="976861" y="3791570"/>
            <a:ext cx="1625170" cy="210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871D74-23DA-21B3-45AC-B0D7E85D1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6" y="-156488"/>
            <a:ext cx="3383287" cy="18257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4005" y="180831"/>
            <a:ext cx="27940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3"/>
          <p:cNvSpPr txBox="1"/>
          <p:nvPr/>
        </p:nvSpPr>
        <p:spPr>
          <a:xfrm>
            <a:off x="423113" y="914065"/>
            <a:ext cx="5373766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8A8D5"/>
                </a:solidFill>
                <a:latin typeface="Sansita ExtraBold"/>
                <a:sym typeface="Sansita ExtraBold"/>
              </a:rPr>
              <a:t>¿DÓNDE ME PUEDEN ENCONTRAR</a:t>
            </a:r>
            <a:r>
              <a:rPr lang="en" sz="3200" b="1" dirty="0">
                <a:solidFill>
                  <a:srgbClr val="F8A8D5"/>
                </a:solidFill>
                <a:latin typeface="Sansita ExtraBold"/>
                <a:sym typeface="Sansita ExtraBold"/>
              </a:rPr>
              <a:t>?</a:t>
            </a:r>
            <a:endParaRPr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4B19CF-5497-DA07-AE55-F00039732F6E}"/>
              </a:ext>
            </a:extLst>
          </p:cNvPr>
          <p:cNvSpPr/>
          <p:nvPr/>
        </p:nvSpPr>
        <p:spPr>
          <a:xfrm>
            <a:off x="303352" y="2321294"/>
            <a:ext cx="8766219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Los/as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profesores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Inglés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estamos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SÓLO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nuestras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aulas,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lo que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necesitan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hablar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conmigo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forma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presencial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pueden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venir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verme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la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salita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tenemos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horas de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oficina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 </a:t>
            </a:r>
          </a:p>
          <a:p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514350" indent="-514350" algn="ctr">
              <a:buAutoNum type="arabicPeriod"/>
            </a:pP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42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8087" y="3714364"/>
            <a:ext cx="1693366" cy="160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64" y="4064442"/>
            <a:ext cx="1693366" cy="139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525992">
            <a:off x="8035437" y="3997319"/>
            <a:ext cx="1324648" cy="11771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76D74A-570B-F08A-F4F6-5D2BE33E4AA8}"/>
              </a:ext>
            </a:extLst>
          </p:cNvPr>
          <p:cNvSpPr txBox="1"/>
          <p:nvPr/>
        </p:nvSpPr>
        <p:spPr>
          <a:xfrm>
            <a:off x="350874" y="845035"/>
            <a:ext cx="8687363" cy="3574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Usar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correo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último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recurso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y/o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caso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emergencias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personales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que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ameriten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vía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comunicación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B71E42"/>
              </a:buClr>
              <a:buSzPct val="100000"/>
              <a:tabLst/>
              <a:defRPr/>
            </a:pPr>
            <a:endParaRPr lang="en-US" sz="2100" kern="1200" dirty="0">
              <a:solidFill>
                <a:prstClr val="black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Aprovechar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las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instancias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las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para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hacer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las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preguntas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correspondientes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que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podrían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 de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interés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común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</a:p>
          <a:p>
            <a:pPr marL="1143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Les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sugiero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crear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un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grupo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WhatsApp para que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más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conectades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 se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puedan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enviar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avisos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importantes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urgentes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8818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>
            <a:extLst>
              <a:ext uri="{FF2B5EF4-FFF2-40B4-BE49-F238E27FC236}">
                <a16:creationId xmlns:a16="http://schemas.microsoft.com/office/drawing/2014/main" id="{369CA6F5-5327-E58E-7A88-01A8478D80A8}"/>
              </a:ext>
            </a:extLst>
          </p:cNvPr>
          <p:cNvSpPr txBox="1"/>
          <p:nvPr/>
        </p:nvSpPr>
        <p:spPr>
          <a:xfrm>
            <a:off x="696432" y="1654609"/>
            <a:ext cx="775113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8A8D5"/>
                </a:solidFill>
                <a:latin typeface="Sansita ExtraBold"/>
                <a:sym typeface="Sansita ExtraBold"/>
              </a:rPr>
              <a:t>EVALUACIONES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73923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3">
            <a:extLst>
              <a:ext uri="{FF2B5EF4-FFF2-40B4-BE49-F238E27FC236}">
                <a16:creationId xmlns:a16="http://schemas.microsoft.com/office/drawing/2014/main" id="{53C27E80-7425-A004-3A76-AEC25B6C03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12943">
            <a:off x="-412024" y="3594646"/>
            <a:ext cx="2045503" cy="15136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995A1-24AA-D83A-1146-5B2B1BF72D36}"/>
              </a:ext>
            </a:extLst>
          </p:cNvPr>
          <p:cNvSpPr txBox="1"/>
          <p:nvPr/>
        </p:nvSpPr>
        <p:spPr>
          <a:xfrm>
            <a:off x="2145119" y="353527"/>
            <a:ext cx="4853762" cy="430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NIVEL 3023,4204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B60F0-6E0A-DEA8-9362-E6DBA30E2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775" y="1391536"/>
            <a:ext cx="66484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37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3">
            <a:extLst>
              <a:ext uri="{FF2B5EF4-FFF2-40B4-BE49-F238E27FC236}">
                <a16:creationId xmlns:a16="http://schemas.microsoft.com/office/drawing/2014/main" id="{53C27E80-7425-A004-3A76-AEC25B6C03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12943">
            <a:off x="-412024" y="3594646"/>
            <a:ext cx="2045503" cy="15136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2">
            <a:extLst>
              <a:ext uri="{FF2B5EF4-FFF2-40B4-BE49-F238E27FC236}">
                <a16:creationId xmlns:a16="http://schemas.microsoft.com/office/drawing/2014/main" id="{C49B30A5-A15E-9E50-81E5-CB00A9207683}"/>
              </a:ext>
            </a:extLst>
          </p:cNvPr>
          <p:cNvSpPr txBox="1"/>
          <p:nvPr/>
        </p:nvSpPr>
        <p:spPr>
          <a:xfrm>
            <a:off x="1935126" y="216855"/>
            <a:ext cx="486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NIVEL 4205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9EB0C-4806-37B2-4791-1FB39D45E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057275"/>
            <a:ext cx="7162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52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3">
            <a:extLst>
              <a:ext uri="{FF2B5EF4-FFF2-40B4-BE49-F238E27FC236}">
                <a16:creationId xmlns:a16="http://schemas.microsoft.com/office/drawing/2014/main" id="{53C27E80-7425-A004-3A76-AEC25B6C03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12943">
            <a:off x="7592386" y="3999499"/>
            <a:ext cx="1456243" cy="987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DD1BB-5072-1B71-D028-DB4C05356695}"/>
              </a:ext>
            </a:extLst>
          </p:cNvPr>
          <p:cNvSpPr txBox="1"/>
          <p:nvPr/>
        </p:nvSpPr>
        <p:spPr>
          <a:xfrm>
            <a:off x="462516" y="293495"/>
            <a:ext cx="8415670" cy="3783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Solo pueden eximirse los estudiantes que tengan promedio 5.5 entre pruebas orales y </a:t>
            </a:r>
            <a:r>
              <a:rPr kumimoji="0" lang="es-MX" sz="18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quizzes</a:t>
            </a:r>
            <a:r>
              <a:rPr kumimoji="0" lang="es-MX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(nota de semestre) y que correspondan a los niveles 2201, 2202 y 4204. </a:t>
            </a:r>
          </a:p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MX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 los niveles </a:t>
            </a:r>
            <a:r>
              <a:rPr kumimoji="0" lang="es-MX" sz="180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3203 y 4205 NO se pueden eximir</a:t>
            </a:r>
            <a:r>
              <a:rPr kumimoji="0" lang="es-MX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ya que el examen corresponde a las pruebas Suficiencia 1 y Suficiencia 2 respectivamente.</a:t>
            </a:r>
          </a:p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MX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MX" sz="18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 usted NO asiste a una evaluación del semestre, debe solicitar REEMPLAZO DE NOTA al CAD, no se rinden pruebas recuperativas</a:t>
            </a:r>
            <a:endParaRPr kumimoji="0" lang="es-CL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78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41"/>
          <p:cNvGrpSpPr/>
          <p:nvPr/>
        </p:nvGrpSpPr>
        <p:grpSpPr>
          <a:xfrm>
            <a:off x="435935" y="361507"/>
            <a:ext cx="7818158" cy="5316806"/>
            <a:chOff x="0" y="-285597"/>
            <a:chExt cx="17670186" cy="10716546"/>
          </a:xfrm>
        </p:grpSpPr>
        <p:sp>
          <p:nvSpPr>
            <p:cNvPr id="432" name="Google Shape;432;p41"/>
            <p:cNvSpPr txBox="1"/>
            <p:nvPr/>
          </p:nvSpPr>
          <p:spPr>
            <a:xfrm>
              <a:off x="0" y="-9526"/>
              <a:ext cx="9837432" cy="706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433" name="Google Shape;433;p41"/>
            <p:cNvSpPr txBox="1"/>
            <p:nvPr/>
          </p:nvSpPr>
          <p:spPr>
            <a:xfrm>
              <a:off x="227068" y="-285597"/>
              <a:ext cx="17443118" cy="10716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R="0" lvl="0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" sz="1800" dirty="0"/>
                <a:t>1</a:t>
              </a:r>
              <a:r>
                <a:rPr lang="en" sz="18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. No me pregunten cuando voy a tener los resultados de la prueba.   Estarán publicados en 48 hrs quiz 1 en P1 y quiz 2 en P2.</a:t>
              </a: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" sz="1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" sz="18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2. Las sesiones de correccion de los quizzes se avisan en el foro. Si usted no asiste, no existe otra fecha para ver la evaluación</a:t>
              </a: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" sz="1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" sz="18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3. No se entrega feedback del oral test via mail, es presencial y en orden de prioridad.</a:t>
              </a: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" sz="1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" sz="18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4. No se realiza feedback de examenes. </a:t>
              </a:r>
            </a:p>
            <a:p>
              <a:pPr marL="342900" marR="0" lvl="0" indent="-3429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AutoNum type="arabicPeriod"/>
              </a:pPr>
              <a:endParaRPr lang="en" sz="1800" dirty="0"/>
            </a:p>
            <a:p>
              <a:pPr marL="342900" marR="0" lvl="0" indent="-3429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AutoNum type="arabicPeriod"/>
              </a:pPr>
              <a:endParaRPr lang="en" sz="1800" dirty="0"/>
            </a:p>
            <a:p>
              <a:pPr marL="342900" marR="0" lvl="0" indent="-3429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AutoNum type="arabicPeriod"/>
              </a:pPr>
              <a:endParaRPr lang="en" sz="1800" dirty="0"/>
            </a:p>
            <a:p>
              <a:pPr marL="228600" marR="0" lvl="0" indent="-2286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AutoNum type="arabicPeriod"/>
              </a:pPr>
              <a:endParaRPr sz="1800" dirty="0"/>
            </a:p>
          </p:txBody>
        </p:sp>
      </p:grpSp>
      <p:pic>
        <p:nvPicPr>
          <p:cNvPr id="434" name="Google Shape;43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8310" y="3574939"/>
            <a:ext cx="2093143" cy="17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525992">
            <a:off x="7883426" y="3727359"/>
            <a:ext cx="1492448" cy="143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4814" y="4112607"/>
            <a:ext cx="1885190" cy="19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8082" y="3087829"/>
            <a:ext cx="4281072" cy="245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892651">
            <a:off x="5879311" y="3644501"/>
            <a:ext cx="2570460" cy="186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459818">
            <a:off x="6732397" y="4091341"/>
            <a:ext cx="2327324" cy="129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2038" y="2777424"/>
            <a:ext cx="935224" cy="935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31"/>
          <p:cNvGrpSpPr/>
          <p:nvPr/>
        </p:nvGrpSpPr>
        <p:grpSpPr>
          <a:xfrm>
            <a:off x="489099" y="404227"/>
            <a:ext cx="7672939" cy="1456861"/>
            <a:chOff x="-8303312" y="-2408231"/>
            <a:chExt cx="14415478" cy="3884961"/>
          </a:xfrm>
        </p:grpSpPr>
        <p:sp>
          <p:nvSpPr>
            <p:cNvPr id="250" name="Google Shape;250;p31"/>
            <p:cNvSpPr txBox="1"/>
            <p:nvPr/>
          </p:nvSpPr>
          <p:spPr>
            <a:xfrm>
              <a:off x="-8303312" y="-2408231"/>
              <a:ext cx="13832073" cy="2757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 dirty="0">
                  <a:solidFill>
                    <a:srgbClr val="B8C48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¿QUÉ ES UN REPROBADO AUTORIZADO?</a:t>
              </a:r>
              <a:endParaRPr sz="28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51" name="Google Shape;251;p31"/>
            <p:cNvSpPr txBox="1"/>
            <p:nvPr/>
          </p:nvSpPr>
          <p:spPr>
            <a:xfrm>
              <a:off x="0" y="1074568"/>
              <a:ext cx="6112166" cy="402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</p:grpSp>
      <p:pic>
        <p:nvPicPr>
          <p:cNvPr id="253" name="Google Shape;253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942058">
            <a:off x="7690778" y="-285385"/>
            <a:ext cx="1877744" cy="156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227735">
            <a:off x="7752166" y="-458705"/>
            <a:ext cx="1463118" cy="18124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CF17B-53A5-54F6-09C3-D06AB596E2D5}"/>
              </a:ext>
            </a:extLst>
          </p:cNvPr>
          <p:cNvSpPr txBox="1"/>
          <p:nvPr/>
        </p:nvSpPr>
        <p:spPr>
          <a:xfrm>
            <a:off x="583373" y="1583618"/>
            <a:ext cx="79772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 no cumplir con el  requisito de asistencia, la/el estudiante quedará en calidad de Reprobado Autorizado R/A, lo que significa que podrá pasar al siguiente nivel si tiene nota final igual o superior a 4.0, pero no obtendrá los créditos del curso y le aparecerá una R en el boletín.</a:t>
            </a:r>
            <a:endParaRPr lang="es-CL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/>
          <p:cNvSpPr txBox="1"/>
          <p:nvPr/>
        </p:nvSpPr>
        <p:spPr>
          <a:xfrm>
            <a:off x="1590834" y="614134"/>
            <a:ext cx="5196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B0AFF5"/>
                </a:solidFill>
                <a:latin typeface="Sansita ExtraBold"/>
                <a:sym typeface="Sansita ExtraBold"/>
              </a:rPr>
              <a:t>Mis Reglas</a:t>
            </a:r>
            <a:endParaRPr sz="700" dirty="0"/>
          </a:p>
        </p:txBody>
      </p:sp>
      <p:pic>
        <p:nvPicPr>
          <p:cNvPr id="550" name="Google Shape;55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18" y="78003"/>
            <a:ext cx="1870669" cy="104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840680" y="2859944"/>
            <a:ext cx="2337151" cy="21168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850D387B-253C-2E80-AE29-14CC5A99F908}"/>
              </a:ext>
            </a:extLst>
          </p:cNvPr>
          <p:cNvSpPr/>
          <p:nvPr/>
        </p:nvSpPr>
        <p:spPr>
          <a:xfrm>
            <a:off x="3838353" y="1902420"/>
            <a:ext cx="914400" cy="95057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Google Shape;544;p47">
            <a:extLst>
              <a:ext uri="{FF2B5EF4-FFF2-40B4-BE49-F238E27FC236}">
                <a16:creationId xmlns:a16="http://schemas.microsoft.com/office/drawing/2014/main" id="{69B77A49-AF9E-EA9D-C165-AA15D3D5686D}"/>
              </a:ext>
            </a:extLst>
          </p:cNvPr>
          <p:cNvSpPr txBox="1"/>
          <p:nvPr/>
        </p:nvSpPr>
        <p:spPr>
          <a:xfrm>
            <a:off x="1856647" y="3241080"/>
            <a:ext cx="5196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B0AFF5"/>
                </a:solidFill>
                <a:latin typeface="Sansita ExtraBold"/>
                <a:sym typeface="Sansita ExtraBold"/>
              </a:rPr>
              <a:t>Hábitos atómicos</a:t>
            </a:r>
            <a:endParaRPr sz="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>
          <a:extLst>
            <a:ext uri="{FF2B5EF4-FFF2-40B4-BE49-F238E27FC236}">
              <a16:creationId xmlns:a16="http://schemas.microsoft.com/office/drawing/2014/main" id="{9EF95581-90D0-5F03-07D4-CEC68798B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>
            <a:extLst>
              <a:ext uri="{FF2B5EF4-FFF2-40B4-BE49-F238E27FC236}">
                <a16:creationId xmlns:a16="http://schemas.microsoft.com/office/drawing/2014/main" id="{752F8373-0265-B0A1-F8B3-A8FDD30F7A90}"/>
              </a:ext>
            </a:extLst>
          </p:cNvPr>
          <p:cNvSpPr txBox="1"/>
          <p:nvPr/>
        </p:nvSpPr>
        <p:spPr>
          <a:xfrm>
            <a:off x="673590" y="458151"/>
            <a:ext cx="6277259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B0AFF5"/>
                </a:solidFill>
                <a:latin typeface="Sansita ExtraBold"/>
                <a:sym typeface="Sansita ExtraBold"/>
              </a:rPr>
              <a:t>       Some good Podcasts for you</a:t>
            </a:r>
            <a:endParaRPr sz="3200" dirty="0"/>
          </a:p>
        </p:txBody>
      </p:sp>
      <p:pic>
        <p:nvPicPr>
          <p:cNvPr id="551" name="Google Shape;551;p47">
            <a:extLst>
              <a:ext uri="{FF2B5EF4-FFF2-40B4-BE49-F238E27FC236}">
                <a16:creationId xmlns:a16="http://schemas.microsoft.com/office/drawing/2014/main" id="{583B44BD-8ED8-62BF-3D5D-44BBDE163D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840680" y="2859944"/>
            <a:ext cx="2337151" cy="21168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44;p47">
            <a:extLst>
              <a:ext uri="{FF2B5EF4-FFF2-40B4-BE49-F238E27FC236}">
                <a16:creationId xmlns:a16="http://schemas.microsoft.com/office/drawing/2014/main" id="{CD92CB31-F973-3A9A-D2BC-E7C8EC034A37}"/>
              </a:ext>
            </a:extLst>
          </p:cNvPr>
          <p:cNvSpPr txBox="1"/>
          <p:nvPr/>
        </p:nvSpPr>
        <p:spPr>
          <a:xfrm>
            <a:off x="887817" y="1557869"/>
            <a:ext cx="7159761" cy="265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For mysteries:  Case 63. Serial killers</a:t>
            </a: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 For comedy lovers : The Joe Rogan experience. Office ladies</a:t>
            </a: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For brain lovers: Huberman lab</a:t>
            </a: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For sport lovers : The Bill Simmons Podcast</a:t>
            </a: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For foodies: Gastropod</a:t>
            </a: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sz="1800" dirty="0"/>
          </a:p>
        </p:txBody>
      </p:sp>
      <p:pic>
        <p:nvPicPr>
          <p:cNvPr id="2050" name="Picture 2" descr="Ilustración de Podcast Icono Sobre Un Fondo Blanco Icono Sello Logotipo  Ilustración Vectorial De Stock y más Vectores Libres de Derechos de  Podcasting - iStock">
            <a:extLst>
              <a:ext uri="{FF2B5EF4-FFF2-40B4-BE49-F238E27FC236}">
                <a16:creationId xmlns:a16="http://schemas.microsoft.com/office/drawing/2014/main" id="{29FC5196-C9C2-9ECC-1E8B-E23BE733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28" y="96535"/>
            <a:ext cx="1461334" cy="14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1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585396">
            <a:off x="-800776" y="284417"/>
            <a:ext cx="3657600" cy="1635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425210">
            <a:off x="7940045" y="1267406"/>
            <a:ext cx="2126318" cy="18827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9"/>
          <p:cNvGrpSpPr/>
          <p:nvPr/>
        </p:nvGrpSpPr>
        <p:grpSpPr>
          <a:xfrm>
            <a:off x="682668" y="3164546"/>
            <a:ext cx="7778663" cy="1761277"/>
            <a:chOff x="0" y="-9525"/>
            <a:chExt cx="20743102" cy="4696740"/>
          </a:xfrm>
        </p:grpSpPr>
        <p:sp>
          <p:nvSpPr>
            <p:cNvPr id="210" name="Google Shape;210;p29"/>
            <p:cNvSpPr txBox="1"/>
            <p:nvPr/>
          </p:nvSpPr>
          <p:spPr>
            <a:xfrm>
              <a:off x="0" y="-9525"/>
              <a:ext cx="20743102" cy="1838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500" b="1" i="0" u="none" strike="noStrike" cap="none" dirty="0">
                  <a:solidFill>
                    <a:srgbClr val="B9B7EE"/>
                  </a:solidFill>
                  <a:latin typeface="Sansita ExtraBold"/>
                  <a:ea typeface="Sansita ExtraBold"/>
                  <a:cs typeface="Sansita ExtraBold"/>
                  <a:sym typeface="Sansita ExtraBold"/>
                </a:rPr>
                <a:t>Hello there!</a:t>
              </a:r>
              <a:endParaRPr sz="700" dirty="0"/>
            </a:p>
          </p:txBody>
        </p:sp>
        <p:sp>
          <p:nvSpPr>
            <p:cNvPr id="211" name="Google Shape;211;p29"/>
            <p:cNvSpPr txBox="1"/>
            <p:nvPr/>
          </p:nvSpPr>
          <p:spPr>
            <a:xfrm>
              <a:off x="0" y="2393254"/>
              <a:ext cx="20743102" cy="2293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/>
                <a:t>Mi nombre es Carolina Santander, mi mail es </a:t>
              </a:r>
              <a:r>
                <a:rPr lang="en" sz="1800" dirty="0">
                  <a:hlinkClick r:id="rId5"/>
                </a:rPr>
                <a:t>carosantander</a:t>
              </a:r>
              <a:r>
                <a:rPr lang="en" sz="1800" b="0" i="0" u="none" strike="noStrike" cap="none" dirty="0">
                  <a:solidFill>
                    <a:srgbClr val="000000"/>
                  </a:solidFill>
                  <a:sym typeface="Arial"/>
                  <a:hlinkClick r:id="rId5"/>
                </a:rPr>
                <a:t>@uchile.cl</a:t>
              </a:r>
              <a:r>
                <a:rPr lang="en"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 dirty="0"/>
                <a:t>M</a:t>
              </a:r>
              <a:r>
                <a:rPr lang="en" sz="1800" dirty="0"/>
                <a:t>i IG es @misscarosama</a:t>
              </a: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31899BB-C028-F03C-13F2-C674127C9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247" y="906666"/>
            <a:ext cx="3375504" cy="189963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129711" y="1557047"/>
            <a:ext cx="2499939" cy="75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7416" y="1427677"/>
            <a:ext cx="1543533" cy="1293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99999">
            <a:off x="5098805" y="1458804"/>
            <a:ext cx="1268146" cy="120589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 txBox="1"/>
          <p:nvPr/>
        </p:nvSpPr>
        <p:spPr>
          <a:xfrm>
            <a:off x="1231665" y="215028"/>
            <a:ext cx="6059287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9DDDCB"/>
                </a:solidFill>
                <a:latin typeface="Sansita ExtraBold"/>
                <a:sym typeface="Sansita ExtraBold"/>
              </a:rPr>
              <a:t>Nuestros hábitos atómicos</a:t>
            </a:r>
            <a:endParaRPr sz="700" dirty="0"/>
          </a:p>
        </p:txBody>
      </p:sp>
      <p:grpSp>
        <p:nvGrpSpPr>
          <p:cNvPr id="223" name="Google Shape;223;p30"/>
          <p:cNvGrpSpPr/>
          <p:nvPr/>
        </p:nvGrpSpPr>
        <p:grpSpPr>
          <a:xfrm>
            <a:off x="514350" y="3794218"/>
            <a:ext cx="2499939" cy="800219"/>
            <a:chOff x="0" y="-38100"/>
            <a:chExt cx="6666504" cy="2133918"/>
          </a:xfrm>
        </p:grpSpPr>
        <p:sp>
          <p:nvSpPr>
            <p:cNvPr id="224" name="Google Shape;224;p30"/>
            <p:cNvSpPr txBox="1"/>
            <p:nvPr/>
          </p:nvSpPr>
          <p:spPr>
            <a:xfrm>
              <a:off x="0" y="1004767"/>
              <a:ext cx="6666504" cy="373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  <p:sp>
          <p:nvSpPr>
            <p:cNvPr id="225" name="Google Shape;225;p30"/>
            <p:cNvSpPr txBox="1"/>
            <p:nvPr/>
          </p:nvSpPr>
          <p:spPr>
            <a:xfrm>
              <a:off x="0" y="-38100"/>
              <a:ext cx="6666504" cy="2133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5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8A9CE8"/>
                  </a:solidFill>
                </a:rPr>
                <a:t>Celular en Inglés</a:t>
              </a:r>
            </a:p>
            <a:p>
              <a:pPr marL="0" marR="0" lvl="0" indent="0" algn="l" rtl="0">
                <a:lnSpc>
                  <a:spcPct val="13005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8A9CE8"/>
                  </a:solidFill>
                </a:rPr>
                <a:t>(mail en inglés)</a:t>
              </a:r>
              <a:endParaRPr sz="700" dirty="0"/>
            </a:p>
          </p:txBody>
        </p:sp>
      </p:grpSp>
      <p:sp>
        <p:nvSpPr>
          <p:cNvPr id="228" name="Google Shape;228;p30"/>
          <p:cNvSpPr txBox="1"/>
          <p:nvPr/>
        </p:nvSpPr>
        <p:spPr>
          <a:xfrm>
            <a:off x="3322031" y="3794218"/>
            <a:ext cx="24999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8A9CE8"/>
                </a:solidFill>
              </a:rPr>
              <a:t>Dos series en ingles</a:t>
            </a:r>
            <a:endParaRPr sz="700" dirty="0"/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4678" y="-66740"/>
            <a:ext cx="1999726" cy="111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330838" y="0"/>
            <a:ext cx="2031192" cy="11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238948">
            <a:off x="-115269" y="4581881"/>
            <a:ext cx="840239" cy="71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AA43A9-C458-4FA9-DBFD-270B8170C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104" y="1619250"/>
            <a:ext cx="1685925" cy="1905000"/>
          </a:xfrm>
          <a:prstGeom prst="rect">
            <a:avLst/>
          </a:prstGeom>
        </p:spPr>
      </p:pic>
      <p:pic>
        <p:nvPicPr>
          <p:cNvPr id="1026" name="Picture 2" descr="The Best Upcoming shows in 2023 on HBO Max - ranked">
            <a:extLst>
              <a:ext uri="{FF2B5EF4-FFF2-40B4-BE49-F238E27FC236}">
                <a16:creationId xmlns:a16="http://schemas.microsoft.com/office/drawing/2014/main" id="{5E530244-7678-866D-F9C6-870D4FB90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64" y="177165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28;p30">
            <a:extLst>
              <a:ext uri="{FF2B5EF4-FFF2-40B4-BE49-F238E27FC236}">
                <a16:creationId xmlns:a16="http://schemas.microsoft.com/office/drawing/2014/main" id="{189A8086-9A65-B8FC-E9A4-113182729AD0}"/>
              </a:ext>
            </a:extLst>
          </p:cNvPr>
          <p:cNvSpPr txBox="1"/>
          <p:nvPr/>
        </p:nvSpPr>
        <p:spPr>
          <a:xfrm>
            <a:off x="6335824" y="3708416"/>
            <a:ext cx="24999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8A9CE8"/>
                </a:solidFill>
              </a:rPr>
              <a:t>Listening </a:t>
            </a:r>
            <a:endParaRPr sz="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D8526-CA29-93AE-861D-C52FF24E9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9881" y="1700212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>
          <a:extLst>
            <a:ext uri="{FF2B5EF4-FFF2-40B4-BE49-F238E27FC236}">
              <a16:creationId xmlns:a16="http://schemas.microsoft.com/office/drawing/2014/main" id="{9EF95581-90D0-5F03-07D4-CEC68798B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>
            <a:extLst>
              <a:ext uri="{FF2B5EF4-FFF2-40B4-BE49-F238E27FC236}">
                <a16:creationId xmlns:a16="http://schemas.microsoft.com/office/drawing/2014/main" id="{752F8373-0265-B0A1-F8B3-A8FDD30F7A90}"/>
              </a:ext>
            </a:extLst>
          </p:cNvPr>
          <p:cNvSpPr txBox="1"/>
          <p:nvPr/>
        </p:nvSpPr>
        <p:spPr>
          <a:xfrm>
            <a:off x="1329069" y="205594"/>
            <a:ext cx="6277259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B0AFF5"/>
                </a:solidFill>
                <a:latin typeface="Sansita ExtraBold"/>
                <a:sym typeface="Sansita ExtraBold"/>
              </a:rPr>
              <a:t>       EFFECTIVE COMMUNICATION</a:t>
            </a:r>
            <a:endParaRPr sz="3200" dirty="0"/>
          </a:p>
        </p:txBody>
      </p:sp>
      <p:pic>
        <p:nvPicPr>
          <p:cNvPr id="551" name="Google Shape;551;p47">
            <a:extLst>
              <a:ext uri="{FF2B5EF4-FFF2-40B4-BE49-F238E27FC236}">
                <a16:creationId xmlns:a16="http://schemas.microsoft.com/office/drawing/2014/main" id="{583B44BD-8ED8-62BF-3D5D-44BBDE163D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840680" y="2859944"/>
            <a:ext cx="2337151" cy="211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56BA6F-9749-5558-7EE9-AFFD60EB4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75" y="796525"/>
            <a:ext cx="7313353" cy="220895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Crying Face">
                <a:extLst>
                  <a:ext uri="{FF2B5EF4-FFF2-40B4-BE49-F238E27FC236}">
                    <a16:creationId xmlns:a16="http://schemas.microsoft.com/office/drawing/2014/main" id="{E9060BB7-D006-66B3-03A7-A718632E28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182608"/>
                  </p:ext>
                </p:extLst>
              </p:nvPr>
            </p:nvGraphicFramePr>
            <p:xfrm>
              <a:off x="2807708" y="3043593"/>
              <a:ext cx="2116812" cy="17495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116812" cy="1749512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2380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Crying Face">
                <a:extLst>
                  <a:ext uri="{FF2B5EF4-FFF2-40B4-BE49-F238E27FC236}">
                    <a16:creationId xmlns:a16="http://schemas.microsoft.com/office/drawing/2014/main" id="{E9060BB7-D006-66B3-03A7-A718632E28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7708" y="3043593"/>
                <a:ext cx="2116812" cy="17495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391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>
          <a:extLst>
            <a:ext uri="{FF2B5EF4-FFF2-40B4-BE49-F238E27FC236}">
              <a16:creationId xmlns:a16="http://schemas.microsoft.com/office/drawing/2014/main" id="{9EF95581-90D0-5F03-07D4-CEC68798B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>
            <a:extLst>
              <a:ext uri="{FF2B5EF4-FFF2-40B4-BE49-F238E27FC236}">
                <a16:creationId xmlns:a16="http://schemas.microsoft.com/office/drawing/2014/main" id="{752F8373-0265-B0A1-F8B3-A8FDD30F7A90}"/>
              </a:ext>
            </a:extLst>
          </p:cNvPr>
          <p:cNvSpPr txBox="1"/>
          <p:nvPr/>
        </p:nvSpPr>
        <p:spPr>
          <a:xfrm>
            <a:off x="688569" y="220149"/>
            <a:ext cx="715976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B0AFF5"/>
                </a:solidFill>
                <a:latin typeface="Sansita ExtraBold"/>
                <a:sym typeface="Sansita ExtraBold"/>
              </a:rPr>
              <a:t>       LET´S BE SOLIDARY</a:t>
            </a:r>
            <a:endParaRPr sz="3200" dirty="0"/>
          </a:p>
        </p:txBody>
      </p:sp>
      <p:sp>
        <p:nvSpPr>
          <p:cNvPr id="3" name="Google Shape;544;p47">
            <a:extLst>
              <a:ext uri="{FF2B5EF4-FFF2-40B4-BE49-F238E27FC236}">
                <a16:creationId xmlns:a16="http://schemas.microsoft.com/office/drawing/2014/main" id="{CD92CB31-F973-3A9A-D2BC-E7C8EC034A37}"/>
              </a:ext>
            </a:extLst>
          </p:cNvPr>
          <p:cNvSpPr txBox="1"/>
          <p:nvPr/>
        </p:nvSpPr>
        <p:spPr>
          <a:xfrm>
            <a:off x="849494" y="1047507"/>
            <a:ext cx="7159761" cy="398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Si tiene tos y no es alérgico/a/e.</a:t>
            </a: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Si le duele la guatita.</a:t>
            </a: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Si se siente enfermo/a/e</a:t>
            </a: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367CD4-B9A4-9838-E4B2-83405F8D9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161" y="2327191"/>
            <a:ext cx="18764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/>
          <p:cNvSpPr txBox="1"/>
          <p:nvPr/>
        </p:nvSpPr>
        <p:spPr>
          <a:xfrm>
            <a:off x="1973606" y="78003"/>
            <a:ext cx="5196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B0AFF5"/>
                </a:solidFill>
                <a:latin typeface="Sansita ExtraBold"/>
                <a:sym typeface="Sansita ExtraBold"/>
              </a:rPr>
              <a:t>Speaking activities</a:t>
            </a:r>
            <a:endParaRPr sz="700" dirty="0"/>
          </a:p>
        </p:txBody>
      </p:sp>
      <p:pic>
        <p:nvPicPr>
          <p:cNvPr id="548" name="Google Shape;548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21569" y="3776397"/>
            <a:ext cx="2113138" cy="190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9255" y="-546823"/>
            <a:ext cx="1789931" cy="180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18" y="78003"/>
            <a:ext cx="1870669" cy="104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6840680" y="2859944"/>
            <a:ext cx="2337151" cy="21168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44;p47">
            <a:extLst>
              <a:ext uri="{FF2B5EF4-FFF2-40B4-BE49-F238E27FC236}">
                <a16:creationId xmlns:a16="http://schemas.microsoft.com/office/drawing/2014/main" id="{69B77A49-AF9E-EA9D-C165-AA15D3D5686D}"/>
              </a:ext>
            </a:extLst>
          </p:cNvPr>
          <p:cNvSpPr txBox="1"/>
          <p:nvPr/>
        </p:nvSpPr>
        <p:spPr>
          <a:xfrm>
            <a:off x="162453" y="1122177"/>
            <a:ext cx="5196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B0AFF5"/>
                </a:solidFill>
                <a:latin typeface="Sansita ExtraBold"/>
                <a:sym typeface="Sansita ExtraBold"/>
              </a:rPr>
              <a:t>English Corner </a:t>
            </a:r>
            <a:r>
              <a:rPr lang="en" sz="1600" b="1" dirty="0">
                <a:solidFill>
                  <a:srgbClr val="B0AFF5"/>
                </a:solidFill>
                <a:latin typeface="Sansita ExtraBold"/>
                <a:sym typeface="Sansita ExtraBold"/>
              </a:rPr>
              <a:t>(Novedades)</a:t>
            </a:r>
            <a:endParaRPr sz="1600" dirty="0"/>
          </a:p>
        </p:txBody>
      </p:sp>
      <p:pic>
        <p:nvPicPr>
          <p:cNvPr id="4" name="Server Discord (10)">
            <a:hlinkClick r:id="" action="ppaction://media"/>
            <a:extLst>
              <a:ext uri="{FF2B5EF4-FFF2-40B4-BE49-F238E27FC236}">
                <a16:creationId xmlns:a16="http://schemas.microsoft.com/office/drawing/2014/main" id="{9AB49E41-1F52-8D10-3D54-59FDDD8C95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8289" y="2059619"/>
            <a:ext cx="5196787" cy="29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6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4"/>
          <p:cNvSpPr txBox="1"/>
          <p:nvPr/>
        </p:nvSpPr>
        <p:spPr>
          <a:xfrm>
            <a:off x="1734387" y="479513"/>
            <a:ext cx="5591446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F8A8D5"/>
                </a:solidFill>
                <a:latin typeface="Sansita ExtraBold"/>
                <a:sym typeface="Sansita ExtraBold"/>
              </a:rPr>
              <a:t>Lo más importante: Tu motivación</a:t>
            </a:r>
            <a:endParaRPr sz="700" dirty="0"/>
          </a:p>
        </p:txBody>
      </p:sp>
      <p:pic>
        <p:nvPicPr>
          <p:cNvPr id="487" name="Google Shape;48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93873">
            <a:off x="-603047" y="-403956"/>
            <a:ext cx="2337151" cy="211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596174" y="3777259"/>
            <a:ext cx="3228752" cy="184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913227">
            <a:off x="7476684" y="3635148"/>
            <a:ext cx="1818215" cy="15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0461" y="-847303"/>
            <a:ext cx="2284465" cy="205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4169580"/>
            <a:ext cx="2200542" cy="12283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3C13C-3E96-502D-501B-3E8B8B972347}"/>
              </a:ext>
            </a:extLst>
          </p:cNvPr>
          <p:cNvSpPr txBox="1"/>
          <p:nvPr/>
        </p:nvSpPr>
        <p:spPr>
          <a:xfrm>
            <a:off x="1722475" y="2233121"/>
            <a:ext cx="67942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APRENDER SIN FRUSTARSE      </a:t>
            </a:r>
          </a:p>
          <a:p>
            <a:endParaRPr lang="es-CL" dirty="0"/>
          </a:p>
          <a:p>
            <a:r>
              <a:rPr lang="es-CL" dirty="0"/>
              <a:t>EVALUACIONES ORALES</a:t>
            </a:r>
          </a:p>
          <a:p>
            <a:endParaRPr lang="es-CL" dirty="0"/>
          </a:p>
          <a:p>
            <a:r>
              <a:rPr lang="es-CL" dirty="0"/>
              <a:t>CONSEJOS PARA EL TOEFL</a:t>
            </a:r>
          </a:p>
          <a:p>
            <a:endParaRPr lang="es-CL" dirty="0"/>
          </a:p>
          <a:p>
            <a:r>
              <a:rPr lang="es-CL" dirty="0"/>
              <a:t>TIPS FOR THE TOEFL READING SECTION 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Graphic 4" descr="Clapper board">
            <a:hlinkClick r:id="rId8"/>
            <a:extLst>
              <a:ext uri="{FF2B5EF4-FFF2-40B4-BE49-F238E27FC236}">
                <a16:creationId xmlns:a16="http://schemas.microsoft.com/office/drawing/2014/main" id="{57A05C2C-FC88-F6E2-B256-E18717067E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3345" y="2035760"/>
            <a:ext cx="528929" cy="528929"/>
          </a:xfrm>
          <a:prstGeom prst="rect">
            <a:avLst/>
          </a:prstGeom>
        </p:spPr>
      </p:pic>
      <p:pic>
        <p:nvPicPr>
          <p:cNvPr id="6" name="Picture 5">
            <a:hlinkClick r:id="rId11"/>
            <a:extLst>
              <a:ext uri="{FF2B5EF4-FFF2-40B4-BE49-F238E27FC236}">
                <a16:creationId xmlns:a16="http://schemas.microsoft.com/office/drawing/2014/main" id="{999C4B2D-8B15-6F42-3031-7CDEAB2E3D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4533" y="2490337"/>
            <a:ext cx="528929" cy="533919"/>
          </a:xfrm>
          <a:prstGeom prst="rect">
            <a:avLst/>
          </a:prstGeom>
        </p:spPr>
      </p:pic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15E1FC17-023F-9AAE-298A-328EBA6157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0144" y="2934403"/>
            <a:ext cx="528929" cy="533919"/>
          </a:xfrm>
          <a:prstGeom prst="rect">
            <a:avLst/>
          </a:prstGeom>
        </p:spPr>
      </p:pic>
      <p:pic>
        <p:nvPicPr>
          <p:cNvPr id="8" name="Picture 7">
            <a:hlinkClick r:id="rId13"/>
            <a:extLst>
              <a:ext uri="{FF2B5EF4-FFF2-40B4-BE49-F238E27FC236}">
                <a16:creationId xmlns:a16="http://schemas.microsoft.com/office/drawing/2014/main" id="{A7E19491-BDC1-9046-8EA5-63DFCFDE37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2274" y="3356505"/>
            <a:ext cx="530398" cy="53649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/>
          <p:cNvSpPr txBox="1"/>
          <p:nvPr/>
        </p:nvSpPr>
        <p:spPr>
          <a:xfrm>
            <a:off x="-333659" y="424810"/>
            <a:ext cx="63091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B0AFF5"/>
                </a:solidFill>
                <a:latin typeface="Sansita ExtraBold"/>
                <a:sym typeface="Sansita ExtraBold"/>
              </a:rPr>
              <a:t>In this class we like</a:t>
            </a:r>
            <a:endParaRPr sz="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61F66-1C85-F596-C6AA-F7F33D43D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77" y="1255807"/>
            <a:ext cx="1781443" cy="3167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D4F79-1B0E-ED90-6A11-FED9A1CAF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563" y="2797199"/>
            <a:ext cx="2552700" cy="179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26FAE2-9259-190A-D967-2D534AAB4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560" y="1273137"/>
            <a:ext cx="2362200" cy="193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03927A-6D0B-17C1-0015-FF265AD01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498" y="195742"/>
            <a:ext cx="2961509" cy="1975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1EBA2-6568-A68D-9C4B-E0C8AD26D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325" y="2376008"/>
            <a:ext cx="262739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0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>
          <a:extLst>
            <a:ext uri="{FF2B5EF4-FFF2-40B4-BE49-F238E27FC236}">
              <a16:creationId xmlns:a16="http://schemas.microsoft.com/office/drawing/2014/main" id="{F66AF8E8-0E53-CF3D-C121-91B563878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47">
            <a:extLst>
              <a:ext uri="{FF2B5EF4-FFF2-40B4-BE49-F238E27FC236}">
                <a16:creationId xmlns:a16="http://schemas.microsoft.com/office/drawing/2014/main" id="{54E82210-4315-FCF2-537C-2781031ED4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1569" y="3776397"/>
            <a:ext cx="2113138" cy="190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7">
            <a:extLst>
              <a:ext uri="{FF2B5EF4-FFF2-40B4-BE49-F238E27FC236}">
                <a16:creationId xmlns:a16="http://schemas.microsoft.com/office/drawing/2014/main" id="{CCBE6BE6-6CD8-2C98-20DA-B068801A8F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840680" y="2859944"/>
            <a:ext cx="2337151" cy="21168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44;p47">
            <a:extLst>
              <a:ext uri="{FF2B5EF4-FFF2-40B4-BE49-F238E27FC236}">
                <a16:creationId xmlns:a16="http://schemas.microsoft.com/office/drawing/2014/main" id="{22E342A2-9074-AAD0-C917-BB2F370A02A3}"/>
              </a:ext>
            </a:extLst>
          </p:cNvPr>
          <p:cNvSpPr txBox="1"/>
          <p:nvPr/>
        </p:nvSpPr>
        <p:spPr>
          <a:xfrm>
            <a:off x="1306693" y="239395"/>
            <a:ext cx="67025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B0AFF5"/>
                </a:solidFill>
                <a:latin typeface="Sansita ExtraBold"/>
                <a:sym typeface="Sansita ExtraBold"/>
              </a:rPr>
              <a:t>Casos que deben conversar con la profesora al final de la clase de hoy o lo antes posible</a:t>
            </a:r>
            <a:endParaRPr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BF2AD8-4B36-0677-8109-CCAF32A64654}"/>
              </a:ext>
            </a:extLst>
          </p:cNvPr>
          <p:cNvSpPr/>
          <p:nvPr/>
        </p:nvSpPr>
        <p:spPr>
          <a:xfrm>
            <a:off x="467832" y="1222676"/>
            <a:ext cx="4561367" cy="73866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Estudiantes que hayan rendido el curso anteriormente y lo hayan reprobado  una o mas veces</a:t>
            </a:r>
            <a:endParaRPr lang="es-CL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26045A-E1E4-B819-07C4-50D41AD2A549}"/>
              </a:ext>
            </a:extLst>
          </p:cNvPr>
          <p:cNvSpPr/>
          <p:nvPr/>
        </p:nvSpPr>
        <p:spPr>
          <a:xfrm>
            <a:off x="3447888" y="2292575"/>
            <a:ext cx="4561367" cy="73866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Estudiantes que hayan realizado los cursos anteriores  en pandemia </a:t>
            </a:r>
            <a:endParaRPr lang="es-CL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969A10-B959-CA6B-5714-99711B60FA68}"/>
              </a:ext>
            </a:extLst>
          </p:cNvPr>
          <p:cNvSpPr/>
          <p:nvPr/>
        </p:nvSpPr>
        <p:spPr>
          <a:xfrm>
            <a:off x="4306186" y="3603371"/>
            <a:ext cx="4561367" cy="9144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Estudiantes que tengan alguna certificación de Inglés  (TOEFL, CAE, FCE, </a:t>
            </a:r>
            <a:r>
              <a:rPr lang="es-ES" dirty="0" err="1"/>
              <a:t>etc</a:t>
            </a:r>
            <a:r>
              <a:rPr lang="es-ES" dirty="0"/>
              <a:t>)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9572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>
          <a:extLst>
            <a:ext uri="{FF2B5EF4-FFF2-40B4-BE49-F238E27FC236}">
              <a16:creationId xmlns:a16="http://schemas.microsoft.com/office/drawing/2014/main" id="{9623605D-5BFE-0814-F8F2-51F2CCFF3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4">
            <a:extLst>
              <a:ext uri="{FF2B5EF4-FFF2-40B4-BE49-F238E27FC236}">
                <a16:creationId xmlns:a16="http://schemas.microsoft.com/office/drawing/2014/main" id="{24DA5F00-8E83-5372-6293-F74F5E58C0C6}"/>
              </a:ext>
            </a:extLst>
          </p:cNvPr>
          <p:cNvSpPr txBox="1"/>
          <p:nvPr/>
        </p:nvSpPr>
        <p:spPr>
          <a:xfrm>
            <a:off x="1734387" y="479513"/>
            <a:ext cx="55914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500" b="1" dirty="0">
                <a:solidFill>
                  <a:srgbClr val="F8A8D5"/>
                </a:solidFill>
                <a:latin typeface="Sansita ExtraBold"/>
                <a:sym typeface="Sansita ExtraBold"/>
              </a:rPr>
              <a:t>Y</a:t>
            </a:r>
            <a:r>
              <a:rPr lang="en" sz="4500" b="1" dirty="0">
                <a:solidFill>
                  <a:srgbClr val="F8A8D5"/>
                </a:solidFill>
                <a:latin typeface="Sansita ExtraBold"/>
                <a:sym typeface="Sansita ExtraBold"/>
              </a:rPr>
              <a:t> por último…</a:t>
            </a:r>
            <a:endParaRPr sz="700" dirty="0"/>
          </a:p>
        </p:txBody>
      </p:sp>
      <p:pic>
        <p:nvPicPr>
          <p:cNvPr id="487" name="Google Shape;487;p44">
            <a:extLst>
              <a:ext uri="{FF2B5EF4-FFF2-40B4-BE49-F238E27FC236}">
                <a16:creationId xmlns:a16="http://schemas.microsoft.com/office/drawing/2014/main" id="{C1ECB35F-AB65-C86C-6498-159F9EA367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93873">
            <a:off x="-603047" y="-403956"/>
            <a:ext cx="2337151" cy="211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4">
            <a:extLst>
              <a:ext uri="{FF2B5EF4-FFF2-40B4-BE49-F238E27FC236}">
                <a16:creationId xmlns:a16="http://schemas.microsoft.com/office/drawing/2014/main" id="{0B70038B-BD9F-6C83-E536-834645D87A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596174" y="3777259"/>
            <a:ext cx="3228752" cy="184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4">
            <a:extLst>
              <a:ext uri="{FF2B5EF4-FFF2-40B4-BE49-F238E27FC236}">
                <a16:creationId xmlns:a16="http://schemas.microsoft.com/office/drawing/2014/main" id="{51B0A278-535A-FCC6-D225-CF27FF8C27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913227">
            <a:off x="7476684" y="3635148"/>
            <a:ext cx="1818215" cy="15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4">
            <a:extLst>
              <a:ext uri="{FF2B5EF4-FFF2-40B4-BE49-F238E27FC236}">
                <a16:creationId xmlns:a16="http://schemas.microsoft.com/office/drawing/2014/main" id="{E6BF4DC4-BC4C-0656-44A1-50331F99479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0461" y="-847303"/>
            <a:ext cx="2284465" cy="205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4">
            <a:extLst>
              <a:ext uri="{FF2B5EF4-FFF2-40B4-BE49-F238E27FC236}">
                <a16:creationId xmlns:a16="http://schemas.microsoft.com/office/drawing/2014/main" id="{0D86E2DE-6B24-E7F9-7471-1043A348421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4169580"/>
            <a:ext cx="2200542" cy="122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3E437-045D-4B81-6C29-C73D456F3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427" y="1524734"/>
            <a:ext cx="2565881" cy="2225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0B4D3A-8F00-3500-A8B6-090269FBB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6692" y="2399342"/>
            <a:ext cx="3955881" cy="22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81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995B5-B357-CEB8-1763-5382C3F4B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550" y="180753"/>
            <a:ext cx="3370334" cy="46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08-01 at 12.04.17">
            <a:hlinkClick r:id="" action="ppaction://media"/>
            <a:extLst>
              <a:ext uri="{FF2B5EF4-FFF2-40B4-BE49-F238E27FC236}">
                <a16:creationId xmlns:a16="http://schemas.microsoft.com/office/drawing/2014/main" id="{83D43265-396E-269D-97E2-BFA496008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994" y="1404064"/>
            <a:ext cx="3459809" cy="23353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D42B6A-1225-781C-5253-7AF2C5709B72}"/>
              </a:ext>
            </a:extLst>
          </p:cNvPr>
          <p:cNvSpPr/>
          <p:nvPr/>
        </p:nvSpPr>
        <p:spPr>
          <a:xfrm>
            <a:off x="4346470" y="786808"/>
            <a:ext cx="428716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Cosas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que NO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eben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OLVIDAR!!!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93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>
            <a:extLst>
              <a:ext uri="{FF2B5EF4-FFF2-40B4-BE49-F238E27FC236}">
                <a16:creationId xmlns:a16="http://schemas.microsoft.com/office/drawing/2014/main" id="{369CA6F5-5327-E58E-7A88-01A8478D80A8}"/>
              </a:ext>
            </a:extLst>
          </p:cNvPr>
          <p:cNvSpPr txBox="1"/>
          <p:nvPr/>
        </p:nvSpPr>
        <p:spPr>
          <a:xfrm>
            <a:off x="696432" y="1654609"/>
            <a:ext cx="775113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8A8D5"/>
                </a:solidFill>
                <a:latin typeface="Sansita ExtraBold"/>
                <a:sym typeface="Sansita ExtraBold"/>
              </a:rPr>
              <a:t>ASISTENCIA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79064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459818">
            <a:off x="6652420" y="-370932"/>
            <a:ext cx="2327324" cy="129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4649" y="3678883"/>
            <a:ext cx="2898607" cy="224510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/>
          <p:nvPr/>
        </p:nvSpPr>
        <p:spPr>
          <a:xfrm>
            <a:off x="477730" y="495441"/>
            <a:ext cx="8411089" cy="605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800" b="1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Sansita ExtraBo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Sansita ExtraBold"/>
              </a:rPr>
              <a:t>El curso tiene un 75% de asistencia</a:t>
            </a: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20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Sansita ExtraBold"/>
            </a:endParaRPr>
          </a:p>
          <a:p>
            <a:pPr marL="342900" marR="0" lvl="0" indent="-3429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Sansita ExtraBold"/>
              </a:rPr>
              <a:t>L</a:t>
            </a:r>
            <a:r>
              <a:rPr lang="en" sz="20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Sansita ExtraBold"/>
              </a:rPr>
              <a:t>as asistencias se justifican vía workflow.</a:t>
            </a:r>
          </a:p>
          <a:p>
            <a:pPr marL="342900" marR="0" lvl="0" indent="-3429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Sansita ExtraBold"/>
              </a:rPr>
              <a:t>Todos los casos aparecen explicados en el documento PROTOCOLO JUSTIFICACIÓN AUSENCIAS ACADÉMICAS en Material Docente.</a:t>
            </a:r>
          </a:p>
          <a:p>
            <a:pPr marL="342900" marR="0" lvl="0" indent="-3429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b="1" dirty="0">
                <a:solidFill>
                  <a:srgbClr val="FF33C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Sansita ExtraBold"/>
              </a:rPr>
              <a:t>La profesora NO aceptará justificación de inasistencias via Mail de ningún tipo.</a:t>
            </a:r>
          </a:p>
          <a:p>
            <a:pPr marL="342900" marR="0" lvl="0" indent="-3429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20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Sansita ExtraBold"/>
            </a:endParaRPr>
          </a:p>
          <a:p>
            <a:pPr marR="0" lvl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2400" dirty="0">
              <a:solidFill>
                <a:srgbClr val="B8C481"/>
              </a:solidFill>
              <a:latin typeface="Sansita ExtraBold"/>
              <a:sym typeface="Sansita ExtraBold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3600" b="1" dirty="0">
              <a:solidFill>
                <a:srgbClr val="B8C481"/>
              </a:solidFill>
              <a:latin typeface="Sansita ExtraBold"/>
              <a:sym typeface="Sansita ExtraBold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4500" b="1" dirty="0">
              <a:solidFill>
                <a:srgbClr val="B8C481"/>
              </a:solidFill>
              <a:latin typeface="Sansita ExtraBold"/>
              <a:sym typeface="Sansita ExtraBold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913227">
            <a:off x="7476684" y="3635148"/>
            <a:ext cx="1818215" cy="15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>
            <a:extLst>
              <a:ext uri="{FF2B5EF4-FFF2-40B4-BE49-F238E27FC236}">
                <a16:creationId xmlns:a16="http://schemas.microsoft.com/office/drawing/2014/main" id="{369CA6F5-5327-E58E-7A88-01A8478D80A8}"/>
              </a:ext>
            </a:extLst>
          </p:cNvPr>
          <p:cNvSpPr txBox="1"/>
          <p:nvPr/>
        </p:nvSpPr>
        <p:spPr>
          <a:xfrm>
            <a:off x="696432" y="1654609"/>
            <a:ext cx="775113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8A8D5"/>
                </a:solidFill>
                <a:latin typeface="Sansita ExtraBold"/>
                <a:sym typeface="Sansita ExtraBold"/>
              </a:rPr>
              <a:t>ATRASOS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6699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>
            <a:extLst>
              <a:ext uri="{FF2B5EF4-FFF2-40B4-BE49-F238E27FC236}">
                <a16:creationId xmlns:a16="http://schemas.microsoft.com/office/drawing/2014/main" id="{369CA6F5-5327-E58E-7A88-01A8478D80A8}"/>
              </a:ext>
            </a:extLst>
          </p:cNvPr>
          <p:cNvSpPr txBox="1"/>
          <p:nvPr/>
        </p:nvSpPr>
        <p:spPr>
          <a:xfrm>
            <a:off x="776177" y="814637"/>
            <a:ext cx="6344386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8A8D5"/>
                </a:solidFill>
                <a:latin typeface="Sansita ExtraBold"/>
                <a:sym typeface="Sansita ExtraBold"/>
              </a:rPr>
              <a:t>Todes les estudiantes que lleguen  despues de 15 minutos quedarán ausentes</a:t>
            </a:r>
            <a:endParaRPr sz="4000" dirty="0"/>
          </a:p>
        </p:txBody>
      </p:sp>
      <p:pic>
        <p:nvPicPr>
          <p:cNvPr id="1028" name="Picture 4" descr="Agatha Tronchatoro, más de 25 años después de Matilda: ¿sabías que casi  pierde un dedo durante las grabaciones? | Películas |Pam Ferris | Pamela  Ferris nnda nnlt | FAMA | MAG.">
            <a:extLst>
              <a:ext uri="{FF2B5EF4-FFF2-40B4-BE49-F238E27FC236}">
                <a16:creationId xmlns:a16="http://schemas.microsoft.com/office/drawing/2014/main" id="{C88B23C2-2AD3-1A8B-B543-34BBD85B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48" y="269772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>
            <a:extLst>
              <a:ext uri="{FF2B5EF4-FFF2-40B4-BE49-F238E27FC236}">
                <a16:creationId xmlns:a16="http://schemas.microsoft.com/office/drawing/2014/main" id="{369CA6F5-5327-E58E-7A88-01A8478D80A8}"/>
              </a:ext>
            </a:extLst>
          </p:cNvPr>
          <p:cNvSpPr txBox="1"/>
          <p:nvPr/>
        </p:nvSpPr>
        <p:spPr>
          <a:xfrm>
            <a:off x="696432" y="1654609"/>
            <a:ext cx="775113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8A8D5"/>
                </a:solidFill>
                <a:latin typeface="Sansita ExtraBold"/>
                <a:sym typeface="Sansita ExtraBold"/>
              </a:rPr>
              <a:t>MAILS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057512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8395" y="72809"/>
            <a:ext cx="2057372" cy="144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4B19CF-5497-DA07-AE55-F00039732F6E}"/>
              </a:ext>
            </a:extLst>
          </p:cNvPr>
          <p:cNvSpPr/>
          <p:nvPr/>
        </p:nvSpPr>
        <p:spPr>
          <a:xfrm>
            <a:off x="272671" y="1518759"/>
            <a:ext cx="8871329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Primero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voy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las FAQ´s que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están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Material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Docente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(MD).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Segundo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voy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MD y al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Foro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hay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información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Siempre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prefiero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preguntar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clases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escribo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al mail y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espero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que me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responda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48 hrs.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aprox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 se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realizan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preguntas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contenido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clases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mail.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falto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una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clase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quiero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saber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donde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vamos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pregunto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Whatssap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del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curso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o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veo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syllabus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MD.</a:t>
            </a:r>
          </a:p>
          <a:p>
            <a:pPr marL="514350" indent="-514350" algn="ctr">
              <a:buAutoNum type="arabicPeriod"/>
            </a:pP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710</Words>
  <Application>Microsoft Office PowerPoint</Application>
  <PresentationFormat>On-screen Show (16:9)</PresentationFormat>
  <Paragraphs>98</Paragraphs>
  <Slides>28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Wingdings</vt:lpstr>
      <vt:lpstr>Arial</vt:lpstr>
      <vt:lpstr>ADLaM Display</vt:lpstr>
      <vt:lpstr>Calibri</vt:lpstr>
      <vt:lpstr>Sansita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Carolina Santander</dc:creator>
  <cp:lastModifiedBy>CAROLINA ANDREA SANTANDER GOMEZ (carosantander)</cp:lastModifiedBy>
  <cp:revision>21</cp:revision>
  <dcterms:modified xsi:type="dcterms:W3CDTF">2025-07-30T15:48:22Z</dcterms:modified>
</cp:coreProperties>
</file>