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14.xml" ContentType="application/vnd.openxmlformats-officedocument.presentationml.notesSlid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notesSlides/notesSlide15.xml" ContentType="application/vnd.openxmlformats-officedocument.presentationml.notesSlid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notesSlides/notesSlide19.xml" ContentType="application/vnd.openxmlformats-officedocument.presentationml.notesSlide+xml"/>
  <Override PartName="/ppt/charts/chart6.xml" ContentType="application/vnd.openxmlformats-officedocument.drawingml.chart+xml"/>
  <Override PartName="/ppt/charts/style6.xml" ContentType="application/vnd.ms-office.chartstyle+xml"/>
  <Override PartName="/ppt/charts/colors6.xml" ContentType="application/vnd.ms-office.chartcolorstyle+xml"/>
  <Override PartName="/ppt/notesSlides/notesSlide20.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charts/chart7.xml" ContentType="application/vnd.openxmlformats-officedocument.drawingml.chart+xml"/>
  <Override PartName="/ppt/charts/style7.xml" ContentType="application/vnd.ms-office.chartstyle+xml"/>
  <Override PartName="/ppt/charts/colors7.xml" ContentType="application/vnd.ms-office.chartcolorstyl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charts/chart8.xml" ContentType="application/vnd.openxmlformats-officedocument.drawingml.chart+xml"/>
  <Override PartName="/ppt/charts/style8.xml" ContentType="application/vnd.ms-office.chartstyle+xml"/>
  <Override PartName="/ppt/charts/colors8.xml" ContentType="application/vnd.ms-office.chartcolorstyle+xml"/>
  <Override PartName="/ppt/notesSlides/notesSlide30.xml" ContentType="application/vnd.openxmlformats-officedocument.presentationml.notesSlide+xml"/>
  <Override PartName="/ppt/charts/chart9.xml" ContentType="application/vnd.openxmlformats-officedocument.drawingml.chart+xml"/>
  <Override PartName="/ppt/charts/style9.xml" ContentType="application/vnd.ms-office.chartstyle+xml"/>
  <Override PartName="/ppt/charts/colors9.xml" ContentType="application/vnd.ms-office.chartcolorstyle+xml"/>
  <Override PartName="/ppt/notesSlides/notesSlide31.xml" ContentType="application/vnd.openxmlformats-officedocument.presentationml.notesSlide+xml"/>
  <Override PartName="/ppt/charts/chart10.xml" ContentType="application/vnd.openxmlformats-officedocument.drawingml.chart+xml"/>
  <Override PartName="/ppt/charts/style10.xml" ContentType="application/vnd.ms-office.chartstyle+xml"/>
  <Override PartName="/ppt/charts/colors10.xml" ContentType="application/vnd.ms-office.chartcolorstyl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charts/chart11.xml" ContentType="application/vnd.openxmlformats-officedocument.drawingml.chart+xml"/>
  <Override PartName="/ppt/charts/style11.xml" ContentType="application/vnd.ms-office.chartstyle+xml"/>
  <Override PartName="/ppt/charts/colors11.xml" ContentType="application/vnd.ms-office.chartcolorstyle+xml"/>
  <Override PartName="/ppt/notesSlides/notesSlide36.xml" ContentType="application/vnd.openxmlformats-officedocument.presentationml.notesSlide+xml"/>
  <Override PartName="/ppt/charts/chart12.xml" ContentType="application/vnd.openxmlformats-officedocument.drawingml.chart+xml"/>
  <Override PartName="/ppt/charts/style12.xml" ContentType="application/vnd.ms-office.chartstyle+xml"/>
  <Override PartName="/ppt/charts/colors12.xml" ContentType="application/vnd.ms-office.chartcolorstyle+xml"/>
  <Override PartName="/ppt/notesSlides/notesSlide37.xml" ContentType="application/vnd.openxmlformats-officedocument.presentationml.notesSlide+xml"/>
  <Override PartName="/ppt/charts/chart13.xml" ContentType="application/vnd.openxmlformats-officedocument.drawingml.chart+xml"/>
  <Override PartName="/ppt/charts/style13.xml" ContentType="application/vnd.ms-office.chartstyle+xml"/>
  <Override PartName="/ppt/charts/colors13.xml" ContentType="application/vnd.ms-office.chartcolorstyl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43"/>
  </p:notesMasterIdLst>
  <p:sldIdLst>
    <p:sldId id="257" r:id="rId5"/>
    <p:sldId id="623" r:id="rId6"/>
    <p:sldId id="620" r:id="rId7"/>
    <p:sldId id="621" r:id="rId8"/>
    <p:sldId id="622" r:id="rId9"/>
    <p:sldId id="580" r:id="rId10"/>
    <p:sldId id="545" r:id="rId11"/>
    <p:sldId id="562" r:id="rId12"/>
    <p:sldId id="564" r:id="rId13"/>
    <p:sldId id="563" r:id="rId14"/>
    <p:sldId id="611" r:id="rId15"/>
    <p:sldId id="482" r:id="rId16"/>
    <p:sldId id="596" r:id="rId17"/>
    <p:sldId id="615" r:id="rId18"/>
    <p:sldId id="616" r:id="rId19"/>
    <p:sldId id="618" r:id="rId20"/>
    <p:sldId id="478" r:id="rId21"/>
    <p:sldId id="480" r:id="rId22"/>
    <p:sldId id="551" r:id="rId23"/>
    <p:sldId id="606" r:id="rId24"/>
    <p:sldId id="575" r:id="rId25"/>
    <p:sldId id="586" r:id="rId26"/>
    <p:sldId id="588" r:id="rId27"/>
    <p:sldId id="587" r:id="rId28"/>
    <p:sldId id="601" r:id="rId29"/>
    <p:sldId id="617" r:id="rId30"/>
    <p:sldId id="532" r:id="rId31"/>
    <p:sldId id="591" r:id="rId32"/>
    <p:sldId id="602" r:id="rId33"/>
    <p:sldId id="592" r:id="rId34"/>
    <p:sldId id="594" r:id="rId35"/>
    <p:sldId id="595" r:id="rId36"/>
    <p:sldId id="273" r:id="rId37"/>
    <p:sldId id="260" r:id="rId38"/>
    <p:sldId id="565" r:id="rId39"/>
    <p:sldId id="607" r:id="rId40"/>
    <p:sldId id="608" r:id="rId41"/>
    <p:sldId id="609" r:id="rId42"/>
  </p:sldIdLst>
  <p:sldSz cx="12192000" cy="6858000"/>
  <p:notesSz cx="6858000" cy="9144000"/>
  <p:defaultTex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9049731C-B0D1-07BC-307D-EB881164431F}" name="Roberto Cases Vásquez" initials="RCV" userId="Roberto Cases Vásquez" providerId="None"/>
  <p188:author id="{6AF62874-3CD1-F053-CE16-73DFF57BE205}" name="Anita Zaldívar" initials="AZ" userId="S::azaldivar@hacienda.gov.cl::45c9e116-15f6-4833-b36f-96a477c69944"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Maximiliano Alarcón" initials="MA" lastIdx="8" clrIdx="0">
    <p:extLst>
      <p:ext uri="{19B8F6BF-5375-455C-9EA6-DF929625EA0E}">
        <p15:presenceInfo xmlns:p15="http://schemas.microsoft.com/office/powerpoint/2012/main" userId="S::malarcon@hacienda.gov.cl::ee23c6fb-07e8-4358-bf4c-59688c8e9ed1"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F4B38"/>
    <a:srgbClr val="EB8A2D"/>
    <a:srgbClr val="002060"/>
    <a:srgbClr val="C00000"/>
    <a:srgbClr val="A6A6A6"/>
    <a:srgbClr val="E9CEB7"/>
    <a:srgbClr val="F5D4BF"/>
    <a:srgbClr val="767171"/>
    <a:srgbClr val="E03B26"/>
    <a:srgbClr val="FFDCC8"/>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202B0CA-FC54-4496-8BCA-5EF66A818D29}" styleName="Estilo oscuro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dk1">
              <a:tint val="20000"/>
            </a:schemeClr>
          </a:solidFill>
        </a:fill>
      </a:tcStyle>
    </a:lastRow>
    <a:firstRow>
      <a:tcTxStyle b="on">
        <a:fontRef idx="minor">
          <a:scrgbClr r="0" g="0" b="0"/>
        </a:fontRef>
        <a:schemeClr val="lt1"/>
      </a:tcTxStyle>
      <a:tcStyle>
        <a:tcBdr/>
        <a:fill>
          <a:solidFill>
            <a:schemeClr val="dk1"/>
          </a:solidFill>
        </a:fill>
      </a:tcStyle>
    </a:firstRow>
  </a:tblStyle>
  <a:tblStyle styleId="{2D5ABB26-0587-4C30-8999-92F81FD0307C}" styleName="Sin estilo ni cuadrícula">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21E4AEA4-8DFA-4A89-87EB-49C32662AFE0}" styleName="Estilo medio 2 - Énfasis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Estilo medio 2 - Énfasis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40"/>
    <p:restoredTop sz="75578" autoAdjust="0"/>
  </p:normalViewPr>
  <p:slideViewPr>
    <p:cSldViewPr snapToGrid="0">
      <p:cViewPr varScale="1">
        <p:scale>
          <a:sx n="60" d="100"/>
          <a:sy n="60" d="100"/>
        </p:scale>
        <p:origin x="1450" y="274"/>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slide" Target="slides/slide38.xml"/><Relationship Id="rId47" Type="http://schemas.openxmlformats.org/officeDocument/2006/relationships/theme" Target="theme/theme1.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9" Type="http://schemas.openxmlformats.org/officeDocument/2006/relationships/slide" Target="slides/slide25.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presProps" Target="pres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microsoft.com/office/2018/10/relationships/authors" Target="author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openxmlformats.org/officeDocument/2006/relationships/commentAuthors" Target="commentAuthor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notesMaster" Target="notesMasters/notesMaster1.xml"/><Relationship Id="rId48" Type="http://schemas.openxmlformats.org/officeDocument/2006/relationships/tableStyles" Target="tableStyles.xml"/><Relationship Id="rId8" Type="http://schemas.openxmlformats.org/officeDocument/2006/relationships/slide" Target="slides/slide4.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viewProps" Target="viewProps.xml"/><Relationship Id="rId20" Type="http://schemas.openxmlformats.org/officeDocument/2006/relationships/slide" Target="slides/slide16.xml"/><Relationship Id="rId41" Type="http://schemas.openxmlformats.org/officeDocument/2006/relationships/slide" Target="slides/slide37.xml"/><Relationship Id="rId1" Type="http://schemas.openxmlformats.org/officeDocument/2006/relationships/customXml" Target="../customXml/item1.xml"/><Relationship Id="rId6" Type="http://schemas.openxmlformats.org/officeDocument/2006/relationships/slide" Target="slides/slide2.xml"/></Relationships>
</file>

<file path=ppt/charts/_rels/chart1.xml.rels><?xml version="1.0" encoding="UTF-8" standalone="yes"?>
<Relationships xmlns="http://schemas.openxmlformats.org/package/2006/relationships"><Relationship Id="rId3" Type="http://schemas.openxmlformats.org/officeDocument/2006/relationships/oleObject" Target="https://haciendachile-my.sharepoint.com/personal/rcases_hacienda_gov_cl/Documents/Informe%20Anual%20de%20Productividad%20(2024)/Presentaciones/Presentaci&#243;n%20consejo%2005.11.2024/Figuras%20presentaci&#243;n%20consejo%208.1.2025.xlsx" TargetMode="External"/><Relationship Id="rId2" Type="http://schemas.microsoft.com/office/2011/relationships/chartColorStyle" Target="colors1.xml"/><Relationship Id="rId1" Type="http://schemas.microsoft.com/office/2011/relationships/chartStyle" Target="style1.xml"/></Relationships>
</file>

<file path=ppt/charts/_rels/chart10.xml.rels><?xml version="1.0" encoding="UTF-8" standalone="yes"?>
<Relationships xmlns="http://schemas.openxmlformats.org/package/2006/relationships"><Relationship Id="rId3" Type="http://schemas.openxmlformats.org/officeDocument/2006/relationships/oleObject" Target="https://haciendachile-my.sharepoint.com/personal/rcases_hacienda_gov_cl/Documents/Informe%20Anual%20de%20Productividad%20(2024)/Borradores%20informe/Figuras/Figuras%20Informe%20Anual%202024%2018.12.2024.xlsx" TargetMode="External"/><Relationship Id="rId2" Type="http://schemas.microsoft.com/office/2011/relationships/chartColorStyle" Target="colors10.xml"/><Relationship Id="rId1" Type="http://schemas.microsoft.com/office/2011/relationships/chartStyle" Target="style10.xml"/></Relationships>
</file>

<file path=ppt/charts/_rels/chart11.xml.rels><?xml version="1.0" encoding="UTF-8" standalone="yes"?>
<Relationships xmlns="http://schemas.openxmlformats.org/package/2006/relationships"><Relationship Id="rId3" Type="http://schemas.openxmlformats.org/officeDocument/2006/relationships/oleObject" Target="https://haciendachile-my.sharepoint.com/personal/rcases_hacienda_gov_cl/Documents/Informe%20Anual%20de%20Productividad%20(2024)/Borradores%20informe/Figuras/Figuras%20Informe%20Anual%202024%2017.10.2024.xlsx" TargetMode="External"/><Relationship Id="rId2" Type="http://schemas.microsoft.com/office/2011/relationships/chartColorStyle" Target="colors11.xml"/><Relationship Id="rId1" Type="http://schemas.microsoft.com/office/2011/relationships/chartStyle" Target="style11.xml"/></Relationships>
</file>

<file path=ppt/charts/_rels/chart12.xml.rels><?xml version="1.0" encoding="UTF-8" standalone="yes"?>
<Relationships xmlns="http://schemas.openxmlformats.org/package/2006/relationships"><Relationship Id="rId3" Type="http://schemas.openxmlformats.org/officeDocument/2006/relationships/oleObject" Target="https://haciendachile-my.sharepoint.com/personal/rcases_hacienda_gov_cl/Documents/Informe%20Anual%20de%20Productividad%20(2024)/Otros%20archivos/Hip&#243;tesis%20-%20IA/Ranking%20AI%20Readniness%20Index.xlsx" TargetMode="External"/><Relationship Id="rId2" Type="http://schemas.microsoft.com/office/2011/relationships/chartColorStyle" Target="colors12.xml"/><Relationship Id="rId1" Type="http://schemas.microsoft.com/office/2011/relationships/chartStyle" Target="style12.xml"/></Relationships>
</file>

<file path=ppt/charts/_rels/chart13.xml.rels><?xml version="1.0" encoding="UTF-8" standalone="yes"?>
<Relationships xmlns="http://schemas.openxmlformats.org/package/2006/relationships"><Relationship Id="rId3" Type="http://schemas.openxmlformats.org/officeDocument/2006/relationships/oleObject" Target="https://haciendachile-my.sharepoint.com/personal/rcases_hacienda_gov_cl/Documents/Informe%20Anual%20de%20Productividad%20(2024)/Otros%20archivos/Hip&#243;tesis%20-%20Teletrabajo/teletrabajo_2019_2024_v2.xlsx" TargetMode="External"/><Relationship Id="rId2" Type="http://schemas.microsoft.com/office/2011/relationships/chartColorStyle" Target="colors13.xml"/><Relationship Id="rId1" Type="http://schemas.microsoft.com/office/2011/relationships/chartStyle" Target="style13.xml"/></Relationships>
</file>

<file path=ppt/charts/_rels/chart2.xml.rels><?xml version="1.0" encoding="UTF-8" standalone="yes"?>
<Relationships xmlns="http://schemas.openxmlformats.org/package/2006/relationships"><Relationship Id="rId3" Type="http://schemas.openxmlformats.org/officeDocument/2006/relationships/oleObject" Target="https://haciendachile-my.sharepoint.com/personal/rcases_hacienda_gov_cl/Documents/Informe%20Anual%20de%20Productividad%20(2024)/Presentaciones/Presentaci&#243;n%20consejo%2005.11.2024/Figuras%20presentaci&#243;n%20consejo%208.1.2025.xlsx" TargetMode="External"/><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oleObject" Target="https://haciendachile-my.sharepoint.com/personal/rcases_hacienda_gov_cl/Documents/Informe%20Anual%20de%20Productividad%20(2024)/Presentaciones/Presentaci&#243;n%20consejo%2005.11.2024/Figuras%20presentaci&#243;n%20consejo%208.1.2025.xlsx" TargetMode="External"/><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oleObject" Target="https://haciendachile-my.sharepoint.com/personal/rcases_hacienda_gov_cl/Documents/Informe%20Anual%20de%20Productividad%20(2024)/Borradores%20informe/Figuras/Figuras%20Informe%20Anual%202024%2018.12.2024.xlsx" TargetMode="External"/><Relationship Id="rId2" Type="http://schemas.microsoft.com/office/2011/relationships/chartColorStyle" Target="colors4.xml"/><Relationship Id="rId1" Type="http://schemas.microsoft.com/office/2011/relationships/chartStyle" Target="style4.xml"/></Relationships>
</file>

<file path=ppt/charts/_rels/chart5.xml.rels><?xml version="1.0" encoding="UTF-8" standalone="yes"?>
<Relationships xmlns="http://schemas.openxmlformats.org/package/2006/relationships"><Relationship Id="rId3" Type="http://schemas.openxmlformats.org/officeDocument/2006/relationships/oleObject" Target="https://haciendachile-my.sharepoint.com/personal/rcases_hacienda_gov_cl/Documents/Informe%20Anual%20de%20Productividad%20(2024)/Borradores%20informe/Figuras/Figuras%20Informe%20Anual%202024%2018.12.2024.xlsx" TargetMode="External"/><Relationship Id="rId2" Type="http://schemas.microsoft.com/office/2011/relationships/chartColorStyle" Target="colors5.xml"/><Relationship Id="rId1" Type="http://schemas.microsoft.com/office/2011/relationships/chartStyle" Target="style5.xml"/></Relationships>
</file>

<file path=ppt/charts/_rels/chart6.xml.rels><?xml version="1.0" encoding="UTF-8" standalone="yes"?>
<Relationships xmlns="http://schemas.openxmlformats.org/package/2006/relationships"><Relationship Id="rId3" Type="http://schemas.openxmlformats.org/officeDocument/2006/relationships/oleObject" Target="https://haciendachile-my.sharepoint.com/personal/rcases_hacienda_gov_cl/Documents/Informe%20Anual%20de%20Productividad%20(2024)/Borradores%20informe/Figuras/Figuras%20Informe%20Anual%202024%2018.12.2024.xlsx" TargetMode="External"/><Relationship Id="rId2" Type="http://schemas.microsoft.com/office/2011/relationships/chartColorStyle" Target="colors6.xml"/><Relationship Id="rId1" Type="http://schemas.microsoft.com/office/2011/relationships/chartStyle" Target="style6.xml"/></Relationships>
</file>

<file path=ppt/charts/_rels/chart7.xml.rels><?xml version="1.0" encoding="UTF-8" standalone="yes"?>
<Relationships xmlns="http://schemas.openxmlformats.org/package/2006/relationships"><Relationship Id="rId3" Type="http://schemas.openxmlformats.org/officeDocument/2006/relationships/oleObject" Target="https://haciendachile-my.sharepoint.com/personal/rcases_hacienda_gov_cl/Documents/Informe%20Anual%20de%20Productividad%20(2024)/Borradores%20informe/Figuras/Figuras%20Informe%20Anual%202024%2017.10.2024.xlsx" TargetMode="External"/><Relationship Id="rId2" Type="http://schemas.microsoft.com/office/2011/relationships/chartColorStyle" Target="colors7.xml"/><Relationship Id="rId1" Type="http://schemas.microsoft.com/office/2011/relationships/chartStyle" Target="style7.xml"/></Relationships>
</file>

<file path=ppt/charts/_rels/chart8.xml.rels><?xml version="1.0" encoding="UTF-8" standalone="yes"?>
<Relationships xmlns="http://schemas.openxmlformats.org/package/2006/relationships"><Relationship Id="rId3" Type="http://schemas.openxmlformats.org/officeDocument/2006/relationships/oleObject" Target="https://haciendachile-my.sharepoint.com/personal/rcases_hacienda_gov_cl/Documents/Informe%20Anual%20de%20Productividad%20(2024)/Borradores%20informe/Figuras/Figuras%20Informe%20Anual%202024%2018.12.2024.xlsx" TargetMode="External"/><Relationship Id="rId2" Type="http://schemas.microsoft.com/office/2011/relationships/chartColorStyle" Target="colors8.xml"/><Relationship Id="rId1" Type="http://schemas.microsoft.com/office/2011/relationships/chartStyle" Target="style8.xml"/></Relationships>
</file>

<file path=ppt/charts/_rels/chart9.xml.rels><?xml version="1.0" encoding="UTF-8" standalone="yes"?>
<Relationships xmlns="http://schemas.openxmlformats.org/package/2006/relationships"><Relationship Id="rId3" Type="http://schemas.openxmlformats.org/officeDocument/2006/relationships/oleObject" Target="https://haciendachile-my.sharepoint.com/personal/rcases_hacienda_gov_cl/Documents/Informe%20Anual%20de%20Productividad%20(2024)/Borradores%20informe/Figuras/Figuras%20Informe%20Anual%202024%2017.10.2024.xlsx" TargetMode="External"/><Relationship Id="rId2" Type="http://schemas.microsoft.com/office/2011/relationships/chartColorStyle" Target="colors9.xml"/><Relationship Id="rId1" Type="http://schemas.microsoft.com/office/2011/relationships/chartStyle" Target="style9.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0067740317559341"/>
          <c:y val="3.0914358025078692E-2"/>
          <c:w val="0.88234082407115944"/>
          <c:h val="0.60586249711249707"/>
        </c:manualLayout>
      </c:layout>
      <c:lineChart>
        <c:grouping val="standard"/>
        <c:varyColors val="0"/>
        <c:ser>
          <c:idx val="0"/>
          <c:order val="0"/>
          <c:tx>
            <c:strRef>
              <c:f>'Evolución PIB'!$D$1</c:f>
              <c:strCache>
                <c:ptCount val="1"/>
                <c:pt idx="0">
                  <c:v>PIB</c:v>
                </c:pt>
              </c:strCache>
            </c:strRef>
          </c:tx>
          <c:spPr>
            <a:ln w="28575" cap="rnd">
              <a:solidFill>
                <a:srgbClr val="FF0000"/>
              </a:solidFill>
              <a:round/>
            </a:ln>
            <a:effectLst/>
          </c:spPr>
          <c:marker>
            <c:symbol val="none"/>
          </c:marker>
          <c:cat>
            <c:strRef>
              <c:f>'Evolución PIB'!$A$2:$A$40</c:f>
              <c:strCache>
                <c:ptCount val="39"/>
                <c:pt idx="0">
                  <c:v>mar.2015</c:v>
                </c:pt>
                <c:pt idx="1">
                  <c:v>jun.2015</c:v>
                </c:pt>
                <c:pt idx="2">
                  <c:v>sept.2015</c:v>
                </c:pt>
                <c:pt idx="3">
                  <c:v>dic.2015</c:v>
                </c:pt>
                <c:pt idx="4">
                  <c:v>mar.2016</c:v>
                </c:pt>
                <c:pt idx="5">
                  <c:v>jun.2016</c:v>
                </c:pt>
                <c:pt idx="6">
                  <c:v>sept.2016</c:v>
                </c:pt>
                <c:pt idx="7">
                  <c:v>dic.2016</c:v>
                </c:pt>
                <c:pt idx="8">
                  <c:v>mar.2017</c:v>
                </c:pt>
                <c:pt idx="9">
                  <c:v>jun.2017</c:v>
                </c:pt>
                <c:pt idx="10">
                  <c:v>sept.2017</c:v>
                </c:pt>
                <c:pt idx="11">
                  <c:v>dic.2017</c:v>
                </c:pt>
                <c:pt idx="12">
                  <c:v>mar.2018</c:v>
                </c:pt>
                <c:pt idx="13">
                  <c:v>jun.2018</c:v>
                </c:pt>
                <c:pt idx="14">
                  <c:v>sept.2018</c:v>
                </c:pt>
                <c:pt idx="15">
                  <c:v>dic.2018</c:v>
                </c:pt>
                <c:pt idx="16">
                  <c:v>mar.2019</c:v>
                </c:pt>
                <c:pt idx="17">
                  <c:v>jun.2019</c:v>
                </c:pt>
                <c:pt idx="18">
                  <c:v>sept.2019</c:v>
                </c:pt>
                <c:pt idx="19">
                  <c:v>dic.2019</c:v>
                </c:pt>
                <c:pt idx="20">
                  <c:v>mar.2020</c:v>
                </c:pt>
                <c:pt idx="21">
                  <c:v>jun.2020</c:v>
                </c:pt>
                <c:pt idx="22">
                  <c:v>sept.2020</c:v>
                </c:pt>
                <c:pt idx="23">
                  <c:v>dic.2020</c:v>
                </c:pt>
                <c:pt idx="24">
                  <c:v>mar.2021</c:v>
                </c:pt>
                <c:pt idx="25">
                  <c:v>jun.2021</c:v>
                </c:pt>
                <c:pt idx="26">
                  <c:v>sept.2021</c:v>
                </c:pt>
                <c:pt idx="27">
                  <c:v>dic.2021</c:v>
                </c:pt>
                <c:pt idx="28">
                  <c:v>mar.2022</c:v>
                </c:pt>
                <c:pt idx="29">
                  <c:v>jun.2022</c:v>
                </c:pt>
                <c:pt idx="30">
                  <c:v>sept.2022</c:v>
                </c:pt>
                <c:pt idx="31">
                  <c:v>dic.2022</c:v>
                </c:pt>
                <c:pt idx="32">
                  <c:v>mar.2023</c:v>
                </c:pt>
                <c:pt idx="33">
                  <c:v>jun.2023</c:v>
                </c:pt>
                <c:pt idx="34">
                  <c:v>sept.2023</c:v>
                </c:pt>
                <c:pt idx="35">
                  <c:v>dic.2023</c:v>
                </c:pt>
                <c:pt idx="36">
                  <c:v>mar.2024</c:v>
                </c:pt>
                <c:pt idx="37">
                  <c:v>jun.2024</c:v>
                </c:pt>
                <c:pt idx="38">
                  <c:v>sept.2024</c:v>
                </c:pt>
              </c:strCache>
            </c:strRef>
          </c:cat>
          <c:val>
            <c:numRef>
              <c:f>'Evolución PIB'!$D$2:$D$40</c:f>
              <c:numCache>
                <c:formatCode>0.0</c:formatCode>
                <c:ptCount val="39"/>
                <c:pt idx="0">
                  <c:v>100</c:v>
                </c:pt>
                <c:pt idx="1">
                  <c:v>100.86133068463765</c:v>
                </c:pt>
                <c:pt idx="2">
                  <c:v>100.5254210788097</c:v>
                </c:pt>
                <c:pt idx="3">
                  <c:v>101.40818759638317</c:v>
                </c:pt>
                <c:pt idx="4">
                  <c:v>102.41300428767417</c:v>
                </c:pt>
                <c:pt idx="5">
                  <c:v>101.84729744853411</c:v>
                </c:pt>
                <c:pt idx="6">
                  <c:v>102.53868878416128</c:v>
                </c:pt>
                <c:pt idx="7">
                  <c:v>102.58238732271661</c:v>
                </c:pt>
                <c:pt idx="8">
                  <c:v>101.77983553908909</c:v>
                </c:pt>
                <c:pt idx="9">
                  <c:v>103.11186615309344</c:v>
                </c:pt>
                <c:pt idx="10">
                  <c:v>105.01578558932509</c:v>
                </c:pt>
                <c:pt idx="11">
                  <c:v>106.04113286821344</c:v>
                </c:pt>
                <c:pt idx="12">
                  <c:v>106.96606669843479</c:v>
                </c:pt>
                <c:pt idx="13">
                  <c:v>108.41273540488187</c:v>
                </c:pt>
                <c:pt idx="14">
                  <c:v>107.88103179506304</c:v>
                </c:pt>
                <c:pt idx="15">
                  <c:v>109.46655576609842</c:v>
                </c:pt>
                <c:pt idx="16">
                  <c:v>108.62971510732228</c:v>
                </c:pt>
                <c:pt idx="17">
                  <c:v>110.13639276255218</c:v>
                </c:pt>
                <c:pt idx="18">
                  <c:v>110.32512326845554</c:v>
                </c:pt>
                <c:pt idx="19">
                  <c:v>105.98110900701283</c:v>
                </c:pt>
                <c:pt idx="20">
                  <c:v>107.99335809234228</c:v>
                </c:pt>
                <c:pt idx="21">
                  <c:v>94.312330997684541</c:v>
                </c:pt>
                <c:pt idx="22">
                  <c:v>99.099750266993553</c:v>
                </c:pt>
                <c:pt idx="23">
                  <c:v>105.95085830309607</c:v>
                </c:pt>
                <c:pt idx="24">
                  <c:v>109.75188587011024</c:v>
                </c:pt>
                <c:pt idx="25">
                  <c:v>110.92096200211923</c:v>
                </c:pt>
                <c:pt idx="26">
                  <c:v>115.49309359876297</c:v>
                </c:pt>
                <c:pt idx="27">
                  <c:v>118.25664774468527</c:v>
                </c:pt>
                <c:pt idx="28">
                  <c:v>116.51968355666635</c:v>
                </c:pt>
                <c:pt idx="29">
                  <c:v>116.09595466737508</c:v>
                </c:pt>
                <c:pt idx="30">
                  <c:v>115.60312428800896</c:v>
                </c:pt>
                <c:pt idx="31">
                  <c:v>115.71743810928017</c:v>
                </c:pt>
                <c:pt idx="32">
                  <c:v>116.52614565364013</c:v>
                </c:pt>
                <c:pt idx="33">
                  <c:v>115.80296009830258</c:v>
                </c:pt>
                <c:pt idx="34">
                  <c:v>116.38172870928965</c:v>
                </c:pt>
                <c:pt idx="35">
                  <c:v>116.60950430667327</c:v>
                </c:pt>
                <c:pt idx="36">
                  <c:v>118.99018834888339</c:v>
                </c:pt>
                <c:pt idx="37">
                  <c:v>118.28491356032558</c:v>
                </c:pt>
                <c:pt idx="38">
                  <c:v>119.06788438499176</c:v>
                </c:pt>
              </c:numCache>
            </c:numRef>
          </c:val>
          <c:smooth val="0"/>
          <c:extLst>
            <c:ext xmlns:c16="http://schemas.microsoft.com/office/drawing/2014/chart" uri="{C3380CC4-5D6E-409C-BE32-E72D297353CC}">
              <c16:uniqueId val="{00000000-613C-4173-91FC-A833A55D7574}"/>
            </c:ext>
          </c:extLst>
        </c:ser>
        <c:ser>
          <c:idx val="1"/>
          <c:order val="1"/>
          <c:tx>
            <c:strRef>
              <c:f>'Evolución PIB'!$E$1</c:f>
              <c:strCache>
                <c:ptCount val="1"/>
                <c:pt idx="0">
                  <c:v>PIB no minero</c:v>
                </c:pt>
              </c:strCache>
            </c:strRef>
          </c:tx>
          <c:spPr>
            <a:ln w="28575" cap="rnd">
              <a:solidFill>
                <a:srgbClr val="002060"/>
              </a:solidFill>
              <a:round/>
            </a:ln>
            <a:effectLst/>
          </c:spPr>
          <c:marker>
            <c:symbol val="none"/>
          </c:marker>
          <c:cat>
            <c:strRef>
              <c:f>'Evolución PIB'!$A$2:$A$40</c:f>
              <c:strCache>
                <c:ptCount val="39"/>
                <c:pt idx="0">
                  <c:v>mar.2015</c:v>
                </c:pt>
                <c:pt idx="1">
                  <c:v>jun.2015</c:v>
                </c:pt>
                <c:pt idx="2">
                  <c:v>sept.2015</c:v>
                </c:pt>
                <c:pt idx="3">
                  <c:v>dic.2015</c:v>
                </c:pt>
                <c:pt idx="4">
                  <c:v>mar.2016</c:v>
                </c:pt>
                <c:pt idx="5">
                  <c:v>jun.2016</c:v>
                </c:pt>
                <c:pt idx="6">
                  <c:v>sept.2016</c:v>
                </c:pt>
                <c:pt idx="7">
                  <c:v>dic.2016</c:v>
                </c:pt>
                <c:pt idx="8">
                  <c:v>mar.2017</c:v>
                </c:pt>
                <c:pt idx="9">
                  <c:v>jun.2017</c:v>
                </c:pt>
                <c:pt idx="10">
                  <c:v>sept.2017</c:v>
                </c:pt>
                <c:pt idx="11">
                  <c:v>dic.2017</c:v>
                </c:pt>
                <c:pt idx="12">
                  <c:v>mar.2018</c:v>
                </c:pt>
                <c:pt idx="13">
                  <c:v>jun.2018</c:v>
                </c:pt>
                <c:pt idx="14">
                  <c:v>sept.2018</c:v>
                </c:pt>
                <c:pt idx="15">
                  <c:v>dic.2018</c:v>
                </c:pt>
                <c:pt idx="16">
                  <c:v>mar.2019</c:v>
                </c:pt>
                <c:pt idx="17">
                  <c:v>jun.2019</c:v>
                </c:pt>
                <c:pt idx="18">
                  <c:v>sept.2019</c:v>
                </c:pt>
                <c:pt idx="19">
                  <c:v>dic.2019</c:v>
                </c:pt>
                <c:pt idx="20">
                  <c:v>mar.2020</c:v>
                </c:pt>
                <c:pt idx="21">
                  <c:v>jun.2020</c:v>
                </c:pt>
                <c:pt idx="22">
                  <c:v>sept.2020</c:v>
                </c:pt>
                <c:pt idx="23">
                  <c:v>dic.2020</c:v>
                </c:pt>
                <c:pt idx="24">
                  <c:v>mar.2021</c:v>
                </c:pt>
                <c:pt idx="25">
                  <c:v>jun.2021</c:v>
                </c:pt>
                <c:pt idx="26">
                  <c:v>sept.2021</c:v>
                </c:pt>
                <c:pt idx="27">
                  <c:v>dic.2021</c:v>
                </c:pt>
                <c:pt idx="28">
                  <c:v>mar.2022</c:v>
                </c:pt>
                <c:pt idx="29">
                  <c:v>jun.2022</c:v>
                </c:pt>
                <c:pt idx="30">
                  <c:v>sept.2022</c:v>
                </c:pt>
                <c:pt idx="31">
                  <c:v>dic.2022</c:v>
                </c:pt>
                <c:pt idx="32">
                  <c:v>mar.2023</c:v>
                </c:pt>
                <c:pt idx="33">
                  <c:v>jun.2023</c:v>
                </c:pt>
                <c:pt idx="34">
                  <c:v>sept.2023</c:v>
                </c:pt>
                <c:pt idx="35">
                  <c:v>dic.2023</c:v>
                </c:pt>
                <c:pt idx="36">
                  <c:v>mar.2024</c:v>
                </c:pt>
                <c:pt idx="37">
                  <c:v>jun.2024</c:v>
                </c:pt>
                <c:pt idx="38">
                  <c:v>sept.2024</c:v>
                </c:pt>
              </c:strCache>
            </c:strRef>
          </c:cat>
          <c:val>
            <c:numRef>
              <c:f>'Evolución PIB'!$E$2:$E$40</c:f>
              <c:numCache>
                <c:formatCode>0.0</c:formatCode>
                <c:ptCount val="39"/>
                <c:pt idx="0">
                  <c:v>100</c:v>
                </c:pt>
                <c:pt idx="1">
                  <c:v>100.98403781088412</c:v>
                </c:pt>
                <c:pt idx="2">
                  <c:v>101.71894896275467</c:v>
                </c:pt>
                <c:pt idx="3">
                  <c:v>102.42557368418501</c:v>
                </c:pt>
                <c:pt idx="4">
                  <c:v>103.14557005490134</c:v>
                </c:pt>
                <c:pt idx="5">
                  <c:v>102.78148555544031</c:v>
                </c:pt>
                <c:pt idx="6">
                  <c:v>103.73116890758067</c:v>
                </c:pt>
                <c:pt idx="7">
                  <c:v>103.86692987828741</c:v>
                </c:pt>
                <c:pt idx="8">
                  <c:v>103.72358265722713</c:v>
                </c:pt>
                <c:pt idx="9">
                  <c:v>104.5860758162755</c:v>
                </c:pt>
                <c:pt idx="10">
                  <c:v>106.04109457379256</c:v>
                </c:pt>
                <c:pt idx="11">
                  <c:v>107.01714012533191</c:v>
                </c:pt>
                <c:pt idx="12">
                  <c:v>107.93934937426313</c:v>
                </c:pt>
                <c:pt idx="13">
                  <c:v>109.7356369599915</c:v>
                </c:pt>
                <c:pt idx="14">
                  <c:v>109.18170236443507</c:v>
                </c:pt>
                <c:pt idx="15">
                  <c:v>110.60864479823569</c:v>
                </c:pt>
                <c:pt idx="16">
                  <c:v>110.61529460227317</c:v>
                </c:pt>
                <c:pt idx="17">
                  <c:v>112.17073148067531</c:v>
                </c:pt>
                <c:pt idx="18">
                  <c:v>111.94668676383483</c:v>
                </c:pt>
                <c:pt idx="19">
                  <c:v>107.29149182847404</c:v>
                </c:pt>
                <c:pt idx="20">
                  <c:v>109.53757824435866</c:v>
                </c:pt>
                <c:pt idx="21">
                  <c:v>94.390008938229968</c:v>
                </c:pt>
                <c:pt idx="22">
                  <c:v>99.621791896780564</c:v>
                </c:pt>
                <c:pt idx="23">
                  <c:v>107.54050753927133</c:v>
                </c:pt>
                <c:pt idx="24">
                  <c:v>112.00850548721166</c:v>
                </c:pt>
                <c:pt idx="25">
                  <c:v>113.17658900817911</c:v>
                </c:pt>
                <c:pt idx="26">
                  <c:v>119.2426053183069</c:v>
                </c:pt>
                <c:pt idx="27">
                  <c:v>122.56126548954462</c:v>
                </c:pt>
                <c:pt idx="28">
                  <c:v>121.57043719561844</c:v>
                </c:pt>
                <c:pt idx="29">
                  <c:v>120.76607182250525</c:v>
                </c:pt>
                <c:pt idx="30">
                  <c:v>120.83777607121912</c:v>
                </c:pt>
                <c:pt idx="31">
                  <c:v>120.22470964618877</c:v>
                </c:pt>
                <c:pt idx="32">
                  <c:v>121.48334450852659</c:v>
                </c:pt>
                <c:pt idx="33">
                  <c:v>120.69322976634457</c:v>
                </c:pt>
                <c:pt idx="34">
                  <c:v>121.19141089142698</c:v>
                </c:pt>
                <c:pt idx="35">
                  <c:v>121.89757507528741</c:v>
                </c:pt>
                <c:pt idx="36">
                  <c:v>123.55947303870394</c:v>
                </c:pt>
                <c:pt idx="37">
                  <c:v>122.6550852324594</c:v>
                </c:pt>
                <c:pt idx="38">
                  <c:v>123.56332788989859</c:v>
                </c:pt>
              </c:numCache>
            </c:numRef>
          </c:val>
          <c:smooth val="0"/>
          <c:extLst>
            <c:ext xmlns:c16="http://schemas.microsoft.com/office/drawing/2014/chart" uri="{C3380CC4-5D6E-409C-BE32-E72D297353CC}">
              <c16:uniqueId val="{00000001-613C-4173-91FC-A833A55D7574}"/>
            </c:ext>
          </c:extLst>
        </c:ser>
        <c:dLbls>
          <c:showLegendKey val="0"/>
          <c:showVal val="0"/>
          <c:showCatName val="0"/>
          <c:showSerName val="0"/>
          <c:showPercent val="0"/>
          <c:showBubbleSize val="0"/>
        </c:dLbls>
        <c:smooth val="0"/>
        <c:axId val="117194943"/>
        <c:axId val="117194463"/>
      </c:lineChart>
      <c:catAx>
        <c:axId val="117194943"/>
        <c:scaling>
          <c:orientation val="minMax"/>
        </c:scaling>
        <c:delete val="0"/>
        <c:axPos val="b"/>
        <c:numFmt formatCode="General" sourceLinked="1"/>
        <c:majorTickMark val="out"/>
        <c:minorTickMark val="none"/>
        <c:tickLblPos val="nextTo"/>
        <c:spPr>
          <a:noFill/>
          <a:ln w="9525" cap="flat" cmpd="sng" algn="ctr">
            <a:solidFill>
              <a:schemeClr val="tx1"/>
            </a:solidFill>
            <a:round/>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s-CL"/>
          </a:p>
        </c:txPr>
        <c:crossAx val="117194463"/>
        <c:crosses val="autoZero"/>
        <c:auto val="1"/>
        <c:lblAlgn val="ctr"/>
        <c:lblOffset val="100"/>
        <c:noMultiLvlLbl val="1"/>
      </c:catAx>
      <c:valAx>
        <c:axId val="117194463"/>
        <c:scaling>
          <c:orientation val="minMax"/>
          <c:max val="125"/>
          <c:min val="90"/>
        </c:scaling>
        <c:delete val="0"/>
        <c:axPos val="l"/>
        <c:title>
          <c:tx>
            <c:rich>
              <a:bodyPr rot="-540000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r>
                  <a:rPr lang="es-CL"/>
                  <a:t>Nivel de actividad</a:t>
                </a:r>
              </a:p>
            </c:rich>
          </c:tx>
          <c:overlay val="0"/>
          <c:spPr>
            <a:noFill/>
            <a:ln>
              <a:noFill/>
            </a:ln>
            <a:effectLst/>
          </c:spPr>
          <c:txPr>
            <a:bodyPr rot="-540000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s-CL"/>
            </a:p>
          </c:txPr>
        </c:title>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s-CL"/>
          </a:p>
        </c:txPr>
        <c:crossAx val="117194943"/>
        <c:crosses val="autoZero"/>
        <c:crossBetween val="between"/>
      </c:valAx>
      <c:spPr>
        <a:noFill/>
        <a:ln>
          <a:solidFill>
            <a:schemeClr val="tx1"/>
          </a:solidFill>
        </a:ln>
        <a:effectLst/>
      </c:spPr>
    </c:plotArea>
    <c:legend>
      <c:legendPos val="b"/>
      <c:overlay val="0"/>
      <c:spPr>
        <a:noFill/>
        <a:ln>
          <a:noFill/>
        </a:ln>
        <a:effectLst/>
      </c:spPr>
      <c:txPr>
        <a:bodyPr rot="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s-CL"/>
        </a:p>
      </c:txPr>
    </c:legend>
    <c:plotVisOnly val="1"/>
    <c:dispBlanksAs val="gap"/>
    <c:showDLblsOverMax val="0"/>
  </c:chart>
  <c:spPr>
    <a:solidFill>
      <a:schemeClr val="bg1"/>
    </a:solidFill>
    <a:ln w="9525" cap="flat" cmpd="sng" algn="ctr">
      <a:noFill/>
      <a:round/>
    </a:ln>
    <a:effectLst/>
  </c:spPr>
  <c:txPr>
    <a:bodyPr/>
    <a:lstStyle/>
    <a:p>
      <a:pPr>
        <a:defRPr sz="1400"/>
      </a:pPr>
      <a:endParaRPr lang="es-CL"/>
    </a:p>
  </c:txPr>
  <c:externalData r:id="rId3">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stacked"/>
        <c:varyColors val="0"/>
        <c:ser>
          <c:idx val="0"/>
          <c:order val="0"/>
          <c:tx>
            <c:strRef>
              <c:f>'Descomposición P Laboral'!$C$1</c:f>
              <c:strCache>
                <c:ptCount val="1"/>
                <c:pt idx="0">
                  <c:v>Capital por trabajador</c:v>
                </c:pt>
              </c:strCache>
            </c:strRef>
          </c:tx>
          <c:spPr>
            <a:solidFill>
              <a:schemeClr val="accent3"/>
            </a:solidFill>
            <a:ln>
              <a:noFill/>
            </a:ln>
            <a:effectLst/>
          </c:spPr>
          <c:invertIfNegative val="0"/>
          <c:cat>
            <c:strRef>
              <c:f>'Descomposición P Laboral'!$A$2:$A$9</c:f>
              <c:strCache>
                <c:ptCount val="8"/>
                <c:pt idx="0">
                  <c:v>1991-2000</c:v>
                </c:pt>
                <c:pt idx="1">
                  <c:v>2001-2010</c:v>
                </c:pt>
                <c:pt idx="2">
                  <c:v>2011-2019</c:v>
                </c:pt>
                <c:pt idx="3">
                  <c:v>2020</c:v>
                </c:pt>
                <c:pt idx="4">
                  <c:v>2021</c:v>
                </c:pt>
                <c:pt idx="5">
                  <c:v>2022</c:v>
                </c:pt>
                <c:pt idx="6">
                  <c:v>2023</c:v>
                </c:pt>
                <c:pt idx="7">
                  <c:v>2024</c:v>
                </c:pt>
              </c:strCache>
            </c:strRef>
          </c:cat>
          <c:val>
            <c:numRef>
              <c:f>'Descomposición P Laboral'!$C$2:$C$9</c:f>
              <c:numCache>
                <c:formatCode>0.0%</c:formatCode>
                <c:ptCount val="8"/>
                <c:pt idx="0">
                  <c:v>1.4152373971739473E-2</c:v>
                </c:pt>
                <c:pt idx="1">
                  <c:v>1.5860316872615833E-2</c:v>
                </c:pt>
                <c:pt idx="2">
                  <c:v>1.3967076810540401E-2</c:v>
                </c:pt>
                <c:pt idx="3">
                  <c:v>0.10919613907399218</c:v>
                </c:pt>
                <c:pt idx="4">
                  <c:v>-3.7007453329022527E-2</c:v>
                </c:pt>
                <c:pt idx="5">
                  <c:v>-2.1669195227731801E-2</c:v>
                </c:pt>
                <c:pt idx="6">
                  <c:v>2.4594515503004806E-3</c:v>
                </c:pt>
                <c:pt idx="7">
                  <c:v>1.0229109091160917E-2</c:v>
                </c:pt>
              </c:numCache>
            </c:numRef>
          </c:val>
          <c:extLst>
            <c:ext xmlns:c16="http://schemas.microsoft.com/office/drawing/2014/chart" uri="{C3380CC4-5D6E-409C-BE32-E72D297353CC}">
              <c16:uniqueId val="{00000000-4B0E-4F3E-B194-0EF9274234B8}"/>
            </c:ext>
          </c:extLst>
        </c:ser>
        <c:ser>
          <c:idx val="1"/>
          <c:order val="1"/>
          <c:tx>
            <c:strRef>
              <c:f>'Descomposición P Laboral'!$D$1</c:f>
              <c:strCache>
                <c:ptCount val="1"/>
                <c:pt idx="0">
                  <c:v>Capital humano</c:v>
                </c:pt>
              </c:strCache>
            </c:strRef>
          </c:tx>
          <c:spPr>
            <a:solidFill>
              <a:schemeClr val="accent2"/>
            </a:solidFill>
            <a:ln>
              <a:noFill/>
            </a:ln>
            <a:effectLst/>
          </c:spPr>
          <c:invertIfNegative val="0"/>
          <c:cat>
            <c:strRef>
              <c:f>'Descomposición P Laboral'!$A$2:$A$9</c:f>
              <c:strCache>
                <c:ptCount val="8"/>
                <c:pt idx="0">
                  <c:v>1991-2000</c:v>
                </c:pt>
                <c:pt idx="1">
                  <c:v>2001-2010</c:v>
                </c:pt>
                <c:pt idx="2">
                  <c:v>2011-2019</c:v>
                </c:pt>
                <c:pt idx="3">
                  <c:v>2020</c:v>
                </c:pt>
                <c:pt idx="4">
                  <c:v>2021</c:v>
                </c:pt>
                <c:pt idx="5">
                  <c:v>2022</c:v>
                </c:pt>
                <c:pt idx="6">
                  <c:v>2023</c:v>
                </c:pt>
                <c:pt idx="7">
                  <c:v>2024</c:v>
                </c:pt>
              </c:strCache>
            </c:strRef>
          </c:cat>
          <c:val>
            <c:numRef>
              <c:f>'Descomposición P Laboral'!$D$2:$D$9</c:f>
              <c:numCache>
                <c:formatCode>0.0%</c:formatCode>
                <c:ptCount val="8"/>
                <c:pt idx="0">
                  <c:v>4.5983376477564952E-3</c:v>
                </c:pt>
                <c:pt idx="1">
                  <c:v>3.490043741862214E-3</c:v>
                </c:pt>
                <c:pt idx="2">
                  <c:v>2.437168914508867E-3</c:v>
                </c:pt>
                <c:pt idx="3">
                  <c:v>1.8830164452573318E-3</c:v>
                </c:pt>
                <c:pt idx="4">
                  <c:v>1.7721941568149028E-3</c:v>
                </c:pt>
                <c:pt idx="5">
                  <c:v>1.6613413238580892E-3</c:v>
                </c:pt>
                <c:pt idx="6">
                  <c:v>1.5505491531717392E-3</c:v>
                </c:pt>
                <c:pt idx="7">
                  <c:v>1.4396905213207862E-3</c:v>
                </c:pt>
              </c:numCache>
            </c:numRef>
          </c:val>
          <c:extLst>
            <c:ext xmlns:c16="http://schemas.microsoft.com/office/drawing/2014/chart" uri="{C3380CC4-5D6E-409C-BE32-E72D297353CC}">
              <c16:uniqueId val="{00000001-4B0E-4F3E-B194-0EF9274234B8}"/>
            </c:ext>
          </c:extLst>
        </c:ser>
        <c:ser>
          <c:idx val="2"/>
          <c:order val="2"/>
          <c:tx>
            <c:strRef>
              <c:f>'Descomposición P Laboral'!$E$1</c:f>
              <c:strCache>
                <c:ptCount val="1"/>
                <c:pt idx="0">
                  <c:v>PTF</c:v>
                </c:pt>
              </c:strCache>
            </c:strRef>
          </c:tx>
          <c:spPr>
            <a:solidFill>
              <a:srgbClr val="FF0000"/>
            </a:solidFill>
            <a:ln>
              <a:noFill/>
            </a:ln>
            <a:effectLst/>
          </c:spPr>
          <c:invertIfNegative val="0"/>
          <c:cat>
            <c:strRef>
              <c:f>'Descomposición P Laboral'!$A$2:$A$9</c:f>
              <c:strCache>
                <c:ptCount val="8"/>
                <c:pt idx="0">
                  <c:v>1991-2000</c:v>
                </c:pt>
                <c:pt idx="1">
                  <c:v>2001-2010</c:v>
                </c:pt>
                <c:pt idx="2">
                  <c:v>2011-2019</c:v>
                </c:pt>
                <c:pt idx="3">
                  <c:v>2020</c:v>
                </c:pt>
                <c:pt idx="4">
                  <c:v>2021</c:v>
                </c:pt>
                <c:pt idx="5">
                  <c:v>2022</c:v>
                </c:pt>
                <c:pt idx="6">
                  <c:v>2023</c:v>
                </c:pt>
                <c:pt idx="7">
                  <c:v>2024</c:v>
                </c:pt>
              </c:strCache>
            </c:strRef>
          </c:cat>
          <c:val>
            <c:numRef>
              <c:f>'Descomposición P Laboral'!$E$2:$E$9</c:f>
              <c:numCache>
                <c:formatCode>0.0%</c:formatCode>
                <c:ptCount val="8"/>
                <c:pt idx="0">
                  <c:v>2.3268062179968092E-2</c:v>
                </c:pt>
                <c:pt idx="1">
                  <c:v>5.1496046263879072E-3</c:v>
                </c:pt>
                <c:pt idx="2">
                  <c:v>-2.9334799046031802E-3</c:v>
                </c:pt>
                <c:pt idx="3">
                  <c:v>1.7014102413586245E-2</c:v>
                </c:pt>
                <c:pt idx="4">
                  <c:v>2.60208554447274E-2</c:v>
                </c:pt>
                <c:pt idx="5">
                  <c:v>-4.587933862199952E-2</c:v>
                </c:pt>
                <c:pt idx="6">
                  <c:v>-1.1140677101291314E-2</c:v>
                </c:pt>
                <c:pt idx="7">
                  <c:v>-1.5824467312117478E-3</c:v>
                </c:pt>
              </c:numCache>
            </c:numRef>
          </c:val>
          <c:extLst>
            <c:ext xmlns:c16="http://schemas.microsoft.com/office/drawing/2014/chart" uri="{C3380CC4-5D6E-409C-BE32-E72D297353CC}">
              <c16:uniqueId val="{00000002-4B0E-4F3E-B194-0EF9274234B8}"/>
            </c:ext>
          </c:extLst>
        </c:ser>
        <c:dLbls>
          <c:showLegendKey val="0"/>
          <c:showVal val="0"/>
          <c:showCatName val="0"/>
          <c:showSerName val="0"/>
          <c:showPercent val="0"/>
          <c:showBubbleSize val="0"/>
        </c:dLbls>
        <c:gapWidth val="150"/>
        <c:overlap val="100"/>
        <c:axId val="298401807"/>
        <c:axId val="298400847"/>
      </c:barChart>
      <c:scatterChart>
        <c:scatterStyle val="lineMarker"/>
        <c:varyColors val="0"/>
        <c:ser>
          <c:idx val="3"/>
          <c:order val="3"/>
          <c:tx>
            <c:v>Productividad laboral</c:v>
          </c:tx>
          <c:spPr>
            <a:ln w="25400" cap="rnd">
              <a:noFill/>
              <a:round/>
            </a:ln>
            <a:effectLst/>
          </c:spPr>
          <c:marker>
            <c:symbol val="diamond"/>
            <c:size val="5"/>
            <c:spPr>
              <a:solidFill>
                <a:schemeClr val="tx1"/>
              </a:solidFill>
              <a:ln w="9525">
                <a:solidFill>
                  <a:schemeClr val="tx1"/>
                </a:solidFill>
              </a:ln>
              <a:effectLst/>
            </c:spPr>
          </c:marker>
          <c:yVal>
            <c:numRef>
              <c:f>'Descomposición P Laboral'!$B$2:$B$9</c:f>
              <c:numCache>
                <c:formatCode>0.0%</c:formatCode>
                <c:ptCount val="8"/>
                <c:pt idx="0">
                  <c:v>4.2018773799464122E-2</c:v>
                </c:pt>
                <c:pt idx="1">
                  <c:v>2.4499965240865906E-2</c:v>
                </c:pt>
                <c:pt idx="2">
                  <c:v>1.3470765820446174E-2</c:v>
                </c:pt>
                <c:pt idx="3">
                  <c:v>0.12809325793283605</c:v>
                </c:pt>
                <c:pt idx="4">
                  <c:v>-9.2144037274791511E-3</c:v>
                </c:pt>
                <c:pt idx="5">
                  <c:v>-6.5887192525875965E-2</c:v>
                </c:pt>
                <c:pt idx="6">
                  <c:v>-7.1306763978182131E-3</c:v>
                </c:pt>
                <c:pt idx="7">
                  <c:v>1.0086352881269583E-2</c:v>
                </c:pt>
              </c:numCache>
            </c:numRef>
          </c:yVal>
          <c:smooth val="0"/>
          <c:extLst>
            <c:ext xmlns:c16="http://schemas.microsoft.com/office/drawing/2014/chart" uri="{C3380CC4-5D6E-409C-BE32-E72D297353CC}">
              <c16:uniqueId val="{00000003-4B0E-4F3E-B194-0EF9274234B8}"/>
            </c:ext>
          </c:extLst>
        </c:ser>
        <c:dLbls>
          <c:showLegendKey val="0"/>
          <c:showVal val="0"/>
          <c:showCatName val="0"/>
          <c:showSerName val="0"/>
          <c:showPercent val="0"/>
          <c:showBubbleSize val="0"/>
        </c:dLbls>
        <c:axId val="298401807"/>
        <c:axId val="298400847"/>
      </c:scatterChart>
      <c:catAx>
        <c:axId val="298401807"/>
        <c:scaling>
          <c:orientation val="minMax"/>
        </c:scaling>
        <c:delete val="0"/>
        <c:axPos val="b"/>
        <c:numFmt formatCode="General" sourceLinked="1"/>
        <c:majorTickMark val="none"/>
        <c:minorTickMark val="none"/>
        <c:tickLblPos val="low"/>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00" b="0" i="0" u="none" strike="noStrike" kern="1200" baseline="0">
                <a:solidFill>
                  <a:schemeClr val="tx1">
                    <a:lumMod val="65000"/>
                    <a:lumOff val="35000"/>
                  </a:schemeClr>
                </a:solidFill>
                <a:latin typeface="+mn-lt"/>
                <a:ea typeface="+mn-ea"/>
                <a:cs typeface="+mn-cs"/>
              </a:defRPr>
            </a:pPr>
            <a:endParaRPr lang="es-CL"/>
          </a:p>
        </c:txPr>
        <c:crossAx val="298400847"/>
        <c:crosses val="autoZero"/>
        <c:auto val="1"/>
        <c:lblAlgn val="ctr"/>
        <c:lblOffset val="100"/>
        <c:noMultiLvlLbl val="0"/>
      </c:catAx>
      <c:valAx>
        <c:axId val="298400847"/>
        <c:scaling>
          <c:orientation val="minMax"/>
        </c:scaling>
        <c:delete val="0"/>
        <c:axPos val="l"/>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1100" b="0" i="0" u="none" strike="noStrike" kern="1200" baseline="0">
                <a:solidFill>
                  <a:schemeClr val="tx1">
                    <a:lumMod val="65000"/>
                    <a:lumOff val="35000"/>
                  </a:schemeClr>
                </a:solidFill>
                <a:latin typeface="+mn-lt"/>
                <a:ea typeface="+mn-ea"/>
                <a:cs typeface="+mn-cs"/>
              </a:defRPr>
            </a:pPr>
            <a:endParaRPr lang="es-CL"/>
          </a:p>
        </c:txPr>
        <c:crossAx val="298401807"/>
        <c:crosses val="autoZero"/>
        <c:crossBetween val="between"/>
      </c:valAx>
      <c:spPr>
        <a:noFill/>
        <a:ln>
          <a:solidFill>
            <a:schemeClr val="tx1"/>
          </a:solidFill>
        </a:ln>
        <a:effectLst/>
      </c:spPr>
    </c:plotArea>
    <c:legend>
      <c:legendPos val="b"/>
      <c:overlay val="0"/>
      <c:spPr>
        <a:noFill/>
        <a:ln>
          <a:noFill/>
        </a:ln>
        <a:effectLst/>
      </c:spPr>
      <c:txPr>
        <a:bodyPr rot="0" spcFirstLastPara="1" vertOverflow="ellipsis" vert="horz" wrap="square" anchor="ctr" anchorCtr="1"/>
        <a:lstStyle/>
        <a:p>
          <a:pPr>
            <a:defRPr sz="1100" b="0" i="0" u="none" strike="noStrike" kern="1200" baseline="0">
              <a:solidFill>
                <a:schemeClr val="tx1">
                  <a:lumMod val="65000"/>
                  <a:lumOff val="35000"/>
                </a:schemeClr>
              </a:solidFill>
              <a:latin typeface="+mn-lt"/>
              <a:ea typeface="+mn-ea"/>
              <a:cs typeface="+mn-cs"/>
            </a:defRPr>
          </a:pPr>
          <a:endParaRPr lang="es-CL"/>
        </a:p>
      </c:txPr>
    </c:legend>
    <c:plotVisOnly val="1"/>
    <c:dispBlanksAs val="gap"/>
    <c:showDLblsOverMax val="0"/>
  </c:chart>
  <c:spPr>
    <a:noFill/>
    <a:ln>
      <a:noFill/>
    </a:ln>
    <a:effectLst/>
  </c:spPr>
  <c:txPr>
    <a:bodyPr/>
    <a:lstStyle/>
    <a:p>
      <a:pPr>
        <a:defRPr sz="1100"/>
      </a:pPr>
      <a:endParaRPr lang="es-CL"/>
    </a:p>
  </c:txPr>
  <c:externalData r:id="rId3">
    <c:autoUpdate val="0"/>
  </c:externalData>
</c:chartSpace>
</file>

<file path=ppt/charts/chart1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stacked"/>
        <c:varyColors val="0"/>
        <c:ser>
          <c:idx val="1"/>
          <c:order val="1"/>
          <c:tx>
            <c:strRef>
              <c:f>'Anex.Descomposicion g mundial'!$D$3</c:f>
              <c:strCache>
                <c:ptCount val="1"/>
                <c:pt idx="0">
                  <c:v>Capital</c:v>
                </c:pt>
              </c:strCache>
            </c:strRef>
          </c:tx>
          <c:spPr>
            <a:solidFill>
              <a:schemeClr val="accent3"/>
            </a:solidFill>
            <a:ln>
              <a:noFill/>
            </a:ln>
            <a:effectLst/>
          </c:spPr>
          <c:invertIfNegative val="0"/>
          <c:cat>
            <c:strRef>
              <c:f>'Anex.Descomposicion g mundial'!$B$4:$B$7</c:f>
              <c:strCache>
                <c:ptCount val="4"/>
                <c:pt idx="0">
                  <c:v>1995–2000</c:v>
                </c:pt>
                <c:pt idx="1">
                  <c:v>2001–2007</c:v>
                </c:pt>
                <c:pt idx="2">
                  <c:v>2008–2019</c:v>
                </c:pt>
                <c:pt idx="3">
                  <c:v>2020–2023</c:v>
                </c:pt>
              </c:strCache>
            </c:strRef>
          </c:cat>
          <c:val>
            <c:numRef>
              <c:f>'Anex.Descomposicion g mundial'!$D$4:$D$7</c:f>
              <c:numCache>
                <c:formatCode>0.00</c:formatCode>
                <c:ptCount val="4"/>
                <c:pt idx="0">
                  <c:v>1.6910263895988466E-2</c:v>
                </c:pt>
                <c:pt idx="1">
                  <c:v>1.8666944844382149E-2</c:v>
                </c:pt>
                <c:pt idx="2">
                  <c:v>2.1593905289967855E-2</c:v>
                </c:pt>
                <c:pt idx="3">
                  <c:v>1.5490015745162964E-2</c:v>
                </c:pt>
              </c:numCache>
            </c:numRef>
          </c:val>
          <c:extLst>
            <c:ext xmlns:c16="http://schemas.microsoft.com/office/drawing/2014/chart" uri="{C3380CC4-5D6E-409C-BE32-E72D297353CC}">
              <c16:uniqueId val="{00000000-262A-47AA-BCBD-5BF3B7D0B048}"/>
            </c:ext>
          </c:extLst>
        </c:ser>
        <c:ser>
          <c:idx val="2"/>
          <c:order val="2"/>
          <c:tx>
            <c:strRef>
              <c:f>'Anex.Descomposicion g mundial'!$E$3</c:f>
              <c:strCache>
                <c:ptCount val="1"/>
                <c:pt idx="0">
                  <c:v>Trabajo</c:v>
                </c:pt>
              </c:strCache>
            </c:strRef>
          </c:tx>
          <c:spPr>
            <a:solidFill>
              <a:srgbClr val="EF8D4B"/>
            </a:solidFill>
            <a:ln>
              <a:noFill/>
            </a:ln>
            <a:effectLst/>
          </c:spPr>
          <c:invertIfNegative val="0"/>
          <c:cat>
            <c:strRef>
              <c:f>'Anex.Descomposicion g mundial'!$B$4:$B$7</c:f>
              <c:strCache>
                <c:ptCount val="4"/>
                <c:pt idx="0">
                  <c:v>1995–2000</c:v>
                </c:pt>
                <c:pt idx="1">
                  <c:v>2001–2007</c:v>
                </c:pt>
                <c:pt idx="2">
                  <c:v>2008–2019</c:v>
                </c:pt>
                <c:pt idx="3">
                  <c:v>2020–2023</c:v>
                </c:pt>
              </c:strCache>
            </c:strRef>
          </c:cat>
          <c:val>
            <c:numRef>
              <c:f>'Anex.Descomposicion g mundial'!$E$4:$E$7</c:f>
              <c:numCache>
                <c:formatCode>0.00</c:formatCode>
                <c:ptCount val="4"/>
                <c:pt idx="0">
                  <c:v>7.9465751846631363E-3</c:v>
                </c:pt>
                <c:pt idx="1">
                  <c:v>7.226963894707816E-3</c:v>
                </c:pt>
                <c:pt idx="2">
                  <c:v>4.6203930179278055E-3</c:v>
                </c:pt>
                <c:pt idx="3">
                  <c:v>3.760259449481964E-3</c:v>
                </c:pt>
              </c:numCache>
            </c:numRef>
          </c:val>
          <c:extLst>
            <c:ext xmlns:c16="http://schemas.microsoft.com/office/drawing/2014/chart" uri="{C3380CC4-5D6E-409C-BE32-E72D297353CC}">
              <c16:uniqueId val="{00000001-262A-47AA-BCBD-5BF3B7D0B048}"/>
            </c:ext>
          </c:extLst>
        </c:ser>
        <c:ser>
          <c:idx val="3"/>
          <c:order val="3"/>
          <c:tx>
            <c:strRef>
              <c:f>'Anex.Descomposicion g mundial'!$F$3</c:f>
              <c:strCache>
                <c:ptCount val="1"/>
                <c:pt idx="0">
                  <c:v>PTF</c:v>
                </c:pt>
              </c:strCache>
            </c:strRef>
          </c:tx>
          <c:spPr>
            <a:solidFill>
              <a:srgbClr val="FF0000"/>
            </a:solidFill>
            <a:ln>
              <a:noFill/>
            </a:ln>
            <a:effectLst/>
          </c:spPr>
          <c:invertIfNegative val="0"/>
          <c:dLbls>
            <c:numFmt formatCode="0.0%" sourceLinked="0"/>
            <c:spPr>
              <a:noFill/>
              <a:ln>
                <a:noFill/>
              </a:ln>
              <a:effectLst/>
            </c:spPr>
            <c:txPr>
              <a:bodyPr rot="0" spcFirstLastPara="1" vertOverflow="ellipsis" vert="horz" wrap="square" anchor="ctr" anchorCtr="1"/>
              <a:lstStyle/>
              <a:p>
                <a:pPr>
                  <a:defRPr sz="1600" b="0" i="0" u="none" strike="noStrike" kern="1200" baseline="0">
                    <a:solidFill>
                      <a:schemeClr val="tx1">
                        <a:lumMod val="75000"/>
                        <a:lumOff val="25000"/>
                      </a:schemeClr>
                    </a:solidFill>
                    <a:latin typeface="+mn-lt"/>
                    <a:ea typeface="+mn-ea"/>
                    <a:cs typeface="+mn-cs"/>
                  </a:defRPr>
                </a:pPr>
                <a:endParaRPr lang="es-CL"/>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'Anex.Descomposicion g mundial'!$B$4:$B$7</c:f>
              <c:strCache>
                <c:ptCount val="4"/>
                <c:pt idx="0">
                  <c:v>1995–2000</c:v>
                </c:pt>
                <c:pt idx="1">
                  <c:v>2001–2007</c:v>
                </c:pt>
                <c:pt idx="2">
                  <c:v>2008–2019</c:v>
                </c:pt>
                <c:pt idx="3">
                  <c:v>2020–2023</c:v>
                </c:pt>
              </c:strCache>
            </c:strRef>
          </c:cat>
          <c:val>
            <c:numRef>
              <c:f>'Anex.Descomposicion g mundial'!$F$4:$F$7</c:f>
              <c:numCache>
                <c:formatCode>0.00</c:formatCode>
                <c:ptCount val="4"/>
                <c:pt idx="0">
                  <c:v>1.12724305279941E-2</c:v>
                </c:pt>
                <c:pt idx="1">
                  <c:v>1.5585190270628248E-2</c:v>
                </c:pt>
                <c:pt idx="2">
                  <c:v>6.2042786180973057E-3</c:v>
                </c:pt>
                <c:pt idx="3">
                  <c:v>5.7824157178401944E-3</c:v>
                </c:pt>
              </c:numCache>
            </c:numRef>
          </c:val>
          <c:extLst>
            <c:ext xmlns:c16="http://schemas.microsoft.com/office/drawing/2014/chart" uri="{C3380CC4-5D6E-409C-BE32-E72D297353CC}">
              <c16:uniqueId val="{00000002-262A-47AA-BCBD-5BF3B7D0B048}"/>
            </c:ext>
          </c:extLst>
        </c:ser>
        <c:dLbls>
          <c:showLegendKey val="0"/>
          <c:showVal val="0"/>
          <c:showCatName val="0"/>
          <c:showSerName val="0"/>
          <c:showPercent val="0"/>
          <c:showBubbleSize val="0"/>
        </c:dLbls>
        <c:gapWidth val="150"/>
        <c:overlap val="100"/>
        <c:axId val="1423945695"/>
        <c:axId val="1423956255"/>
      </c:barChart>
      <c:scatterChart>
        <c:scatterStyle val="lineMarker"/>
        <c:varyColors val="0"/>
        <c:ser>
          <c:idx val="0"/>
          <c:order val="0"/>
          <c:tx>
            <c:strRef>
              <c:f>'Anex.Descomposicion g mundial'!$C$3</c:f>
              <c:strCache>
                <c:ptCount val="1"/>
                <c:pt idx="0">
                  <c:v>Producto real</c:v>
                </c:pt>
              </c:strCache>
            </c:strRef>
          </c:tx>
          <c:spPr>
            <a:ln w="25400" cap="rnd">
              <a:noFill/>
              <a:round/>
            </a:ln>
            <a:effectLst/>
          </c:spPr>
          <c:marker>
            <c:symbol val="diamond"/>
            <c:size val="5"/>
            <c:spPr>
              <a:solidFill>
                <a:schemeClr val="tx1"/>
              </a:solidFill>
              <a:ln w="9525">
                <a:solidFill>
                  <a:schemeClr val="tx1"/>
                </a:solidFill>
              </a:ln>
              <a:effectLst/>
            </c:spPr>
          </c:marker>
          <c:xVal>
            <c:strRef>
              <c:f>'Anex.Descomposicion g mundial'!$B$4:$B$7</c:f>
              <c:strCache>
                <c:ptCount val="4"/>
                <c:pt idx="0">
                  <c:v>1995–2000</c:v>
                </c:pt>
                <c:pt idx="1">
                  <c:v>2001–2007</c:v>
                </c:pt>
                <c:pt idx="2">
                  <c:v>2008–2019</c:v>
                </c:pt>
                <c:pt idx="3">
                  <c:v>2020–2023</c:v>
                </c:pt>
              </c:strCache>
            </c:strRef>
          </c:xVal>
          <c:yVal>
            <c:numRef>
              <c:f>'Anex.Descomposicion g mundial'!$C$4:$C$7</c:f>
              <c:numCache>
                <c:formatCode>0.00</c:formatCode>
                <c:ptCount val="4"/>
                <c:pt idx="0">
                  <c:v>3.612927039464315E-2</c:v>
                </c:pt>
                <c:pt idx="1">
                  <c:v>4.1479098796844485E-2</c:v>
                </c:pt>
                <c:pt idx="2">
                  <c:v>3.2418576876322429E-2</c:v>
                </c:pt>
                <c:pt idx="3">
                  <c:v>2.503269076347351E-2</c:v>
                </c:pt>
              </c:numCache>
            </c:numRef>
          </c:yVal>
          <c:smooth val="0"/>
          <c:extLst>
            <c:ext xmlns:c16="http://schemas.microsoft.com/office/drawing/2014/chart" uri="{C3380CC4-5D6E-409C-BE32-E72D297353CC}">
              <c16:uniqueId val="{00000003-262A-47AA-BCBD-5BF3B7D0B048}"/>
            </c:ext>
          </c:extLst>
        </c:ser>
        <c:dLbls>
          <c:showLegendKey val="0"/>
          <c:showVal val="0"/>
          <c:showCatName val="0"/>
          <c:showSerName val="0"/>
          <c:showPercent val="0"/>
          <c:showBubbleSize val="0"/>
        </c:dLbls>
        <c:axId val="1423945695"/>
        <c:axId val="1423956255"/>
      </c:scatterChart>
      <c:catAx>
        <c:axId val="1423945695"/>
        <c:scaling>
          <c:orientation val="minMax"/>
        </c:scaling>
        <c:delete val="0"/>
        <c:axPos val="b"/>
        <c:numFmt formatCode="General" sourceLinked="1"/>
        <c:majorTickMark val="none"/>
        <c:minorTickMark val="none"/>
        <c:tickLblPos val="nextTo"/>
        <c:spPr>
          <a:noFill/>
          <a:ln w="9525" cap="flat" cmpd="sng" algn="ctr">
            <a:solidFill>
              <a:schemeClr val="tx1"/>
            </a:solidFill>
            <a:round/>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s-CL"/>
          </a:p>
        </c:txPr>
        <c:crossAx val="1423956255"/>
        <c:crosses val="autoZero"/>
        <c:auto val="1"/>
        <c:lblAlgn val="ctr"/>
        <c:lblOffset val="100"/>
        <c:noMultiLvlLbl val="0"/>
      </c:catAx>
      <c:valAx>
        <c:axId val="1423956255"/>
        <c:scaling>
          <c:orientation val="minMax"/>
        </c:scaling>
        <c:delete val="0"/>
        <c:axPos val="l"/>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s-CL"/>
          </a:p>
        </c:txPr>
        <c:crossAx val="1423945695"/>
        <c:crosses val="autoZero"/>
        <c:crossBetween val="between"/>
      </c:valAx>
      <c:spPr>
        <a:noFill/>
        <a:ln>
          <a:solidFill>
            <a:schemeClr val="tx1"/>
          </a:solidFill>
        </a:ln>
        <a:effectLst/>
      </c:spPr>
    </c:plotArea>
    <c:legend>
      <c:legendPos val="b"/>
      <c:overlay val="0"/>
      <c:spPr>
        <a:noFill/>
        <a:ln>
          <a:noFill/>
        </a:ln>
        <a:effectLst/>
      </c:spPr>
      <c:txPr>
        <a:bodyPr rot="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s-CL"/>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sz="1600"/>
      </a:pPr>
      <a:endParaRPr lang="es-CL"/>
    </a:p>
  </c:txPr>
  <c:externalData r:id="rId3">
    <c:autoUpdate val="0"/>
  </c:externalData>
</c:chartSpace>
</file>

<file path=ppt/charts/chart1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6.1186074207684397E-2"/>
          <c:y val="4.0415168214757581E-2"/>
          <c:w val="0.91495195809774876"/>
          <c:h val="0.67809824791422146"/>
        </c:manualLayout>
      </c:layout>
      <c:barChart>
        <c:barDir val="col"/>
        <c:grouping val="clustered"/>
        <c:varyColors val="0"/>
        <c:ser>
          <c:idx val="0"/>
          <c:order val="0"/>
          <c:tx>
            <c:strRef>
              <c:f>'[Ranking AI Readniness Index.xlsx]Data OCDE'!$D$1</c:f>
              <c:strCache>
                <c:ptCount val="1"/>
                <c:pt idx="0">
                  <c:v>Mean deviation</c:v>
                </c:pt>
              </c:strCache>
            </c:strRef>
          </c:tx>
          <c:spPr>
            <a:solidFill>
              <a:schemeClr val="accent3"/>
            </a:solidFill>
            <a:ln>
              <a:noFill/>
            </a:ln>
            <a:effectLst/>
          </c:spPr>
          <c:invertIfNegative val="0"/>
          <c:dPt>
            <c:idx val="27"/>
            <c:invertIfNegative val="0"/>
            <c:bubble3D val="0"/>
            <c:spPr>
              <a:solidFill>
                <a:srgbClr val="FF0000"/>
              </a:solidFill>
              <a:ln>
                <a:noFill/>
              </a:ln>
              <a:effectLst/>
            </c:spPr>
            <c:extLst>
              <c:ext xmlns:c16="http://schemas.microsoft.com/office/drawing/2014/chart" uri="{C3380CC4-5D6E-409C-BE32-E72D297353CC}">
                <c16:uniqueId val="{00000001-BB13-41AE-B10A-11F9DEB026BC}"/>
              </c:ext>
            </c:extLst>
          </c:dPt>
          <c:cat>
            <c:strRef>
              <c:f>'[Ranking AI Readniness Index.xlsx]Data OCDE'!$A$3:$A$40</c:f>
              <c:strCache>
                <c:ptCount val="37"/>
                <c:pt idx="0">
                  <c:v>UK</c:v>
                </c:pt>
                <c:pt idx="1">
                  <c:v>Finland</c:v>
                </c:pt>
                <c:pt idx="2">
                  <c:v>Canada</c:v>
                </c:pt>
                <c:pt idx="3">
                  <c:v>France</c:v>
                </c:pt>
                <c:pt idx="4">
                  <c:v>Republic of Korea</c:v>
                </c:pt>
                <c:pt idx="5">
                  <c:v>Germany</c:v>
                </c:pt>
                <c:pt idx="6">
                  <c:v>Japan</c:v>
                </c:pt>
                <c:pt idx="7">
                  <c:v>Netherlands</c:v>
                </c:pt>
                <c:pt idx="8">
                  <c:v>Denmark</c:v>
                </c:pt>
                <c:pt idx="9">
                  <c:v>Australia</c:v>
                </c:pt>
                <c:pt idx="10">
                  <c:v>Norway</c:v>
                </c:pt>
                <c:pt idx="11">
                  <c:v>Sweden</c:v>
                </c:pt>
                <c:pt idx="12">
                  <c:v>Austria</c:v>
                </c:pt>
                <c:pt idx="13">
                  <c:v>Estonia</c:v>
                </c:pt>
                <c:pt idx="14">
                  <c:v>Ireland</c:v>
                </c:pt>
                <c:pt idx="15">
                  <c:v>Iceland</c:v>
                </c:pt>
                <c:pt idx="16">
                  <c:v>Luxembourg</c:v>
                </c:pt>
                <c:pt idx="17">
                  <c:v>Switzerland</c:v>
                </c:pt>
                <c:pt idx="18">
                  <c:v>Portugal</c:v>
                </c:pt>
                <c:pt idx="19">
                  <c:v>Italy</c:v>
                </c:pt>
                <c:pt idx="20">
                  <c:v>Spain</c:v>
                </c:pt>
                <c:pt idx="21">
                  <c:v>Belgium</c:v>
                </c:pt>
                <c:pt idx="22">
                  <c:v>Israel</c:v>
                </c:pt>
                <c:pt idx="23">
                  <c:v>Czechia</c:v>
                </c:pt>
                <c:pt idx="24">
                  <c:v>Lithuania</c:v>
                </c:pt>
                <c:pt idx="25">
                  <c:v>Poland</c:v>
                </c:pt>
                <c:pt idx="26">
                  <c:v>Slovenia</c:v>
                </c:pt>
                <c:pt idx="27">
                  <c:v>Chile</c:v>
                </c:pt>
                <c:pt idx="28">
                  <c:v>Slovakia</c:v>
                </c:pt>
                <c:pt idx="29">
                  <c:v>Hungary</c:v>
                </c:pt>
                <c:pt idx="30">
                  <c:v>Türkiye</c:v>
                </c:pt>
                <c:pt idx="31">
                  <c:v>Latvia</c:v>
                </c:pt>
                <c:pt idx="32">
                  <c:v>New Zealand</c:v>
                </c:pt>
                <c:pt idx="33">
                  <c:v>Greece</c:v>
                </c:pt>
                <c:pt idx="34">
                  <c:v>Colombia</c:v>
                </c:pt>
                <c:pt idx="35">
                  <c:v>Mexico</c:v>
                </c:pt>
                <c:pt idx="36">
                  <c:v>Costa Rica</c:v>
                </c:pt>
              </c:strCache>
            </c:strRef>
          </c:cat>
          <c:val>
            <c:numRef>
              <c:f>'[Ranking AI Readniness Index.xlsx]Data OCDE'!$D$3:$D$40</c:f>
              <c:numCache>
                <c:formatCode>0.00</c:formatCode>
                <c:ptCount val="38"/>
                <c:pt idx="0">
                  <c:v>10.729652140000013</c:v>
                </c:pt>
                <c:pt idx="1">
                  <c:v>9.5225630500000165</c:v>
                </c:pt>
                <c:pt idx="2">
                  <c:v>9.2263150300000092</c:v>
                </c:pt>
                <c:pt idx="3">
                  <c:v>8.2321796300000045</c:v>
                </c:pt>
                <c:pt idx="4">
                  <c:v>7.8025338500000032</c:v>
                </c:pt>
                <c:pt idx="5">
                  <c:v>7.4189421700000082</c:v>
                </c:pt>
                <c:pt idx="6">
                  <c:v>7.2332139000000097</c:v>
                </c:pt>
                <c:pt idx="7">
                  <c:v>6.6264176700000093</c:v>
                </c:pt>
                <c:pt idx="8">
                  <c:v>6.0694448000000136</c:v>
                </c:pt>
                <c:pt idx="9">
                  <c:v>6.0460643300000072</c:v>
                </c:pt>
                <c:pt idx="10">
                  <c:v>4.869509910000005</c:v>
                </c:pt>
                <c:pt idx="11">
                  <c:v>4.711709550000009</c:v>
                </c:pt>
                <c:pt idx="12">
                  <c:v>4.523216820000016</c:v>
                </c:pt>
                <c:pt idx="13">
                  <c:v>3.0222513100000157</c:v>
                </c:pt>
                <c:pt idx="14">
                  <c:v>1.9793439500000147</c:v>
                </c:pt>
                <c:pt idx="15">
                  <c:v>1.7514713300000153</c:v>
                </c:pt>
                <c:pt idx="16">
                  <c:v>1.5651780500000143</c:v>
                </c:pt>
                <c:pt idx="17">
                  <c:v>0.7258113300000133</c:v>
                </c:pt>
                <c:pt idx="18">
                  <c:v>0.43910728000001598</c:v>
                </c:pt>
                <c:pt idx="19">
                  <c:v>-0.21673317999999142</c:v>
                </c:pt>
                <c:pt idx="20">
                  <c:v>-0.36820350999998652</c:v>
                </c:pt>
                <c:pt idx="21">
                  <c:v>-0.558174429999994</c:v>
                </c:pt>
                <c:pt idx="22">
                  <c:v>-2.378342669999995</c:v>
                </c:pt>
                <c:pt idx="23">
                  <c:v>-2.6721084599999898</c:v>
                </c:pt>
                <c:pt idx="24">
                  <c:v>-4.5103246199999916</c:v>
                </c:pt>
                <c:pt idx="25">
                  <c:v>-4.7468939799999887</c:v>
                </c:pt>
                <c:pt idx="26">
                  <c:v>-5.2078263999999876</c:v>
                </c:pt>
                <c:pt idx="27">
                  <c:v>-5.894188249999992</c:v>
                </c:pt>
                <c:pt idx="28">
                  <c:v>-7.1078084799999885</c:v>
                </c:pt>
                <c:pt idx="29">
                  <c:v>-7.1823079199999924</c:v>
                </c:pt>
                <c:pt idx="30">
                  <c:v>-7.3343685799999889</c:v>
                </c:pt>
                <c:pt idx="31">
                  <c:v>-7.5415834499999903</c:v>
                </c:pt>
                <c:pt idx="32">
                  <c:v>-7.6578965999999866</c:v>
                </c:pt>
                <c:pt idx="33">
                  <c:v>-9.8929247299999901</c:v>
                </c:pt>
                <c:pt idx="34">
                  <c:v>-9.9898181599999916</c:v>
                </c:pt>
                <c:pt idx="35">
                  <c:v>-17.469235189999992</c:v>
                </c:pt>
                <c:pt idx="36">
                  <c:v>-18.719780489999991</c:v>
                </c:pt>
              </c:numCache>
            </c:numRef>
          </c:val>
          <c:extLst>
            <c:ext xmlns:c16="http://schemas.microsoft.com/office/drawing/2014/chart" uri="{C3380CC4-5D6E-409C-BE32-E72D297353CC}">
              <c16:uniqueId val="{00000002-BB13-41AE-B10A-11F9DEB026BC}"/>
            </c:ext>
          </c:extLst>
        </c:ser>
        <c:dLbls>
          <c:showLegendKey val="0"/>
          <c:showVal val="0"/>
          <c:showCatName val="0"/>
          <c:showSerName val="0"/>
          <c:showPercent val="0"/>
          <c:showBubbleSize val="0"/>
        </c:dLbls>
        <c:gapWidth val="219"/>
        <c:overlap val="-27"/>
        <c:axId val="261822608"/>
        <c:axId val="261824048"/>
      </c:barChart>
      <c:catAx>
        <c:axId val="261822608"/>
        <c:scaling>
          <c:orientation val="minMax"/>
        </c:scaling>
        <c:delete val="0"/>
        <c:axPos val="b"/>
        <c:numFmt formatCode="General" sourceLinked="1"/>
        <c:majorTickMark val="none"/>
        <c:minorTickMark val="none"/>
        <c:tickLblPos val="low"/>
        <c:spPr>
          <a:noFill/>
          <a:ln w="9525" cap="flat" cmpd="sng" algn="ctr">
            <a:solidFill>
              <a:schemeClr val="tx1">
                <a:lumMod val="15000"/>
                <a:lumOff val="85000"/>
              </a:schemeClr>
            </a:solidFill>
            <a:round/>
          </a:ln>
          <a:effectLst/>
        </c:spPr>
        <c:txPr>
          <a:bodyPr rot="-5400000" spcFirstLastPara="1" vertOverflow="ellipsis"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s-CL"/>
          </a:p>
        </c:txPr>
        <c:crossAx val="261824048"/>
        <c:crosses val="autoZero"/>
        <c:auto val="1"/>
        <c:lblAlgn val="ctr"/>
        <c:lblOffset val="100"/>
        <c:noMultiLvlLbl val="0"/>
      </c:catAx>
      <c:valAx>
        <c:axId val="261824048"/>
        <c:scaling>
          <c:orientation val="minMax"/>
          <c:min val="-20"/>
        </c:scaling>
        <c:delete val="0"/>
        <c:axPos val="l"/>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s-CL"/>
          </a:p>
        </c:txPr>
        <c:crossAx val="261822608"/>
        <c:crosses val="autoZero"/>
        <c:crossBetween val="between"/>
      </c:valAx>
      <c:spPr>
        <a:noFill/>
        <a:ln w="12700">
          <a:solidFill>
            <a:schemeClr val="tx1"/>
          </a:solidFill>
        </a:ln>
        <a:effectLst/>
      </c:spPr>
    </c:plotArea>
    <c:plotVisOnly val="1"/>
    <c:dispBlanksAs val="gap"/>
    <c:showDLblsOverMax val="0"/>
  </c:chart>
  <c:spPr>
    <a:noFill/>
    <a:ln>
      <a:noFill/>
    </a:ln>
    <a:effectLst/>
  </c:spPr>
  <c:txPr>
    <a:bodyPr/>
    <a:lstStyle/>
    <a:p>
      <a:pPr>
        <a:defRPr sz="1400"/>
      </a:pPr>
      <a:endParaRPr lang="es-CL"/>
    </a:p>
  </c:txPr>
  <c:externalData r:id="rId3">
    <c:autoUpdate val="0"/>
  </c:externalData>
</c:chartSpace>
</file>

<file path=ppt/charts/chart1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lineChart>
        <c:grouping val="standard"/>
        <c:varyColors val="0"/>
        <c:ser>
          <c:idx val="0"/>
          <c:order val="0"/>
          <c:tx>
            <c:strRef>
              <c:f>Grupo_ocupacional!$P$1</c:f>
              <c:strCache>
                <c:ptCount val="1"/>
                <c:pt idx="0">
                  <c:v>General</c:v>
                </c:pt>
              </c:strCache>
            </c:strRef>
          </c:tx>
          <c:spPr>
            <a:ln w="28575" cap="rnd">
              <a:solidFill>
                <a:schemeClr val="accent1"/>
              </a:solidFill>
              <a:round/>
            </a:ln>
            <a:effectLst/>
          </c:spPr>
          <c:marker>
            <c:symbol val="none"/>
          </c:marker>
          <c:cat>
            <c:strRef>
              <c:f>Grupo_ocupacional!$O$2:$O$68</c:f>
              <c:strCache>
                <c:ptCount val="67"/>
                <c:pt idx="0">
                  <c:v>ene.2019</c:v>
                </c:pt>
                <c:pt idx="1">
                  <c:v>feb.2019</c:v>
                </c:pt>
                <c:pt idx="2">
                  <c:v>mar.2019</c:v>
                </c:pt>
                <c:pt idx="3">
                  <c:v>abr.2019</c:v>
                </c:pt>
                <c:pt idx="4">
                  <c:v>may.2019</c:v>
                </c:pt>
                <c:pt idx="5">
                  <c:v>jun.2019</c:v>
                </c:pt>
                <c:pt idx="6">
                  <c:v>jul.2019</c:v>
                </c:pt>
                <c:pt idx="7">
                  <c:v>ago.2019</c:v>
                </c:pt>
                <c:pt idx="8">
                  <c:v>sep.2019</c:v>
                </c:pt>
                <c:pt idx="9">
                  <c:v>oct.2019</c:v>
                </c:pt>
                <c:pt idx="10">
                  <c:v>nov.2019</c:v>
                </c:pt>
                <c:pt idx="11">
                  <c:v>dic.2019</c:v>
                </c:pt>
                <c:pt idx="12">
                  <c:v>ene.2020</c:v>
                </c:pt>
                <c:pt idx="13">
                  <c:v>feb.2020</c:v>
                </c:pt>
                <c:pt idx="14">
                  <c:v>mar.2020</c:v>
                </c:pt>
                <c:pt idx="15">
                  <c:v>abr.2020</c:v>
                </c:pt>
                <c:pt idx="16">
                  <c:v>may.2020</c:v>
                </c:pt>
                <c:pt idx="17">
                  <c:v>jun.2020</c:v>
                </c:pt>
                <c:pt idx="18">
                  <c:v>jul.2020</c:v>
                </c:pt>
                <c:pt idx="19">
                  <c:v>ago.2020</c:v>
                </c:pt>
                <c:pt idx="20">
                  <c:v>sep.2020</c:v>
                </c:pt>
                <c:pt idx="21">
                  <c:v>oct.2020</c:v>
                </c:pt>
                <c:pt idx="22">
                  <c:v>nov.2020</c:v>
                </c:pt>
                <c:pt idx="23">
                  <c:v>dic.2020</c:v>
                </c:pt>
                <c:pt idx="24">
                  <c:v>ene.2021</c:v>
                </c:pt>
                <c:pt idx="25">
                  <c:v>feb.2021</c:v>
                </c:pt>
                <c:pt idx="26">
                  <c:v>mar.2021</c:v>
                </c:pt>
                <c:pt idx="27">
                  <c:v>abr.2021</c:v>
                </c:pt>
                <c:pt idx="28">
                  <c:v>may.2021</c:v>
                </c:pt>
                <c:pt idx="29">
                  <c:v>jun.2021</c:v>
                </c:pt>
                <c:pt idx="30">
                  <c:v>jul.2021</c:v>
                </c:pt>
                <c:pt idx="31">
                  <c:v>ago.2021</c:v>
                </c:pt>
                <c:pt idx="32">
                  <c:v>sep.2021</c:v>
                </c:pt>
                <c:pt idx="33">
                  <c:v>oct.2021</c:v>
                </c:pt>
                <c:pt idx="34">
                  <c:v>nov.2021</c:v>
                </c:pt>
                <c:pt idx="35">
                  <c:v>dic.2021</c:v>
                </c:pt>
                <c:pt idx="36">
                  <c:v>ene.2022</c:v>
                </c:pt>
                <c:pt idx="37">
                  <c:v>feb.2022</c:v>
                </c:pt>
                <c:pt idx="38">
                  <c:v>mar.2022</c:v>
                </c:pt>
                <c:pt idx="39">
                  <c:v>abr.2022</c:v>
                </c:pt>
                <c:pt idx="40">
                  <c:v>may.2022</c:v>
                </c:pt>
                <c:pt idx="41">
                  <c:v>jun.2022</c:v>
                </c:pt>
                <c:pt idx="42">
                  <c:v>jul.2022</c:v>
                </c:pt>
                <c:pt idx="43">
                  <c:v>ago.2022</c:v>
                </c:pt>
                <c:pt idx="44">
                  <c:v>sep.2022</c:v>
                </c:pt>
                <c:pt idx="45">
                  <c:v>oct.2022</c:v>
                </c:pt>
                <c:pt idx="46">
                  <c:v>nov.2022</c:v>
                </c:pt>
                <c:pt idx="47">
                  <c:v>dic.2022</c:v>
                </c:pt>
                <c:pt idx="48">
                  <c:v>ene.2023</c:v>
                </c:pt>
                <c:pt idx="49">
                  <c:v>feb.2023</c:v>
                </c:pt>
                <c:pt idx="50">
                  <c:v>mar.2023</c:v>
                </c:pt>
                <c:pt idx="51">
                  <c:v>abr.2023</c:v>
                </c:pt>
                <c:pt idx="52">
                  <c:v>may.2023</c:v>
                </c:pt>
                <c:pt idx="53">
                  <c:v>jun.2023</c:v>
                </c:pt>
                <c:pt idx="54">
                  <c:v>jul.2023</c:v>
                </c:pt>
                <c:pt idx="55">
                  <c:v>ago.2023</c:v>
                </c:pt>
                <c:pt idx="56">
                  <c:v>sep.2023</c:v>
                </c:pt>
                <c:pt idx="57">
                  <c:v>oct.2023</c:v>
                </c:pt>
                <c:pt idx="58">
                  <c:v>nov.2023</c:v>
                </c:pt>
                <c:pt idx="59">
                  <c:v>dic.2023</c:v>
                </c:pt>
                <c:pt idx="60">
                  <c:v>ene.2024</c:v>
                </c:pt>
                <c:pt idx="61">
                  <c:v>feb.2024</c:v>
                </c:pt>
                <c:pt idx="62">
                  <c:v>mar.2024</c:v>
                </c:pt>
                <c:pt idx="63">
                  <c:v>abr.2024</c:v>
                </c:pt>
                <c:pt idx="64">
                  <c:v>may.2024</c:v>
                </c:pt>
                <c:pt idx="65">
                  <c:v>jun.2024</c:v>
                </c:pt>
                <c:pt idx="66">
                  <c:v>jul.2024</c:v>
                </c:pt>
              </c:strCache>
            </c:strRef>
          </c:cat>
          <c:val>
            <c:numRef>
              <c:f>Grupo_ocupacional!$P$2:$P$68</c:f>
              <c:numCache>
                <c:formatCode>0.0%</c:formatCode>
                <c:ptCount val="67"/>
                <c:pt idx="0">
                  <c:v>4.1908803395926952E-3</c:v>
                </c:pt>
                <c:pt idx="1">
                  <c:v>4.4526024721562862E-3</c:v>
                </c:pt>
                <c:pt idx="2">
                  <c:v>4.8025157302618027E-3</c:v>
                </c:pt>
                <c:pt idx="3">
                  <c:v>5.5556865409016609E-3</c:v>
                </c:pt>
                <c:pt idx="4">
                  <c:v>5.4249451495707035E-3</c:v>
                </c:pt>
                <c:pt idx="5">
                  <c:v>5.2097225561738014E-3</c:v>
                </c:pt>
                <c:pt idx="6">
                  <c:v>5.1066637970507145E-3</c:v>
                </c:pt>
                <c:pt idx="7">
                  <c:v>4.7514033503830433E-3</c:v>
                </c:pt>
                <c:pt idx="8">
                  <c:v>4.8772245645523071E-3</c:v>
                </c:pt>
                <c:pt idx="9">
                  <c:v>4.5732138678431511E-3</c:v>
                </c:pt>
                <c:pt idx="10">
                  <c:v>4.4437991455197334E-3</c:v>
                </c:pt>
                <c:pt idx="11">
                  <c:v>5.0444682128727436E-3</c:v>
                </c:pt>
                <c:pt idx="12">
                  <c:v>6.2757572159171104E-3</c:v>
                </c:pt>
                <c:pt idx="13">
                  <c:v>1.2310601770877838E-2</c:v>
                </c:pt>
                <c:pt idx="14">
                  <c:v>5.8228019624948502E-2</c:v>
                </c:pt>
                <c:pt idx="15">
                  <c:v>0.1366083174943924</c:v>
                </c:pt>
                <c:pt idx="16">
                  <c:v>0.18234531581401825</c:v>
                </c:pt>
                <c:pt idx="17">
                  <c:v>0.20023353397846222</c:v>
                </c:pt>
                <c:pt idx="18">
                  <c:v>0.20269210636615753</c:v>
                </c:pt>
                <c:pt idx="19">
                  <c:v>0.19434526562690735</c:v>
                </c:pt>
                <c:pt idx="20">
                  <c:v>0.17498926818370819</c:v>
                </c:pt>
                <c:pt idx="21">
                  <c:v>0.15158005058765411</c:v>
                </c:pt>
                <c:pt idx="22">
                  <c:v>0.13256010413169861</c:v>
                </c:pt>
                <c:pt idx="23">
                  <c:v>0.12068303674459457</c:v>
                </c:pt>
                <c:pt idx="24">
                  <c:v>0.10283630341291428</c:v>
                </c:pt>
                <c:pt idx="25">
                  <c:v>0.103069968521595</c:v>
                </c:pt>
                <c:pt idx="26">
                  <c:v>0.12353120744228363</c:v>
                </c:pt>
                <c:pt idx="27">
                  <c:v>0.1459653377532959</c:v>
                </c:pt>
                <c:pt idx="28">
                  <c:v>0.16112293303012848</c:v>
                </c:pt>
                <c:pt idx="29">
                  <c:v>0.14357051253318787</c:v>
                </c:pt>
                <c:pt idx="30">
                  <c:v>0.12000543624162674</c:v>
                </c:pt>
                <c:pt idx="31">
                  <c:v>9.2736624181270599E-2</c:v>
                </c:pt>
                <c:pt idx="32">
                  <c:v>8.0397814512252808E-2</c:v>
                </c:pt>
                <c:pt idx="33">
                  <c:v>7.2876401245594025E-2</c:v>
                </c:pt>
                <c:pt idx="34">
                  <c:v>6.7086420953273773E-2</c:v>
                </c:pt>
                <c:pt idx="35">
                  <c:v>6.4346052706241608E-2</c:v>
                </c:pt>
                <c:pt idx="36">
                  <c:v>6.682257354259491E-2</c:v>
                </c:pt>
                <c:pt idx="37">
                  <c:v>6.556970626115799E-2</c:v>
                </c:pt>
                <c:pt idx="38">
                  <c:v>6.0438614338636398E-2</c:v>
                </c:pt>
                <c:pt idx="39">
                  <c:v>5.0324119627475739E-2</c:v>
                </c:pt>
                <c:pt idx="40">
                  <c:v>5.2191745489835739E-2</c:v>
                </c:pt>
                <c:pt idx="41">
                  <c:v>5.0214655697345734E-2</c:v>
                </c:pt>
                <c:pt idx="42">
                  <c:v>4.8296783119440079E-2</c:v>
                </c:pt>
                <c:pt idx="43">
                  <c:v>4.3576058000326157E-2</c:v>
                </c:pt>
                <c:pt idx="44">
                  <c:v>3.9838496595621109E-2</c:v>
                </c:pt>
                <c:pt idx="45">
                  <c:v>4.2020410299301147E-2</c:v>
                </c:pt>
                <c:pt idx="46">
                  <c:v>3.9343412965536118E-2</c:v>
                </c:pt>
                <c:pt idx="47">
                  <c:v>4.0316931903362274E-2</c:v>
                </c:pt>
                <c:pt idx="48">
                  <c:v>3.6796029657125473E-2</c:v>
                </c:pt>
                <c:pt idx="49">
                  <c:v>3.7718981504440308E-2</c:v>
                </c:pt>
                <c:pt idx="50">
                  <c:v>3.9576351642608643E-2</c:v>
                </c:pt>
                <c:pt idx="51">
                  <c:v>4.2193643748760223E-2</c:v>
                </c:pt>
                <c:pt idx="52">
                  <c:v>4.3095342814922333E-2</c:v>
                </c:pt>
                <c:pt idx="53">
                  <c:v>4.2056258767843246E-2</c:v>
                </c:pt>
                <c:pt idx="54">
                  <c:v>4.1480652987957001E-2</c:v>
                </c:pt>
                <c:pt idx="55">
                  <c:v>3.8336936384439468E-2</c:v>
                </c:pt>
                <c:pt idx="56">
                  <c:v>3.678010031580925E-2</c:v>
                </c:pt>
                <c:pt idx="57">
                  <c:v>3.4693583846092224E-2</c:v>
                </c:pt>
                <c:pt idx="58">
                  <c:v>3.6539077758789063E-2</c:v>
                </c:pt>
                <c:pt idx="59">
                  <c:v>3.8105439394712448E-2</c:v>
                </c:pt>
                <c:pt idx="60">
                  <c:v>3.8893904536962509E-2</c:v>
                </c:pt>
                <c:pt idx="61">
                  <c:v>3.8776692003011703E-2</c:v>
                </c:pt>
                <c:pt idx="62">
                  <c:v>3.9568793028593063E-2</c:v>
                </c:pt>
                <c:pt idx="63">
                  <c:v>3.6180436611175537E-2</c:v>
                </c:pt>
                <c:pt idx="64">
                  <c:v>3.5155251622200012E-2</c:v>
                </c:pt>
                <c:pt idx="65">
                  <c:v>3.2562181353569031E-2</c:v>
                </c:pt>
                <c:pt idx="66">
                  <c:v>3.5049248486757278E-2</c:v>
                </c:pt>
              </c:numCache>
            </c:numRef>
          </c:val>
          <c:smooth val="0"/>
          <c:extLst>
            <c:ext xmlns:c16="http://schemas.microsoft.com/office/drawing/2014/chart" uri="{C3380CC4-5D6E-409C-BE32-E72D297353CC}">
              <c16:uniqueId val="{00000000-7348-42F6-8880-18E02C3B2EDB}"/>
            </c:ext>
          </c:extLst>
        </c:ser>
        <c:ser>
          <c:idx val="1"/>
          <c:order val="1"/>
          <c:tx>
            <c:strRef>
              <c:f>Grupo_ocupacional!$Q$1</c:f>
              <c:strCache>
                <c:ptCount val="1"/>
                <c:pt idx="0">
                  <c:v>Directores, gerentes y administradores</c:v>
                </c:pt>
              </c:strCache>
            </c:strRef>
          </c:tx>
          <c:spPr>
            <a:ln w="28575" cap="rnd">
              <a:solidFill>
                <a:schemeClr val="accent2"/>
              </a:solidFill>
              <a:prstDash val="sysDot"/>
              <a:round/>
            </a:ln>
            <a:effectLst/>
          </c:spPr>
          <c:marker>
            <c:symbol val="none"/>
          </c:marker>
          <c:cat>
            <c:strRef>
              <c:f>Grupo_ocupacional!$O$2:$O$68</c:f>
              <c:strCache>
                <c:ptCount val="67"/>
                <c:pt idx="0">
                  <c:v>ene.2019</c:v>
                </c:pt>
                <c:pt idx="1">
                  <c:v>feb.2019</c:v>
                </c:pt>
                <c:pt idx="2">
                  <c:v>mar.2019</c:v>
                </c:pt>
                <c:pt idx="3">
                  <c:v>abr.2019</c:v>
                </c:pt>
                <c:pt idx="4">
                  <c:v>may.2019</c:v>
                </c:pt>
                <c:pt idx="5">
                  <c:v>jun.2019</c:v>
                </c:pt>
                <c:pt idx="6">
                  <c:v>jul.2019</c:v>
                </c:pt>
                <c:pt idx="7">
                  <c:v>ago.2019</c:v>
                </c:pt>
                <c:pt idx="8">
                  <c:v>sep.2019</c:v>
                </c:pt>
                <c:pt idx="9">
                  <c:v>oct.2019</c:v>
                </c:pt>
                <c:pt idx="10">
                  <c:v>nov.2019</c:v>
                </c:pt>
                <c:pt idx="11">
                  <c:v>dic.2019</c:v>
                </c:pt>
                <c:pt idx="12">
                  <c:v>ene.2020</c:v>
                </c:pt>
                <c:pt idx="13">
                  <c:v>feb.2020</c:v>
                </c:pt>
                <c:pt idx="14">
                  <c:v>mar.2020</c:v>
                </c:pt>
                <c:pt idx="15">
                  <c:v>abr.2020</c:v>
                </c:pt>
                <c:pt idx="16">
                  <c:v>may.2020</c:v>
                </c:pt>
                <c:pt idx="17">
                  <c:v>jun.2020</c:v>
                </c:pt>
                <c:pt idx="18">
                  <c:v>jul.2020</c:v>
                </c:pt>
                <c:pt idx="19">
                  <c:v>ago.2020</c:v>
                </c:pt>
                <c:pt idx="20">
                  <c:v>sep.2020</c:v>
                </c:pt>
                <c:pt idx="21">
                  <c:v>oct.2020</c:v>
                </c:pt>
                <c:pt idx="22">
                  <c:v>nov.2020</c:v>
                </c:pt>
                <c:pt idx="23">
                  <c:v>dic.2020</c:v>
                </c:pt>
                <c:pt idx="24">
                  <c:v>ene.2021</c:v>
                </c:pt>
                <c:pt idx="25">
                  <c:v>feb.2021</c:v>
                </c:pt>
                <c:pt idx="26">
                  <c:v>mar.2021</c:v>
                </c:pt>
                <c:pt idx="27">
                  <c:v>abr.2021</c:v>
                </c:pt>
                <c:pt idx="28">
                  <c:v>may.2021</c:v>
                </c:pt>
                <c:pt idx="29">
                  <c:v>jun.2021</c:v>
                </c:pt>
                <c:pt idx="30">
                  <c:v>jul.2021</c:v>
                </c:pt>
                <c:pt idx="31">
                  <c:v>ago.2021</c:v>
                </c:pt>
                <c:pt idx="32">
                  <c:v>sep.2021</c:v>
                </c:pt>
                <c:pt idx="33">
                  <c:v>oct.2021</c:v>
                </c:pt>
                <c:pt idx="34">
                  <c:v>nov.2021</c:v>
                </c:pt>
                <c:pt idx="35">
                  <c:v>dic.2021</c:v>
                </c:pt>
                <c:pt idx="36">
                  <c:v>ene.2022</c:v>
                </c:pt>
                <c:pt idx="37">
                  <c:v>feb.2022</c:v>
                </c:pt>
                <c:pt idx="38">
                  <c:v>mar.2022</c:v>
                </c:pt>
                <c:pt idx="39">
                  <c:v>abr.2022</c:v>
                </c:pt>
                <c:pt idx="40">
                  <c:v>may.2022</c:v>
                </c:pt>
                <c:pt idx="41">
                  <c:v>jun.2022</c:v>
                </c:pt>
                <c:pt idx="42">
                  <c:v>jul.2022</c:v>
                </c:pt>
                <c:pt idx="43">
                  <c:v>ago.2022</c:v>
                </c:pt>
                <c:pt idx="44">
                  <c:v>sep.2022</c:v>
                </c:pt>
                <c:pt idx="45">
                  <c:v>oct.2022</c:v>
                </c:pt>
                <c:pt idx="46">
                  <c:v>nov.2022</c:v>
                </c:pt>
                <c:pt idx="47">
                  <c:v>dic.2022</c:v>
                </c:pt>
                <c:pt idx="48">
                  <c:v>ene.2023</c:v>
                </c:pt>
                <c:pt idx="49">
                  <c:v>feb.2023</c:v>
                </c:pt>
                <c:pt idx="50">
                  <c:v>mar.2023</c:v>
                </c:pt>
                <c:pt idx="51">
                  <c:v>abr.2023</c:v>
                </c:pt>
                <c:pt idx="52">
                  <c:v>may.2023</c:v>
                </c:pt>
                <c:pt idx="53">
                  <c:v>jun.2023</c:v>
                </c:pt>
                <c:pt idx="54">
                  <c:v>jul.2023</c:v>
                </c:pt>
                <c:pt idx="55">
                  <c:v>ago.2023</c:v>
                </c:pt>
                <c:pt idx="56">
                  <c:v>sep.2023</c:v>
                </c:pt>
                <c:pt idx="57">
                  <c:v>oct.2023</c:v>
                </c:pt>
                <c:pt idx="58">
                  <c:v>nov.2023</c:v>
                </c:pt>
                <c:pt idx="59">
                  <c:v>dic.2023</c:v>
                </c:pt>
                <c:pt idx="60">
                  <c:v>ene.2024</c:v>
                </c:pt>
                <c:pt idx="61">
                  <c:v>feb.2024</c:v>
                </c:pt>
                <c:pt idx="62">
                  <c:v>mar.2024</c:v>
                </c:pt>
                <c:pt idx="63">
                  <c:v>abr.2024</c:v>
                </c:pt>
                <c:pt idx="64">
                  <c:v>may.2024</c:v>
                </c:pt>
                <c:pt idx="65">
                  <c:v>jun.2024</c:v>
                </c:pt>
                <c:pt idx="66">
                  <c:v>jul.2024</c:v>
                </c:pt>
              </c:strCache>
            </c:strRef>
          </c:cat>
          <c:val>
            <c:numRef>
              <c:f>Grupo_ocupacional!$Q$2:$Q$68</c:f>
              <c:numCache>
                <c:formatCode>0.0%</c:formatCode>
                <c:ptCount val="67"/>
                <c:pt idx="0">
                  <c:v>6.93143205717206E-3</c:v>
                </c:pt>
                <c:pt idx="1">
                  <c:v>7.1106655523180962E-3</c:v>
                </c:pt>
                <c:pt idx="2">
                  <c:v>6.1065517365932465E-3</c:v>
                </c:pt>
                <c:pt idx="3">
                  <c:v>6.5584992989897728E-3</c:v>
                </c:pt>
                <c:pt idx="4">
                  <c:v>7.3329191654920578E-3</c:v>
                </c:pt>
                <c:pt idx="5">
                  <c:v>7.3595847934484482E-3</c:v>
                </c:pt>
                <c:pt idx="6">
                  <c:v>9.6702426671981812E-3</c:v>
                </c:pt>
                <c:pt idx="7">
                  <c:v>5.3746257908642292E-3</c:v>
                </c:pt>
                <c:pt idx="8">
                  <c:v>1.1123090051114559E-2</c:v>
                </c:pt>
                <c:pt idx="9">
                  <c:v>7.4071409180760384E-3</c:v>
                </c:pt>
                <c:pt idx="10">
                  <c:v>7.6522962190210819E-3</c:v>
                </c:pt>
                <c:pt idx="11">
                  <c:v>4.5193621190264821E-4</c:v>
                </c:pt>
                <c:pt idx="12">
                  <c:v>5.82851842045784E-3</c:v>
                </c:pt>
                <c:pt idx="13">
                  <c:v>2.1761095151305199E-2</c:v>
                </c:pt>
                <c:pt idx="14">
                  <c:v>9.5908157527446747E-2</c:v>
                </c:pt>
                <c:pt idx="15">
                  <c:v>0.26900207996368408</c:v>
                </c:pt>
                <c:pt idx="16">
                  <c:v>0.35921534895896912</c:v>
                </c:pt>
                <c:pt idx="17">
                  <c:v>0.36608082056045532</c:v>
                </c:pt>
                <c:pt idx="18">
                  <c:v>0.38933289051055908</c:v>
                </c:pt>
                <c:pt idx="19">
                  <c:v>0.3573552668094635</c:v>
                </c:pt>
                <c:pt idx="20">
                  <c:v>0.33675739169120789</c:v>
                </c:pt>
                <c:pt idx="21">
                  <c:v>0.27069622278213501</c:v>
                </c:pt>
                <c:pt idx="22">
                  <c:v>0.27078047394752502</c:v>
                </c:pt>
                <c:pt idx="23">
                  <c:v>0.23819117248058319</c:v>
                </c:pt>
                <c:pt idx="24">
                  <c:v>0.21186201274394989</c:v>
                </c:pt>
                <c:pt idx="25">
                  <c:v>0.17479364573955536</c:v>
                </c:pt>
                <c:pt idx="26">
                  <c:v>0.2090633362531662</c:v>
                </c:pt>
                <c:pt idx="27">
                  <c:v>0.24826548993587494</c:v>
                </c:pt>
                <c:pt idx="28">
                  <c:v>0.28439849615097046</c:v>
                </c:pt>
                <c:pt idx="29">
                  <c:v>0.26845288276672363</c:v>
                </c:pt>
                <c:pt idx="30">
                  <c:v>0.25510376691818237</c:v>
                </c:pt>
                <c:pt idx="31">
                  <c:v>0.20678378641605377</c:v>
                </c:pt>
                <c:pt idx="32">
                  <c:v>0.16013206541538239</c:v>
                </c:pt>
                <c:pt idx="33">
                  <c:v>0.13041394948959351</c:v>
                </c:pt>
                <c:pt idx="34">
                  <c:v>0.12874846160411835</c:v>
                </c:pt>
                <c:pt idx="35">
                  <c:v>0.14872945845127106</c:v>
                </c:pt>
                <c:pt idx="36">
                  <c:v>0.14240966737270355</c:v>
                </c:pt>
                <c:pt idx="37">
                  <c:v>0.13963937759399414</c:v>
                </c:pt>
                <c:pt idx="38">
                  <c:v>0.13260230422019958</c:v>
                </c:pt>
                <c:pt idx="39">
                  <c:v>0.12813636660575867</c:v>
                </c:pt>
                <c:pt idx="40">
                  <c:v>0.12121810019016266</c:v>
                </c:pt>
                <c:pt idx="41">
                  <c:v>0.11848175525665283</c:v>
                </c:pt>
                <c:pt idx="42">
                  <c:v>9.5034584403038025E-2</c:v>
                </c:pt>
                <c:pt idx="43">
                  <c:v>7.3708668351173401E-2</c:v>
                </c:pt>
                <c:pt idx="44">
                  <c:v>7.0015810430049896E-2</c:v>
                </c:pt>
                <c:pt idx="45">
                  <c:v>8.1869840621948242E-2</c:v>
                </c:pt>
                <c:pt idx="46">
                  <c:v>8.5584104061126709E-2</c:v>
                </c:pt>
                <c:pt idx="47">
                  <c:v>9.5816373825073242E-2</c:v>
                </c:pt>
                <c:pt idx="48">
                  <c:v>9.4229288399219513E-2</c:v>
                </c:pt>
                <c:pt idx="49">
                  <c:v>0.10375137627124786</c:v>
                </c:pt>
                <c:pt idx="50">
                  <c:v>8.5303805768489838E-2</c:v>
                </c:pt>
                <c:pt idx="51">
                  <c:v>9.3813352286815643E-2</c:v>
                </c:pt>
                <c:pt idx="52">
                  <c:v>8.6128830909729004E-2</c:v>
                </c:pt>
                <c:pt idx="53">
                  <c:v>0.10171027481555939</c:v>
                </c:pt>
                <c:pt idx="54">
                  <c:v>8.3296023309230804E-2</c:v>
                </c:pt>
                <c:pt idx="55">
                  <c:v>8.170396089553833E-2</c:v>
                </c:pt>
                <c:pt idx="56">
                  <c:v>6.8661242723464966E-2</c:v>
                </c:pt>
                <c:pt idx="57">
                  <c:v>7.0192061364650726E-2</c:v>
                </c:pt>
                <c:pt idx="58">
                  <c:v>7.4309028685092926E-2</c:v>
                </c:pt>
                <c:pt idx="59">
                  <c:v>7.3182441294193268E-2</c:v>
                </c:pt>
                <c:pt idx="60">
                  <c:v>7.0237725973129272E-2</c:v>
                </c:pt>
                <c:pt idx="61">
                  <c:v>7.807362824678421E-2</c:v>
                </c:pt>
                <c:pt idx="62">
                  <c:v>7.4926301836967468E-2</c:v>
                </c:pt>
                <c:pt idx="63">
                  <c:v>7.9206183552742004E-2</c:v>
                </c:pt>
                <c:pt idx="64">
                  <c:v>6.7017123103141785E-2</c:v>
                </c:pt>
                <c:pt idx="65">
                  <c:v>6.136443093419075E-2</c:v>
                </c:pt>
                <c:pt idx="66">
                  <c:v>6.042538583278656E-2</c:v>
                </c:pt>
              </c:numCache>
            </c:numRef>
          </c:val>
          <c:smooth val="0"/>
          <c:extLst>
            <c:ext xmlns:c16="http://schemas.microsoft.com/office/drawing/2014/chart" uri="{C3380CC4-5D6E-409C-BE32-E72D297353CC}">
              <c16:uniqueId val="{00000001-7348-42F6-8880-18E02C3B2EDB}"/>
            </c:ext>
          </c:extLst>
        </c:ser>
        <c:ser>
          <c:idx val="2"/>
          <c:order val="2"/>
          <c:tx>
            <c:strRef>
              <c:f>Grupo_ocupacional!$R$1</c:f>
              <c:strCache>
                <c:ptCount val="1"/>
                <c:pt idx="0">
                  <c:v>Profesionales, científicos e intelectuales</c:v>
                </c:pt>
              </c:strCache>
            </c:strRef>
          </c:tx>
          <c:spPr>
            <a:ln w="28575" cap="rnd">
              <a:solidFill>
                <a:schemeClr val="accent3"/>
              </a:solidFill>
              <a:prstDash val="sysDot"/>
              <a:round/>
            </a:ln>
            <a:effectLst/>
          </c:spPr>
          <c:marker>
            <c:symbol val="none"/>
          </c:marker>
          <c:cat>
            <c:strRef>
              <c:f>Grupo_ocupacional!$O$2:$O$68</c:f>
              <c:strCache>
                <c:ptCount val="67"/>
                <c:pt idx="0">
                  <c:v>ene.2019</c:v>
                </c:pt>
                <c:pt idx="1">
                  <c:v>feb.2019</c:v>
                </c:pt>
                <c:pt idx="2">
                  <c:v>mar.2019</c:v>
                </c:pt>
                <c:pt idx="3">
                  <c:v>abr.2019</c:v>
                </c:pt>
                <c:pt idx="4">
                  <c:v>may.2019</c:v>
                </c:pt>
                <c:pt idx="5">
                  <c:v>jun.2019</c:v>
                </c:pt>
                <c:pt idx="6">
                  <c:v>jul.2019</c:v>
                </c:pt>
                <c:pt idx="7">
                  <c:v>ago.2019</c:v>
                </c:pt>
                <c:pt idx="8">
                  <c:v>sep.2019</c:v>
                </c:pt>
                <c:pt idx="9">
                  <c:v>oct.2019</c:v>
                </c:pt>
                <c:pt idx="10">
                  <c:v>nov.2019</c:v>
                </c:pt>
                <c:pt idx="11">
                  <c:v>dic.2019</c:v>
                </c:pt>
                <c:pt idx="12">
                  <c:v>ene.2020</c:v>
                </c:pt>
                <c:pt idx="13">
                  <c:v>feb.2020</c:v>
                </c:pt>
                <c:pt idx="14">
                  <c:v>mar.2020</c:v>
                </c:pt>
                <c:pt idx="15">
                  <c:v>abr.2020</c:v>
                </c:pt>
                <c:pt idx="16">
                  <c:v>may.2020</c:v>
                </c:pt>
                <c:pt idx="17">
                  <c:v>jun.2020</c:v>
                </c:pt>
                <c:pt idx="18">
                  <c:v>jul.2020</c:v>
                </c:pt>
                <c:pt idx="19">
                  <c:v>ago.2020</c:v>
                </c:pt>
                <c:pt idx="20">
                  <c:v>sep.2020</c:v>
                </c:pt>
                <c:pt idx="21">
                  <c:v>oct.2020</c:v>
                </c:pt>
                <c:pt idx="22">
                  <c:v>nov.2020</c:v>
                </c:pt>
                <c:pt idx="23">
                  <c:v>dic.2020</c:v>
                </c:pt>
                <c:pt idx="24">
                  <c:v>ene.2021</c:v>
                </c:pt>
                <c:pt idx="25">
                  <c:v>feb.2021</c:v>
                </c:pt>
                <c:pt idx="26">
                  <c:v>mar.2021</c:v>
                </c:pt>
                <c:pt idx="27">
                  <c:v>abr.2021</c:v>
                </c:pt>
                <c:pt idx="28">
                  <c:v>may.2021</c:v>
                </c:pt>
                <c:pt idx="29">
                  <c:v>jun.2021</c:v>
                </c:pt>
                <c:pt idx="30">
                  <c:v>jul.2021</c:v>
                </c:pt>
                <c:pt idx="31">
                  <c:v>ago.2021</c:v>
                </c:pt>
                <c:pt idx="32">
                  <c:v>sep.2021</c:v>
                </c:pt>
                <c:pt idx="33">
                  <c:v>oct.2021</c:v>
                </c:pt>
                <c:pt idx="34">
                  <c:v>nov.2021</c:v>
                </c:pt>
                <c:pt idx="35">
                  <c:v>dic.2021</c:v>
                </c:pt>
                <c:pt idx="36">
                  <c:v>ene.2022</c:v>
                </c:pt>
                <c:pt idx="37">
                  <c:v>feb.2022</c:v>
                </c:pt>
                <c:pt idx="38">
                  <c:v>mar.2022</c:v>
                </c:pt>
                <c:pt idx="39">
                  <c:v>abr.2022</c:v>
                </c:pt>
                <c:pt idx="40">
                  <c:v>may.2022</c:v>
                </c:pt>
                <c:pt idx="41">
                  <c:v>jun.2022</c:v>
                </c:pt>
                <c:pt idx="42">
                  <c:v>jul.2022</c:v>
                </c:pt>
                <c:pt idx="43">
                  <c:v>ago.2022</c:v>
                </c:pt>
                <c:pt idx="44">
                  <c:v>sep.2022</c:v>
                </c:pt>
                <c:pt idx="45">
                  <c:v>oct.2022</c:v>
                </c:pt>
                <c:pt idx="46">
                  <c:v>nov.2022</c:v>
                </c:pt>
                <c:pt idx="47">
                  <c:v>dic.2022</c:v>
                </c:pt>
                <c:pt idx="48">
                  <c:v>ene.2023</c:v>
                </c:pt>
                <c:pt idx="49">
                  <c:v>feb.2023</c:v>
                </c:pt>
                <c:pt idx="50">
                  <c:v>mar.2023</c:v>
                </c:pt>
                <c:pt idx="51">
                  <c:v>abr.2023</c:v>
                </c:pt>
                <c:pt idx="52">
                  <c:v>may.2023</c:v>
                </c:pt>
                <c:pt idx="53">
                  <c:v>jun.2023</c:v>
                </c:pt>
                <c:pt idx="54">
                  <c:v>jul.2023</c:v>
                </c:pt>
                <c:pt idx="55">
                  <c:v>ago.2023</c:v>
                </c:pt>
                <c:pt idx="56">
                  <c:v>sep.2023</c:v>
                </c:pt>
                <c:pt idx="57">
                  <c:v>oct.2023</c:v>
                </c:pt>
                <c:pt idx="58">
                  <c:v>nov.2023</c:v>
                </c:pt>
                <c:pt idx="59">
                  <c:v>dic.2023</c:v>
                </c:pt>
                <c:pt idx="60">
                  <c:v>ene.2024</c:v>
                </c:pt>
                <c:pt idx="61">
                  <c:v>feb.2024</c:v>
                </c:pt>
                <c:pt idx="62">
                  <c:v>mar.2024</c:v>
                </c:pt>
                <c:pt idx="63">
                  <c:v>abr.2024</c:v>
                </c:pt>
                <c:pt idx="64">
                  <c:v>may.2024</c:v>
                </c:pt>
                <c:pt idx="65">
                  <c:v>jun.2024</c:v>
                </c:pt>
                <c:pt idx="66">
                  <c:v>jul.2024</c:v>
                </c:pt>
              </c:strCache>
            </c:strRef>
          </c:cat>
          <c:val>
            <c:numRef>
              <c:f>Grupo_ocupacional!$R$2:$R$68</c:f>
              <c:numCache>
                <c:formatCode>0.0%</c:formatCode>
                <c:ptCount val="67"/>
                <c:pt idx="0">
                  <c:v>5.2489391528069973E-3</c:v>
                </c:pt>
                <c:pt idx="1">
                  <c:v>6.1303800903260708E-3</c:v>
                </c:pt>
                <c:pt idx="2">
                  <c:v>4.807549063116312E-3</c:v>
                </c:pt>
                <c:pt idx="3">
                  <c:v>5.3356029093265533E-3</c:v>
                </c:pt>
                <c:pt idx="4">
                  <c:v>2.7661435306072235E-3</c:v>
                </c:pt>
                <c:pt idx="5">
                  <c:v>7.1931555867195129E-3</c:v>
                </c:pt>
                <c:pt idx="6">
                  <c:v>8.6856326088309288E-3</c:v>
                </c:pt>
                <c:pt idx="7">
                  <c:v>1.1187708005309105E-2</c:v>
                </c:pt>
                <c:pt idx="8">
                  <c:v>1.2056311592459679E-2</c:v>
                </c:pt>
                <c:pt idx="9">
                  <c:v>9.6676051616668701E-3</c:v>
                </c:pt>
                <c:pt idx="10">
                  <c:v>7.4630938470363617E-3</c:v>
                </c:pt>
                <c:pt idx="11">
                  <c:v>6.1929160729050636E-3</c:v>
                </c:pt>
                <c:pt idx="12">
                  <c:v>1.0372506454586983E-2</c:v>
                </c:pt>
                <c:pt idx="13">
                  <c:v>2.6955423876643181E-2</c:v>
                </c:pt>
                <c:pt idx="14">
                  <c:v>0.16308239102363586</c:v>
                </c:pt>
                <c:pt idx="15">
                  <c:v>0.35384219884872437</c:v>
                </c:pt>
                <c:pt idx="16">
                  <c:v>0.46763372421264648</c:v>
                </c:pt>
                <c:pt idx="17">
                  <c:v>0.50589162111282349</c:v>
                </c:pt>
                <c:pt idx="18">
                  <c:v>0.53045803308486938</c:v>
                </c:pt>
                <c:pt idx="19">
                  <c:v>0.5156550407409668</c:v>
                </c:pt>
                <c:pt idx="20">
                  <c:v>0.47856122255325317</c:v>
                </c:pt>
                <c:pt idx="21">
                  <c:v>0.44879662990570068</c:v>
                </c:pt>
                <c:pt idx="22">
                  <c:v>0.40274763107299805</c:v>
                </c:pt>
                <c:pt idx="23">
                  <c:v>0.36486291885375977</c:v>
                </c:pt>
                <c:pt idx="24">
                  <c:v>0.2893097996711731</c:v>
                </c:pt>
                <c:pt idx="25">
                  <c:v>0.29643416404724121</c:v>
                </c:pt>
                <c:pt idx="26">
                  <c:v>0.35486629605293274</c:v>
                </c:pt>
                <c:pt idx="27">
                  <c:v>0.41334691643714905</c:v>
                </c:pt>
                <c:pt idx="28">
                  <c:v>0.44628259539604187</c:v>
                </c:pt>
                <c:pt idx="29">
                  <c:v>0.39820492267608643</c:v>
                </c:pt>
                <c:pt idx="30">
                  <c:v>0.32376664876937866</c:v>
                </c:pt>
                <c:pt idx="31">
                  <c:v>0.24407480657100677</c:v>
                </c:pt>
                <c:pt idx="32">
                  <c:v>0.20523765683174133</c:v>
                </c:pt>
                <c:pt idx="33">
                  <c:v>0.19106218218803406</c:v>
                </c:pt>
                <c:pt idx="34">
                  <c:v>0.1760769784450531</c:v>
                </c:pt>
                <c:pt idx="35">
                  <c:v>0.16774366796016693</c:v>
                </c:pt>
                <c:pt idx="36">
                  <c:v>0.17402490973472595</c:v>
                </c:pt>
                <c:pt idx="37">
                  <c:v>0.17460781335830688</c:v>
                </c:pt>
                <c:pt idx="38">
                  <c:v>0.15700176358222961</c:v>
                </c:pt>
                <c:pt idx="39">
                  <c:v>0.12329487502574921</c:v>
                </c:pt>
                <c:pt idx="40">
                  <c:v>0.11675719916820526</c:v>
                </c:pt>
                <c:pt idx="41">
                  <c:v>0.11502884328365326</c:v>
                </c:pt>
                <c:pt idx="42">
                  <c:v>0.11810088157653809</c:v>
                </c:pt>
                <c:pt idx="43">
                  <c:v>0.10908495634794235</c:v>
                </c:pt>
                <c:pt idx="44">
                  <c:v>9.7089715301990509E-2</c:v>
                </c:pt>
                <c:pt idx="45">
                  <c:v>0.10056101530790329</c:v>
                </c:pt>
                <c:pt idx="46">
                  <c:v>9.3089878559112549E-2</c:v>
                </c:pt>
                <c:pt idx="47">
                  <c:v>9.5956578850746155E-2</c:v>
                </c:pt>
                <c:pt idx="48">
                  <c:v>8.721432089805603E-2</c:v>
                </c:pt>
                <c:pt idx="49">
                  <c:v>8.6934901773929596E-2</c:v>
                </c:pt>
                <c:pt idx="50">
                  <c:v>9.2062465846538544E-2</c:v>
                </c:pt>
                <c:pt idx="51">
                  <c:v>0.10088834911584854</c:v>
                </c:pt>
                <c:pt idx="52">
                  <c:v>0.10217766463756561</c:v>
                </c:pt>
                <c:pt idx="53">
                  <c:v>9.8433896899223328E-2</c:v>
                </c:pt>
                <c:pt idx="54">
                  <c:v>9.9244795739650726E-2</c:v>
                </c:pt>
                <c:pt idx="55">
                  <c:v>9.0494461357593536E-2</c:v>
                </c:pt>
                <c:pt idx="56">
                  <c:v>8.4298297762870789E-2</c:v>
                </c:pt>
                <c:pt idx="57">
                  <c:v>7.4471615254878998E-2</c:v>
                </c:pt>
                <c:pt idx="58">
                  <c:v>8.1765510141849518E-2</c:v>
                </c:pt>
                <c:pt idx="59">
                  <c:v>8.8032491505146027E-2</c:v>
                </c:pt>
                <c:pt idx="60">
                  <c:v>9.417416900396347E-2</c:v>
                </c:pt>
                <c:pt idx="61">
                  <c:v>9.8198361694812775E-2</c:v>
                </c:pt>
                <c:pt idx="62">
                  <c:v>0.10509494692087173</c:v>
                </c:pt>
                <c:pt idx="63">
                  <c:v>9.1748952865600586E-2</c:v>
                </c:pt>
                <c:pt idx="64">
                  <c:v>8.5687115788459778E-2</c:v>
                </c:pt>
                <c:pt idx="65">
                  <c:v>7.2551771998405457E-2</c:v>
                </c:pt>
                <c:pt idx="66">
                  <c:v>8.032495528459549E-2</c:v>
                </c:pt>
              </c:numCache>
            </c:numRef>
          </c:val>
          <c:smooth val="0"/>
          <c:extLst>
            <c:ext xmlns:c16="http://schemas.microsoft.com/office/drawing/2014/chart" uri="{C3380CC4-5D6E-409C-BE32-E72D297353CC}">
              <c16:uniqueId val="{00000002-7348-42F6-8880-18E02C3B2EDB}"/>
            </c:ext>
          </c:extLst>
        </c:ser>
        <c:ser>
          <c:idx val="3"/>
          <c:order val="3"/>
          <c:tx>
            <c:strRef>
              <c:f>Grupo_ocupacional!$S$1</c:f>
              <c:strCache>
                <c:ptCount val="1"/>
                <c:pt idx="0">
                  <c:v>Técnicos y profesionales de nivel medio</c:v>
                </c:pt>
              </c:strCache>
            </c:strRef>
          </c:tx>
          <c:spPr>
            <a:ln w="28575" cap="rnd">
              <a:solidFill>
                <a:schemeClr val="accent4"/>
              </a:solidFill>
              <a:prstDash val="sysDot"/>
              <a:round/>
            </a:ln>
            <a:effectLst/>
          </c:spPr>
          <c:marker>
            <c:symbol val="none"/>
          </c:marker>
          <c:cat>
            <c:strRef>
              <c:f>Grupo_ocupacional!$O$2:$O$68</c:f>
              <c:strCache>
                <c:ptCount val="67"/>
                <c:pt idx="0">
                  <c:v>ene.2019</c:v>
                </c:pt>
                <c:pt idx="1">
                  <c:v>feb.2019</c:v>
                </c:pt>
                <c:pt idx="2">
                  <c:v>mar.2019</c:v>
                </c:pt>
                <c:pt idx="3">
                  <c:v>abr.2019</c:v>
                </c:pt>
                <c:pt idx="4">
                  <c:v>may.2019</c:v>
                </c:pt>
                <c:pt idx="5">
                  <c:v>jun.2019</c:v>
                </c:pt>
                <c:pt idx="6">
                  <c:v>jul.2019</c:v>
                </c:pt>
                <c:pt idx="7">
                  <c:v>ago.2019</c:v>
                </c:pt>
                <c:pt idx="8">
                  <c:v>sep.2019</c:v>
                </c:pt>
                <c:pt idx="9">
                  <c:v>oct.2019</c:v>
                </c:pt>
                <c:pt idx="10">
                  <c:v>nov.2019</c:v>
                </c:pt>
                <c:pt idx="11">
                  <c:v>dic.2019</c:v>
                </c:pt>
                <c:pt idx="12">
                  <c:v>ene.2020</c:v>
                </c:pt>
                <c:pt idx="13">
                  <c:v>feb.2020</c:v>
                </c:pt>
                <c:pt idx="14">
                  <c:v>mar.2020</c:v>
                </c:pt>
                <c:pt idx="15">
                  <c:v>abr.2020</c:v>
                </c:pt>
                <c:pt idx="16">
                  <c:v>may.2020</c:v>
                </c:pt>
                <c:pt idx="17">
                  <c:v>jun.2020</c:v>
                </c:pt>
                <c:pt idx="18">
                  <c:v>jul.2020</c:v>
                </c:pt>
                <c:pt idx="19">
                  <c:v>ago.2020</c:v>
                </c:pt>
                <c:pt idx="20">
                  <c:v>sep.2020</c:v>
                </c:pt>
                <c:pt idx="21">
                  <c:v>oct.2020</c:v>
                </c:pt>
                <c:pt idx="22">
                  <c:v>nov.2020</c:v>
                </c:pt>
                <c:pt idx="23">
                  <c:v>dic.2020</c:v>
                </c:pt>
                <c:pt idx="24">
                  <c:v>ene.2021</c:v>
                </c:pt>
                <c:pt idx="25">
                  <c:v>feb.2021</c:v>
                </c:pt>
                <c:pt idx="26">
                  <c:v>mar.2021</c:v>
                </c:pt>
                <c:pt idx="27">
                  <c:v>abr.2021</c:v>
                </c:pt>
                <c:pt idx="28">
                  <c:v>may.2021</c:v>
                </c:pt>
                <c:pt idx="29">
                  <c:v>jun.2021</c:v>
                </c:pt>
                <c:pt idx="30">
                  <c:v>jul.2021</c:v>
                </c:pt>
                <c:pt idx="31">
                  <c:v>ago.2021</c:v>
                </c:pt>
                <c:pt idx="32">
                  <c:v>sep.2021</c:v>
                </c:pt>
                <c:pt idx="33">
                  <c:v>oct.2021</c:v>
                </c:pt>
                <c:pt idx="34">
                  <c:v>nov.2021</c:v>
                </c:pt>
                <c:pt idx="35">
                  <c:v>dic.2021</c:v>
                </c:pt>
                <c:pt idx="36">
                  <c:v>ene.2022</c:v>
                </c:pt>
                <c:pt idx="37">
                  <c:v>feb.2022</c:v>
                </c:pt>
                <c:pt idx="38">
                  <c:v>mar.2022</c:v>
                </c:pt>
                <c:pt idx="39">
                  <c:v>abr.2022</c:v>
                </c:pt>
                <c:pt idx="40">
                  <c:v>may.2022</c:v>
                </c:pt>
                <c:pt idx="41">
                  <c:v>jun.2022</c:v>
                </c:pt>
                <c:pt idx="42">
                  <c:v>jul.2022</c:v>
                </c:pt>
                <c:pt idx="43">
                  <c:v>ago.2022</c:v>
                </c:pt>
                <c:pt idx="44">
                  <c:v>sep.2022</c:v>
                </c:pt>
                <c:pt idx="45">
                  <c:v>oct.2022</c:v>
                </c:pt>
                <c:pt idx="46">
                  <c:v>nov.2022</c:v>
                </c:pt>
                <c:pt idx="47">
                  <c:v>dic.2022</c:v>
                </c:pt>
                <c:pt idx="48">
                  <c:v>ene.2023</c:v>
                </c:pt>
                <c:pt idx="49">
                  <c:v>feb.2023</c:v>
                </c:pt>
                <c:pt idx="50">
                  <c:v>mar.2023</c:v>
                </c:pt>
                <c:pt idx="51">
                  <c:v>abr.2023</c:v>
                </c:pt>
                <c:pt idx="52">
                  <c:v>may.2023</c:v>
                </c:pt>
                <c:pt idx="53">
                  <c:v>jun.2023</c:v>
                </c:pt>
                <c:pt idx="54">
                  <c:v>jul.2023</c:v>
                </c:pt>
                <c:pt idx="55">
                  <c:v>ago.2023</c:v>
                </c:pt>
                <c:pt idx="56">
                  <c:v>sep.2023</c:v>
                </c:pt>
                <c:pt idx="57">
                  <c:v>oct.2023</c:v>
                </c:pt>
                <c:pt idx="58">
                  <c:v>nov.2023</c:v>
                </c:pt>
                <c:pt idx="59">
                  <c:v>dic.2023</c:v>
                </c:pt>
                <c:pt idx="60">
                  <c:v>ene.2024</c:v>
                </c:pt>
                <c:pt idx="61">
                  <c:v>feb.2024</c:v>
                </c:pt>
                <c:pt idx="62">
                  <c:v>mar.2024</c:v>
                </c:pt>
                <c:pt idx="63">
                  <c:v>abr.2024</c:v>
                </c:pt>
                <c:pt idx="64">
                  <c:v>may.2024</c:v>
                </c:pt>
                <c:pt idx="65">
                  <c:v>jun.2024</c:v>
                </c:pt>
                <c:pt idx="66">
                  <c:v>jul.2024</c:v>
                </c:pt>
              </c:strCache>
            </c:strRef>
          </c:cat>
          <c:val>
            <c:numRef>
              <c:f>Grupo_ocupacional!$S$2:$S$68</c:f>
              <c:numCache>
                <c:formatCode>0.0%</c:formatCode>
                <c:ptCount val="67"/>
                <c:pt idx="0">
                  <c:v>8.2336440682411194E-3</c:v>
                </c:pt>
                <c:pt idx="1">
                  <c:v>7.2951731272041798E-3</c:v>
                </c:pt>
                <c:pt idx="2">
                  <c:v>6.9535179063677788E-3</c:v>
                </c:pt>
                <c:pt idx="3">
                  <c:v>9.4241555780172348E-3</c:v>
                </c:pt>
                <c:pt idx="4">
                  <c:v>1.0368442162871361E-2</c:v>
                </c:pt>
                <c:pt idx="5">
                  <c:v>7.3290481232106686E-3</c:v>
                </c:pt>
                <c:pt idx="6">
                  <c:v>7.1932529099285603E-3</c:v>
                </c:pt>
                <c:pt idx="7">
                  <c:v>5.4755080491304398E-3</c:v>
                </c:pt>
                <c:pt idx="8">
                  <c:v>5.7644890621304512E-3</c:v>
                </c:pt>
                <c:pt idx="9">
                  <c:v>6.8058078177273273E-3</c:v>
                </c:pt>
                <c:pt idx="10">
                  <c:v>6.1509162187576294E-3</c:v>
                </c:pt>
                <c:pt idx="11">
                  <c:v>7.2308508679270744E-3</c:v>
                </c:pt>
                <c:pt idx="12">
                  <c:v>7.5123775750398636E-3</c:v>
                </c:pt>
                <c:pt idx="13">
                  <c:v>1.7979349941015244E-2</c:v>
                </c:pt>
                <c:pt idx="14">
                  <c:v>9.2407234013080597E-2</c:v>
                </c:pt>
                <c:pt idx="15">
                  <c:v>0.19856823980808258</c:v>
                </c:pt>
                <c:pt idx="16">
                  <c:v>0.2551460862159729</c:v>
                </c:pt>
                <c:pt idx="17">
                  <c:v>0.26819977164268494</c:v>
                </c:pt>
                <c:pt idx="18">
                  <c:v>0.27008277177810669</c:v>
                </c:pt>
                <c:pt idx="19">
                  <c:v>0.26133117079734802</c:v>
                </c:pt>
                <c:pt idx="20">
                  <c:v>0.24638530611991882</c:v>
                </c:pt>
                <c:pt idx="21">
                  <c:v>0.19618618488311768</c:v>
                </c:pt>
                <c:pt idx="22">
                  <c:v>0.17935004830360413</c:v>
                </c:pt>
                <c:pt idx="23">
                  <c:v>0.17107327282428741</c:v>
                </c:pt>
                <c:pt idx="24">
                  <c:v>0.16241055727005005</c:v>
                </c:pt>
                <c:pt idx="25">
                  <c:v>0.1556822806596756</c:v>
                </c:pt>
                <c:pt idx="26">
                  <c:v>0.18896453082561493</c:v>
                </c:pt>
                <c:pt idx="27">
                  <c:v>0.21495707333087921</c:v>
                </c:pt>
                <c:pt idx="28">
                  <c:v>0.23368297517299652</c:v>
                </c:pt>
                <c:pt idx="29">
                  <c:v>0.20205500721931458</c:v>
                </c:pt>
                <c:pt idx="30">
                  <c:v>0.1705961674451828</c:v>
                </c:pt>
                <c:pt idx="31">
                  <c:v>0.13654910027980804</c:v>
                </c:pt>
                <c:pt idx="32">
                  <c:v>0.12339704483747482</c:v>
                </c:pt>
                <c:pt idx="33">
                  <c:v>0.11543155461549759</c:v>
                </c:pt>
                <c:pt idx="34">
                  <c:v>0.10379864275455475</c:v>
                </c:pt>
                <c:pt idx="35">
                  <c:v>9.5840282738208771E-2</c:v>
                </c:pt>
                <c:pt idx="36">
                  <c:v>0.10018234699964523</c:v>
                </c:pt>
                <c:pt idx="37">
                  <c:v>9.7497515380382538E-2</c:v>
                </c:pt>
                <c:pt idx="38">
                  <c:v>8.915894478559494E-2</c:v>
                </c:pt>
                <c:pt idx="39">
                  <c:v>6.9607153534889221E-2</c:v>
                </c:pt>
                <c:pt idx="40">
                  <c:v>7.7767409384250641E-2</c:v>
                </c:pt>
                <c:pt idx="41">
                  <c:v>7.1605876088142395E-2</c:v>
                </c:pt>
                <c:pt idx="42">
                  <c:v>7.4558116495609283E-2</c:v>
                </c:pt>
                <c:pt idx="43">
                  <c:v>6.9190114736557007E-2</c:v>
                </c:pt>
                <c:pt idx="44">
                  <c:v>6.7881464958190918E-2</c:v>
                </c:pt>
                <c:pt idx="45">
                  <c:v>6.4201004803180695E-2</c:v>
                </c:pt>
                <c:pt idx="46">
                  <c:v>6.0667246580123901E-2</c:v>
                </c:pt>
                <c:pt idx="47">
                  <c:v>5.6409534066915512E-2</c:v>
                </c:pt>
                <c:pt idx="48">
                  <c:v>5.8688051998615265E-2</c:v>
                </c:pt>
                <c:pt idx="49">
                  <c:v>5.5313579738140106E-2</c:v>
                </c:pt>
                <c:pt idx="50">
                  <c:v>6.0721591114997864E-2</c:v>
                </c:pt>
                <c:pt idx="51">
                  <c:v>5.6518271565437317E-2</c:v>
                </c:pt>
                <c:pt idx="52">
                  <c:v>5.8798197656869888E-2</c:v>
                </c:pt>
                <c:pt idx="53">
                  <c:v>5.3641095757484436E-2</c:v>
                </c:pt>
                <c:pt idx="54">
                  <c:v>5.7649865746498108E-2</c:v>
                </c:pt>
                <c:pt idx="55">
                  <c:v>5.5697713047266006E-2</c:v>
                </c:pt>
                <c:pt idx="56">
                  <c:v>5.776248499751091E-2</c:v>
                </c:pt>
                <c:pt idx="57">
                  <c:v>5.1805287599563599E-2</c:v>
                </c:pt>
                <c:pt idx="58">
                  <c:v>5.3933706134557724E-2</c:v>
                </c:pt>
                <c:pt idx="59">
                  <c:v>5.5407185107469559E-2</c:v>
                </c:pt>
                <c:pt idx="60">
                  <c:v>5.4780442267656326E-2</c:v>
                </c:pt>
                <c:pt idx="61">
                  <c:v>4.7244224697351456E-2</c:v>
                </c:pt>
                <c:pt idx="62">
                  <c:v>4.5400522649288177E-2</c:v>
                </c:pt>
                <c:pt idx="63">
                  <c:v>3.9346780627965927E-2</c:v>
                </c:pt>
                <c:pt idx="64">
                  <c:v>4.2306855320930481E-2</c:v>
                </c:pt>
                <c:pt idx="65">
                  <c:v>4.4308047741651535E-2</c:v>
                </c:pt>
                <c:pt idx="66">
                  <c:v>5.3183998912572861E-2</c:v>
                </c:pt>
              </c:numCache>
            </c:numRef>
          </c:val>
          <c:smooth val="0"/>
          <c:extLst>
            <c:ext xmlns:c16="http://schemas.microsoft.com/office/drawing/2014/chart" uri="{C3380CC4-5D6E-409C-BE32-E72D297353CC}">
              <c16:uniqueId val="{00000003-7348-42F6-8880-18E02C3B2EDB}"/>
            </c:ext>
          </c:extLst>
        </c:ser>
        <c:ser>
          <c:idx val="4"/>
          <c:order val="4"/>
          <c:tx>
            <c:strRef>
              <c:f>Grupo_ocupacional!$T$1</c:f>
              <c:strCache>
                <c:ptCount val="1"/>
                <c:pt idx="0">
                  <c:v>Personal de apoyo administrativo</c:v>
                </c:pt>
              </c:strCache>
            </c:strRef>
          </c:tx>
          <c:spPr>
            <a:ln w="28575" cap="rnd">
              <a:solidFill>
                <a:schemeClr val="accent5"/>
              </a:solidFill>
              <a:prstDash val="sysDot"/>
              <a:round/>
            </a:ln>
            <a:effectLst/>
          </c:spPr>
          <c:marker>
            <c:symbol val="none"/>
          </c:marker>
          <c:cat>
            <c:strRef>
              <c:f>Grupo_ocupacional!$O$2:$O$68</c:f>
              <c:strCache>
                <c:ptCount val="67"/>
                <c:pt idx="0">
                  <c:v>ene.2019</c:v>
                </c:pt>
                <c:pt idx="1">
                  <c:v>feb.2019</c:v>
                </c:pt>
                <c:pt idx="2">
                  <c:v>mar.2019</c:v>
                </c:pt>
                <c:pt idx="3">
                  <c:v>abr.2019</c:v>
                </c:pt>
                <c:pt idx="4">
                  <c:v>may.2019</c:v>
                </c:pt>
                <c:pt idx="5">
                  <c:v>jun.2019</c:v>
                </c:pt>
                <c:pt idx="6">
                  <c:v>jul.2019</c:v>
                </c:pt>
                <c:pt idx="7">
                  <c:v>ago.2019</c:v>
                </c:pt>
                <c:pt idx="8">
                  <c:v>sep.2019</c:v>
                </c:pt>
                <c:pt idx="9">
                  <c:v>oct.2019</c:v>
                </c:pt>
                <c:pt idx="10">
                  <c:v>nov.2019</c:v>
                </c:pt>
                <c:pt idx="11">
                  <c:v>dic.2019</c:v>
                </c:pt>
                <c:pt idx="12">
                  <c:v>ene.2020</c:v>
                </c:pt>
                <c:pt idx="13">
                  <c:v>feb.2020</c:v>
                </c:pt>
                <c:pt idx="14">
                  <c:v>mar.2020</c:v>
                </c:pt>
                <c:pt idx="15">
                  <c:v>abr.2020</c:v>
                </c:pt>
                <c:pt idx="16">
                  <c:v>may.2020</c:v>
                </c:pt>
                <c:pt idx="17">
                  <c:v>jun.2020</c:v>
                </c:pt>
                <c:pt idx="18">
                  <c:v>jul.2020</c:v>
                </c:pt>
                <c:pt idx="19">
                  <c:v>ago.2020</c:v>
                </c:pt>
                <c:pt idx="20">
                  <c:v>sep.2020</c:v>
                </c:pt>
                <c:pt idx="21">
                  <c:v>oct.2020</c:v>
                </c:pt>
                <c:pt idx="22">
                  <c:v>nov.2020</c:v>
                </c:pt>
                <c:pt idx="23">
                  <c:v>dic.2020</c:v>
                </c:pt>
                <c:pt idx="24">
                  <c:v>ene.2021</c:v>
                </c:pt>
                <c:pt idx="25">
                  <c:v>feb.2021</c:v>
                </c:pt>
                <c:pt idx="26">
                  <c:v>mar.2021</c:v>
                </c:pt>
                <c:pt idx="27">
                  <c:v>abr.2021</c:v>
                </c:pt>
                <c:pt idx="28">
                  <c:v>may.2021</c:v>
                </c:pt>
                <c:pt idx="29">
                  <c:v>jun.2021</c:v>
                </c:pt>
                <c:pt idx="30">
                  <c:v>jul.2021</c:v>
                </c:pt>
                <c:pt idx="31">
                  <c:v>ago.2021</c:v>
                </c:pt>
                <c:pt idx="32">
                  <c:v>sep.2021</c:v>
                </c:pt>
                <c:pt idx="33">
                  <c:v>oct.2021</c:v>
                </c:pt>
                <c:pt idx="34">
                  <c:v>nov.2021</c:v>
                </c:pt>
                <c:pt idx="35">
                  <c:v>dic.2021</c:v>
                </c:pt>
                <c:pt idx="36">
                  <c:v>ene.2022</c:v>
                </c:pt>
                <c:pt idx="37">
                  <c:v>feb.2022</c:v>
                </c:pt>
                <c:pt idx="38">
                  <c:v>mar.2022</c:v>
                </c:pt>
                <c:pt idx="39">
                  <c:v>abr.2022</c:v>
                </c:pt>
                <c:pt idx="40">
                  <c:v>may.2022</c:v>
                </c:pt>
                <c:pt idx="41">
                  <c:v>jun.2022</c:v>
                </c:pt>
                <c:pt idx="42">
                  <c:v>jul.2022</c:v>
                </c:pt>
                <c:pt idx="43">
                  <c:v>ago.2022</c:v>
                </c:pt>
                <c:pt idx="44">
                  <c:v>sep.2022</c:v>
                </c:pt>
                <c:pt idx="45">
                  <c:v>oct.2022</c:v>
                </c:pt>
                <c:pt idx="46">
                  <c:v>nov.2022</c:v>
                </c:pt>
                <c:pt idx="47">
                  <c:v>dic.2022</c:v>
                </c:pt>
                <c:pt idx="48">
                  <c:v>ene.2023</c:v>
                </c:pt>
                <c:pt idx="49">
                  <c:v>feb.2023</c:v>
                </c:pt>
                <c:pt idx="50">
                  <c:v>mar.2023</c:v>
                </c:pt>
                <c:pt idx="51">
                  <c:v>abr.2023</c:v>
                </c:pt>
                <c:pt idx="52">
                  <c:v>may.2023</c:v>
                </c:pt>
                <c:pt idx="53">
                  <c:v>jun.2023</c:v>
                </c:pt>
                <c:pt idx="54">
                  <c:v>jul.2023</c:v>
                </c:pt>
                <c:pt idx="55">
                  <c:v>ago.2023</c:v>
                </c:pt>
                <c:pt idx="56">
                  <c:v>sep.2023</c:v>
                </c:pt>
                <c:pt idx="57">
                  <c:v>oct.2023</c:v>
                </c:pt>
                <c:pt idx="58">
                  <c:v>nov.2023</c:v>
                </c:pt>
                <c:pt idx="59">
                  <c:v>dic.2023</c:v>
                </c:pt>
                <c:pt idx="60">
                  <c:v>ene.2024</c:v>
                </c:pt>
                <c:pt idx="61">
                  <c:v>feb.2024</c:v>
                </c:pt>
                <c:pt idx="62">
                  <c:v>mar.2024</c:v>
                </c:pt>
                <c:pt idx="63">
                  <c:v>abr.2024</c:v>
                </c:pt>
                <c:pt idx="64">
                  <c:v>may.2024</c:v>
                </c:pt>
                <c:pt idx="65">
                  <c:v>jun.2024</c:v>
                </c:pt>
                <c:pt idx="66">
                  <c:v>jul.2024</c:v>
                </c:pt>
              </c:strCache>
            </c:strRef>
          </c:cat>
          <c:val>
            <c:numRef>
              <c:f>Grupo_ocupacional!$T$2:$T$68</c:f>
              <c:numCache>
                <c:formatCode>0.0%</c:formatCode>
                <c:ptCount val="67"/>
                <c:pt idx="0">
                  <c:v>7.0656565949320793E-3</c:v>
                </c:pt>
                <c:pt idx="1">
                  <c:v>7.1424022316932678E-3</c:v>
                </c:pt>
                <c:pt idx="2">
                  <c:v>7.5261630117893219E-3</c:v>
                </c:pt>
                <c:pt idx="3">
                  <c:v>6.9766668602824211E-3</c:v>
                </c:pt>
                <c:pt idx="4">
                  <c:v>5.7162530720233917E-3</c:v>
                </c:pt>
                <c:pt idx="5">
                  <c:v>5.1164706237614155E-3</c:v>
                </c:pt>
                <c:pt idx="6">
                  <c:v>5.3722783923149109E-3</c:v>
                </c:pt>
                <c:pt idx="7">
                  <c:v>4.9741375260055065E-3</c:v>
                </c:pt>
                <c:pt idx="8">
                  <c:v>6.6822418011724949E-3</c:v>
                </c:pt>
                <c:pt idx="9">
                  <c:v>5.7395151816308498E-3</c:v>
                </c:pt>
                <c:pt idx="10">
                  <c:v>5.6717437691986561E-3</c:v>
                </c:pt>
                <c:pt idx="11">
                  <c:v>8.2069505006074905E-3</c:v>
                </c:pt>
                <c:pt idx="12">
                  <c:v>7.5780865736305714E-3</c:v>
                </c:pt>
                <c:pt idx="13">
                  <c:v>1.6298795118927956E-2</c:v>
                </c:pt>
                <c:pt idx="14">
                  <c:v>6.6124983131885529E-2</c:v>
                </c:pt>
                <c:pt idx="15">
                  <c:v>0.16742333769798279</c:v>
                </c:pt>
                <c:pt idx="16">
                  <c:v>0.21004210412502289</c:v>
                </c:pt>
                <c:pt idx="17">
                  <c:v>0.25043076276779175</c:v>
                </c:pt>
                <c:pt idx="18">
                  <c:v>0.24871963262557983</c:v>
                </c:pt>
                <c:pt idx="19">
                  <c:v>0.23323610424995422</c:v>
                </c:pt>
                <c:pt idx="20">
                  <c:v>0.20213855803012848</c:v>
                </c:pt>
                <c:pt idx="21">
                  <c:v>0.16546283662319183</c:v>
                </c:pt>
                <c:pt idx="22">
                  <c:v>0.14473630487918854</c:v>
                </c:pt>
                <c:pt idx="23">
                  <c:v>0.12869352102279663</c:v>
                </c:pt>
                <c:pt idx="24">
                  <c:v>0.12373547255992889</c:v>
                </c:pt>
                <c:pt idx="25">
                  <c:v>0.14430072903633118</c:v>
                </c:pt>
                <c:pt idx="26">
                  <c:v>0.17968742549419403</c:v>
                </c:pt>
                <c:pt idx="27">
                  <c:v>0.20631104707717896</c:v>
                </c:pt>
                <c:pt idx="28">
                  <c:v>0.19908294081687927</c:v>
                </c:pt>
                <c:pt idx="29">
                  <c:v>0.167458176612854</c:v>
                </c:pt>
                <c:pt idx="30">
                  <c:v>0.14680597186088562</c:v>
                </c:pt>
                <c:pt idx="31">
                  <c:v>0.1305803507566452</c:v>
                </c:pt>
                <c:pt idx="32">
                  <c:v>0.13649985194206238</c:v>
                </c:pt>
                <c:pt idx="33">
                  <c:v>0.12465623021125793</c:v>
                </c:pt>
                <c:pt idx="34">
                  <c:v>0.11451353132724762</c:v>
                </c:pt>
                <c:pt idx="35">
                  <c:v>0.10383082926273346</c:v>
                </c:pt>
                <c:pt idx="36">
                  <c:v>0.12340526282787323</c:v>
                </c:pt>
                <c:pt idx="37">
                  <c:v>0.11917790025472641</c:v>
                </c:pt>
                <c:pt idx="38">
                  <c:v>0.10840300470590591</c:v>
                </c:pt>
                <c:pt idx="39">
                  <c:v>8.6550250649452209E-2</c:v>
                </c:pt>
                <c:pt idx="40">
                  <c:v>0.10531768202781677</c:v>
                </c:pt>
                <c:pt idx="41">
                  <c:v>0.10125306248664856</c:v>
                </c:pt>
                <c:pt idx="42">
                  <c:v>8.3977937698364258E-2</c:v>
                </c:pt>
                <c:pt idx="43">
                  <c:v>6.5448924899101257E-2</c:v>
                </c:pt>
                <c:pt idx="44">
                  <c:v>5.9477824717760086E-2</c:v>
                </c:pt>
                <c:pt idx="45">
                  <c:v>6.9772787392139435E-2</c:v>
                </c:pt>
                <c:pt idx="46">
                  <c:v>7.0883393287658691E-2</c:v>
                </c:pt>
                <c:pt idx="47">
                  <c:v>7.7936388552188873E-2</c:v>
                </c:pt>
                <c:pt idx="48">
                  <c:v>6.0914330184459686E-2</c:v>
                </c:pt>
                <c:pt idx="49">
                  <c:v>6.276162713766098E-2</c:v>
                </c:pt>
                <c:pt idx="50">
                  <c:v>5.914127454161644E-2</c:v>
                </c:pt>
                <c:pt idx="51">
                  <c:v>6.9556139409542084E-2</c:v>
                </c:pt>
                <c:pt idx="52">
                  <c:v>6.6325478255748749E-2</c:v>
                </c:pt>
                <c:pt idx="53">
                  <c:v>7.1327216923236847E-2</c:v>
                </c:pt>
                <c:pt idx="54">
                  <c:v>6.4012892544269562E-2</c:v>
                </c:pt>
                <c:pt idx="55">
                  <c:v>5.9822652488946915E-2</c:v>
                </c:pt>
                <c:pt idx="56">
                  <c:v>5.2895374596118927E-2</c:v>
                </c:pt>
                <c:pt idx="57">
                  <c:v>6.3260413706302643E-2</c:v>
                </c:pt>
                <c:pt idx="58">
                  <c:v>6.6825762391090393E-2</c:v>
                </c:pt>
                <c:pt idx="59">
                  <c:v>7.13949054479599E-2</c:v>
                </c:pt>
                <c:pt idx="60">
                  <c:v>6.7490257322788239E-2</c:v>
                </c:pt>
                <c:pt idx="61">
                  <c:v>6.8725831806659698E-2</c:v>
                </c:pt>
                <c:pt idx="62">
                  <c:v>6.5326109528541565E-2</c:v>
                </c:pt>
                <c:pt idx="63">
                  <c:v>6.3123218715190887E-2</c:v>
                </c:pt>
                <c:pt idx="64">
                  <c:v>6.3410431146621704E-2</c:v>
                </c:pt>
                <c:pt idx="65">
                  <c:v>6.7250996828079224E-2</c:v>
                </c:pt>
                <c:pt idx="66">
                  <c:v>6.3361786305904388E-2</c:v>
                </c:pt>
              </c:numCache>
            </c:numRef>
          </c:val>
          <c:smooth val="0"/>
          <c:extLst>
            <c:ext xmlns:c16="http://schemas.microsoft.com/office/drawing/2014/chart" uri="{C3380CC4-5D6E-409C-BE32-E72D297353CC}">
              <c16:uniqueId val="{00000004-7348-42F6-8880-18E02C3B2EDB}"/>
            </c:ext>
          </c:extLst>
        </c:ser>
        <c:dLbls>
          <c:showLegendKey val="0"/>
          <c:showVal val="0"/>
          <c:showCatName val="0"/>
          <c:showSerName val="0"/>
          <c:showPercent val="0"/>
          <c:showBubbleSize val="0"/>
        </c:dLbls>
        <c:smooth val="0"/>
        <c:axId val="1497846063"/>
        <c:axId val="1497831663"/>
        <c:extLst>
          <c:ext xmlns:c15="http://schemas.microsoft.com/office/drawing/2012/chart" uri="{02D57815-91ED-43cb-92C2-25804820EDAC}">
            <c15:filteredLineSeries>
              <c15:ser>
                <c:idx val="5"/>
                <c:order val="5"/>
                <c:tx>
                  <c:strRef>
                    <c:extLst>
                      <c:ext uri="{02D57815-91ED-43cb-92C2-25804820EDAC}">
                        <c15:formulaRef>
                          <c15:sqref>Grupo_ocupacional!$U$1</c15:sqref>
                        </c15:formulaRef>
                      </c:ext>
                    </c:extLst>
                    <c:strCache>
                      <c:ptCount val="1"/>
                      <c:pt idx="0">
                        <c:v>Trabajadores de los servicios y vendedores de comercios y mercados</c:v>
                      </c:pt>
                    </c:strCache>
                  </c:strRef>
                </c:tx>
                <c:spPr>
                  <a:ln w="28575" cap="rnd">
                    <a:solidFill>
                      <a:schemeClr val="accent6"/>
                    </a:solidFill>
                    <a:prstDash val="sysDot"/>
                    <a:round/>
                  </a:ln>
                  <a:effectLst/>
                </c:spPr>
                <c:marker>
                  <c:symbol val="none"/>
                </c:marker>
                <c:cat>
                  <c:strRef>
                    <c:extLst>
                      <c:ext uri="{02D57815-91ED-43cb-92C2-25804820EDAC}">
                        <c15:formulaRef>
                          <c15:sqref>Grupo_ocupacional!$O$2:$O$68</c15:sqref>
                        </c15:formulaRef>
                      </c:ext>
                    </c:extLst>
                    <c:strCache>
                      <c:ptCount val="67"/>
                      <c:pt idx="0">
                        <c:v>ene.2019</c:v>
                      </c:pt>
                      <c:pt idx="1">
                        <c:v>feb.2019</c:v>
                      </c:pt>
                      <c:pt idx="2">
                        <c:v>mar.2019</c:v>
                      </c:pt>
                      <c:pt idx="3">
                        <c:v>abr.2019</c:v>
                      </c:pt>
                      <c:pt idx="4">
                        <c:v>may.2019</c:v>
                      </c:pt>
                      <c:pt idx="5">
                        <c:v>jun.2019</c:v>
                      </c:pt>
                      <c:pt idx="6">
                        <c:v>jul.2019</c:v>
                      </c:pt>
                      <c:pt idx="7">
                        <c:v>ago.2019</c:v>
                      </c:pt>
                      <c:pt idx="8">
                        <c:v>sep.2019</c:v>
                      </c:pt>
                      <c:pt idx="9">
                        <c:v>oct.2019</c:v>
                      </c:pt>
                      <c:pt idx="10">
                        <c:v>nov.2019</c:v>
                      </c:pt>
                      <c:pt idx="11">
                        <c:v>dic.2019</c:v>
                      </c:pt>
                      <c:pt idx="12">
                        <c:v>ene.2020</c:v>
                      </c:pt>
                      <c:pt idx="13">
                        <c:v>feb.2020</c:v>
                      </c:pt>
                      <c:pt idx="14">
                        <c:v>mar.2020</c:v>
                      </c:pt>
                      <c:pt idx="15">
                        <c:v>abr.2020</c:v>
                      </c:pt>
                      <c:pt idx="16">
                        <c:v>may.2020</c:v>
                      </c:pt>
                      <c:pt idx="17">
                        <c:v>jun.2020</c:v>
                      </c:pt>
                      <c:pt idx="18">
                        <c:v>jul.2020</c:v>
                      </c:pt>
                      <c:pt idx="19">
                        <c:v>ago.2020</c:v>
                      </c:pt>
                      <c:pt idx="20">
                        <c:v>sep.2020</c:v>
                      </c:pt>
                      <c:pt idx="21">
                        <c:v>oct.2020</c:v>
                      </c:pt>
                      <c:pt idx="22">
                        <c:v>nov.2020</c:v>
                      </c:pt>
                      <c:pt idx="23">
                        <c:v>dic.2020</c:v>
                      </c:pt>
                      <c:pt idx="24">
                        <c:v>ene.2021</c:v>
                      </c:pt>
                      <c:pt idx="25">
                        <c:v>feb.2021</c:v>
                      </c:pt>
                      <c:pt idx="26">
                        <c:v>mar.2021</c:v>
                      </c:pt>
                      <c:pt idx="27">
                        <c:v>abr.2021</c:v>
                      </c:pt>
                      <c:pt idx="28">
                        <c:v>may.2021</c:v>
                      </c:pt>
                      <c:pt idx="29">
                        <c:v>jun.2021</c:v>
                      </c:pt>
                      <c:pt idx="30">
                        <c:v>jul.2021</c:v>
                      </c:pt>
                      <c:pt idx="31">
                        <c:v>ago.2021</c:v>
                      </c:pt>
                      <c:pt idx="32">
                        <c:v>sep.2021</c:v>
                      </c:pt>
                      <c:pt idx="33">
                        <c:v>oct.2021</c:v>
                      </c:pt>
                      <c:pt idx="34">
                        <c:v>nov.2021</c:v>
                      </c:pt>
                      <c:pt idx="35">
                        <c:v>dic.2021</c:v>
                      </c:pt>
                      <c:pt idx="36">
                        <c:v>ene.2022</c:v>
                      </c:pt>
                      <c:pt idx="37">
                        <c:v>feb.2022</c:v>
                      </c:pt>
                      <c:pt idx="38">
                        <c:v>mar.2022</c:v>
                      </c:pt>
                      <c:pt idx="39">
                        <c:v>abr.2022</c:v>
                      </c:pt>
                      <c:pt idx="40">
                        <c:v>may.2022</c:v>
                      </c:pt>
                      <c:pt idx="41">
                        <c:v>jun.2022</c:v>
                      </c:pt>
                      <c:pt idx="42">
                        <c:v>jul.2022</c:v>
                      </c:pt>
                      <c:pt idx="43">
                        <c:v>ago.2022</c:v>
                      </c:pt>
                      <c:pt idx="44">
                        <c:v>sep.2022</c:v>
                      </c:pt>
                      <c:pt idx="45">
                        <c:v>oct.2022</c:v>
                      </c:pt>
                      <c:pt idx="46">
                        <c:v>nov.2022</c:v>
                      </c:pt>
                      <c:pt idx="47">
                        <c:v>dic.2022</c:v>
                      </c:pt>
                      <c:pt idx="48">
                        <c:v>ene.2023</c:v>
                      </c:pt>
                      <c:pt idx="49">
                        <c:v>feb.2023</c:v>
                      </c:pt>
                      <c:pt idx="50">
                        <c:v>mar.2023</c:v>
                      </c:pt>
                      <c:pt idx="51">
                        <c:v>abr.2023</c:v>
                      </c:pt>
                      <c:pt idx="52">
                        <c:v>may.2023</c:v>
                      </c:pt>
                      <c:pt idx="53">
                        <c:v>jun.2023</c:v>
                      </c:pt>
                      <c:pt idx="54">
                        <c:v>jul.2023</c:v>
                      </c:pt>
                      <c:pt idx="55">
                        <c:v>ago.2023</c:v>
                      </c:pt>
                      <c:pt idx="56">
                        <c:v>sep.2023</c:v>
                      </c:pt>
                      <c:pt idx="57">
                        <c:v>oct.2023</c:v>
                      </c:pt>
                      <c:pt idx="58">
                        <c:v>nov.2023</c:v>
                      </c:pt>
                      <c:pt idx="59">
                        <c:v>dic.2023</c:v>
                      </c:pt>
                      <c:pt idx="60">
                        <c:v>ene.2024</c:v>
                      </c:pt>
                      <c:pt idx="61">
                        <c:v>feb.2024</c:v>
                      </c:pt>
                      <c:pt idx="62">
                        <c:v>mar.2024</c:v>
                      </c:pt>
                      <c:pt idx="63">
                        <c:v>abr.2024</c:v>
                      </c:pt>
                      <c:pt idx="64">
                        <c:v>may.2024</c:v>
                      </c:pt>
                      <c:pt idx="65">
                        <c:v>jun.2024</c:v>
                      </c:pt>
                      <c:pt idx="66">
                        <c:v>jul.2024</c:v>
                      </c:pt>
                    </c:strCache>
                  </c:strRef>
                </c:cat>
                <c:val>
                  <c:numRef>
                    <c:extLst>
                      <c:ext uri="{02D57815-91ED-43cb-92C2-25804820EDAC}">
                        <c15:formulaRef>
                          <c15:sqref>Grupo_ocupacional!$U$2:$U$68</c15:sqref>
                        </c15:formulaRef>
                      </c:ext>
                    </c:extLst>
                    <c:numCache>
                      <c:formatCode>0.0%</c:formatCode>
                      <c:ptCount val="67"/>
                      <c:pt idx="0">
                        <c:v>3.211386501789093E-3</c:v>
                      </c:pt>
                      <c:pt idx="1">
                        <c:v>3.2517514191567898E-3</c:v>
                      </c:pt>
                      <c:pt idx="2">
                        <c:v>5.9613538905978203E-3</c:v>
                      </c:pt>
                      <c:pt idx="3">
                        <c:v>7.8872833400964737E-3</c:v>
                      </c:pt>
                      <c:pt idx="4">
                        <c:v>7.9864971339702606E-3</c:v>
                      </c:pt>
                      <c:pt idx="5">
                        <c:v>5.5735455825924873E-3</c:v>
                      </c:pt>
                      <c:pt idx="6">
                        <c:v>3.7948398385196924E-3</c:v>
                      </c:pt>
                      <c:pt idx="7">
                        <c:v>3.6524410825222731E-3</c:v>
                      </c:pt>
                      <c:pt idx="8">
                        <c:v>2.4548259098082781E-3</c:v>
                      </c:pt>
                      <c:pt idx="9">
                        <c:v>2.3995446972548962E-3</c:v>
                      </c:pt>
                      <c:pt idx="10">
                        <c:v>3.4374741371721029E-3</c:v>
                      </c:pt>
                      <c:pt idx="11">
                        <c:v>3.7792224902659655E-3</c:v>
                      </c:pt>
                      <c:pt idx="12">
                        <c:v>7.5476355850696564E-3</c:v>
                      </c:pt>
                      <c:pt idx="13">
                        <c:v>1.017778180539608E-2</c:v>
                      </c:pt>
                      <c:pt idx="14">
                        <c:v>2.8641136363148689E-2</c:v>
                      </c:pt>
                      <c:pt idx="15">
                        <c:v>5.4105926305055618E-2</c:v>
                      </c:pt>
                      <c:pt idx="16">
                        <c:v>7.0691421627998352E-2</c:v>
                      </c:pt>
                      <c:pt idx="17">
                        <c:v>8.0779269337654114E-2</c:v>
                      </c:pt>
                      <c:pt idx="18">
                        <c:v>8.7356187403202057E-2</c:v>
                      </c:pt>
                      <c:pt idx="19">
                        <c:v>8.6095556616783142E-2</c:v>
                      </c:pt>
                      <c:pt idx="20">
                        <c:v>6.9075033068656921E-2</c:v>
                      </c:pt>
                      <c:pt idx="21">
                        <c:v>5.2536271512508392E-2</c:v>
                      </c:pt>
                      <c:pt idx="22">
                        <c:v>4.020782932639122E-2</c:v>
                      </c:pt>
                      <c:pt idx="23">
                        <c:v>4.0419481694698334E-2</c:v>
                      </c:pt>
                      <c:pt idx="24">
                        <c:v>3.9043132215738297E-2</c:v>
                      </c:pt>
                      <c:pt idx="25">
                        <c:v>3.6112699657678604E-2</c:v>
                      </c:pt>
                      <c:pt idx="26">
                        <c:v>4.0984824299812317E-2</c:v>
                      </c:pt>
                      <c:pt idx="27">
                        <c:v>4.9341872334480286E-2</c:v>
                      </c:pt>
                      <c:pt idx="28">
                        <c:v>6.658867746591568E-2</c:v>
                      </c:pt>
                      <c:pt idx="29">
                        <c:v>5.785263329744339E-2</c:v>
                      </c:pt>
                      <c:pt idx="30">
                        <c:v>5.005316436290741E-2</c:v>
                      </c:pt>
                      <c:pt idx="31">
                        <c:v>3.533649817109108E-2</c:v>
                      </c:pt>
                      <c:pt idx="32">
                        <c:v>2.9463676735758781E-2</c:v>
                      </c:pt>
                      <c:pt idx="33">
                        <c:v>2.429615706205368E-2</c:v>
                      </c:pt>
                      <c:pt idx="34">
                        <c:v>2.1072383970022202E-2</c:v>
                      </c:pt>
                      <c:pt idx="35">
                        <c:v>2.2613221779465675E-2</c:v>
                      </c:pt>
                      <c:pt idx="36">
                        <c:v>2.2120766341686249E-2</c:v>
                      </c:pt>
                      <c:pt idx="37">
                        <c:v>1.9838156178593636E-2</c:v>
                      </c:pt>
                      <c:pt idx="38">
                        <c:v>1.8724508583545685E-2</c:v>
                      </c:pt>
                      <c:pt idx="39">
                        <c:v>2.0896118134260178E-2</c:v>
                      </c:pt>
                      <c:pt idx="40">
                        <c:v>2.2880105301737785E-2</c:v>
                      </c:pt>
                      <c:pt idx="41">
                        <c:v>2.1421898156404495E-2</c:v>
                      </c:pt>
                      <c:pt idx="42">
                        <c:v>1.7634434625506401E-2</c:v>
                      </c:pt>
                      <c:pt idx="43">
                        <c:v>1.7943942919373512E-2</c:v>
                      </c:pt>
                      <c:pt idx="44">
                        <c:v>1.5084153041243553E-2</c:v>
                      </c:pt>
                      <c:pt idx="45">
                        <c:v>1.7868433147668839E-2</c:v>
                      </c:pt>
                      <c:pt idx="46">
                        <c:v>1.532455813139677E-2</c:v>
                      </c:pt>
                      <c:pt idx="47">
                        <c:v>1.4103849418461323E-2</c:v>
                      </c:pt>
                      <c:pt idx="48">
                        <c:v>9.5429029315710068E-3</c:v>
                      </c:pt>
                      <c:pt idx="49">
                        <c:v>1.23685197904706E-2</c:v>
                      </c:pt>
                      <c:pt idx="50">
                        <c:v>1.8263468518853188E-2</c:v>
                      </c:pt>
                      <c:pt idx="51">
                        <c:v>1.9259443506598473E-2</c:v>
                      </c:pt>
                      <c:pt idx="52">
                        <c:v>2.0816469565033913E-2</c:v>
                      </c:pt>
                      <c:pt idx="53">
                        <c:v>1.6618099063634872E-2</c:v>
                      </c:pt>
                      <c:pt idx="54">
                        <c:v>1.6412748023867607E-2</c:v>
                      </c:pt>
                      <c:pt idx="55">
                        <c:v>1.4510505832731724E-2</c:v>
                      </c:pt>
                      <c:pt idx="56">
                        <c:v>1.457346323877573E-2</c:v>
                      </c:pt>
                      <c:pt idx="57">
                        <c:v>1.4725008979439735E-2</c:v>
                      </c:pt>
                      <c:pt idx="58">
                        <c:v>1.4372909441590309E-2</c:v>
                      </c:pt>
                      <c:pt idx="59">
                        <c:v>1.5621347352862358E-2</c:v>
                      </c:pt>
                      <c:pt idx="60">
                        <c:v>1.6989532858133316E-2</c:v>
                      </c:pt>
                      <c:pt idx="61">
                        <c:v>1.5473313629627228E-2</c:v>
                      </c:pt>
                      <c:pt idx="62">
                        <c:v>1.5860503539443016E-2</c:v>
                      </c:pt>
                      <c:pt idx="63">
                        <c:v>1.4028307981789112E-2</c:v>
                      </c:pt>
                      <c:pt idx="64">
                        <c:v>1.325569860637188E-2</c:v>
                      </c:pt>
                      <c:pt idx="65">
                        <c:v>1.0535033419728279E-2</c:v>
                      </c:pt>
                      <c:pt idx="66">
                        <c:v>9.6792476251721382E-3</c:v>
                      </c:pt>
                    </c:numCache>
                  </c:numRef>
                </c:val>
                <c:smooth val="0"/>
                <c:extLst>
                  <c:ext xmlns:c16="http://schemas.microsoft.com/office/drawing/2014/chart" uri="{C3380CC4-5D6E-409C-BE32-E72D297353CC}">
                    <c16:uniqueId val="{00000005-7348-42F6-8880-18E02C3B2EDB}"/>
                  </c:ext>
                </c:extLst>
              </c15:ser>
            </c15:filteredLineSeries>
            <c15:filteredLineSeries>
              <c15:ser>
                <c:idx val="6"/>
                <c:order val="6"/>
                <c:tx>
                  <c:strRef>
                    <c:extLst xmlns:c15="http://schemas.microsoft.com/office/drawing/2012/chart">
                      <c:ext xmlns:c15="http://schemas.microsoft.com/office/drawing/2012/chart" uri="{02D57815-91ED-43cb-92C2-25804820EDAC}">
                        <c15:formulaRef>
                          <c15:sqref>Grupo_ocupacional!$V$1</c15:sqref>
                        </c15:formulaRef>
                      </c:ext>
                    </c:extLst>
                    <c:strCache>
                      <c:ptCount val="1"/>
                      <c:pt idx="0">
                        <c:v>Agricultores y trabajadores calificados agropecuarios, forestales y pesqueros</c:v>
                      </c:pt>
                    </c:strCache>
                  </c:strRef>
                </c:tx>
                <c:spPr>
                  <a:ln w="28575" cap="rnd">
                    <a:solidFill>
                      <a:schemeClr val="accent1">
                        <a:lumMod val="60000"/>
                      </a:schemeClr>
                    </a:solidFill>
                    <a:prstDash val="sysDot"/>
                    <a:round/>
                  </a:ln>
                  <a:effectLst/>
                </c:spPr>
                <c:marker>
                  <c:symbol val="none"/>
                </c:marker>
                <c:cat>
                  <c:strRef>
                    <c:extLst xmlns:c15="http://schemas.microsoft.com/office/drawing/2012/chart">
                      <c:ext xmlns:c15="http://schemas.microsoft.com/office/drawing/2012/chart" uri="{02D57815-91ED-43cb-92C2-25804820EDAC}">
                        <c15:formulaRef>
                          <c15:sqref>Grupo_ocupacional!$O$2:$O$68</c15:sqref>
                        </c15:formulaRef>
                      </c:ext>
                    </c:extLst>
                    <c:strCache>
                      <c:ptCount val="67"/>
                      <c:pt idx="0">
                        <c:v>ene.2019</c:v>
                      </c:pt>
                      <c:pt idx="1">
                        <c:v>feb.2019</c:v>
                      </c:pt>
                      <c:pt idx="2">
                        <c:v>mar.2019</c:v>
                      </c:pt>
                      <c:pt idx="3">
                        <c:v>abr.2019</c:v>
                      </c:pt>
                      <c:pt idx="4">
                        <c:v>may.2019</c:v>
                      </c:pt>
                      <c:pt idx="5">
                        <c:v>jun.2019</c:v>
                      </c:pt>
                      <c:pt idx="6">
                        <c:v>jul.2019</c:v>
                      </c:pt>
                      <c:pt idx="7">
                        <c:v>ago.2019</c:v>
                      </c:pt>
                      <c:pt idx="8">
                        <c:v>sep.2019</c:v>
                      </c:pt>
                      <c:pt idx="9">
                        <c:v>oct.2019</c:v>
                      </c:pt>
                      <c:pt idx="10">
                        <c:v>nov.2019</c:v>
                      </c:pt>
                      <c:pt idx="11">
                        <c:v>dic.2019</c:v>
                      </c:pt>
                      <c:pt idx="12">
                        <c:v>ene.2020</c:v>
                      </c:pt>
                      <c:pt idx="13">
                        <c:v>feb.2020</c:v>
                      </c:pt>
                      <c:pt idx="14">
                        <c:v>mar.2020</c:v>
                      </c:pt>
                      <c:pt idx="15">
                        <c:v>abr.2020</c:v>
                      </c:pt>
                      <c:pt idx="16">
                        <c:v>may.2020</c:v>
                      </c:pt>
                      <c:pt idx="17">
                        <c:v>jun.2020</c:v>
                      </c:pt>
                      <c:pt idx="18">
                        <c:v>jul.2020</c:v>
                      </c:pt>
                      <c:pt idx="19">
                        <c:v>ago.2020</c:v>
                      </c:pt>
                      <c:pt idx="20">
                        <c:v>sep.2020</c:v>
                      </c:pt>
                      <c:pt idx="21">
                        <c:v>oct.2020</c:v>
                      </c:pt>
                      <c:pt idx="22">
                        <c:v>nov.2020</c:v>
                      </c:pt>
                      <c:pt idx="23">
                        <c:v>dic.2020</c:v>
                      </c:pt>
                      <c:pt idx="24">
                        <c:v>ene.2021</c:v>
                      </c:pt>
                      <c:pt idx="25">
                        <c:v>feb.2021</c:v>
                      </c:pt>
                      <c:pt idx="26">
                        <c:v>mar.2021</c:v>
                      </c:pt>
                      <c:pt idx="27">
                        <c:v>abr.2021</c:v>
                      </c:pt>
                      <c:pt idx="28">
                        <c:v>may.2021</c:v>
                      </c:pt>
                      <c:pt idx="29">
                        <c:v>jun.2021</c:v>
                      </c:pt>
                      <c:pt idx="30">
                        <c:v>jul.2021</c:v>
                      </c:pt>
                      <c:pt idx="31">
                        <c:v>ago.2021</c:v>
                      </c:pt>
                      <c:pt idx="32">
                        <c:v>sep.2021</c:v>
                      </c:pt>
                      <c:pt idx="33">
                        <c:v>oct.2021</c:v>
                      </c:pt>
                      <c:pt idx="34">
                        <c:v>nov.2021</c:v>
                      </c:pt>
                      <c:pt idx="35">
                        <c:v>dic.2021</c:v>
                      </c:pt>
                      <c:pt idx="36">
                        <c:v>ene.2022</c:v>
                      </c:pt>
                      <c:pt idx="37">
                        <c:v>feb.2022</c:v>
                      </c:pt>
                      <c:pt idx="38">
                        <c:v>mar.2022</c:v>
                      </c:pt>
                      <c:pt idx="39">
                        <c:v>abr.2022</c:v>
                      </c:pt>
                      <c:pt idx="40">
                        <c:v>may.2022</c:v>
                      </c:pt>
                      <c:pt idx="41">
                        <c:v>jun.2022</c:v>
                      </c:pt>
                      <c:pt idx="42">
                        <c:v>jul.2022</c:v>
                      </c:pt>
                      <c:pt idx="43">
                        <c:v>ago.2022</c:v>
                      </c:pt>
                      <c:pt idx="44">
                        <c:v>sep.2022</c:v>
                      </c:pt>
                      <c:pt idx="45">
                        <c:v>oct.2022</c:v>
                      </c:pt>
                      <c:pt idx="46">
                        <c:v>nov.2022</c:v>
                      </c:pt>
                      <c:pt idx="47">
                        <c:v>dic.2022</c:v>
                      </c:pt>
                      <c:pt idx="48">
                        <c:v>ene.2023</c:v>
                      </c:pt>
                      <c:pt idx="49">
                        <c:v>feb.2023</c:v>
                      </c:pt>
                      <c:pt idx="50">
                        <c:v>mar.2023</c:v>
                      </c:pt>
                      <c:pt idx="51">
                        <c:v>abr.2023</c:v>
                      </c:pt>
                      <c:pt idx="52">
                        <c:v>may.2023</c:v>
                      </c:pt>
                      <c:pt idx="53">
                        <c:v>jun.2023</c:v>
                      </c:pt>
                      <c:pt idx="54">
                        <c:v>jul.2023</c:v>
                      </c:pt>
                      <c:pt idx="55">
                        <c:v>ago.2023</c:v>
                      </c:pt>
                      <c:pt idx="56">
                        <c:v>sep.2023</c:v>
                      </c:pt>
                      <c:pt idx="57">
                        <c:v>oct.2023</c:v>
                      </c:pt>
                      <c:pt idx="58">
                        <c:v>nov.2023</c:v>
                      </c:pt>
                      <c:pt idx="59">
                        <c:v>dic.2023</c:v>
                      </c:pt>
                      <c:pt idx="60">
                        <c:v>ene.2024</c:v>
                      </c:pt>
                      <c:pt idx="61">
                        <c:v>feb.2024</c:v>
                      </c:pt>
                      <c:pt idx="62">
                        <c:v>mar.2024</c:v>
                      </c:pt>
                      <c:pt idx="63">
                        <c:v>abr.2024</c:v>
                      </c:pt>
                      <c:pt idx="64">
                        <c:v>may.2024</c:v>
                      </c:pt>
                      <c:pt idx="65">
                        <c:v>jun.2024</c:v>
                      </c:pt>
                      <c:pt idx="66">
                        <c:v>jul.2024</c:v>
                      </c:pt>
                    </c:strCache>
                  </c:strRef>
                </c:cat>
                <c:val>
                  <c:numRef>
                    <c:extLst xmlns:c15="http://schemas.microsoft.com/office/drawing/2012/chart">
                      <c:ext xmlns:c15="http://schemas.microsoft.com/office/drawing/2012/chart" uri="{02D57815-91ED-43cb-92C2-25804820EDAC}">
                        <c15:formulaRef>
                          <c15:sqref>Grupo_ocupacional!$V$2:$V$68</c15:sqref>
                        </c15:formulaRef>
                      </c:ext>
                    </c:extLst>
                    <c:numCache>
                      <c:formatCode>0.0%</c:formatCode>
                      <c:ptCount val="67"/>
                      <c:pt idx="0">
                        <c:v>0</c:v>
                      </c:pt>
                      <c:pt idx="1">
                        <c:v>0</c:v>
                      </c:pt>
                      <c:pt idx="2">
                        <c:v>0</c:v>
                      </c:pt>
                      <c:pt idx="3">
                        <c:v>0</c:v>
                      </c:pt>
                      <c:pt idx="4">
                        <c:v>1.2671195436269045E-3</c:v>
                      </c:pt>
                      <c:pt idx="5">
                        <c:v>1.3659482356160879E-3</c:v>
                      </c:pt>
                      <c:pt idx="6">
                        <c:v>1.3130473671481013E-3</c:v>
                      </c:pt>
                      <c:pt idx="7">
                        <c:v>1.4491110341623425E-3</c:v>
                      </c:pt>
                      <c:pt idx="8">
                        <c:v>1.2677813647314906E-3</c:v>
                      </c:pt>
                      <c:pt idx="9">
                        <c:v>1.2830375926569104E-3</c:v>
                      </c:pt>
                      <c:pt idx="10">
                        <c:v>0</c:v>
                      </c:pt>
                      <c:pt idx="11">
                        <c:v>2.7534400578588247E-3</c:v>
                      </c:pt>
                      <c:pt idx="12">
                        <c:v>1.7392660956829786E-3</c:v>
                      </c:pt>
                      <c:pt idx="13">
                        <c:v>1.8364728894084692E-3</c:v>
                      </c:pt>
                      <c:pt idx="14">
                        <c:v>1.3175563886761665E-2</c:v>
                      </c:pt>
                      <c:pt idx="15">
                        <c:v>5.1118604838848114E-2</c:v>
                      </c:pt>
                      <c:pt idx="16">
                        <c:v>5.456562340259552E-2</c:v>
                      </c:pt>
                      <c:pt idx="17">
                        <c:v>3.5555362701416016E-2</c:v>
                      </c:pt>
                      <c:pt idx="18">
                        <c:v>2.5544922798871994E-2</c:v>
                      </c:pt>
                      <c:pt idx="19">
                        <c:v>2.4177577346563339E-2</c:v>
                      </c:pt>
                      <c:pt idx="20">
                        <c:v>2.3729117587208748E-2</c:v>
                      </c:pt>
                      <c:pt idx="21">
                        <c:v>1.7381049692630768E-3</c:v>
                      </c:pt>
                      <c:pt idx="22">
                        <c:v>9.3787554651498795E-3</c:v>
                      </c:pt>
                      <c:pt idx="23">
                        <c:v>7.1115037426352501E-3</c:v>
                      </c:pt>
                      <c:pt idx="24">
                        <c:v>7.180619053542614E-3</c:v>
                      </c:pt>
                      <c:pt idx="25">
                        <c:v>5.9830379905179143E-4</c:v>
                      </c:pt>
                      <c:pt idx="26">
                        <c:v>1.5240558423101902E-3</c:v>
                      </c:pt>
                      <c:pt idx="27">
                        <c:v>4.1043004021048546E-3</c:v>
                      </c:pt>
                      <c:pt idx="28">
                        <c:v>1.5037798322737217E-2</c:v>
                      </c:pt>
                      <c:pt idx="29">
                        <c:v>1.6004845499992371E-2</c:v>
                      </c:pt>
                      <c:pt idx="30">
                        <c:v>1.8089409917593002E-2</c:v>
                      </c:pt>
                      <c:pt idx="31">
                        <c:v>6.7547881044447422E-3</c:v>
                      </c:pt>
                      <c:pt idx="32">
                        <c:v>8.278917521238327E-3</c:v>
                      </c:pt>
                      <c:pt idx="33">
                        <c:v>2.2666379809379578E-3</c:v>
                      </c:pt>
                      <c:pt idx="34">
                        <c:v>3.7409847136586905E-3</c:v>
                      </c:pt>
                      <c:pt idx="35">
                        <c:v>1.4317610766738653E-3</c:v>
                      </c:pt>
                      <c:pt idx="36">
                        <c:v>1.612424966879189E-3</c:v>
                      </c:pt>
                      <c:pt idx="37">
                        <c:v>1.4876637142151594E-3</c:v>
                      </c:pt>
                      <c:pt idx="38">
                        <c:v>1.4869089936837554E-3</c:v>
                      </c:pt>
                      <c:pt idx="39">
                        <c:v>1.4659781008958817E-3</c:v>
                      </c:pt>
                      <c:pt idx="40">
                        <c:v>0</c:v>
                      </c:pt>
                      <c:pt idx="41">
                        <c:v>0</c:v>
                      </c:pt>
                      <c:pt idx="42">
                        <c:v>0</c:v>
                      </c:pt>
                      <c:pt idx="43">
                        <c:v>0</c:v>
                      </c:pt>
                      <c:pt idx="44">
                        <c:v>0</c:v>
                      </c:pt>
                      <c:pt idx="45">
                        <c:v>0</c:v>
                      </c:pt>
                      <c:pt idx="46">
                        <c:v>1.5370287001132965E-2</c:v>
                      </c:pt>
                      <c:pt idx="47">
                        <c:v>1.8432049080729485E-2</c:v>
                      </c:pt>
                      <c:pt idx="48">
                        <c:v>1.6948996111750603E-2</c:v>
                      </c:pt>
                      <c:pt idx="49">
                        <c:v>4.927211906760931E-3</c:v>
                      </c:pt>
                      <c:pt idx="50">
                        <c:v>4.5069800689816475E-3</c:v>
                      </c:pt>
                      <c:pt idx="51">
                        <c:v>4.5657842420041561E-3</c:v>
                      </c:pt>
                      <c:pt idx="52">
                        <c:v>1.9908102694898844E-3</c:v>
                      </c:pt>
                      <c:pt idx="53">
                        <c:v>0</c:v>
                      </c:pt>
                      <c:pt idx="54">
                        <c:v>0</c:v>
                      </c:pt>
                      <c:pt idx="55">
                        <c:v>5.3794481791555882E-3</c:v>
                      </c:pt>
                      <c:pt idx="56">
                        <c:v>5.8847987093031406E-3</c:v>
                      </c:pt>
                      <c:pt idx="57">
                        <c:v>5.6648412719368935E-3</c:v>
                      </c:pt>
                      <c:pt idx="58">
                        <c:v>8.277987944893539E-4</c:v>
                      </c:pt>
                      <c:pt idx="59">
                        <c:v>0</c:v>
                      </c:pt>
                      <c:pt idx="60">
                        <c:v>2.3772611748427153E-3</c:v>
                      </c:pt>
                      <c:pt idx="61">
                        <c:v>3.2370788976550102E-3</c:v>
                      </c:pt>
                      <c:pt idx="62">
                        <c:v>1.4794190414249897E-2</c:v>
                      </c:pt>
                      <c:pt idx="63">
                        <c:v>1.4348098076879978E-2</c:v>
                      </c:pt>
                      <c:pt idx="64">
                        <c:v>1.8564123660326004E-2</c:v>
                      </c:pt>
                      <c:pt idx="65">
                        <c:v>7.924279198050499E-3</c:v>
                      </c:pt>
                      <c:pt idx="66">
                        <c:v>7.2443322278559208E-3</c:v>
                      </c:pt>
                    </c:numCache>
                  </c:numRef>
                </c:val>
                <c:smooth val="0"/>
                <c:extLst xmlns:c15="http://schemas.microsoft.com/office/drawing/2012/chart">
                  <c:ext xmlns:c16="http://schemas.microsoft.com/office/drawing/2014/chart" uri="{C3380CC4-5D6E-409C-BE32-E72D297353CC}">
                    <c16:uniqueId val="{00000006-7348-42F6-8880-18E02C3B2EDB}"/>
                  </c:ext>
                </c:extLst>
              </c15:ser>
            </c15:filteredLineSeries>
            <c15:filteredLineSeries>
              <c15:ser>
                <c:idx val="7"/>
                <c:order val="7"/>
                <c:tx>
                  <c:strRef>
                    <c:extLst xmlns:c15="http://schemas.microsoft.com/office/drawing/2012/chart">
                      <c:ext xmlns:c15="http://schemas.microsoft.com/office/drawing/2012/chart" uri="{02D57815-91ED-43cb-92C2-25804820EDAC}">
                        <c15:formulaRef>
                          <c15:sqref>Grupo_ocupacional!$W$1</c15:sqref>
                        </c15:formulaRef>
                      </c:ext>
                    </c:extLst>
                    <c:strCache>
                      <c:ptCount val="1"/>
                      <c:pt idx="0">
                        <c:v>Artesanos y operarios de oficios</c:v>
                      </c:pt>
                    </c:strCache>
                  </c:strRef>
                </c:tx>
                <c:spPr>
                  <a:ln w="28575" cap="rnd">
                    <a:solidFill>
                      <a:schemeClr val="accent2">
                        <a:lumMod val="60000"/>
                      </a:schemeClr>
                    </a:solidFill>
                    <a:prstDash val="sysDot"/>
                    <a:round/>
                  </a:ln>
                  <a:effectLst/>
                </c:spPr>
                <c:marker>
                  <c:symbol val="none"/>
                </c:marker>
                <c:cat>
                  <c:strRef>
                    <c:extLst xmlns:c15="http://schemas.microsoft.com/office/drawing/2012/chart">
                      <c:ext xmlns:c15="http://schemas.microsoft.com/office/drawing/2012/chart" uri="{02D57815-91ED-43cb-92C2-25804820EDAC}">
                        <c15:formulaRef>
                          <c15:sqref>Grupo_ocupacional!$O$2:$O$68</c15:sqref>
                        </c15:formulaRef>
                      </c:ext>
                    </c:extLst>
                    <c:strCache>
                      <c:ptCount val="67"/>
                      <c:pt idx="0">
                        <c:v>ene.2019</c:v>
                      </c:pt>
                      <c:pt idx="1">
                        <c:v>feb.2019</c:v>
                      </c:pt>
                      <c:pt idx="2">
                        <c:v>mar.2019</c:v>
                      </c:pt>
                      <c:pt idx="3">
                        <c:v>abr.2019</c:v>
                      </c:pt>
                      <c:pt idx="4">
                        <c:v>may.2019</c:v>
                      </c:pt>
                      <c:pt idx="5">
                        <c:v>jun.2019</c:v>
                      </c:pt>
                      <c:pt idx="6">
                        <c:v>jul.2019</c:v>
                      </c:pt>
                      <c:pt idx="7">
                        <c:v>ago.2019</c:v>
                      </c:pt>
                      <c:pt idx="8">
                        <c:v>sep.2019</c:v>
                      </c:pt>
                      <c:pt idx="9">
                        <c:v>oct.2019</c:v>
                      </c:pt>
                      <c:pt idx="10">
                        <c:v>nov.2019</c:v>
                      </c:pt>
                      <c:pt idx="11">
                        <c:v>dic.2019</c:v>
                      </c:pt>
                      <c:pt idx="12">
                        <c:v>ene.2020</c:v>
                      </c:pt>
                      <c:pt idx="13">
                        <c:v>feb.2020</c:v>
                      </c:pt>
                      <c:pt idx="14">
                        <c:v>mar.2020</c:v>
                      </c:pt>
                      <c:pt idx="15">
                        <c:v>abr.2020</c:v>
                      </c:pt>
                      <c:pt idx="16">
                        <c:v>may.2020</c:v>
                      </c:pt>
                      <c:pt idx="17">
                        <c:v>jun.2020</c:v>
                      </c:pt>
                      <c:pt idx="18">
                        <c:v>jul.2020</c:v>
                      </c:pt>
                      <c:pt idx="19">
                        <c:v>ago.2020</c:v>
                      </c:pt>
                      <c:pt idx="20">
                        <c:v>sep.2020</c:v>
                      </c:pt>
                      <c:pt idx="21">
                        <c:v>oct.2020</c:v>
                      </c:pt>
                      <c:pt idx="22">
                        <c:v>nov.2020</c:v>
                      </c:pt>
                      <c:pt idx="23">
                        <c:v>dic.2020</c:v>
                      </c:pt>
                      <c:pt idx="24">
                        <c:v>ene.2021</c:v>
                      </c:pt>
                      <c:pt idx="25">
                        <c:v>feb.2021</c:v>
                      </c:pt>
                      <c:pt idx="26">
                        <c:v>mar.2021</c:v>
                      </c:pt>
                      <c:pt idx="27">
                        <c:v>abr.2021</c:v>
                      </c:pt>
                      <c:pt idx="28">
                        <c:v>may.2021</c:v>
                      </c:pt>
                      <c:pt idx="29">
                        <c:v>jun.2021</c:v>
                      </c:pt>
                      <c:pt idx="30">
                        <c:v>jul.2021</c:v>
                      </c:pt>
                      <c:pt idx="31">
                        <c:v>ago.2021</c:v>
                      </c:pt>
                      <c:pt idx="32">
                        <c:v>sep.2021</c:v>
                      </c:pt>
                      <c:pt idx="33">
                        <c:v>oct.2021</c:v>
                      </c:pt>
                      <c:pt idx="34">
                        <c:v>nov.2021</c:v>
                      </c:pt>
                      <c:pt idx="35">
                        <c:v>dic.2021</c:v>
                      </c:pt>
                      <c:pt idx="36">
                        <c:v>ene.2022</c:v>
                      </c:pt>
                      <c:pt idx="37">
                        <c:v>feb.2022</c:v>
                      </c:pt>
                      <c:pt idx="38">
                        <c:v>mar.2022</c:v>
                      </c:pt>
                      <c:pt idx="39">
                        <c:v>abr.2022</c:v>
                      </c:pt>
                      <c:pt idx="40">
                        <c:v>may.2022</c:v>
                      </c:pt>
                      <c:pt idx="41">
                        <c:v>jun.2022</c:v>
                      </c:pt>
                      <c:pt idx="42">
                        <c:v>jul.2022</c:v>
                      </c:pt>
                      <c:pt idx="43">
                        <c:v>ago.2022</c:v>
                      </c:pt>
                      <c:pt idx="44">
                        <c:v>sep.2022</c:v>
                      </c:pt>
                      <c:pt idx="45">
                        <c:v>oct.2022</c:v>
                      </c:pt>
                      <c:pt idx="46">
                        <c:v>nov.2022</c:v>
                      </c:pt>
                      <c:pt idx="47">
                        <c:v>dic.2022</c:v>
                      </c:pt>
                      <c:pt idx="48">
                        <c:v>ene.2023</c:v>
                      </c:pt>
                      <c:pt idx="49">
                        <c:v>feb.2023</c:v>
                      </c:pt>
                      <c:pt idx="50">
                        <c:v>mar.2023</c:v>
                      </c:pt>
                      <c:pt idx="51">
                        <c:v>abr.2023</c:v>
                      </c:pt>
                      <c:pt idx="52">
                        <c:v>may.2023</c:v>
                      </c:pt>
                      <c:pt idx="53">
                        <c:v>jun.2023</c:v>
                      </c:pt>
                      <c:pt idx="54">
                        <c:v>jul.2023</c:v>
                      </c:pt>
                      <c:pt idx="55">
                        <c:v>ago.2023</c:v>
                      </c:pt>
                      <c:pt idx="56">
                        <c:v>sep.2023</c:v>
                      </c:pt>
                      <c:pt idx="57">
                        <c:v>oct.2023</c:v>
                      </c:pt>
                      <c:pt idx="58">
                        <c:v>nov.2023</c:v>
                      </c:pt>
                      <c:pt idx="59">
                        <c:v>dic.2023</c:v>
                      </c:pt>
                      <c:pt idx="60">
                        <c:v>ene.2024</c:v>
                      </c:pt>
                      <c:pt idx="61">
                        <c:v>feb.2024</c:v>
                      </c:pt>
                      <c:pt idx="62">
                        <c:v>mar.2024</c:v>
                      </c:pt>
                      <c:pt idx="63">
                        <c:v>abr.2024</c:v>
                      </c:pt>
                      <c:pt idx="64">
                        <c:v>may.2024</c:v>
                      </c:pt>
                      <c:pt idx="65">
                        <c:v>jun.2024</c:v>
                      </c:pt>
                      <c:pt idx="66">
                        <c:v>jul.2024</c:v>
                      </c:pt>
                    </c:strCache>
                  </c:strRef>
                </c:cat>
                <c:val>
                  <c:numRef>
                    <c:extLst xmlns:c15="http://schemas.microsoft.com/office/drawing/2012/chart">
                      <c:ext xmlns:c15="http://schemas.microsoft.com/office/drawing/2012/chart" uri="{02D57815-91ED-43cb-92C2-25804820EDAC}">
                        <c15:formulaRef>
                          <c15:sqref>Grupo_ocupacional!$W$2:$W$68</c15:sqref>
                        </c15:formulaRef>
                      </c:ext>
                    </c:extLst>
                    <c:numCache>
                      <c:formatCode>0.0%</c:formatCode>
                      <c:ptCount val="67"/>
                      <c:pt idx="0">
                        <c:v>1.4912511687725782E-3</c:v>
                      </c:pt>
                      <c:pt idx="1">
                        <c:v>2.5579666253179312E-3</c:v>
                      </c:pt>
                      <c:pt idx="2">
                        <c:v>2.2937417961657047E-3</c:v>
                      </c:pt>
                      <c:pt idx="3">
                        <c:v>2.0789459813386202E-3</c:v>
                      </c:pt>
                      <c:pt idx="4">
                        <c:v>2.1385718137025833E-3</c:v>
                      </c:pt>
                      <c:pt idx="5">
                        <c:v>2.381232101470232E-3</c:v>
                      </c:pt>
                      <c:pt idx="6">
                        <c:v>2.4791776668280363E-3</c:v>
                      </c:pt>
                      <c:pt idx="7">
                        <c:v>1.367241027764976E-3</c:v>
                      </c:pt>
                      <c:pt idx="8">
                        <c:v>1.7091251211240888E-3</c:v>
                      </c:pt>
                      <c:pt idx="9">
                        <c:v>1.3193563790991902E-3</c:v>
                      </c:pt>
                      <c:pt idx="10">
                        <c:v>2.292111748829484E-3</c:v>
                      </c:pt>
                      <c:pt idx="11">
                        <c:v>6.2076477333903313E-3</c:v>
                      </c:pt>
                      <c:pt idx="12">
                        <c:v>6.0408394783735275E-3</c:v>
                      </c:pt>
                      <c:pt idx="13">
                        <c:v>6.5076407045125961E-3</c:v>
                      </c:pt>
                      <c:pt idx="14">
                        <c:v>1.040931697934866E-2</c:v>
                      </c:pt>
                      <c:pt idx="15">
                        <c:v>3.5312961786985397E-2</c:v>
                      </c:pt>
                      <c:pt idx="16">
                        <c:v>4.0698647499084473E-2</c:v>
                      </c:pt>
                      <c:pt idx="17">
                        <c:v>4.5226681977510452E-2</c:v>
                      </c:pt>
                      <c:pt idx="18">
                        <c:v>3.1677708029747009E-2</c:v>
                      </c:pt>
                      <c:pt idx="19">
                        <c:v>3.126940131187439E-2</c:v>
                      </c:pt>
                      <c:pt idx="20">
                        <c:v>2.8211772441864014E-2</c:v>
                      </c:pt>
                      <c:pt idx="21">
                        <c:v>2.0393768325448036E-2</c:v>
                      </c:pt>
                      <c:pt idx="22">
                        <c:v>1.9103316590189934E-2</c:v>
                      </c:pt>
                      <c:pt idx="23">
                        <c:v>1.450645737349987E-2</c:v>
                      </c:pt>
                      <c:pt idx="24">
                        <c:v>1.1051319539546967E-2</c:v>
                      </c:pt>
                      <c:pt idx="25">
                        <c:v>5.1298257894814014E-3</c:v>
                      </c:pt>
                      <c:pt idx="26">
                        <c:v>3.7722003180533648E-3</c:v>
                      </c:pt>
                      <c:pt idx="27">
                        <c:v>7.1713533252477646E-3</c:v>
                      </c:pt>
                      <c:pt idx="28">
                        <c:v>1.2799171730875969E-2</c:v>
                      </c:pt>
                      <c:pt idx="29">
                        <c:v>1.2433021329343319E-2</c:v>
                      </c:pt>
                      <c:pt idx="30">
                        <c:v>8.8419830426573753E-3</c:v>
                      </c:pt>
                      <c:pt idx="31">
                        <c:v>6.7901252768933773E-3</c:v>
                      </c:pt>
                      <c:pt idx="32">
                        <c:v>6.9284015335142612E-3</c:v>
                      </c:pt>
                      <c:pt idx="33">
                        <c:v>6.7694713361561298E-3</c:v>
                      </c:pt>
                      <c:pt idx="34">
                        <c:v>4.1599869728088379E-3</c:v>
                      </c:pt>
                      <c:pt idx="35">
                        <c:v>3.2201108988374472E-3</c:v>
                      </c:pt>
                      <c:pt idx="36">
                        <c:v>4.6347705647349358E-3</c:v>
                      </c:pt>
                      <c:pt idx="37">
                        <c:v>6.9415159523487091E-3</c:v>
                      </c:pt>
                      <c:pt idx="38">
                        <c:v>8.3651673048734665E-3</c:v>
                      </c:pt>
                      <c:pt idx="39">
                        <c:v>5.9793991968035698E-3</c:v>
                      </c:pt>
                      <c:pt idx="40">
                        <c:v>4.3038376607000828E-3</c:v>
                      </c:pt>
                      <c:pt idx="41">
                        <c:v>1.9081367645412683E-3</c:v>
                      </c:pt>
                      <c:pt idx="42">
                        <c:v>3.7239459343254566E-3</c:v>
                      </c:pt>
                      <c:pt idx="43">
                        <c:v>2.8696754015982151E-3</c:v>
                      </c:pt>
                      <c:pt idx="44">
                        <c:v>3.3279519993811846E-3</c:v>
                      </c:pt>
                      <c:pt idx="45">
                        <c:v>4.3802158907055855E-3</c:v>
                      </c:pt>
                      <c:pt idx="46">
                        <c:v>4.9754604697227478E-3</c:v>
                      </c:pt>
                      <c:pt idx="47">
                        <c:v>8.955489844083786E-3</c:v>
                      </c:pt>
                      <c:pt idx="48">
                        <c:v>7.4404873885214329E-3</c:v>
                      </c:pt>
                      <c:pt idx="49">
                        <c:v>7.0113157853484154E-3</c:v>
                      </c:pt>
                      <c:pt idx="50">
                        <c:v>3.1541814096271992E-3</c:v>
                      </c:pt>
                      <c:pt idx="51">
                        <c:v>2.6458217762410641E-3</c:v>
                      </c:pt>
                      <c:pt idx="52">
                        <c:v>3.679199144244194E-3</c:v>
                      </c:pt>
                      <c:pt idx="53">
                        <c:v>4.2642904445528984E-3</c:v>
                      </c:pt>
                      <c:pt idx="54">
                        <c:v>4.1120736859738827E-3</c:v>
                      </c:pt>
                      <c:pt idx="55">
                        <c:v>2.5981906801462173E-3</c:v>
                      </c:pt>
                      <c:pt idx="56">
                        <c:v>3.4160609357059002E-3</c:v>
                      </c:pt>
                      <c:pt idx="57">
                        <c:v>2.523764967918396E-3</c:v>
                      </c:pt>
                      <c:pt idx="58">
                        <c:v>2.6232367381453514E-3</c:v>
                      </c:pt>
                      <c:pt idx="59">
                        <c:v>4.3281419202685356E-3</c:v>
                      </c:pt>
                      <c:pt idx="60">
                        <c:v>5.7758726179599762E-3</c:v>
                      </c:pt>
                      <c:pt idx="61">
                        <c:v>7.5504635460674763E-3</c:v>
                      </c:pt>
                      <c:pt idx="62">
                        <c:v>4.9683400429785252E-3</c:v>
                      </c:pt>
                      <c:pt idx="63">
                        <c:v>3.8370739202946424E-3</c:v>
                      </c:pt>
                      <c:pt idx="64">
                        <c:v>1.944674295373261E-3</c:v>
                      </c:pt>
                      <c:pt idx="65">
                        <c:v>3.0293436720967293E-3</c:v>
                      </c:pt>
                      <c:pt idx="66">
                        <c:v>6.6506117582321167E-3</c:v>
                      </c:pt>
                    </c:numCache>
                  </c:numRef>
                </c:val>
                <c:smooth val="0"/>
                <c:extLst xmlns:c15="http://schemas.microsoft.com/office/drawing/2012/chart">
                  <c:ext xmlns:c16="http://schemas.microsoft.com/office/drawing/2014/chart" uri="{C3380CC4-5D6E-409C-BE32-E72D297353CC}">
                    <c16:uniqueId val="{00000007-7348-42F6-8880-18E02C3B2EDB}"/>
                  </c:ext>
                </c:extLst>
              </c15:ser>
            </c15:filteredLineSeries>
            <c15:filteredLineSeries>
              <c15:ser>
                <c:idx val="8"/>
                <c:order val="8"/>
                <c:tx>
                  <c:strRef>
                    <c:extLst xmlns:c15="http://schemas.microsoft.com/office/drawing/2012/chart">
                      <c:ext xmlns:c15="http://schemas.microsoft.com/office/drawing/2012/chart" uri="{02D57815-91ED-43cb-92C2-25804820EDAC}">
                        <c15:formulaRef>
                          <c15:sqref>Grupo_ocupacional!$X$1</c15:sqref>
                        </c15:formulaRef>
                      </c:ext>
                    </c:extLst>
                    <c:strCache>
                      <c:ptCount val="1"/>
                      <c:pt idx="0">
                        <c:v>Operadores de instalaciones, máquinas y ensambladores</c:v>
                      </c:pt>
                    </c:strCache>
                  </c:strRef>
                </c:tx>
                <c:spPr>
                  <a:ln w="28575" cap="rnd">
                    <a:solidFill>
                      <a:schemeClr val="accent3">
                        <a:lumMod val="60000"/>
                      </a:schemeClr>
                    </a:solidFill>
                    <a:prstDash val="sysDot"/>
                    <a:round/>
                  </a:ln>
                  <a:effectLst/>
                </c:spPr>
                <c:marker>
                  <c:symbol val="none"/>
                </c:marker>
                <c:cat>
                  <c:strRef>
                    <c:extLst xmlns:c15="http://schemas.microsoft.com/office/drawing/2012/chart">
                      <c:ext xmlns:c15="http://schemas.microsoft.com/office/drawing/2012/chart" uri="{02D57815-91ED-43cb-92C2-25804820EDAC}">
                        <c15:formulaRef>
                          <c15:sqref>Grupo_ocupacional!$O$2:$O$68</c15:sqref>
                        </c15:formulaRef>
                      </c:ext>
                    </c:extLst>
                    <c:strCache>
                      <c:ptCount val="67"/>
                      <c:pt idx="0">
                        <c:v>ene.2019</c:v>
                      </c:pt>
                      <c:pt idx="1">
                        <c:v>feb.2019</c:v>
                      </c:pt>
                      <c:pt idx="2">
                        <c:v>mar.2019</c:v>
                      </c:pt>
                      <c:pt idx="3">
                        <c:v>abr.2019</c:v>
                      </c:pt>
                      <c:pt idx="4">
                        <c:v>may.2019</c:v>
                      </c:pt>
                      <c:pt idx="5">
                        <c:v>jun.2019</c:v>
                      </c:pt>
                      <c:pt idx="6">
                        <c:v>jul.2019</c:v>
                      </c:pt>
                      <c:pt idx="7">
                        <c:v>ago.2019</c:v>
                      </c:pt>
                      <c:pt idx="8">
                        <c:v>sep.2019</c:v>
                      </c:pt>
                      <c:pt idx="9">
                        <c:v>oct.2019</c:v>
                      </c:pt>
                      <c:pt idx="10">
                        <c:v>nov.2019</c:v>
                      </c:pt>
                      <c:pt idx="11">
                        <c:v>dic.2019</c:v>
                      </c:pt>
                      <c:pt idx="12">
                        <c:v>ene.2020</c:v>
                      </c:pt>
                      <c:pt idx="13">
                        <c:v>feb.2020</c:v>
                      </c:pt>
                      <c:pt idx="14">
                        <c:v>mar.2020</c:v>
                      </c:pt>
                      <c:pt idx="15">
                        <c:v>abr.2020</c:v>
                      </c:pt>
                      <c:pt idx="16">
                        <c:v>may.2020</c:v>
                      </c:pt>
                      <c:pt idx="17">
                        <c:v>jun.2020</c:v>
                      </c:pt>
                      <c:pt idx="18">
                        <c:v>jul.2020</c:v>
                      </c:pt>
                      <c:pt idx="19">
                        <c:v>ago.2020</c:v>
                      </c:pt>
                      <c:pt idx="20">
                        <c:v>sep.2020</c:v>
                      </c:pt>
                      <c:pt idx="21">
                        <c:v>oct.2020</c:v>
                      </c:pt>
                      <c:pt idx="22">
                        <c:v>nov.2020</c:v>
                      </c:pt>
                      <c:pt idx="23">
                        <c:v>dic.2020</c:v>
                      </c:pt>
                      <c:pt idx="24">
                        <c:v>ene.2021</c:v>
                      </c:pt>
                      <c:pt idx="25">
                        <c:v>feb.2021</c:v>
                      </c:pt>
                      <c:pt idx="26">
                        <c:v>mar.2021</c:v>
                      </c:pt>
                      <c:pt idx="27">
                        <c:v>abr.2021</c:v>
                      </c:pt>
                      <c:pt idx="28">
                        <c:v>may.2021</c:v>
                      </c:pt>
                      <c:pt idx="29">
                        <c:v>jun.2021</c:v>
                      </c:pt>
                      <c:pt idx="30">
                        <c:v>jul.2021</c:v>
                      </c:pt>
                      <c:pt idx="31">
                        <c:v>ago.2021</c:v>
                      </c:pt>
                      <c:pt idx="32">
                        <c:v>sep.2021</c:v>
                      </c:pt>
                      <c:pt idx="33">
                        <c:v>oct.2021</c:v>
                      </c:pt>
                      <c:pt idx="34">
                        <c:v>nov.2021</c:v>
                      </c:pt>
                      <c:pt idx="35">
                        <c:v>dic.2021</c:v>
                      </c:pt>
                      <c:pt idx="36">
                        <c:v>ene.2022</c:v>
                      </c:pt>
                      <c:pt idx="37">
                        <c:v>feb.2022</c:v>
                      </c:pt>
                      <c:pt idx="38">
                        <c:v>mar.2022</c:v>
                      </c:pt>
                      <c:pt idx="39">
                        <c:v>abr.2022</c:v>
                      </c:pt>
                      <c:pt idx="40">
                        <c:v>may.2022</c:v>
                      </c:pt>
                      <c:pt idx="41">
                        <c:v>jun.2022</c:v>
                      </c:pt>
                      <c:pt idx="42">
                        <c:v>jul.2022</c:v>
                      </c:pt>
                      <c:pt idx="43">
                        <c:v>ago.2022</c:v>
                      </c:pt>
                      <c:pt idx="44">
                        <c:v>sep.2022</c:v>
                      </c:pt>
                      <c:pt idx="45">
                        <c:v>oct.2022</c:v>
                      </c:pt>
                      <c:pt idx="46">
                        <c:v>nov.2022</c:v>
                      </c:pt>
                      <c:pt idx="47">
                        <c:v>dic.2022</c:v>
                      </c:pt>
                      <c:pt idx="48">
                        <c:v>ene.2023</c:v>
                      </c:pt>
                      <c:pt idx="49">
                        <c:v>feb.2023</c:v>
                      </c:pt>
                      <c:pt idx="50">
                        <c:v>mar.2023</c:v>
                      </c:pt>
                      <c:pt idx="51">
                        <c:v>abr.2023</c:v>
                      </c:pt>
                      <c:pt idx="52">
                        <c:v>may.2023</c:v>
                      </c:pt>
                      <c:pt idx="53">
                        <c:v>jun.2023</c:v>
                      </c:pt>
                      <c:pt idx="54">
                        <c:v>jul.2023</c:v>
                      </c:pt>
                      <c:pt idx="55">
                        <c:v>ago.2023</c:v>
                      </c:pt>
                      <c:pt idx="56">
                        <c:v>sep.2023</c:v>
                      </c:pt>
                      <c:pt idx="57">
                        <c:v>oct.2023</c:v>
                      </c:pt>
                      <c:pt idx="58">
                        <c:v>nov.2023</c:v>
                      </c:pt>
                      <c:pt idx="59">
                        <c:v>dic.2023</c:v>
                      </c:pt>
                      <c:pt idx="60">
                        <c:v>ene.2024</c:v>
                      </c:pt>
                      <c:pt idx="61">
                        <c:v>feb.2024</c:v>
                      </c:pt>
                      <c:pt idx="62">
                        <c:v>mar.2024</c:v>
                      </c:pt>
                      <c:pt idx="63">
                        <c:v>abr.2024</c:v>
                      </c:pt>
                      <c:pt idx="64">
                        <c:v>may.2024</c:v>
                      </c:pt>
                      <c:pt idx="65">
                        <c:v>jun.2024</c:v>
                      </c:pt>
                      <c:pt idx="66">
                        <c:v>jul.2024</c:v>
                      </c:pt>
                    </c:strCache>
                  </c:strRef>
                </c:cat>
                <c:val>
                  <c:numRef>
                    <c:extLst xmlns:c15="http://schemas.microsoft.com/office/drawing/2012/chart">
                      <c:ext xmlns:c15="http://schemas.microsoft.com/office/drawing/2012/chart" uri="{02D57815-91ED-43cb-92C2-25804820EDAC}">
                        <c15:formulaRef>
                          <c15:sqref>Grupo_ocupacional!$X$2:$X$68</c15:sqref>
                        </c15:formulaRef>
                      </c:ext>
                    </c:extLst>
                    <c:numCache>
                      <c:formatCode>0.0%</c:formatCode>
                      <c:ptCount val="67"/>
                      <c:pt idx="0">
                        <c:v>3.863033838570118E-3</c:v>
                      </c:pt>
                      <c:pt idx="1">
                        <c:v>3.5667936317622662E-3</c:v>
                      </c:pt>
                      <c:pt idx="2">
                        <c:v>4.7555835917592049E-3</c:v>
                      </c:pt>
                      <c:pt idx="3">
                        <c:v>4.5079588890075684E-3</c:v>
                      </c:pt>
                      <c:pt idx="4">
                        <c:v>4.5182108879089355E-3</c:v>
                      </c:pt>
                      <c:pt idx="5">
                        <c:v>3.4360338468104601E-3</c:v>
                      </c:pt>
                      <c:pt idx="6">
                        <c:v>2.0790526177734137E-3</c:v>
                      </c:pt>
                      <c:pt idx="7">
                        <c:v>1.6155181219801307E-3</c:v>
                      </c:pt>
                      <c:pt idx="8">
                        <c:v>1.9245840376242995E-3</c:v>
                      </c:pt>
                      <c:pt idx="9">
                        <c:v>3.615677822381258E-3</c:v>
                      </c:pt>
                      <c:pt idx="10">
                        <c:v>4.5805973932147026E-3</c:v>
                      </c:pt>
                      <c:pt idx="11">
                        <c:v>3.0552407260984182E-3</c:v>
                      </c:pt>
                      <c:pt idx="12">
                        <c:v>1.2619547778740525E-3</c:v>
                      </c:pt>
                      <c:pt idx="13">
                        <c:v>4.9659371143206954E-4</c:v>
                      </c:pt>
                      <c:pt idx="14">
                        <c:v>3.5802365746349096E-3</c:v>
                      </c:pt>
                      <c:pt idx="15">
                        <c:v>1.483562495559454E-2</c:v>
                      </c:pt>
                      <c:pt idx="16">
                        <c:v>2.5499317795038223E-2</c:v>
                      </c:pt>
                      <c:pt idx="17">
                        <c:v>3.7192180752754211E-2</c:v>
                      </c:pt>
                      <c:pt idx="18">
                        <c:v>2.9691934585571289E-2</c:v>
                      </c:pt>
                      <c:pt idx="19">
                        <c:v>2.0313175395131111E-2</c:v>
                      </c:pt>
                      <c:pt idx="20">
                        <c:v>1.1465295217931271E-2</c:v>
                      </c:pt>
                      <c:pt idx="21">
                        <c:v>1.0521957650780678E-2</c:v>
                      </c:pt>
                      <c:pt idx="22">
                        <c:v>9.1545647010207176E-3</c:v>
                      </c:pt>
                      <c:pt idx="23">
                        <c:v>6.0063269920647144E-3</c:v>
                      </c:pt>
                      <c:pt idx="24">
                        <c:v>4.5756935141980648E-3</c:v>
                      </c:pt>
                      <c:pt idx="25">
                        <c:v>4.2647565715014935E-3</c:v>
                      </c:pt>
                      <c:pt idx="26">
                        <c:v>6.6595221869647503E-3</c:v>
                      </c:pt>
                      <c:pt idx="27">
                        <c:v>8.3803096786141396E-3</c:v>
                      </c:pt>
                      <c:pt idx="28">
                        <c:v>1.0725031606853008E-2</c:v>
                      </c:pt>
                      <c:pt idx="29">
                        <c:v>9.5132132992148399E-3</c:v>
                      </c:pt>
                      <c:pt idx="30">
                        <c:v>6.825640331953764E-3</c:v>
                      </c:pt>
                      <c:pt idx="31">
                        <c:v>5.9671592898666859E-3</c:v>
                      </c:pt>
                      <c:pt idx="32">
                        <c:v>4.7995424829423428E-3</c:v>
                      </c:pt>
                      <c:pt idx="33">
                        <c:v>6.9922301918268204E-3</c:v>
                      </c:pt>
                      <c:pt idx="34">
                        <c:v>5.9975823387503624E-3</c:v>
                      </c:pt>
                      <c:pt idx="35">
                        <c:v>5.2730985917150974E-3</c:v>
                      </c:pt>
                      <c:pt idx="36">
                        <c:v>3.1032650731503963E-3</c:v>
                      </c:pt>
                      <c:pt idx="37">
                        <c:v>2.8300934936851263E-3</c:v>
                      </c:pt>
                      <c:pt idx="38">
                        <c:v>4.1124713607132435E-3</c:v>
                      </c:pt>
                      <c:pt idx="39">
                        <c:v>4.0057371370494366E-3</c:v>
                      </c:pt>
                      <c:pt idx="40">
                        <c:v>2.6156865060329437E-3</c:v>
                      </c:pt>
                      <c:pt idx="41">
                        <c:v>1.6394236590713263E-3</c:v>
                      </c:pt>
                      <c:pt idx="42">
                        <c:v>2.6754671707749367E-3</c:v>
                      </c:pt>
                      <c:pt idx="43">
                        <c:v>3.3638984896242619E-3</c:v>
                      </c:pt>
                      <c:pt idx="44">
                        <c:v>3.6455467343330383E-3</c:v>
                      </c:pt>
                      <c:pt idx="45">
                        <c:v>2.9218127019703388E-3</c:v>
                      </c:pt>
                      <c:pt idx="46">
                        <c:v>1.283154240809381E-3</c:v>
                      </c:pt>
                      <c:pt idx="47">
                        <c:v>3.3366223215125501E-4</c:v>
                      </c:pt>
                      <c:pt idx="48">
                        <c:v>1.3593919575214386E-3</c:v>
                      </c:pt>
                      <c:pt idx="49">
                        <c:v>2.1545300260186195E-3</c:v>
                      </c:pt>
                      <c:pt idx="50">
                        <c:v>4.4738003052771091E-3</c:v>
                      </c:pt>
                      <c:pt idx="51">
                        <c:v>3.9934059605002403E-3</c:v>
                      </c:pt>
                      <c:pt idx="52">
                        <c:v>5.6315171532332897E-3</c:v>
                      </c:pt>
                      <c:pt idx="53">
                        <c:v>4.5649847015738487E-3</c:v>
                      </c:pt>
                      <c:pt idx="54">
                        <c:v>4.118314478546381E-3</c:v>
                      </c:pt>
                      <c:pt idx="55">
                        <c:v>2.4326581042259932E-3</c:v>
                      </c:pt>
                      <c:pt idx="56">
                        <c:v>1.0770830558612943E-3</c:v>
                      </c:pt>
                      <c:pt idx="57">
                        <c:v>1.3927844120189548E-3</c:v>
                      </c:pt>
                      <c:pt idx="58">
                        <c:v>1.7600512364879251E-3</c:v>
                      </c:pt>
                      <c:pt idx="59">
                        <c:v>1.9308500923216343E-3</c:v>
                      </c:pt>
                      <c:pt idx="60">
                        <c:v>2.9811414424329996E-3</c:v>
                      </c:pt>
                      <c:pt idx="61">
                        <c:v>3.0263308435678482E-3</c:v>
                      </c:pt>
                      <c:pt idx="62">
                        <c:v>3.2172803767025471E-3</c:v>
                      </c:pt>
                      <c:pt idx="63">
                        <c:v>2.8659626841545105E-3</c:v>
                      </c:pt>
                      <c:pt idx="64">
                        <c:v>2.9612150974571705E-3</c:v>
                      </c:pt>
                      <c:pt idx="65">
                        <c:v>2.9286504723131657E-3</c:v>
                      </c:pt>
                      <c:pt idx="66">
                        <c:v>2.700969809666276E-3</c:v>
                      </c:pt>
                    </c:numCache>
                  </c:numRef>
                </c:val>
                <c:smooth val="0"/>
                <c:extLst xmlns:c15="http://schemas.microsoft.com/office/drawing/2012/chart">
                  <c:ext xmlns:c16="http://schemas.microsoft.com/office/drawing/2014/chart" uri="{C3380CC4-5D6E-409C-BE32-E72D297353CC}">
                    <c16:uniqueId val="{00000008-7348-42F6-8880-18E02C3B2EDB}"/>
                  </c:ext>
                </c:extLst>
              </c15:ser>
            </c15:filteredLineSeries>
            <c15:filteredLineSeries>
              <c15:ser>
                <c:idx val="9"/>
                <c:order val="9"/>
                <c:tx>
                  <c:strRef>
                    <c:extLst xmlns:c15="http://schemas.microsoft.com/office/drawing/2012/chart">
                      <c:ext xmlns:c15="http://schemas.microsoft.com/office/drawing/2012/chart" uri="{02D57815-91ED-43cb-92C2-25804820EDAC}">
                        <c15:formulaRef>
                          <c15:sqref>Grupo_ocupacional!$Y$1</c15:sqref>
                        </c15:formulaRef>
                      </c:ext>
                    </c:extLst>
                    <c:strCache>
                      <c:ptCount val="1"/>
                      <c:pt idx="0">
                        <c:v>Ocupaciones elementales</c:v>
                      </c:pt>
                    </c:strCache>
                  </c:strRef>
                </c:tx>
                <c:spPr>
                  <a:ln w="28575" cap="rnd">
                    <a:solidFill>
                      <a:schemeClr val="accent4">
                        <a:lumMod val="60000"/>
                      </a:schemeClr>
                    </a:solidFill>
                    <a:prstDash val="sysDot"/>
                    <a:round/>
                  </a:ln>
                  <a:effectLst/>
                </c:spPr>
                <c:marker>
                  <c:symbol val="none"/>
                </c:marker>
                <c:cat>
                  <c:strRef>
                    <c:extLst xmlns:c15="http://schemas.microsoft.com/office/drawing/2012/chart">
                      <c:ext xmlns:c15="http://schemas.microsoft.com/office/drawing/2012/chart" uri="{02D57815-91ED-43cb-92C2-25804820EDAC}">
                        <c15:formulaRef>
                          <c15:sqref>Grupo_ocupacional!$O$2:$O$68</c15:sqref>
                        </c15:formulaRef>
                      </c:ext>
                    </c:extLst>
                    <c:strCache>
                      <c:ptCount val="67"/>
                      <c:pt idx="0">
                        <c:v>ene.2019</c:v>
                      </c:pt>
                      <c:pt idx="1">
                        <c:v>feb.2019</c:v>
                      </c:pt>
                      <c:pt idx="2">
                        <c:v>mar.2019</c:v>
                      </c:pt>
                      <c:pt idx="3">
                        <c:v>abr.2019</c:v>
                      </c:pt>
                      <c:pt idx="4">
                        <c:v>may.2019</c:v>
                      </c:pt>
                      <c:pt idx="5">
                        <c:v>jun.2019</c:v>
                      </c:pt>
                      <c:pt idx="6">
                        <c:v>jul.2019</c:v>
                      </c:pt>
                      <c:pt idx="7">
                        <c:v>ago.2019</c:v>
                      </c:pt>
                      <c:pt idx="8">
                        <c:v>sep.2019</c:v>
                      </c:pt>
                      <c:pt idx="9">
                        <c:v>oct.2019</c:v>
                      </c:pt>
                      <c:pt idx="10">
                        <c:v>nov.2019</c:v>
                      </c:pt>
                      <c:pt idx="11">
                        <c:v>dic.2019</c:v>
                      </c:pt>
                      <c:pt idx="12">
                        <c:v>ene.2020</c:v>
                      </c:pt>
                      <c:pt idx="13">
                        <c:v>feb.2020</c:v>
                      </c:pt>
                      <c:pt idx="14">
                        <c:v>mar.2020</c:v>
                      </c:pt>
                      <c:pt idx="15">
                        <c:v>abr.2020</c:v>
                      </c:pt>
                      <c:pt idx="16">
                        <c:v>may.2020</c:v>
                      </c:pt>
                      <c:pt idx="17">
                        <c:v>jun.2020</c:v>
                      </c:pt>
                      <c:pt idx="18">
                        <c:v>jul.2020</c:v>
                      </c:pt>
                      <c:pt idx="19">
                        <c:v>ago.2020</c:v>
                      </c:pt>
                      <c:pt idx="20">
                        <c:v>sep.2020</c:v>
                      </c:pt>
                      <c:pt idx="21">
                        <c:v>oct.2020</c:v>
                      </c:pt>
                      <c:pt idx="22">
                        <c:v>nov.2020</c:v>
                      </c:pt>
                      <c:pt idx="23">
                        <c:v>dic.2020</c:v>
                      </c:pt>
                      <c:pt idx="24">
                        <c:v>ene.2021</c:v>
                      </c:pt>
                      <c:pt idx="25">
                        <c:v>feb.2021</c:v>
                      </c:pt>
                      <c:pt idx="26">
                        <c:v>mar.2021</c:v>
                      </c:pt>
                      <c:pt idx="27">
                        <c:v>abr.2021</c:v>
                      </c:pt>
                      <c:pt idx="28">
                        <c:v>may.2021</c:v>
                      </c:pt>
                      <c:pt idx="29">
                        <c:v>jun.2021</c:v>
                      </c:pt>
                      <c:pt idx="30">
                        <c:v>jul.2021</c:v>
                      </c:pt>
                      <c:pt idx="31">
                        <c:v>ago.2021</c:v>
                      </c:pt>
                      <c:pt idx="32">
                        <c:v>sep.2021</c:v>
                      </c:pt>
                      <c:pt idx="33">
                        <c:v>oct.2021</c:v>
                      </c:pt>
                      <c:pt idx="34">
                        <c:v>nov.2021</c:v>
                      </c:pt>
                      <c:pt idx="35">
                        <c:v>dic.2021</c:v>
                      </c:pt>
                      <c:pt idx="36">
                        <c:v>ene.2022</c:v>
                      </c:pt>
                      <c:pt idx="37">
                        <c:v>feb.2022</c:v>
                      </c:pt>
                      <c:pt idx="38">
                        <c:v>mar.2022</c:v>
                      </c:pt>
                      <c:pt idx="39">
                        <c:v>abr.2022</c:v>
                      </c:pt>
                      <c:pt idx="40">
                        <c:v>may.2022</c:v>
                      </c:pt>
                      <c:pt idx="41">
                        <c:v>jun.2022</c:v>
                      </c:pt>
                      <c:pt idx="42">
                        <c:v>jul.2022</c:v>
                      </c:pt>
                      <c:pt idx="43">
                        <c:v>ago.2022</c:v>
                      </c:pt>
                      <c:pt idx="44">
                        <c:v>sep.2022</c:v>
                      </c:pt>
                      <c:pt idx="45">
                        <c:v>oct.2022</c:v>
                      </c:pt>
                      <c:pt idx="46">
                        <c:v>nov.2022</c:v>
                      </c:pt>
                      <c:pt idx="47">
                        <c:v>dic.2022</c:v>
                      </c:pt>
                      <c:pt idx="48">
                        <c:v>ene.2023</c:v>
                      </c:pt>
                      <c:pt idx="49">
                        <c:v>feb.2023</c:v>
                      </c:pt>
                      <c:pt idx="50">
                        <c:v>mar.2023</c:v>
                      </c:pt>
                      <c:pt idx="51">
                        <c:v>abr.2023</c:v>
                      </c:pt>
                      <c:pt idx="52">
                        <c:v>may.2023</c:v>
                      </c:pt>
                      <c:pt idx="53">
                        <c:v>jun.2023</c:v>
                      </c:pt>
                      <c:pt idx="54">
                        <c:v>jul.2023</c:v>
                      </c:pt>
                      <c:pt idx="55">
                        <c:v>ago.2023</c:v>
                      </c:pt>
                      <c:pt idx="56">
                        <c:v>sep.2023</c:v>
                      </c:pt>
                      <c:pt idx="57">
                        <c:v>oct.2023</c:v>
                      </c:pt>
                      <c:pt idx="58">
                        <c:v>nov.2023</c:v>
                      </c:pt>
                      <c:pt idx="59">
                        <c:v>dic.2023</c:v>
                      </c:pt>
                      <c:pt idx="60">
                        <c:v>ene.2024</c:v>
                      </c:pt>
                      <c:pt idx="61">
                        <c:v>feb.2024</c:v>
                      </c:pt>
                      <c:pt idx="62">
                        <c:v>mar.2024</c:v>
                      </c:pt>
                      <c:pt idx="63">
                        <c:v>abr.2024</c:v>
                      </c:pt>
                      <c:pt idx="64">
                        <c:v>may.2024</c:v>
                      </c:pt>
                      <c:pt idx="65">
                        <c:v>jun.2024</c:v>
                      </c:pt>
                      <c:pt idx="66">
                        <c:v>jul.2024</c:v>
                      </c:pt>
                    </c:strCache>
                  </c:strRef>
                </c:cat>
                <c:val>
                  <c:numRef>
                    <c:extLst xmlns:c15="http://schemas.microsoft.com/office/drawing/2012/chart">
                      <c:ext xmlns:c15="http://schemas.microsoft.com/office/drawing/2012/chart" uri="{02D57815-91ED-43cb-92C2-25804820EDAC}">
                        <c15:formulaRef>
                          <c15:sqref>Grupo_ocupacional!$Y$2:$Y$68</c15:sqref>
                        </c15:formulaRef>
                      </c:ext>
                    </c:extLst>
                    <c:numCache>
                      <c:formatCode>0.0%</c:formatCode>
                      <c:ptCount val="67"/>
                      <c:pt idx="0">
                        <c:v>1.6230803448706865E-3</c:v>
                      </c:pt>
                      <c:pt idx="1">
                        <c:v>2.1267614793032408E-3</c:v>
                      </c:pt>
                      <c:pt idx="2">
                        <c:v>2.2540579084306955E-3</c:v>
                      </c:pt>
                      <c:pt idx="3">
                        <c:v>2.5261503178626299E-3</c:v>
                      </c:pt>
                      <c:pt idx="4">
                        <c:v>3.7413095124065876E-3</c:v>
                      </c:pt>
                      <c:pt idx="5">
                        <c:v>3.8014308083802462E-3</c:v>
                      </c:pt>
                      <c:pt idx="6">
                        <c:v>3.8084480911493301E-3</c:v>
                      </c:pt>
                      <c:pt idx="7">
                        <c:v>2.7253401931375265E-3</c:v>
                      </c:pt>
                      <c:pt idx="8">
                        <c:v>1.5875081298872828E-3</c:v>
                      </c:pt>
                      <c:pt idx="9">
                        <c:v>1.7405655235052109E-3</c:v>
                      </c:pt>
                      <c:pt idx="10">
                        <c:v>1.8743113614618778E-3</c:v>
                      </c:pt>
                      <c:pt idx="11">
                        <c:v>3.9147692732512951E-3</c:v>
                      </c:pt>
                      <c:pt idx="12">
                        <c:v>3.263949416577816E-3</c:v>
                      </c:pt>
                      <c:pt idx="13">
                        <c:v>4.2448164895176888E-3</c:v>
                      </c:pt>
                      <c:pt idx="14">
                        <c:v>9.1381147503852844E-3</c:v>
                      </c:pt>
                      <c:pt idx="15">
                        <c:v>2.4707451462745667E-2</c:v>
                      </c:pt>
                      <c:pt idx="16">
                        <c:v>2.8354493901133537E-2</c:v>
                      </c:pt>
                      <c:pt idx="17">
                        <c:v>3.7366442382335663E-2</c:v>
                      </c:pt>
                      <c:pt idx="18">
                        <c:v>2.9537878930568695E-2</c:v>
                      </c:pt>
                      <c:pt idx="19">
                        <c:v>2.8744565322995186E-2</c:v>
                      </c:pt>
                      <c:pt idx="20">
                        <c:v>1.667306013405323E-2</c:v>
                      </c:pt>
                      <c:pt idx="21">
                        <c:v>1.1103802360594273E-2</c:v>
                      </c:pt>
                      <c:pt idx="22">
                        <c:v>8.0470237880945206E-3</c:v>
                      </c:pt>
                      <c:pt idx="23">
                        <c:v>7.1528404951095581E-3</c:v>
                      </c:pt>
                      <c:pt idx="24">
                        <c:v>8.1110820174217224E-3</c:v>
                      </c:pt>
                      <c:pt idx="25">
                        <c:v>8.6737386882305145E-3</c:v>
                      </c:pt>
                      <c:pt idx="26">
                        <c:v>7.4073951691389084E-3</c:v>
                      </c:pt>
                      <c:pt idx="27">
                        <c:v>8.2875927910208702E-3</c:v>
                      </c:pt>
                      <c:pt idx="28">
                        <c:v>9.9642639979720116E-3</c:v>
                      </c:pt>
                      <c:pt idx="29">
                        <c:v>9.911268949508667E-3</c:v>
                      </c:pt>
                      <c:pt idx="30">
                        <c:v>9.1297458857297897E-3</c:v>
                      </c:pt>
                      <c:pt idx="31">
                        <c:v>6.2097394838929176E-3</c:v>
                      </c:pt>
                      <c:pt idx="32">
                        <c:v>4.1333842091262341E-3</c:v>
                      </c:pt>
                      <c:pt idx="33">
                        <c:v>3.5529949236661196E-3</c:v>
                      </c:pt>
                      <c:pt idx="34">
                        <c:v>4.4439490884542465E-3</c:v>
                      </c:pt>
                      <c:pt idx="35">
                        <c:v>5.2663274109363556E-3</c:v>
                      </c:pt>
                      <c:pt idx="36">
                        <c:v>4.9234167672693729E-3</c:v>
                      </c:pt>
                      <c:pt idx="37">
                        <c:v>3.7920454051345587E-3</c:v>
                      </c:pt>
                      <c:pt idx="38">
                        <c:v>4.3808436021208763E-3</c:v>
                      </c:pt>
                      <c:pt idx="39">
                        <c:v>5.6419852189719677E-3</c:v>
                      </c:pt>
                      <c:pt idx="40">
                        <c:v>8.0498885363340378E-3</c:v>
                      </c:pt>
                      <c:pt idx="41">
                        <c:v>8.3312643691897392E-3</c:v>
                      </c:pt>
                      <c:pt idx="42">
                        <c:v>6.811054889112711E-3</c:v>
                      </c:pt>
                      <c:pt idx="43">
                        <c:v>6.1992723494768143E-3</c:v>
                      </c:pt>
                      <c:pt idx="44">
                        <c:v>4.3857013806700706E-3</c:v>
                      </c:pt>
                      <c:pt idx="45">
                        <c:v>5.2290172316133976E-3</c:v>
                      </c:pt>
                      <c:pt idx="46">
                        <c:v>3.3838418312370777E-3</c:v>
                      </c:pt>
                      <c:pt idx="47">
                        <c:v>3.4865762572735548E-3</c:v>
                      </c:pt>
                      <c:pt idx="48">
                        <c:v>2.1195244044065475E-3</c:v>
                      </c:pt>
                      <c:pt idx="49">
                        <c:v>2.7037253603339195E-3</c:v>
                      </c:pt>
                      <c:pt idx="50">
                        <c:v>3.4596608020365238E-3</c:v>
                      </c:pt>
                      <c:pt idx="51">
                        <c:v>3.8564405404031277E-3</c:v>
                      </c:pt>
                      <c:pt idx="52">
                        <c:v>4.1926582343876362E-3</c:v>
                      </c:pt>
                      <c:pt idx="53">
                        <c:v>3.5087636206299067E-3</c:v>
                      </c:pt>
                      <c:pt idx="54">
                        <c:v>4.4972505420446396E-3</c:v>
                      </c:pt>
                      <c:pt idx="55">
                        <c:v>4.1007585823535919E-3</c:v>
                      </c:pt>
                      <c:pt idx="56">
                        <c:v>4.2159007862210274E-3</c:v>
                      </c:pt>
                      <c:pt idx="57">
                        <c:v>4.3214689940214157E-3</c:v>
                      </c:pt>
                      <c:pt idx="58">
                        <c:v>3.9638075977563858E-3</c:v>
                      </c:pt>
                      <c:pt idx="59">
                        <c:v>4.4936658814549446E-3</c:v>
                      </c:pt>
                      <c:pt idx="60">
                        <c:v>3.765949746593833E-3</c:v>
                      </c:pt>
                      <c:pt idx="61">
                        <c:v>4.0766941383481026E-3</c:v>
                      </c:pt>
                      <c:pt idx="62">
                        <c:v>2.6852851733565331E-3</c:v>
                      </c:pt>
                      <c:pt idx="63">
                        <c:v>3.6411599721759558E-3</c:v>
                      </c:pt>
                      <c:pt idx="64">
                        <c:v>4.4389921240508556E-3</c:v>
                      </c:pt>
                      <c:pt idx="65">
                        <c:v>4.92488918825984E-3</c:v>
                      </c:pt>
                      <c:pt idx="66">
                        <c:v>4.6215620823204517E-3</c:v>
                      </c:pt>
                    </c:numCache>
                  </c:numRef>
                </c:val>
                <c:smooth val="0"/>
                <c:extLst xmlns:c15="http://schemas.microsoft.com/office/drawing/2012/chart">
                  <c:ext xmlns:c16="http://schemas.microsoft.com/office/drawing/2014/chart" uri="{C3380CC4-5D6E-409C-BE32-E72D297353CC}">
                    <c16:uniqueId val="{00000009-7348-42F6-8880-18E02C3B2EDB}"/>
                  </c:ext>
                </c:extLst>
              </c15:ser>
            </c15:filteredLineSeries>
            <c15:filteredLineSeries>
              <c15:ser>
                <c:idx val="10"/>
                <c:order val="10"/>
                <c:tx>
                  <c:strRef>
                    <c:extLst xmlns:c15="http://schemas.microsoft.com/office/drawing/2012/chart">
                      <c:ext xmlns:c15="http://schemas.microsoft.com/office/drawing/2012/chart" uri="{02D57815-91ED-43cb-92C2-25804820EDAC}">
                        <c15:formulaRef>
                          <c15:sqref>Grupo_ocupacional!$Z$1</c15:sqref>
                        </c15:formulaRef>
                      </c:ext>
                    </c:extLst>
                    <c:strCache>
                      <c:ptCount val="1"/>
                      <c:pt idx="0">
                        <c:v>Otros no identificados</c:v>
                      </c:pt>
                    </c:strCache>
                  </c:strRef>
                </c:tx>
                <c:spPr>
                  <a:ln w="28575" cap="rnd">
                    <a:solidFill>
                      <a:schemeClr val="accent5">
                        <a:lumMod val="60000"/>
                      </a:schemeClr>
                    </a:solidFill>
                    <a:prstDash val="sysDot"/>
                    <a:round/>
                  </a:ln>
                  <a:effectLst/>
                </c:spPr>
                <c:marker>
                  <c:symbol val="none"/>
                </c:marker>
                <c:cat>
                  <c:strRef>
                    <c:extLst xmlns:c15="http://schemas.microsoft.com/office/drawing/2012/chart">
                      <c:ext xmlns:c15="http://schemas.microsoft.com/office/drawing/2012/chart" uri="{02D57815-91ED-43cb-92C2-25804820EDAC}">
                        <c15:formulaRef>
                          <c15:sqref>Grupo_ocupacional!$O$2:$O$68</c15:sqref>
                        </c15:formulaRef>
                      </c:ext>
                    </c:extLst>
                    <c:strCache>
                      <c:ptCount val="67"/>
                      <c:pt idx="0">
                        <c:v>ene.2019</c:v>
                      </c:pt>
                      <c:pt idx="1">
                        <c:v>feb.2019</c:v>
                      </c:pt>
                      <c:pt idx="2">
                        <c:v>mar.2019</c:v>
                      </c:pt>
                      <c:pt idx="3">
                        <c:v>abr.2019</c:v>
                      </c:pt>
                      <c:pt idx="4">
                        <c:v>may.2019</c:v>
                      </c:pt>
                      <c:pt idx="5">
                        <c:v>jun.2019</c:v>
                      </c:pt>
                      <c:pt idx="6">
                        <c:v>jul.2019</c:v>
                      </c:pt>
                      <c:pt idx="7">
                        <c:v>ago.2019</c:v>
                      </c:pt>
                      <c:pt idx="8">
                        <c:v>sep.2019</c:v>
                      </c:pt>
                      <c:pt idx="9">
                        <c:v>oct.2019</c:v>
                      </c:pt>
                      <c:pt idx="10">
                        <c:v>nov.2019</c:v>
                      </c:pt>
                      <c:pt idx="11">
                        <c:v>dic.2019</c:v>
                      </c:pt>
                      <c:pt idx="12">
                        <c:v>ene.2020</c:v>
                      </c:pt>
                      <c:pt idx="13">
                        <c:v>feb.2020</c:v>
                      </c:pt>
                      <c:pt idx="14">
                        <c:v>mar.2020</c:v>
                      </c:pt>
                      <c:pt idx="15">
                        <c:v>abr.2020</c:v>
                      </c:pt>
                      <c:pt idx="16">
                        <c:v>may.2020</c:v>
                      </c:pt>
                      <c:pt idx="17">
                        <c:v>jun.2020</c:v>
                      </c:pt>
                      <c:pt idx="18">
                        <c:v>jul.2020</c:v>
                      </c:pt>
                      <c:pt idx="19">
                        <c:v>ago.2020</c:v>
                      </c:pt>
                      <c:pt idx="20">
                        <c:v>sep.2020</c:v>
                      </c:pt>
                      <c:pt idx="21">
                        <c:v>oct.2020</c:v>
                      </c:pt>
                      <c:pt idx="22">
                        <c:v>nov.2020</c:v>
                      </c:pt>
                      <c:pt idx="23">
                        <c:v>dic.2020</c:v>
                      </c:pt>
                      <c:pt idx="24">
                        <c:v>ene.2021</c:v>
                      </c:pt>
                      <c:pt idx="25">
                        <c:v>feb.2021</c:v>
                      </c:pt>
                      <c:pt idx="26">
                        <c:v>mar.2021</c:v>
                      </c:pt>
                      <c:pt idx="27">
                        <c:v>abr.2021</c:v>
                      </c:pt>
                      <c:pt idx="28">
                        <c:v>may.2021</c:v>
                      </c:pt>
                      <c:pt idx="29">
                        <c:v>jun.2021</c:v>
                      </c:pt>
                      <c:pt idx="30">
                        <c:v>jul.2021</c:v>
                      </c:pt>
                      <c:pt idx="31">
                        <c:v>ago.2021</c:v>
                      </c:pt>
                      <c:pt idx="32">
                        <c:v>sep.2021</c:v>
                      </c:pt>
                      <c:pt idx="33">
                        <c:v>oct.2021</c:v>
                      </c:pt>
                      <c:pt idx="34">
                        <c:v>nov.2021</c:v>
                      </c:pt>
                      <c:pt idx="35">
                        <c:v>dic.2021</c:v>
                      </c:pt>
                      <c:pt idx="36">
                        <c:v>ene.2022</c:v>
                      </c:pt>
                      <c:pt idx="37">
                        <c:v>feb.2022</c:v>
                      </c:pt>
                      <c:pt idx="38">
                        <c:v>mar.2022</c:v>
                      </c:pt>
                      <c:pt idx="39">
                        <c:v>abr.2022</c:v>
                      </c:pt>
                      <c:pt idx="40">
                        <c:v>may.2022</c:v>
                      </c:pt>
                      <c:pt idx="41">
                        <c:v>jun.2022</c:v>
                      </c:pt>
                      <c:pt idx="42">
                        <c:v>jul.2022</c:v>
                      </c:pt>
                      <c:pt idx="43">
                        <c:v>ago.2022</c:v>
                      </c:pt>
                      <c:pt idx="44">
                        <c:v>sep.2022</c:v>
                      </c:pt>
                      <c:pt idx="45">
                        <c:v>oct.2022</c:v>
                      </c:pt>
                      <c:pt idx="46">
                        <c:v>nov.2022</c:v>
                      </c:pt>
                      <c:pt idx="47">
                        <c:v>dic.2022</c:v>
                      </c:pt>
                      <c:pt idx="48">
                        <c:v>ene.2023</c:v>
                      </c:pt>
                      <c:pt idx="49">
                        <c:v>feb.2023</c:v>
                      </c:pt>
                      <c:pt idx="50">
                        <c:v>mar.2023</c:v>
                      </c:pt>
                      <c:pt idx="51">
                        <c:v>abr.2023</c:v>
                      </c:pt>
                      <c:pt idx="52">
                        <c:v>may.2023</c:v>
                      </c:pt>
                      <c:pt idx="53">
                        <c:v>jun.2023</c:v>
                      </c:pt>
                      <c:pt idx="54">
                        <c:v>jul.2023</c:v>
                      </c:pt>
                      <c:pt idx="55">
                        <c:v>ago.2023</c:v>
                      </c:pt>
                      <c:pt idx="56">
                        <c:v>sep.2023</c:v>
                      </c:pt>
                      <c:pt idx="57">
                        <c:v>oct.2023</c:v>
                      </c:pt>
                      <c:pt idx="58">
                        <c:v>nov.2023</c:v>
                      </c:pt>
                      <c:pt idx="59">
                        <c:v>dic.2023</c:v>
                      </c:pt>
                      <c:pt idx="60">
                        <c:v>ene.2024</c:v>
                      </c:pt>
                      <c:pt idx="61">
                        <c:v>feb.2024</c:v>
                      </c:pt>
                      <c:pt idx="62">
                        <c:v>mar.2024</c:v>
                      </c:pt>
                      <c:pt idx="63">
                        <c:v>abr.2024</c:v>
                      </c:pt>
                      <c:pt idx="64">
                        <c:v>may.2024</c:v>
                      </c:pt>
                      <c:pt idx="65">
                        <c:v>jun.2024</c:v>
                      </c:pt>
                      <c:pt idx="66">
                        <c:v>jul.2024</c:v>
                      </c:pt>
                    </c:strCache>
                  </c:strRef>
                </c:cat>
                <c:val>
                  <c:numRef>
                    <c:extLst xmlns:c15="http://schemas.microsoft.com/office/drawing/2012/chart">
                      <c:ext xmlns:c15="http://schemas.microsoft.com/office/drawing/2012/chart" uri="{02D57815-91ED-43cb-92C2-25804820EDAC}">
                        <c15:formulaRef>
                          <c15:sqref>Grupo_ocupacional!$Z$2:$Z$68</c15:sqref>
                        </c15:formulaRef>
                      </c:ext>
                    </c:extLst>
                    <c:numCache>
                      <c:formatCode>0.0%</c:formatCode>
                      <c:ptCount val="67"/>
                      <c:pt idx="0">
                        <c:v>0</c:v>
                      </c:pt>
                      <c:pt idx="1">
                        <c:v>3.0861482955515385E-3</c:v>
                      </c:pt>
                      <c:pt idx="2">
                        <c:v>2.7342117391526699E-3</c:v>
                      </c:pt>
                      <c:pt idx="3">
                        <c:v>2.7695645112544298E-3</c:v>
                      </c:pt>
                      <c:pt idx="4">
                        <c:v>0</c:v>
                      </c:pt>
                      <c:pt idx="5">
                        <c:v>0</c:v>
                      </c:pt>
                      <c:pt idx="6">
                        <c:v>0</c:v>
                      </c:pt>
                      <c:pt idx="7">
                        <c:v>0</c:v>
                      </c:pt>
                      <c:pt idx="8">
                        <c:v>0</c:v>
                      </c:pt>
                      <c:pt idx="9">
                        <c:v>0</c:v>
                      </c:pt>
                      <c:pt idx="10">
                        <c:v>0</c:v>
                      </c:pt>
                      <c:pt idx="11">
                        <c:v>0</c:v>
                      </c:pt>
                      <c:pt idx="12">
                        <c:v>0</c:v>
                      </c:pt>
                      <c:pt idx="13">
                        <c:v>3.2266476191580296E-3</c:v>
                      </c:pt>
                      <c:pt idx="14">
                        <c:v>3.0439291149377823E-3</c:v>
                      </c:pt>
                      <c:pt idx="15">
                        <c:v>3.0814895872026682E-3</c:v>
                      </c:pt>
                      <c:pt idx="16">
                        <c:v>0</c:v>
                      </c:pt>
                      <c:pt idx="17">
                        <c:v>5.3187226876616478E-3</c:v>
                      </c:pt>
                      <c:pt idx="18">
                        <c:v>6.1465571634471416E-3</c:v>
                      </c:pt>
                      <c:pt idx="19">
                        <c:v>6.7298002541065216E-3</c:v>
                      </c:pt>
                      <c:pt idx="20">
                        <c:v>0</c:v>
                      </c:pt>
                      <c:pt idx="21">
                        <c:v>0</c:v>
                      </c:pt>
                      <c:pt idx="22">
                        <c:v>2.4833285715430975E-3</c:v>
                      </c:pt>
                      <c:pt idx="23">
                        <c:v>5.3342604078352451E-3</c:v>
                      </c:pt>
                      <c:pt idx="24">
                        <c:v>1.1839460581541061E-2</c:v>
                      </c:pt>
                      <c:pt idx="25">
                        <c:v>9.1818263754248619E-3</c:v>
                      </c:pt>
                      <c:pt idx="26">
                        <c:v>7.4608665890991688E-3</c:v>
                      </c:pt>
                      <c:pt idx="27">
                        <c:v>0</c:v>
                      </c:pt>
                      <c:pt idx="28">
                        <c:v>0</c:v>
                      </c:pt>
                      <c:pt idx="29">
                        <c:v>0</c:v>
                      </c:pt>
                      <c:pt idx="30">
                        <c:v>0</c:v>
                      </c:pt>
                      <c:pt idx="31">
                        <c:v>0</c:v>
                      </c:pt>
                      <c:pt idx="32">
                        <c:v>5.6634512729942799E-3</c:v>
                      </c:pt>
                      <c:pt idx="33">
                        <c:v>4.1032028384506702E-3</c:v>
                      </c:pt>
                      <c:pt idx="34">
                        <c:v>2.3128024768084288E-3</c:v>
                      </c:pt>
                      <c:pt idx="35">
                        <c:v>0</c:v>
                      </c:pt>
                      <c:pt idx="36">
                        <c:v>9.478643536567688E-3</c:v>
                      </c:pt>
                      <c:pt idx="37">
                        <c:v>9.7943004220724106E-3</c:v>
                      </c:pt>
                      <c:pt idx="38">
                        <c:v>8.9566949754953384E-3</c:v>
                      </c:pt>
                      <c:pt idx="39">
                        <c:v>0</c:v>
                      </c:pt>
                      <c:pt idx="40">
                        <c:v>0</c:v>
                      </c:pt>
                      <c:pt idx="41">
                        <c:v>0</c:v>
                      </c:pt>
                      <c:pt idx="42">
                        <c:v>0</c:v>
                      </c:pt>
                      <c:pt idx="43">
                        <c:v>0</c:v>
                      </c:pt>
                      <c:pt idx="44">
                        <c:v>0</c:v>
                      </c:pt>
                      <c:pt idx="45">
                        <c:v>0</c:v>
                      </c:pt>
                      <c:pt idx="46">
                        <c:v>0</c:v>
                      </c:pt>
                      <c:pt idx="47">
                        <c:v>0</c:v>
                      </c:pt>
                      <c:pt idx="48">
                        <c:v>0</c:v>
                      </c:pt>
                      <c:pt idx="49">
                        <c:v>0</c:v>
                      </c:pt>
                      <c:pt idx="50">
                        <c:v>0</c:v>
                      </c:pt>
                      <c:pt idx="51">
                        <c:v>0</c:v>
                      </c:pt>
                      <c:pt idx="52">
                        <c:v>0</c:v>
                      </c:pt>
                      <c:pt idx="53">
                        <c:v>0</c:v>
                      </c:pt>
                      <c:pt idx="54">
                        <c:v>0</c:v>
                      </c:pt>
                      <c:pt idx="55">
                        <c:v>0</c:v>
                      </c:pt>
                      <c:pt idx="56">
                        <c:v>0</c:v>
                      </c:pt>
                      <c:pt idx="57">
                        <c:v>0</c:v>
                      </c:pt>
                      <c:pt idx="58">
                        <c:v>0</c:v>
                      </c:pt>
                      <c:pt idx="59">
                        <c:v>0</c:v>
                      </c:pt>
                      <c:pt idx="60">
                        <c:v>0</c:v>
                      </c:pt>
                      <c:pt idx="61">
                        <c:v>0</c:v>
                      </c:pt>
                      <c:pt idx="62">
                        <c:v>0</c:v>
                      </c:pt>
                      <c:pt idx="63">
                        <c:v>0</c:v>
                      </c:pt>
                      <c:pt idx="64">
                        <c:v>0</c:v>
                      </c:pt>
                      <c:pt idx="65">
                        <c:v>0</c:v>
                      </c:pt>
                      <c:pt idx="66">
                        <c:v>0</c:v>
                      </c:pt>
                    </c:numCache>
                  </c:numRef>
                </c:val>
                <c:smooth val="0"/>
                <c:extLst xmlns:c15="http://schemas.microsoft.com/office/drawing/2012/chart">
                  <c:ext xmlns:c16="http://schemas.microsoft.com/office/drawing/2014/chart" uri="{C3380CC4-5D6E-409C-BE32-E72D297353CC}">
                    <c16:uniqueId val="{0000000A-7348-42F6-8880-18E02C3B2EDB}"/>
                  </c:ext>
                </c:extLst>
              </c15:ser>
            </c15:filteredLineSeries>
          </c:ext>
        </c:extLst>
      </c:lineChart>
      <c:catAx>
        <c:axId val="1497846063"/>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s-CL"/>
          </a:p>
        </c:txPr>
        <c:crossAx val="1497831663"/>
        <c:crosses val="autoZero"/>
        <c:auto val="1"/>
        <c:lblAlgn val="ctr"/>
        <c:lblOffset val="100"/>
        <c:noMultiLvlLbl val="0"/>
      </c:catAx>
      <c:valAx>
        <c:axId val="1497831663"/>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s-CL"/>
          </a:p>
        </c:txPr>
        <c:crossAx val="1497846063"/>
        <c:crosses val="autoZero"/>
        <c:crossBetween val="between"/>
      </c:valAx>
      <c:spPr>
        <a:noFill/>
        <a:ln>
          <a:solidFill>
            <a:schemeClr val="tx1"/>
          </a:solidFill>
        </a:ln>
        <a:effectLst/>
      </c:spPr>
    </c:plotArea>
    <c:legend>
      <c:legendPos val="b"/>
      <c:overlay val="0"/>
      <c:spPr>
        <a:noFill/>
        <a:ln>
          <a:noFill/>
        </a:ln>
        <a:effectLst/>
      </c:spPr>
      <c:txPr>
        <a:bodyPr rot="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s-CL"/>
        </a:p>
      </c:txPr>
    </c:legend>
    <c:plotVisOnly val="1"/>
    <c:dispBlanksAs val="gap"/>
    <c:showDLblsOverMax val="0"/>
  </c:chart>
  <c:spPr>
    <a:noFill/>
    <a:ln>
      <a:noFill/>
    </a:ln>
    <a:effectLst/>
  </c:spPr>
  <c:txPr>
    <a:bodyPr/>
    <a:lstStyle/>
    <a:p>
      <a:pPr>
        <a:defRPr sz="1400"/>
      </a:pPr>
      <a:endParaRPr lang="es-CL"/>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lineChart>
        <c:grouping val="standard"/>
        <c:varyColors val="0"/>
        <c:ser>
          <c:idx val="0"/>
          <c:order val="0"/>
          <c:tx>
            <c:v>Población ocupada</c:v>
          </c:tx>
          <c:spPr>
            <a:ln w="28575" cap="rnd">
              <a:solidFill>
                <a:srgbClr val="002060"/>
              </a:solidFill>
              <a:round/>
            </a:ln>
            <a:effectLst/>
          </c:spPr>
          <c:marker>
            <c:symbol val="none"/>
          </c:marker>
          <c:cat>
            <c:strRef>
              <c:f>'Evolución L'!$D$3:$D$119</c:f>
              <c:strCache>
                <c:ptCount val="117"/>
                <c:pt idx="0">
                  <c:v>ene.2015</c:v>
                </c:pt>
                <c:pt idx="1">
                  <c:v>feb.2015</c:v>
                </c:pt>
                <c:pt idx="2">
                  <c:v>mar.2015</c:v>
                </c:pt>
                <c:pt idx="3">
                  <c:v>abr.2015</c:v>
                </c:pt>
                <c:pt idx="4">
                  <c:v>may.2015</c:v>
                </c:pt>
                <c:pt idx="5">
                  <c:v>jun.2015</c:v>
                </c:pt>
                <c:pt idx="6">
                  <c:v>jul.2015</c:v>
                </c:pt>
                <c:pt idx="7">
                  <c:v>ago.2015</c:v>
                </c:pt>
                <c:pt idx="8">
                  <c:v>sep.2015</c:v>
                </c:pt>
                <c:pt idx="9">
                  <c:v>oct.2015</c:v>
                </c:pt>
                <c:pt idx="10">
                  <c:v>nov.2015</c:v>
                </c:pt>
                <c:pt idx="11">
                  <c:v>dic.2015</c:v>
                </c:pt>
                <c:pt idx="12">
                  <c:v>ene.2016</c:v>
                </c:pt>
                <c:pt idx="13">
                  <c:v>feb.2016</c:v>
                </c:pt>
                <c:pt idx="14">
                  <c:v>mar.2016</c:v>
                </c:pt>
                <c:pt idx="15">
                  <c:v>abr.2016</c:v>
                </c:pt>
                <c:pt idx="16">
                  <c:v>may.2016</c:v>
                </c:pt>
                <c:pt idx="17">
                  <c:v>jun.2016</c:v>
                </c:pt>
                <c:pt idx="18">
                  <c:v>jul.2016</c:v>
                </c:pt>
                <c:pt idx="19">
                  <c:v>ago.2016</c:v>
                </c:pt>
                <c:pt idx="20">
                  <c:v>sep.2016</c:v>
                </c:pt>
                <c:pt idx="21">
                  <c:v>oct.2016</c:v>
                </c:pt>
                <c:pt idx="22">
                  <c:v>nov.2016</c:v>
                </c:pt>
                <c:pt idx="23">
                  <c:v>dic.2016</c:v>
                </c:pt>
                <c:pt idx="24">
                  <c:v>ene.2017</c:v>
                </c:pt>
                <c:pt idx="25">
                  <c:v>feb.2017</c:v>
                </c:pt>
                <c:pt idx="26">
                  <c:v>mar.2017</c:v>
                </c:pt>
                <c:pt idx="27">
                  <c:v>abr.2017</c:v>
                </c:pt>
                <c:pt idx="28">
                  <c:v>may.2017</c:v>
                </c:pt>
                <c:pt idx="29">
                  <c:v>jun.2017</c:v>
                </c:pt>
                <c:pt idx="30">
                  <c:v>jul.2017</c:v>
                </c:pt>
                <c:pt idx="31">
                  <c:v>ago.2017</c:v>
                </c:pt>
                <c:pt idx="32">
                  <c:v>sep.2017</c:v>
                </c:pt>
                <c:pt idx="33">
                  <c:v>oct.2017</c:v>
                </c:pt>
                <c:pt idx="34">
                  <c:v>nov.2017</c:v>
                </c:pt>
                <c:pt idx="35">
                  <c:v>dic.2017</c:v>
                </c:pt>
                <c:pt idx="36">
                  <c:v>ene.2018</c:v>
                </c:pt>
                <c:pt idx="37">
                  <c:v>feb.2018</c:v>
                </c:pt>
                <c:pt idx="38">
                  <c:v>mar.2018</c:v>
                </c:pt>
                <c:pt idx="39">
                  <c:v>abr.2018</c:v>
                </c:pt>
                <c:pt idx="40">
                  <c:v>may.2018</c:v>
                </c:pt>
                <c:pt idx="41">
                  <c:v>jun.2018</c:v>
                </c:pt>
                <c:pt idx="42">
                  <c:v>jul.2018</c:v>
                </c:pt>
                <c:pt idx="43">
                  <c:v>ago.2018</c:v>
                </c:pt>
                <c:pt idx="44">
                  <c:v>sep.2018</c:v>
                </c:pt>
                <c:pt idx="45">
                  <c:v>oct.2018</c:v>
                </c:pt>
                <c:pt idx="46">
                  <c:v>nov.2018</c:v>
                </c:pt>
                <c:pt idx="47">
                  <c:v>dic.2018</c:v>
                </c:pt>
                <c:pt idx="48">
                  <c:v>ene.2019</c:v>
                </c:pt>
                <c:pt idx="49">
                  <c:v>feb.2019</c:v>
                </c:pt>
                <c:pt idx="50">
                  <c:v>mar.2019</c:v>
                </c:pt>
                <c:pt idx="51">
                  <c:v>abr.2019</c:v>
                </c:pt>
                <c:pt idx="52">
                  <c:v>may.2019</c:v>
                </c:pt>
                <c:pt idx="53">
                  <c:v>jun.2019</c:v>
                </c:pt>
                <c:pt idx="54">
                  <c:v>jul.2019</c:v>
                </c:pt>
                <c:pt idx="55">
                  <c:v>ago.2019</c:v>
                </c:pt>
                <c:pt idx="56">
                  <c:v>sep.2019</c:v>
                </c:pt>
                <c:pt idx="57">
                  <c:v>oct.2019</c:v>
                </c:pt>
                <c:pt idx="58">
                  <c:v>nov.2019</c:v>
                </c:pt>
                <c:pt idx="59">
                  <c:v>dic.2019</c:v>
                </c:pt>
                <c:pt idx="60">
                  <c:v>ene.2020</c:v>
                </c:pt>
                <c:pt idx="61">
                  <c:v>feb.2020</c:v>
                </c:pt>
                <c:pt idx="62">
                  <c:v>mar.2020</c:v>
                </c:pt>
                <c:pt idx="63">
                  <c:v>abr.2020</c:v>
                </c:pt>
                <c:pt idx="64">
                  <c:v>may.2020</c:v>
                </c:pt>
                <c:pt idx="65">
                  <c:v>jun.2020</c:v>
                </c:pt>
                <c:pt idx="66">
                  <c:v>jul.2020</c:v>
                </c:pt>
                <c:pt idx="67">
                  <c:v>ago.2020</c:v>
                </c:pt>
                <c:pt idx="68">
                  <c:v>sep.2020</c:v>
                </c:pt>
                <c:pt idx="69">
                  <c:v>oct.2020</c:v>
                </c:pt>
                <c:pt idx="70">
                  <c:v>nov.2020</c:v>
                </c:pt>
                <c:pt idx="71">
                  <c:v>dic.2020</c:v>
                </c:pt>
                <c:pt idx="72">
                  <c:v>ene.2021</c:v>
                </c:pt>
                <c:pt idx="73">
                  <c:v>feb.2021</c:v>
                </c:pt>
                <c:pt idx="74">
                  <c:v>mar.2021</c:v>
                </c:pt>
                <c:pt idx="75">
                  <c:v>abr.2021</c:v>
                </c:pt>
                <c:pt idx="76">
                  <c:v>may.2021</c:v>
                </c:pt>
                <c:pt idx="77">
                  <c:v>jun.2021</c:v>
                </c:pt>
                <c:pt idx="78">
                  <c:v>jul.2021</c:v>
                </c:pt>
                <c:pt idx="79">
                  <c:v>ago.2021</c:v>
                </c:pt>
                <c:pt idx="80">
                  <c:v>sep.2021</c:v>
                </c:pt>
                <c:pt idx="81">
                  <c:v>oct.2021</c:v>
                </c:pt>
                <c:pt idx="82">
                  <c:v>nov.2021</c:v>
                </c:pt>
                <c:pt idx="83">
                  <c:v>dic.2021</c:v>
                </c:pt>
                <c:pt idx="84">
                  <c:v>ene.2022</c:v>
                </c:pt>
                <c:pt idx="85">
                  <c:v>feb.2022</c:v>
                </c:pt>
                <c:pt idx="86">
                  <c:v>mar.2022</c:v>
                </c:pt>
                <c:pt idx="87">
                  <c:v>abr.2022</c:v>
                </c:pt>
                <c:pt idx="88">
                  <c:v>may.2022</c:v>
                </c:pt>
                <c:pt idx="89">
                  <c:v>jun.2022</c:v>
                </c:pt>
                <c:pt idx="90">
                  <c:v>jul.2022</c:v>
                </c:pt>
                <c:pt idx="91">
                  <c:v>ago.2022</c:v>
                </c:pt>
                <c:pt idx="92">
                  <c:v>sep.2022</c:v>
                </c:pt>
                <c:pt idx="93">
                  <c:v>oct.2022</c:v>
                </c:pt>
                <c:pt idx="94">
                  <c:v>nov.2022</c:v>
                </c:pt>
                <c:pt idx="95">
                  <c:v>dic.2022</c:v>
                </c:pt>
                <c:pt idx="96">
                  <c:v>ene.2023</c:v>
                </c:pt>
                <c:pt idx="97">
                  <c:v>feb.2023</c:v>
                </c:pt>
                <c:pt idx="98">
                  <c:v>mar.2023</c:v>
                </c:pt>
                <c:pt idx="99">
                  <c:v>abr.2023</c:v>
                </c:pt>
                <c:pt idx="100">
                  <c:v>may.2023</c:v>
                </c:pt>
                <c:pt idx="101">
                  <c:v>jun.2023</c:v>
                </c:pt>
                <c:pt idx="102">
                  <c:v>jul.2023</c:v>
                </c:pt>
                <c:pt idx="103">
                  <c:v>ago.2023</c:v>
                </c:pt>
                <c:pt idx="104">
                  <c:v>sep.2023</c:v>
                </c:pt>
                <c:pt idx="105">
                  <c:v>oct.2023</c:v>
                </c:pt>
                <c:pt idx="106">
                  <c:v>nov.2023</c:v>
                </c:pt>
                <c:pt idx="107">
                  <c:v>dic.2023</c:v>
                </c:pt>
                <c:pt idx="108">
                  <c:v>ene.2024</c:v>
                </c:pt>
                <c:pt idx="109">
                  <c:v>feb.2024</c:v>
                </c:pt>
                <c:pt idx="110">
                  <c:v>mar.2024</c:v>
                </c:pt>
                <c:pt idx="111">
                  <c:v>abr.2024</c:v>
                </c:pt>
                <c:pt idx="112">
                  <c:v>may.2024</c:v>
                </c:pt>
                <c:pt idx="113">
                  <c:v>jun.2024</c:v>
                </c:pt>
                <c:pt idx="114">
                  <c:v>jul.2024</c:v>
                </c:pt>
                <c:pt idx="115">
                  <c:v>ago.2024</c:v>
                </c:pt>
                <c:pt idx="116">
                  <c:v>sep.2024</c:v>
                </c:pt>
              </c:strCache>
            </c:strRef>
          </c:cat>
          <c:val>
            <c:numRef>
              <c:f>'Evolución L'!$E$3:$E$119</c:f>
              <c:numCache>
                <c:formatCode>#,##0.0</c:formatCode>
                <c:ptCount val="117"/>
                <c:pt idx="0">
                  <c:v>100</c:v>
                </c:pt>
                <c:pt idx="1">
                  <c:v>99.626156846148746</c:v>
                </c:pt>
                <c:pt idx="2">
                  <c:v>99.602618439032071</c:v>
                </c:pt>
                <c:pt idx="3">
                  <c:v>99.37920325456902</c:v>
                </c:pt>
                <c:pt idx="4">
                  <c:v>99.425426877181906</c:v>
                </c:pt>
                <c:pt idx="5">
                  <c:v>99.48850859805367</c:v>
                </c:pt>
                <c:pt idx="6">
                  <c:v>99.84231082533158</c:v>
                </c:pt>
                <c:pt idx="7">
                  <c:v>100.4713429877512</c:v>
                </c:pt>
                <c:pt idx="8">
                  <c:v>100.59273823802739</c:v>
                </c:pt>
                <c:pt idx="9">
                  <c:v>101.16421929759699</c:v>
                </c:pt>
                <c:pt idx="10">
                  <c:v>102.00141811339122</c:v>
                </c:pt>
                <c:pt idx="11">
                  <c:v>102.28698921505281</c:v>
                </c:pt>
                <c:pt idx="12">
                  <c:v>101.86412082355139</c:v>
                </c:pt>
                <c:pt idx="13">
                  <c:v>101.17970986886142</c:v>
                </c:pt>
                <c:pt idx="14">
                  <c:v>101.36919707165271</c:v>
                </c:pt>
                <c:pt idx="15">
                  <c:v>101.05553115656114</c:v>
                </c:pt>
                <c:pt idx="16">
                  <c:v>100.89954231412919</c:v>
                </c:pt>
                <c:pt idx="17">
                  <c:v>100.88511671963916</c:v>
                </c:pt>
                <c:pt idx="18">
                  <c:v>100.84845368397856</c:v>
                </c:pt>
                <c:pt idx="19">
                  <c:v>101.39524664559545</c:v>
                </c:pt>
                <c:pt idx="20">
                  <c:v>101.58089751159704</c:v>
                </c:pt>
                <c:pt idx="21">
                  <c:v>102.4688824073219</c:v>
                </c:pt>
                <c:pt idx="22">
                  <c:v>102.87566722912769</c:v>
                </c:pt>
                <c:pt idx="23">
                  <c:v>103.28522341094877</c:v>
                </c:pt>
                <c:pt idx="24">
                  <c:v>102.6940160770346</c:v>
                </c:pt>
                <c:pt idx="25">
                  <c:v>102.67885226000779</c:v>
                </c:pt>
                <c:pt idx="26">
                  <c:v>102.86591301003463</c:v>
                </c:pt>
                <c:pt idx="27">
                  <c:v>103.29318653273938</c:v>
                </c:pt>
                <c:pt idx="28">
                  <c:v>103.15918098929325</c:v>
                </c:pt>
                <c:pt idx="29">
                  <c:v>103.31966572799452</c:v>
                </c:pt>
                <c:pt idx="30">
                  <c:v>103.75652404166915</c:v>
                </c:pt>
                <c:pt idx="31">
                  <c:v>104.23572728413617</c:v>
                </c:pt>
                <c:pt idx="32">
                  <c:v>104.35203969071623</c:v>
                </c:pt>
                <c:pt idx="33">
                  <c:v>105.44094213654431</c:v>
                </c:pt>
                <c:pt idx="34">
                  <c:v>106.11848520124008</c:v>
                </c:pt>
                <c:pt idx="35">
                  <c:v>106.42413353550143</c:v>
                </c:pt>
                <c:pt idx="36">
                  <c:v>106.34131948928072</c:v>
                </c:pt>
                <c:pt idx="37">
                  <c:v>106.00247534488003</c:v>
                </c:pt>
                <c:pt idx="38">
                  <c:v>106.26875584451388</c:v>
                </c:pt>
                <c:pt idx="39">
                  <c:v>106.09408755149859</c:v>
                </c:pt>
                <c:pt idx="40">
                  <c:v>105.95973104979723</c:v>
                </c:pt>
                <c:pt idx="41">
                  <c:v>105.39322391584456</c:v>
                </c:pt>
                <c:pt idx="42">
                  <c:v>105.37453841425683</c:v>
                </c:pt>
                <c:pt idx="43">
                  <c:v>105.41948527494129</c:v>
                </c:pt>
                <c:pt idx="44">
                  <c:v>106.18104048472902</c:v>
                </c:pt>
                <c:pt idx="45">
                  <c:v>106.8485267801117</c:v>
                </c:pt>
                <c:pt idx="46">
                  <c:v>107.88030774440219</c:v>
                </c:pt>
                <c:pt idx="47">
                  <c:v>108.04615367300204</c:v>
                </c:pt>
                <c:pt idx="48">
                  <c:v>107.80030136422315</c:v>
                </c:pt>
                <c:pt idx="49">
                  <c:v>107.4550673591759</c:v>
                </c:pt>
                <c:pt idx="50">
                  <c:v>107.90171619796998</c:v>
                </c:pt>
                <c:pt idx="51">
                  <c:v>108.01375659544352</c:v>
                </c:pt>
                <c:pt idx="52">
                  <c:v>107.98148053797301</c:v>
                </c:pt>
                <c:pt idx="53">
                  <c:v>107.83565133192894</c:v>
                </c:pt>
                <c:pt idx="54">
                  <c:v>108.04732756785566</c:v>
                </c:pt>
                <c:pt idx="55">
                  <c:v>108.91918048584968</c:v>
                </c:pt>
                <c:pt idx="56">
                  <c:v>108.84982387341493</c:v>
                </c:pt>
                <c:pt idx="57">
                  <c:v>109.4670626282586</c:v>
                </c:pt>
                <c:pt idx="58">
                  <c:v>109.97255143383995</c:v>
                </c:pt>
                <c:pt idx="59">
                  <c:v>110.31756760272881</c:v>
                </c:pt>
                <c:pt idx="60">
                  <c:v>109.68503190876152</c:v>
                </c:pt>
                <c:pt idx="61">
                  <c:v>108.22130604636932</c:v>
                </c:pt>
                <c:pt idx="62">
                  <c:v>99.67130944098281</c:v>
                </c:pt>
                <c:pt idx="63">
                  <c:v>90.166288862121931</c:v>
                </c:pt>
                <c:pt idx="64">
                  <c:v>86.439426844022421</c:v>
                </c:pt>
                <c:pt idx="65">
                  <c:v>85.599837881490117</c:v>
                </c:pt>
                <c:pt idx="66">
                  <c:v>87.030549463874962</c:v>
                </c:pt>
                <c:pt idx="67">
                  <c:v>89.131966475983376</c:v>
                </c:pt>
                <c:pt idx="68">
                  <c:v>92.794082747001099</c:v>
                </c:pt>
                <c:pt idx="69">
                  <c:v>95.808257466848673</c:v>
                </c:pt>
                <c:pt idx="70">
                  <c:v>97.133342716424153</c:v>
                </c:pt>
                <c:pt idx="71">
                  <c:v>98.285496311247215</c:v>
                </c:pt>
                <c:pt idx="72">
                  <c:v>98.844651474853663</c:v>
                </c:pt>
                <c:pt idx="73">
                  <c:v>98.609654667968684</c:v>
                </c:pt>
                <c:pt idx="74">
                  <c:v>98.076240477080546</c:v>
                </c:pt>
                <c:pt idx="75">
                  <c:v>97.313590035496404</c:v>
                </c:pt>
                <c:pt idx="76">
                  <c:v>97.314570298209219</c:v>
                </c:pt>
                <c:pt idx="77">
                  <c:v>98.61864040950293</c:v>
                </c:pt>
                <c:pt idx="78">
                  <c:v>99.947767730017731</c:v>
                </c:pt>
                <c:pt idx="79">
                  <c:v>100.99416186993462</c:v>
                </c:pt>
                <c:pt idx="80">
                  <c:v>102.34077054216154</c:v>
                </c:pt>
                <c:pt idx="81">
                  <c:v>103.57337224048482</c:v>
                </c:pt>
                <c:pt idx="82">
                  <c:v>105.02470564586545</c:v>
                </c:pt>
                <c:pt idx="83">
                  <c:v>105.44347145638358</c:v>
                </c:pt>
                <c:pt idx="84">
                  <c:v>106.11821895704645</c:v>
                </c:pt>
                <c:pt idx="85">
                  <c:v>106.46816064351705</c:v>
                </c:pt>
                <c:pt idx="86">
                  <c:v>106.9270325111995</c:v>
                </c:pt>
                <c:pt idx="87">
                  <c:v>107.16420767966855</c:v>
                </c:pt>
                <c:pt idx="88">
                  <c:v>106.96278184519569</c:v>
                </c:pt>
                <c:pt idx="89">
                  <c:v>107.10073264351077</c:v>
                </c:pt>
                <c:pt idx="90">
                  <c:v>107.14262979797753</c:v>
                </c:pt>
                <c:pt idx="91">
                  <c:v>107.02464731418304</c:v>
                </c:pt>
                <c:pt idx="92">
                  <c:v>107.33662499904698</c:v>
                </c:pt>
                <c:pt idx="93">
                  <c:v>107.50323335420123</c:v>
                </c:pt>
                <c:pt idx="94">
                  <c:v>108.49729235706104</c:v>
                </c:pt>
                <c:pt idx="95">
                  <c:v>109.02150297025652</c:v>
                </c:pt>
                <c:pt idx="96">
                  <c:v>109.28309999248465</c:v>
                </c:pt>
                <c:pt idx="97">
                  <c:v>108.99244604712692</c:v>
                </c:pt>
                <c:pt idx="98">
                  <c:v>108.99951362026631</c:v>
                </c:pt>
                <c:pt idx="99">
                  <c:v>109.33234306629322</c:v>
                </c:pt>
                <c:pt idx="100">
                  <c:v>109.34302914006393</c:v>
                </c:pt>
                <c:pt idx="101">
                  <c:v>109.26476544915214</c:v>
                </c:pt>
                <c:pt idx="102">
                  <c:v>108.98395043694909</c:v>
                </c:pt>
                <c:pt idx="103">
                  <c:v>109.20189551343438</c:v>
                </c:pt>
                <c:pt idx="104">
                  <c:v>109.55935254737</c:v>
                </c:pt>
                <c:pt idx="105">
                  <c:v>110.59320295516532</c:v>
                </c:pt>
                <c:pt idx="106">
                  <c:v>111.61846093671241</c:v>
                </c:pt>
                <c:pt idx="107">
                  <c:v>112.22708306129026</c:v>
                </c:pt>
                <c:pt idx="108">
                  <c:v>112.66495794370412</c:v>
                </c:pt>
                <c:pt idx="109">
                  <c:v>112.6537877895814</c:v>
                </c:pt>
                <c:pt idx="110">
                  <c:v>113.02424238096857</c:v>
                </c:pt>
                <c:pt idx="111">
                  <c:v>112.93167411565479</c:v>
                </c:pt>
                <c:pt idx="112">
                  <c:v>112.80742279130172</c:v>
                </c:pt>
                <c:pt idx="113">
                  <c:v>112.03410442896006</c:v>
                </c:pt>
                <c:pt idx="114">
                  <c:v>111.76282579969165</c:v>
                </c:pt>
                <c:pt idx="115">
                  <c:v>111.86370814505129</c:v>
                </c:pt>
                <c:pt idx="116">
                  <c:v>111.93128576219237</c:v>
                </c:pt>
              </c:numCache>
            </c:numRef>
          </c:val>
          <c:smooth val="0"/>
          <c:extLst>
            <c:ext xmlns:c16="http://schemas.microsoft.com/office/drawing/2014/chart" uri="{C3380CC4-5D6E-409C-BE32-E72D297353CC}">
              <c16:uniqueId val="{00000000-0DE8-4AE1-8D8A-0411C15E9627}"/>
            </c:ext>
          </c:extLst>
        </c:ser>
        <c:ser>
          <c:idx val="1"/>
          <c:order val="1"/>
          <c:tx>
            <c:v>Horas trabajadas</c:v>
          </c:tx>
          <c:spPr>
            <a:ln w="28575" cap="rnd">
              <a:solidFill>
                <a:srgbClr val="FF0000"/>
              </a:solidFill>
              <a:round/>
            </a:ln>
            <a:effectLst/>
          </c:spPr>
          <c:marker>
            <c:symbol val="none"/>
          </c:marker>
          <c:cat>
            <c:strRef>
              <c:f>'Evolución L'!$D$3:$D$119</c:f>
              <c:strCache>
                <c:ptCount val="117"/>
                <c:pt idx="0">
                  <c:v>ene.2015</c:v>
                </c:pt>
                <c:pt idx="1">
                  <c:v>feb.2015</c:v>
                </c:pt>
                <c:pt idx="2">
                  <c:v>mar.2015</c:v>
                </c:pt>
                <c:pt idx="3">
                  <c:v>abr.2015</c:v>
                </c:pt>
                <c:pt idx="4">
                  <c:v>may.2015</c:v>
                </c:pt>
                <c:pt idx="5">
                  <c:v>jun.2015</c:v>
                </c:pt>
                <c:pt idx="6">
                  <c:v>jul.2015</c:v>
                </c:pt>
                <c:pt idx="7">
                  <c:v>ago.2015</c:v>
                </c:pt>
                <c:pt idx="8">
                  <c:v>sep.2015</c:v>
                </c:pt>
                <c:pt idx="9">
                  <c:v>oct.2015</c:v>
                </c:pt>
                <c:pt idx="10">
                  <c:v>nov.2015</c:v>
                </c:pt>
                <c:pt idx="11">
                  <c:v>dic.2015</c:v>
                </c:pt>
                <c:pt idx="12">
                  <c:v>ene.2016</c:v>
                </c:pt>
                <c:pt idx="13">
                  <c:v>feb.2016</c:v>
                </c:pt>
                <c:pt idx="14">
                  <c:v>mar.2016</c:v>
                </c:pt>
                <c:pt idx="15">
                  <c:v>abr.2016</c:v>
                </c:pt>
                <c:pt idx="16">
                  <c:v>may.2016</c:v>
                </c:pt>
                <c:pt idx="17">
                  <c:v>jun.2016</c:v>
                </c:pt>
                <c:pt idx="18">
                  <c:v>jul.2016</c:v>
                </c:pt>
                <c:pt idx="19">
                  <c:v>ago.2016</c:v>
                </c:pt>
                <c:pt idx="20">
                  <c:v>sep.2016</c:v>
                </c:pt>
                <c:pt idx="21">
                  <c:v>oct.2016</c:v>
                </c:pt>
                <c:pt idx="22">
                  <c:v>nov.2016</c:v>
                </c:pt>
                <c:pt idx="23">
                  <c:v>dic.2016</c:v>
                </c:pt>
                <c:pt idx="24">
                  <c:v>ene.2017</c:v>
                </c:pt>
                <c:pt idx="25">
                  <c:v>feb.2017</c:v>
                </c:pt>
                <c:pt idx="26">
                  <c:v>mar.2017</c:v>
                </c:pt>
                <c:pt idx="27">
                  <c:v>abr.2017</c:v>
                </c:pt>
                <c:pt idx="28">
                  <c:v>may.2017</c:v>
                </c:pt>
                <c:pt idx="29">
                  <c:v>jun.2017</c:v>
                </c:pt>
                <c:pt idx="30">
                  <c:v>jul.2017</c:v>
                </c:pt>
                <c:pt idx="31">
                  <c:v>ago.2017</c:v>
                </c:pt>
                <c:pt idx="32">
                  <c:v>sep.2017</c:v>
                </c:pt>
                <c:pt idx="33">
                  <c:v>oct.2017</c:v>
                </c:pt>
                <c:pt idx="34">
                  <c:v>nov.2017</c:v>
                </c:pt>
                <c:pt idx="35">
                  <c:v>dic.2017</c:v>
                </c:pt>
                <c:pt idx="36">
                  <c:v>ene.2018</c:v>
                </c:pt>
                <c:pt idx="37">
                  <c:v>feb.2018</c:v>
                </c:pt>
                <c:pt idx="38">
                  <c:v>mar.2018</c:v>
                </c:pt>
                <c:pt idx="39">
                  <c:v>abr.2018</c:v>
                </c:pt>
                <c:pt idx="40">
                  <c:v>may.2018</c:v>
                </c:pt>
                <c:pt idx="41">
                  <c:v>jun.2018</c:v>
                </c:pt>
                <c:pt idx="42">
                  <c:v>jul.2018</c:v>
                </c:pt>
                <c:pt idx="43">
                  <c:v>ago.2018</c:v>
                </c:pt>
                <c:pt idx="44">
                  <c:v>sep.2018</c:v>
                </c:pt>
                <c:pt idx="45">
                  <c:v>oct.2018</c:v>
                </c:pt>
                <c:pt idx="46">
                  <c:v>nov.2018</c:v>
                </c:pt>
                <c:pt idx="47">
                  <c:v>dic.2018</c:v>
                </c:pt>
                <c:pt idx="48">
                  <c:v>ene.2019</c:v>
                </c:pt>
                <c:pt idx="49">
                  <c:v>feb.2019</c:v>
                </c:pt>
                <c:pt idx="50">
                  <c:v>mar.2019</c:v>
                </c:pt>
                <c:pt idx="51">
                  <c:v>abr.2019</c:v>
                </c:pt>
                <c:pt idx="52">
                  <c:v>may.2019</c:v>
                </c:pt>
                <c:pt idx="53">
                  <c:v>jun.2019</c:v>
                </c:pt>
                <c:pt idx="54">
                  <c:v>jul.2019</c:v>
                </c:pt>
                <c:pt idx="55">
                  <c:v>ago.2019</c:v>
                </c:pt>
                <c:pt idx="56">
                  <c:v>sep.2019</c:v>
                </c:pt>
                <c:pt idx="57">
                  <c:v>oct.2019</c:v>
                </c:pt>
                <c:pt idx="58">
                  <c:v>nov.2019</c:v>
                </c:pt>
                <c:pt idx="59">
                  <c:v>dic.2019</c:v>
                </c:pt>
                <c:pt idx="60">
                  <c:v>ene.2020</c:v>
                </c:pt>
                <c:pt idx="61">
                  <c:v>feb.2020</c:v>
                </c:pt>
                <c:pt idx="62">
                  <c:v>mar.2020</c:v>
                </c:pt>
                <c:pt idx="63">
                  <c:v>abr.2020</c:v>
                </c:pt>
                <c:pt idx="64">
                  <c:v>may.2020</c:v>
                </c:pt>
                <c:pt idx="65">
                  <c:v>jun.2020</c:v>
                </c:pt>
                <c:pt idx="66">
                  <c:v>jul.2020</c:v>
                </c:pt>
                <c:pt idx="67">
                  <c:v>ago.2020</c:v>
                </c:pt>
                <c:pt idx="68">
                  <c:v>sep.2020</c:v>
                </c:pt>
                <c:pt idx="69">
                  <c:v>oct.2020</c:v>
                </c:pt>
                <c:pt idx="70">
                  <c:v>nov.2020</c:v>
                </c:pt>
                <c:pt idx="71">
                  <c:v>dic.2020</c:v>
                </c:pt>
                <c:pt idx="72">
                  <c:v>ene.2021</c:v>
                </c:pt>
                <c:pt idx="73">
                  <c:v>feb.2021</c:v>
                </c:pt>
                <c:pt idx="74">
                  <c:v>mar.2021</c:v>
                </c:pt>
                <c:pt idx="75">
                  <c:v>abr.2021</c:v>
                </c:pt>
                <c:pt idx="76">
                  <c:v>may.2021</c:v>
                </c:pt>
                <c:pt idx="77">
                  <c:v>jun.2021</c:v>
                </c:pt>
                <c:pt idx="78">
                  <c:v>jul.2021</c:v>
                </c:pt>
                <c:pt idx="79">
                  <c:v>ago.2021</c:v>
                </c:pt>
                <c:pt idx="80">
                  <c:v>sep.2021</c:v>
                </c:pt>
                <c:pt idx="81">
                  <c:v>oct.2021</c:v>
                </c:pt>
                <c:pt idx="82">
                  <c:v>nov.2021</c:v>
                </c:pt>
                <c:pt idx="83">
                  <c:v>dic.2021</c:v>
                </c:pt>
                <c:pt idx="84">
                  <c:v>ene.2022</c:v>
                </c:pt>
                <c:pt idx="85">
                  <c:v>feb.2022</c:v>
                </c:pt>
                <c:pt idx="86">
                  <c:v>mar.2022</c:v>
                </c:pt>
                <c:pt idx="87">
                  <c:v>abr.2022</c:v>
                </c:pt>
                <c:pt idx="88">
                  <c:v>may.2022</c:v>
                </c:pt>
                <c:pt idx="89">
                  <c:v>jun.2022</c:v>
                </c:pt>
                <c:pt idx="90">
                  <c:v>jul.2022</c:v>
                </c:pt>
                <c:pt idx="91">
                  <c:v>ago.2022</c:v>
                </c:pt>
                <c:pt idx="92">
                  <c:v>sep.2022</c:v>
                </c:pt>
                <c:pt idx="93">
                  <c:v>oct.2022</c:v>
                </c:pt>
                <c:pt idx="94">
                  <c:v>nov.2022</c:v>
                </c:pt>
                <c:pt idx="95">
                  <c:v>dic.2022</c:v>
                </c:pt>
                <c:pt idx="96">
                  <c:v>ene.2023</c:v>
                </c:pt>
                <c:pt idx="97">
                  <c:v>feb.2023</c:v>
                </c:pt>
                <c:pt idx="98">
                  <c:v>mar.2023</c:v>
                </c:pt>
                <c:pt idx="99">
                  <c:v>abr.2023</c:v>
                </c:pt>
                <c:pt idx="100">
                  <c:v>may.2023</c:v>
                </c:pt>
                <c:pt idx="101">
                  <c:v>jun.2023</c:v>
                </c:pt>
                <c:pt idx="102">
                  <c:v>jul.2023</c:v>
                </c:pt>
                <c:pt idx="103">
                  <c:v>ago.2023</c:v>
                </c:pt>
                <c:pt idx="104">
                  <c:v>sep.2023</c:v>
                </c:pt>
                <c:pt idx="105">
                  <c:v>oct.2023</c:v>
                </c:pt>
                <c:pt idx="106">
                  <c:v>nov.2023</c:v>
                </c:pt>
                <c:pt idx="107">
                  <c:v>dic.2023</c:v>
                </c:pt>
                <c:pt idx="108">
                  <c:v>ene.2024</c:v>
                </c:pt>
                <c:pt idx="109">
                  <c:v>feb.2024</c:v>
                </c:pt>
                <c:pt idx="110">
                  <c:v>mar.2024</c:v>
                </c:pt>
                <c:pt idx="111">
                  <c:v>abr.2024</c:v>
                </c:pt>
                <c:pt idx="112">
                  <c:v>may.2024</c:v>
                </c:pt>
                <c:pt idx="113">
                  <c:v>jun.2024</c:v>
                </c:pt>
                <c:pt idx="114">
                  <c:v>jul.2024</c:v>
                </c:pt>
                <c:pt idx="115">
                  <c:v>ago.2024</c:v>
                </c:pt>
                <c:pt idx="116">
                  <c:v>sep.2024</c:v>
                </c:pt>
              </c:strCache>
            </c:strRef>
          </c:cat>
          <c:val>
            <c:numRef>
              <c:f>'Evolución L'!$K$3:$K$119</c:f>
              <c:numCache>
                <c:formatCode>0.00</c:formatCode>
                <c:ptCount val="117"/>
                <c:pt idx="0">
                  <c:v>100</c:v>
                </c:pt>
                <c:pt idx="1">
                  <c:v>99.626156846148746</c:v>
                </c:pt>
                <c:pt idx="2">
                  <c:v>99.602618439032071</c:v>
                </c:pt>
                <c:pt idx="3">
                  <c:v>99.37920325456902</c:v>
                </c:pt>
                <c:pt idx="4">
                  <c:v>99.425426877181906</c:v>
                </c:pt>
                <c:pt idx="5">
                  <c:v>99.48850859805367</c:v>
                </c:pt>
                <c:pt idx="6">
                  <c:v>99.84231082533158</c:v>
                </c:pt>
                <c:pt idx="7">
                  <c:v>100.47134298775123</c:v>
                </c:pt>
                <c:pt idx="8">
                  <c:v>100.59273823802739</c:v>
                </c:pt>
                <c:pt idx="9">
                  <c:v>101.16421929759699</c:v>
                </c:pt>
                <c:pt idx="10">
                  <c:v>102.00141811339122</c:v>
                </c:pt>
                <c:pt idx="11">
                  <c:v>102.28698921505281</c:v>
                </c:pt>
                <c:pt idx="12">
                  <c:v>100.96343539847838</c:v>
                </c:pt>
                <c:pt idx="13">
                  <c:v>100.28507602472455</c:v>
                </c:pt>
                <c:pt idx="14">
                  <c:v>100.47288777633231</c:v>
                </c:pt>
                <c:pt idx="15">
                  <c:v>100.1619953040956</c:v>
                </c:pt>
                <c:pt idx="16">
                  <c:v>100.00738571940147</c:v>
                </c:pt>
                <c:pt idx="17">
                  <c:v>99.993087676424182</c:v>
                </c:pt>
                <c:pt idx="18">
                  <c:v>99.956748816357432</c:v>
                </c:pt>
                <c:pt idx="19">
                  <c:v>100.49870701920862</c:v>
                </c:pt>
                <c:pt idx="20">
                  <c:v>100.68271635502464</c:v>
                </c:pt>
                <c:pt idx="21">
                  <c:v>101.5628496632936</c:v>
                </c:pt>
                <c:pt idx="22">
                  <c:v>101.9660376822489</c:v>
                </c:pt>
                <c:pt idx="23">
                  <c:v>102.37197255677614</c:v>
                </c:pt>
                <c:pt idx="24">
                  <c:v>101.03079952764287</c:v>
                </c:pt>
                <c:pt idx="25">
                  <c:v>101.01588130147317</c:v>
                </c:pt>
                <c:pt idx="26">
                  <c:v>101.19991244425444</c:v>
                </c:pt>
                <c:pt idx="27">
                  <c:v>101.62026591045318</c:v>
                </c:pt>
                <c:pt idx="28">
                  <c:v>101.48843070025609</c:v>
                </c:pt>
                <c:pt idx="29">
                  <c:v>101.64631625271919</c:v>
                </c:pt>
                <c:pt idx="30">
                  <c:v>102.07609927608188</c:v>
                </c:pt>
                <c:pt idx="31">
                  <c:v>102.54754141625841</c:v>
                </c:pt>
                <c:pt idx="32">
                  <c:v>102.66197004492315</c:v>
                </c:pt>
                <c:pt idx="33">
                  <c:v>103.73323679358248</c:v>
                </c:pt>
                <c:pt idx="34">
                  <c:v>104.39980647461702</c:v>
                </c:pt>
                <c:pt idx="35">
                  <c:v>104.70050457528875</c:v>
                </c:pt>
                <c:pt idx="36">
                  <c:v>104.12855030445922</c:v>
                </c:pt>
                <c:pt idx="37">
                  <c:v>103.79675688958483</c:v>
                </c:pt>
                <c:pt idx="38">
                  <c:v>104.05749657698371</c:v>
                </c:pt>
                <c:pt idx="39">
                  <c:v>103.88646281303207</c:v>
                </c:pt>
                <c:pt idx="40">
                  <c:v>103.7549020254348</c:v>
                </c:pt>
                <c:pt idx="41">
                  <c:v>103.2001828731906</c:v>
                </c:pt>
                <c:pt idx="42">
                  <c:v>103.18188618286001</c:v>
                </c:pt>
                <c:pt idx="43">
                  <c:v>103.22589778123294</c:v>
                </c:pt>
                <c:pt idx="44">
                  <c:v>103.97160641408469</c:v>
                </c:pt>
                <c:pt idx="45">
                  <c:v>104.6252035353175</c:v>
                </c:pt>
                <c:pt idx="46">
                  <c:v>105.63551501686852</c:v>
                </c:pt>
                <c:pt idx="47">
                  <c:v>105.7979099937405</c:v>
                </c:pt>
                <c:pt idx="48">
                  <c:v>104.73599256756077</c:v>
                </c:pt>
                <c:pt idx="49">
                  <c:v>104.40057211206006</c:v>
                </c:pt>
                <c:pt idx="50">
                  <c:v>104.83452460447651</c:v>
                </c:pt>
                <c:pt idx="51">
                  <c:v>104.94338016506913</c:v>
                </c:pt>
                <c:pt idx="52">
                  <c:v>104.91202158005071</c:v>
                </c:pt>
                <c:pt idx="53">
                  <c:v>104.7703376844857</c:v>
                </c:pt>
                <c:pt idx="54">
                  <c:v>104.97599685604814</c:v>
                </c:pt>
                <c:pt idx="55">
                  <c:v>105.82306666553323</c:v>
                </c:pt>
                <c:pt idx="56">
                  <c:v>105.75568156964252</c:v>
                </c:pt>
                <c:pt idx="57">
                  <c:v>106.35537482487096</c:v>
                </c:pt>
                <c:pt idx="58">
                  <c:v>106.84649471149797</c:v>
                </c:pt>
                <c:pt idx="59">
                  <c:v>107.18170352300527</c:v>
                </c:pt>
                <c:pt idx="60">
                  <c:v>99.981926198159471</c:v>
                </c:pt>
                <c:pt idx="61">
                  <c:v>98.647686433614695</c:v>
                </c:pt>
                <c:pt idx="62">
                  <c:v>90.854051197173789</c:v>
                </c:pt>
                <c:pt idx="63">
                  <c:v>82.189876610269692</c:v>
                </c:pt>
                <c:pt idx="64">
                  <c:v>78.792705302936696</c:v>
                </c:pt>
                <c:pt idx="65">
                  <c:v>78.027389195279255</c:v>
                </c:pt>
                <c:pt idx="66">
                  <c:v>79.331535233727266</c:v>
                </c:pt>
                <c:pt idx="67">
                  <c:v>81.247053850624326</c:v>
                </c:pt>
                <c:pt idx="68">
                  <c:v>84.585207036763165</c:v>
                </c:pt>
                <c:pt idx="69">
                  <c:v>87.33273775397933</c:v>
                </c:pt>
                <c:pt idx="70">
                  <c:v>88.540601519196898</c:v>
                </c:pt>
                <c:pt idx="71">
                  <c:v>89.590831743703419</c:v>
                </c:pt>
                <c:pt idx="72">
                  <c:v>94.752198849086042</c:v>
                </c:pt>
                <c:pt idx="73">
                  <c:v>94.526931585327915</c:v>
                </c:pt>
                <c:pt idx="74">
                  <c:v>94.015602274841015</c:v>
                </c:pt>
                <c:pt idx="75">
                  <c:v>93.284527753204316</c:v>
                </c:pt>
                <c:pt idx="76">
                  <c:v>93.285467430223804</c:v>
                </c:pt>
                <c:pt idx="77">
                  <c:v>94.535545291339886</c:v>
                </c:pt>
                <c:pt idx="78">
                  <c:v>95.8096429212072</c:v>
                </c:pt>
                <c:pt idx="79">
                  <c:v>96.812713336657524</c:v>
                </c:pt>
                <c:pt idx="80">
                  <c:v>98.103568540039021</c:v>
                </c:pt>
                <c:pt idx="81">
                  <c:v>99.285136985863971</c:v>
                </c:pt>
                <c:pt idx="82">
                  <c:v>100.67638101749408</c:v>
                </c:pt>
                <c:pt idx="83">
                  <c:v>101.07780872002894</c:v>
                </c:pt>
                <c:pt idx="84">
                  <c:v>104.32364940572485</c:v>
                </c:pt>
                <c:pt idx="85">
                  <c:v>104.66767321398895</c:v>
                </c:pt>
                <c:pt idx="86">
                  <c:v>105.1187850807046</c:v>
                </c:pt>
                <c:pt idx="87">
                  <c:v>105.35194937017616</c:v>
                </c:pt>
                <c:pt idx="88">
                  <c:v>105.15392985624797</c:v>
                </c:pt>
                <c:pt idx="89">
                  <c:v>105.28954776295714</c:v>
                </c:pt>
                <c:pt idx="90">
                  <c:v>105.33073639292707</c:v>
                </c:pt>
                <c:pt idx="91">
                  <c:v>105.21474911575295</c:v>
                </c:pt>
                <c:pt idx="92">
                  <c:v>105.52145093319795</c:v>
                </c:pt>
                <c:pt idx="93">
                  <c:v>105.68524176762774</c:v>
                </c:pt>
                <c:pt idx="94">
                  <c:v>106.66249019793668</c:v>
                </c:pt>
                <c:pt idx="95">
                  <c:v>107.17783586396131</c:v>
                </c:pt>
                <c:pt idx="96">
                  <c:v>106.74474902165218</c:v>
                </c:pt>
                <c:pt idx="97">
                  <c:v>106.46084618167511</c:v>
                </c:pt>
                <c:pt idx="98">
                  <c:v>106.46774959419736</c:v>
                </c:pt>
                <c:pt idx="99">
                  <c:v>106.79284831198264</c:v>
                </c:pt>
                <c:pt idx="100">
                  <c:v>106.80328617714898</c:v>
                </c:pt>
                <c:pt idx="101">
                  <c:v>106.72684034019468</c:v>
                </c:pt>
                <c:pt idx="102">
                  <c:v>106.45254790155421</c:v>
                </c:pt>
                <c:pt idx="103">
                  <c:v>106.66543070311756</c:v>
                </c:pt>
                <c:pt idx="104">
                  <c:v>107.01458497652401</c:v>
                </c:pt>
                <c:pt idx="105">
                  <c:v>108.02442183431479</c:v>
                </c:pt>
                <c:pt idx="106">
                  <c:v>109.02586584468983</c:v>
                </c:pt>
                <c:pt idx="107">
                  <c:v>109.62035132269654</c:v>
                </c:pt>
                <c:pt idx="108">
                  <c:v>108.62837501300315</c:v>
                </c:pt>
                <c:pt idx="109">
                  <c:v>108.61760506542457</c:v>
                </c:pt>
                <c:pt idx="110">
                  <c:v>108.97478693468514</c:v>
                </c:pt>
                <c:pt idx="111">
                  <c:v>108.88553522392841</c:v>
                </c:pt>
                <c:pt idx="112">
                  <c:v>108.76573560118827</c:v>
                </c:pt>
                <c:pt idx="113">
                  <c:v>108.02012384574908</c:v>
                </c:pt>
                <c:pt idx="114">
                  <c:v>107.75856464215087</c:v>
                </c:pt>
                <c:pt idx="115">
                  <c:v>107.85583255440973</c:v>
                </c:pt>
                <c:pt idx="116">
                  <c:v>107.92098898699771</c:v>
                </c:pt>
              </c:numCache>
            </c:numRef>
          </c:val>
          <c:smooth val="0"/>
          <c:extLst>
            <c:ext xmlns:c16="http://schemas.microsoft.com/office/drawing/2014/chart" uri="{C3380CC4-5D6E-409C-BE32-E72D297353CC}">
              <c16:uniqueId val="{00000001-0DE8-4AE1-8D8A-0411C15E9627}"/>
            </c:ext>
          </c:extLst>
        </c:ser>
        <c:ser>
          <c:idx val="2"/>
          <c:order val="2"/>
          <c:tx>
            <c:v>Proyección ocupados</c:v>
          </c:tx>
          <c:spPr>
            <a:ln w="28575" cap="rnd">
              <a:solidFill>
                <a:srgbClr val="002060"/>
              </a:solidFill>
              <a:prstDash val="sysDot"/>
              <a:round/>
            </a:ln>
            <a:effectLst/>
          </c:spPr>
          <c:marker>
            <c:symbol val="none"/>
          </c:marker>
          <c:cat>
            <c:strRef>
              <c:f>'Evolución L'!$D$3:$D$119</c:f>
              <c:strCache>
                <c:ptCount val="117"/>
                <c:pt idx="0">
                  <c:v>ene.2015</c:v>
                </c:pt>
                <c:pt idx="1">
                  <c:v>feb.2015</c:v>
                </c:pt>
                <c:pt idx="2">
                  <c:v>mar.2015</c:v>
                </c:pt>
                <c:pt idx="3">
                  <c:v>abr.2015</c:v>
                </c:pt>
                <c:pt idx="4">
                  <c:v>may.2015</c:v>
                </c:pt>
                <c:pt idx="5">
                  <c:v>jun.2015</c:v>
                </c:pt>
                <c:pt idx="6">
                  <c:v>jul.2015</c:v>
                </c:pt>
                <c:pt idx="7">
                  <c:v>ago.2015</c:v>
                </c:pt>
                <c:pt idx="8">
                  <c:v>sep.2015</c:v>
                </c:pt>
                <c:pt idx="9">
                  <c:v>oct.2015</c:v>
                </c:pt>
                <c:pt idx="10">
                  <c:v>nov.2015</c:v>
                </c:pt>
                <c:pt idx="11">
                  <c:v>dic.2015</c:v>
                </c:pt>
                <c:pt idx="12">
                  <c:v>ene.2016</c:v>
                </c:pt>
                <c:pt idx="13">
                  <c:v>feb.2016</c:v>
                </c:pt>
                <c:pt idx="14">
                  <c:v>mar.2016</c:v>
                </c:pt>
                <c:pt idx="15">
                  <c:v>abr.2016</c:v>
                </c:pt>
                <c:pt idx="16">
                  <c:v>may.2016</c:v>
                </c:pt>
                <c:pt idx="17">
                  <c:v>jun.2016</c:v>
                </c:pt>
                <c:pt idx="18">
                  <c:v>jul.2016</c:v>
                </c:pt>
                <c:pt idx="19">
                  <c:v>ago.2016</c:v>
                </c:pt>
                <c:pt idx="20">
                  <c:v>sep.2016</c:v>
                </c:pt>
                <c:pt idx="21">
                  <c:v>oct.2016</c:v>
                </c:pt>
                <c:pt idx="22">
                  <c:v>nov.2016</c:v>
                </c:pt>
                <c:pt idx="23">
                  <c:v>dic.2016</c:v>
                </c:pt>
                <c:pt idx="24">
                  <c:v>ene.2017</c:v>
                </c:pt>
                <c:pt idx="25">
                  <c:v>feb.2017</c:v>
                </c:pt>
                <c:pt idx="26">
                  <c:v>mar.2017</c:v>
                </c:pt>
                <c:pt idx="27">
                  <c:v>abr.2017</c:v>
                </c:pt>
                <c:pt idx="28">
                  <c:v>may.2017</c:v>
                </c:pt>
                <c:pt idx="29">
                  <c:v>jun.2017</c:v>
                </c:pt>
                <c:pt idx="30">
                  <c:v>jul.2017</c:v>
                </c:pt>
                <c:pt idx="31">
                  <c:v>ago.2017</c:v>
                </c:pt>
                <c:pt idx="32">
                  <c:v>sep.2017</c:v>
                </c:pt>
                <c:pt idx="33">
                  <c:v>oct.2017</c:v>
                </c:pt>
                <c:pt idx="34">
                  <c:v>nov.2017</c:v>
                </c:pt>
                <c:pt idx="35">
                  <c:v>dic.2017</c:v>
                </c:pt>
                <c:pt idx="36">
                  <c:v>ene.2018</c:v>
                </c:pt>
                <c:pt idx="37">
                  <c:v>feb.2018</c:v>
                </c:pt>
                <c:pt idx="38">
                  <c:v>mar.2018</c:v>
                </c:pt>
                <c:pt idx="39">
                  <c:v>abr.2018</c:v>
                </c:pt>
                <c:pt idx="40">
                  <c:v>may.2018</c:v>
                </c:pt>
                <c:pt idx="41">
                  <c:v>jun.2018</c:v>
                </c:pt>
                <c:pt idx="42">
                  <c:v>jul.2018</c:v>
                </c:pt>
                <c:pt idx="43">
                  <c:v>ago.2018</c:v>
                </c:pt>
                <c:pt idx="44">
                  <c:v>sep.2018</c:v>
                </c:pt>
                <c:pt idx="45">
                  <c:v>oct.2018</c:v>
                </c:pt>
                <c:pt idx="46">
                  <c:v>nov.2018</c:v>
                </c:pt>
                <c:pt idx="47">
                  <c:v>dic.2018</c:v>
                </c:pt>
                <c:pt idx="48">
                  <c:v>ene.2019</c:v>
                </c:pt>
                <c:pt idx="49">
                  <c:v>feb.2019</c:v>
                </c:pt>
                <c:pt idx="50">
                  <c:v>mar.2019</c:v>
                </c:pt>
                <c:pt idx="51">
                  <c:v>abr.2019</c:v>
                </c:pt>
                <c:pt idx="52">
                  <c:v>may.2019</c:v>
                </c:pt>
                <c:pt idx="53">
                  <c:v>jun.2019</c:v>
                </c:pt>
                <c:pt idx="54">
                  <c:v>jul.2019</c:v>
                </c:pt>
                <c:pt idx="55">
                  <c:v>ago.2019</c:v>
                </c:pt>
                <c:pt idx="56">
                  <c:v>sep.2019</c:v>
                </c:pt>
                <c:pt idx="57">
                  <c:v>oct.2019</c:v>
                </c:pt>
                <c:pt idx="58">
                  <c:v>nov.2019</c:v>
                </c:pt>
                <c:pt idx="59">
                  <c:v>dic.2019</c:v>
                </c:pt>
                <c:pt idx="60">
                  <c:v>ene.2020</c:v>
                </c:pt>
                <c:pt idx="61">
                  <c:v>feb.2020</c:v>
                </c:pt>
                <c:pt idx="62">
                  <c:v>mar.2020</c:v>
                </c:pt>
                <c:pt idx="63">
                  <c:v>abr.2020</c:v>
                </c:pt>
                <c:pt idx="64">
                  <c:v>may.2020</c:v>
                </c:pt>
                <c:pt idx="65">
                  <c:v>jun.2020</c:v>
                </c:pt>
                <c:pt idx="66">
                  <c:v>jul.2020</c:v>
                </c:pt>
                <c:pt idx="67">
                  <c:v>ago.2020</c:v>
                </c:pt>
                <c:pt idx="68">
                  <c:v>sep.2020</c:v>
                </c:pt>
                <c:pt idx="69">
                  <c:v>oct.2020</c:v>
                </c:pt>
                <c:pt idx="70">
                  <c:v>nov.2020</c:v>
                </c:pt>
                <c:pt idx="71">
                  <c:v>dic.2020</c:v>
                </c:pt>
                <c:pt idx="72">
                  <c:v>ene.2021</c:v>
                </c:pt>
                <c:pt idx="73">
                  <c:v>feb.2021</c:v>
                </c:pt>
                <c:pt idx="74">
                  <c:v>mar.2021</c:v>
                </c:pt>
                <c:pt idx="75">
                  <c:v>abr.2021</c:v>
                </c:pt>
                <c:pt idx="76">
                  <c:v>may.2021</c:v>
                </c:pt>
                <c:pt idx="77">
                  <c:v>jun.2021</c:v>
                </c:pt>
                <c:pt idx="78">
                  <c:v>jul.2021</c:v>
                </c:pt>
                <c:pt idx="79">
                  <c:v>ago.2021</c:v>
                </c:pt>
                <c:pt idx="80">
                  <c:v>sep.2021</c:v>
                </c:pt>
                <c:pt idx="81">
                  <c:v>oct.2021</c:v>
                </c:pt>
                <c:pt idx="82">
                  <c:v>nov.2021</c:v>
                </c:pt>
                <c:pt idx="83">
                  <c:v>dic.2021</c:v>
                </c:pt>
                <c:pt idx="84">
                  <c:v>ene.2022</c:v>
                </c:pt>
                <c:pt idx="85">
                  <c:v>feb.2022</c:v>
                </c:pt>
                <c:pt idx="86">
                  <c:v>mar.2022</c:v>
                </c:pt>
                <c:pt idx="87">
                  <c:v>abr.2022</c:v>
                </c:pt>
                <c:pt idx="88">
                  <c:v>may.2022</c:v>
                </c:pt>
                <c:pt idx="89">
                  <c:v>jun.2022</c:v>
                </c:pt>
                <c:pt idx="90">
                  <c:v>jul.2022</c:v>
                </c:pt>
                <c:pt idx="91">
                  <c:v>ago.2022</c:v>
                </c:pt>
                <c:pt idx="92">
                  <c:v>sep.2022</c:v>
                </c:pt>
                <c:pt idx="93">
                  <c:v>oct.2022</c:v>
                </c:pt>
                <c:pt idx="94">
                  <c:v>nov.2022</c:v>
                </c:pt>
                <c:pt idx="95">
                  <c:v>dic.2022</c:v>
                </c:pt>
                <c:pt idx="96">
                  <c:v>ene.2023</c:v>
                </c:pt>
                <c:pt idx="97">
                  <c:v>feb.2023</c:v>
                </c:pt>
                <c:pt idx="98">
                  <c:v>mar.2023</c:v>
                </c:pt>
                <c:pt idx="99">
                  <c:v>abr.2023</c:v>
                </c:pt>
                <c:pt idx="100">
                  <c:v>may.2023</c:v>
                </c:pt>
                <c:pt idx="101">
                  <c:v>jun.2023</c:v>
                </c:pt>
                <c:pt idx="102">
                  <c:v>jul.2023</c:v>
                </c:pt>
                <c:pt idx="103">
                  <c:v>ago.2023</c:v>
                </c:pt>
                <c:pt idx="104">
                  <c:v>sep.2023</c:v>
                </c:pt>
                <c:pt idx="105">
                  <c:v>oct.2023</c:v>
                </c:pt>
                <c:pt idx="106">
                  <c:v>nov.2023</c:v>
                </c:pt>
                <c:pt idx="107">
                  <c:v>dic.2023</c:v>
                </c:pt>
                <c:pt idx="108">
                  <c:v>ene.2024</c:v>
                </c:pt>
                <c:pt idx="109">
                  <c:v>feb.2024</c:v>
                </c:pt>
                <c:pt idx="110">
                  <c:v>mar.2024</c:v>
                </c:pt>
                <c:pt idx="111">
                  <c:v>abr.2024</c:v>
                </c:pt>
                <c:pt idx="112">
                  <c:v>may.2024</c:v>
                </c:pt>
                <c:pt idx="113">
                  <c:v>jun.2024</c:v>
                </c:pt>
                <c:pt idx="114">
                  <c:v>jul.2024</c:v>
                </c:pt>
                <c:pt idx="115">
                  <c:v>ago.2024</c:v>
                </c:pt>
                <c:pt idx="116">
                  <c:v>sep.2024</c:v>
                </c:pt>
              </c:strCache>
            </c:strRef>
          </c:cat>
          <c:val>
            <c:numRef>
              <c:f>'Evolución L'!$L$3:$L$119</c:f>
              <c:numCache>
                <c:formatCode>General</c:formatCode>
                <c:ptCount val="117"/>
                <c:pt idx="59" formatCode="#,##0.0">
                  <c:v>110.31756760272881</c:v>
                </c:pt>
                <c:pt idx="60">
                  <c:v>110.51096645462397</c:v>
                </c:pt>
                <c:pt idx="61">
                  <c:v>110.70505497559921</c:v>
                </c:pt>
                <c:pt idx="62">
                  <c:v>110.89858903723062</c:v>
                </c:pt>
                <c:pt idx="63">
                  <c:v>111.092421687784</c:v>
                </c:pt>
                <c:pt idx="64">
                  <c:v>111.28615450877695</c:v>
                </c:pt>
                <c:pt idx="65">
                  <c:v>111.48049899920207</c:v>
                </c:pt>
                <c:pt idx="66">
                  <c:v>111.67381251273476</c:v>
                </c:pt>
                <c:pt idx="67">
                  <c:v>111.83492489770228</c:v>
                </c:pt>
                <c:pt idx="68">
                  <c:v>111.96006784096542</c:v>
                </c:pt>
                <c:pt idx="69">
                  <c:v>112.08562316349568</c:v>
                </c:pt>
                <c:pt idx="70">
                  <c:v>112.21085142600926</c:v>
                </c:pt>
                <c:pt idx="71">
                  <c:v>112.33733815727788</c:v>
                </c:pt>
                <c:pt idx="72">
                  <c:v>112.46383201938916</c:v>
                </c:pt>
                <c:pt idx="73">
                  <c:v>112.58952952062222</c:v>
                </c:pt>
                <c:pt idx="74">
                  <c:v>112.71500666379136</c:v>
                </c:pt>
                <c:pt idx="75">
                  <c:v>112.84037709607946</c:v>
                </c:pt>
                <c:pt idx="76">
                  <c:v>112.96633057775179</c:v>
                </c:pt>
                <c:pt idx="77">
                  <c:v>113.09223428972335</c:v>
                </c:pt>
                <c:pt idx="78">
                  <c:v>113.21831575145794</c:v>
                </c:pt>
                <c:pt idx="79">
                  <c:v>113.32790914519735</c:v>
                </c:pt>
                <c:pt idx="80">
                  <c:v>113.42116384266232</c:v>
                </c:pt>
                <c:pt idx="81">
                  <c:v>113.51379283626622</c:v>
                </c:pt>
                <c:pt idx="82">
                  <c:v>113.60600933427068</c:v>
                </c:pt>
                <c:pt idx="83">
                  <c:v>113.69892979091858</c:v>
                </c:pt>
                <c:pt idx="84">
                  <c:v>113.79172233121643</c:v>
                </c:pt>
                <c:pt idx="85">
                  <c:v>113.88376109336988</c:v>
                </c:pt>
                <c:pt idx="86">
                  <c:v>113.97699441017512</c:v>
                </c:pt>
                <c:pt idx="87">
                  <c:v>114.06995753973099</c:v>
                </c:pt>
                <c:pt idx="88">
                  <c:v>114.16235911405148</c:v>
                </c:pt>
                <c:pt idx="89">
                  <c:v>114.25509456780105</c:v>
                </c:pt>
                <c:pt idx="90">
                  <c:v>114.34777329411243</c:v>
                </c:pt>
                <c:pt idx="91">
                  <c:v>114.43821948340292</c:v>
                </c:pt>
                <c:pt idx="92">
                  <c:v>114.52567947668726</c:v>
                </c:pt>
                <c:pt idx="93">
                  <c:v>114.61436238842109</c:v>
                </c:pt>
                <c:pt idx="94">
                  <c:v>114.70147399215361</c:v>
                </c:pt>
                <c:pt idx="95">
                  <c:v>114.78997915425795</c:v>
                </c:pt>
                <c:pt idx="96">
                  <c:v>114.87835633644889</c:v>
                </c:pt>
                <c:pt idx="97">
                  <c:v>114.96688283027801</c:v>
                </c:pt>
                <c:pt idx="98">
                  <c:v>115.05470543316123</c:v>
                </c:pt>
                <c:pt idx="99">
                  <c:v>115.14336708557084</c:v>
                </c:pt>
                <c:pt idx="100">
                  <c:v>115.23096213259527</c:v>
                </c:pt>
                <c:pt idx="101">
                  <c:v>115.31941040347691</c:v>
                </c:pt>
                <c:pt idx="102">
                  <c:v>115.40736096151301</c:v>
                </c:pt>
                <c:pt idx="103">
                  <c:v>115.49682598062454</c:v>
                </c:pt>
                <c:pt idx="104">
                  <c:v>115.5859355141684</c:v>
                </c:pt>
                <c:pt idx="105">
                  <c:v>115.67499522302963</c:v>
                </c:pt>
                <c:pt idx="106">
                  <c:v>115.76404785404803</c:v>
                </c:pt>
                <c:pt idx="107">
                  <c:v>115.85355552459259</c:v>
                </c:pt>
                <c:pt idx="108">
                  <c:v>115.94186160745086</c:v>
                </c:pt>
                <c:pt idx="109">
                  <c:v>116.03111331764096</c:v>
                </c:pt>
                <c:pt idx="110">
                  <c:v>116.12048589832902</c:v>
                </c:pt>
                <c:pt idx="111">
                  <c:v>116.20952430947405</c:v>
                </c:pt>
                <c:pt idx="112">
                  <c:v>116.2986480405841</c:v>
                </c:pt>
                <c:pt idx="113">
                  <c:v>116.38834057087783</c:v>
                </c:pt>
                <c:pt idx="114">
                  <c:v>116.47669642290046</c:v>
                </c:pt>
                <c:pt idx="115">
                  <c:v>116.56491009212482</c:v>
                </c:pt>
                <c:pt idx="116">
                  <c:v>116.65337259139503</c:v>
                </c:pt>
              </c:numCache>
            </c:numRef>
          </c:val>
          <c:smooth val="0"/>
          <c:extLst>
            <c:ext xmlns:c16="http://schemas.microsoft.com/office/drawing/2014/chart" uri="{C3380CC4-5D6E-409C-BE32-E72D297353CC}">
              <c16:uniqueId val="{00000002-0DE8-4AE1-8D8A-0411C15E9627}"/>
            </c:ext>
          </c:extLst>
        </c:ser>
        <c:ser>
          <c:idx val="3"/>
          <c:order val="3"/>
          <c:tx>
            <c:v>Proyección horas</c:v>
          </c:tx>
          <c:spPr>
            <a:ln w="28575" cap="rnd">
              <a:solidFill>
                <a:srgbClr val="FF0000"/>
              </a:solidFill>
              <a:prstDash val="sysDot"/>
              <a:round/>
            </a:ln>
            <a:effectLst/>
          </c:spPr>
          <c:marker>
            <c:symbol val="none"/>
          </c:marker>
          <c:cat>
            <c:strRef>
              <c:f>'Evolución L'!$D$3:$D$119</c:f>
              <c:strCache>
                <c:ptCount val="117"/>
                <c:pt idx="0">
                  <c:v>ene.2015</c:v>
                </c:pt>
                <c:pt idx="1">
                  <c:v>feb.2015</c:v>
                </c:pt>
                <c:pt idx="2">
                  <c:v>mar.2015</c:v>
                </c:pt>
                <c:pt idx="3">
                  <c:v>abr.2015</c:v>
                </c:pt>
                <c:pt idx="4">
                  <c:v>may.2015</c:v>
                </c:pt>
                <c:pt idx="5">
                  <c:v>jun.2015</c:v>
                </c:pt>
                <c:pt idx="6">
                  <c:v>jul.2015</c:v>
                </c:pt>
                <c:pt idx="7">
                  <c:v>ago.2015</c:v>
                </c:pt>
                <c:pt idx="8">
                  <c:v>sep.2015</c:v>
                </c:pt>
                <c:pt idx="9">
                  <c:v>oct.2015</c:v>
                </c:pt>
                <c:pt idx="10">
                  <c:v>nov.2015</c:v>
                </c:pt>
                <c:pt idx="11">
                  <c:v>dic.2015</c:v>
                </c:pt>
                <c:pt idx="12">
                  <c:v>ene.2016</c:v>
                </c:pt>
                <c:pt idx="13">
                  <c:v>feb.2016</c:v>
                </c:pt>
                <c:pt idx="14">
                  <c:v>mar.2016</c:v>
                </c:pt>
                <c:pt idx="15">
                  <c:v>abr.2016</c:v>
                </c:pt>
                <c:pt idx="16">
                  <c:v>may.2016</c:v>
                </c:pt>
                <c:pt idx="17">
                  <c:v>jun.2016</c:v>
                </c:pt>
                <c:pt idx="18">
                  <c:v>jul.2016</c:v>
                </c:pt>
                <c:pt idx="19">
                  <c:v>ago.2016</c:v>
                </c:pt>
                <c:pt idx="20">
                  <c:v>sep.2016</c:v>
                </c:pt>
                <c:pt idx="21">
                  <c:v>oct.2016</c:v>
                </c:pt>
                <c:pt idx="22">
                  <c:v>nov.2016</c:v>
                </c:pt>
                <c:pt idx="23">
                  <c:v>dic.2016</c:v>
                </c:pt>
                <c:pt idx="24">
                  <c:v>ene.2017</c:v>
                </c:pt>
                <c:pt idx="25">
                  <c:v>feb.2017</c:v>
                </c:pt>
                <c:pt idx="26">
                  <c:v>mar.2017</c:v>
                </c:pt>
                <c:pt idx="27">
                  <c:v>abr.2017</c:v>
                </c:pt>
                <c:pt idx="28">
                  <c:v>may.2017</c:v>
                </c:pt>
                <c:pt idx="29">
                  <c:v>jun.2017</c:v>
                </c:pt>
                <c:pt idx="30">
                  <c:v>jul.2017</c:v>
                </c:pt>
                <c:pt idx="31">
                  <c:v>ago.2017</c:v>
                </c:pt>
                <c:pt idx="32">
                  <c:v>sep.2017</c:v>
                </c:pt>
                <c:pt idx="33">
                  <c:v>oct.2017</c:v>
                </c:pt>
                <c:pt idx="34">
                  <c:v>nov.2017</c:v>
                </c:pt>
                <c:pt idx="35">
                  <c:v>dic.2017</c:v>
                </c:pt>
                <c:pt idx="36">
                  <c:v>ene.2018</c:v>
                </c:pt>
                <c:pt idx="37">
                  <c:v>feb.2018</c:v>
                </c:pt>
                <c:pt idx="38">
                  <c:v>mar.2018</c:v>
                </c:pt>
                <c:pt idx="39">
                  <c:v>abr.2018</c:v>
                </c:pt>
                <c:pt idx="40">
                  <c:v>may.2018</c:v>
                </c:pt>
                <c:pt idx="41">
                  <c:v>jun.2018</c:v>
                </c:pt>
                <c:pt idx="42">
                  <c:v>jul.2018</c:v>
                </c:pt>
                <c:pt idx="43">
                  <c:v>ago.2018</c:v>
                </c:pt>
                <c:pt idx="44">
                  <c:v>sep.2018</c:v>
                </c:pt>
                <c:pt idx="45">
                  <c:v>oct.2018</c:v>
                </c:pt>
                <c:pt idx="46">
                  <c:v>nov.2018</c:v>
                </c:pt>
                <c:pt idx="47">
                  <c:v>dic.2018</c:v>
                </c:pt>
                <c:pt idx="48">
                  <c:v>ene.2019</c:v>
                </c:pt>
                <c:pt idx="49">
                  <c:v>feb.2019</c:v>
                </c:pt>
                <c:pt idx="50">
                  <c:v>mar.2019</c:v>
                </c:pt>
                <c:pt idx="51">
                  <c:v>abr.2019</c:v>
                </c:pt>
                <c:pt idx="52">
                  <c:v>may.2019</c:v>
                </c:pt>
                <c:pt idx="53">
                  <c:v>jun.2019</c:v>
                </c:pt>
                <c:pt idx="54">
                  <c:v>jul.2019</c:v>
                </c:pt>
                <c:pt idx="55">
                  <c:v>ago.2019</c:v>
                </c:pt>
                <c:pt idx="56">
                  <c:v>sep.2019</c:v>
                </c:pt>
                <c:pt idx="57">
                  <c:v>oct.2019</c:v>
                </c:pt>
                <c:pt idx="58">
                  <c:v>nov.2019</c:v>
                </c:pt>
                <c:pt idx="59">
                  <c:v>dic.2019</c:v>
                </c:pt>
                <c:pt idx="60">
                  <c:v>ene.2020</c:v>
                </c:pt>
                <c:pt idx="61">
                  <c:v>feb.2020</c:v>
                </c:pt>
                <c:pt idx="62">
                  <c:v>mar.2020</c:v>
                </c:pt>
                <c:pt idx="63">
                  <c:v>abr.2020</c:v>
                </c:pt>
                <c:pt idx="64">
                  <c:v>may.2020</c:v>
                </c:pt>
                <c:pt idx="65">
                  <c:v>jun.2020</c:v>
                </c:pt>
                <c:pt idx="66">
                  <c:v>jul.2020</c:v>
                </c:pt>
                <c:pt idx="67">
                  <c:v>ago.2020</c:v>
                </c:pt>
                <c:pt idx="68">
                  <c:v>sep.2020</c:v>
                </c:pt>
                <c:pt idx="69">
                  <c:v>oct.2020</c:v>
                </c:pt>
                <c:pt idx="70">
                  <c:v>nov.2020</c:v>
                </c:pt>
                <c:pt idx="71">
                  <c:v>dic.2020</c:v>
                </c:pt>
                <c:pt idx="72">
                  <c:v>ene.2021</c:v>
                </c:pt>
                <c:pt idx="73">
                  <c:v>feb.2021</c:v>
                </c:pt>
                <c:pt idx="74">
                  <c:v>mar.2021</c:v>
                </c:pt>
                <c:pt idx="75">
                  <c:v>abr.2021</c:v>
                </c:pt>
                <c:pt idx="76">
                  <c:v>may.2021</c:v>
                </c:pt>
                <c:pt idx="77">
                  <c:v>jun.2021</c:v>
                </c:pt>
                <c:pt idx="78">
                  <c:v>jul.2021</c:v>
                </c:pt>
                <c:pt idx="79">
                  <c:v>ago.2021</c:v>
                </c:pt>
                <c:pt idx="80">
                  <c:v>sep.2021</c:v>
                </c:pt>
                <c:pt idx="81">
                  <c:v>oct.2021</c:v>
                </c:pt>
                <c:pt idx="82">
                  <c:v>nov.2021</c:v>
                </c:pt>
                <c:pt idx="83">
                  <c:v>dic.2021</c:v>
                </c:pt>
                <c:pt idx="84">
                  <c:v>ene.2022</c:v>
                </c:pt>
                <c:pt idx="85">
                  <c:v>feb.2022</c:v>
                </c:pt>
                <c:pt idx="86">
                  <c:v>mar.2022</c:v>
                </c:pt>
                <c:pt idx="87">
                  <c:v>abr.2022</c:v>
                </c:pt>
                <c:pt idx="88">
                  <c:v>may.2022</c:v>
                </c:pt>
                <c:pt idx="89">
                  <c:v>jun.2022</c:v>
                </c:pt>
                <c:pt idx="90">
                  <c:v>jul.2022</c:v>
                </c:pt>
                <c:pt idx="91">
                  <c:v>ago.2022</c:v>
                </c:pt>
                <c:pt idx="92">
                  <c:v>sep.2022</c:v>
                </c:pt>
                <c:pt idx="93">
                  <c:v>oct.2022</c:v>
                </c:pt>
                <c:pt idx="94">
                  <c:v>nov.2022</c:v>
                </c:pt>
                <c:pt idx="95">
                  <c:v>dic.2022</c:v>
                </c:pt>
                <c:pt idx="96">
                  <c:v>ene.2023</c:v>
                </c:pt>
                <c:pt idx="97">
                  <c:v>feb.2023</c:v>
                </c:pt>
                <c:pt idx="98">
                  <c:v>mar.2023</c:v>
                </c:pt>
                <c:pt idx="99">
                  <c:v>abr.2023</c:v>
                </c:pt>
                <c:pt idx="100">
                  <c:v>may.2023</c:v>
                </c:pt>
                <c:pt idx="101">
                  <c:v>jun.2023</c:v>
                </c:pt>
                <c:pt idx="102">
                  <c:v>jul.2023</c:v>
                </c:pt>
                <c:pt idx="103">
                  <c:v>ago.2023</c:v>
                </c:pt>
                <c:pt idx="104">
                  <c:v>sep.2023</c:v>
                </c:pt>
                <c:pt idx="105">
                  <c:v>oct.2023</c:v>
                </c:pt>
                <c:pt idx="106">
                  <c:v>nov.2023</c:v>
                </c:pt>
                <c:pt idx="107">
                  <c:v>dic.2023</c:v>
                </c:pt>
                <c:pt idx="108">
                  <c:v>ene.2024</c:v>
                </c:pt>
                <c:pt idx="109">
                  <c:v>feb.2024</c:v>
                </c:pt>
                <c:pt idx="110">
                  <c:v>mar.2024</c:v>
                </c:pt>
                <c:pt idx="111">
                  <c:v>abr.2024</c:v>
                </c:pt>
                <c:pt idx="112">
                  <c:v>may.2024</c:v>
                </c:pt>
                <c:pt idx="113">
                  <c:v>jun.2024</c:v>
                </c:pt>
                <c:pt idx="114">
                  <c:v>jul.2024</c:v>
                </c:pt>
                <c:pt idx="115">
                  <c:v>ago.2024</c:v>
                </c:pt>
                <c:pt idx="116">
                  <c:v>sep.2024</c:v>
                </c:pt>
              </c:strCache>
            </c:strRef>
          </c:cat>
          <c:val>
            <c:numRef>
              <c:f>'Evolución L'!$M$3:$M$119</c:f>
              <c:numCache>
                <c:formatCode>General</c:formatCode>
                <c:ptCount val="117"/>
                <c:pt idx="59" formatCode="0.00">
                  <c:v>107.18170352300527</c:v>
                </c:pt>
                <c:pt idx="60">
                  <c:v>107.36960485962797</c:v>
                </c:pt>
                <c:pt idx="61">
                  <c:v>107.55817626094183</c:v>
                </c:pt>
                <c:pt idx="62">
                  <c:v>107.74620896385714</c:v>
                </c:pt>
                <c:pt idx="63">
                  <c:v>107.9345317680682</c:v>
                </c:pt>
                <c:pt idx="64">
                  <c:v>108.12275758045304</c:v>
                </c:pt>
                <c:pt idx="65">
                  <c:v>108.31157767508282</c:v>
                </c:pt>
                <c:pt idx="66">
                  <c:v>108.49939609915349</c:v>
                </c:pt>
                <c:pt idx="67">
                  <c:v>108.65592873719766</c:v>
                </c:pt>
                <c:pt idx="68">
                  <c:v>108.7775143933565</c:v>
                </c:pt>
                <c:pt idx="69">
                  <c:v>108.89950070657579</c:v>
                </c:pt>
                <c:pt idx="70">
                  <c:v>109.02116925671788</c:v>
                </c:pt>
                <c:pt idx="71">
                  <c:v>109.14406050264576</c:v>
                </c:pt>
                <c:pt idx="72">
                  <c:v>109.26695867671641</c:v>
                </c:pt>
                <c:pt idx="73">
                  <c:v>109.38908312709643</c:v>
                </c:pt>
                <c:pt idx="74">
                  <c:v>109.5109934832647</c:v>
                </c:pt>
                <c:pt idx="75">
                  <c:v>109.63280016189312</c:v>
                </c:pt>
                <c:pt idx="76">
                  <c:v>109.75517331626602</c:v>
                </c:pt>
                <c:pt idx="77">
                  <c:v>109.87749811568128</c:v>
                </c:pt>
                <c:pt idx="78">
                  <c:v>109.999995612182</c:v>
                </c:pt>
                <c:pt idx="79">
                  <c:v>110.10647372705631</c:v>
                </c:pt>
                <c:pt idx="80">
                  <c:v>110.19707758601569</c:v>
                </c:pt>
                <c:pt idx="81">
                  <c:v>110.28707352724095</c:v>
                </c:pt>
                <c:pt idx="82">
                  <c:v>110.37666869838027</c:v>
                </c:pt>
                <c:pt idx="83">
                  <c:v>110.46694781758207</c:v>
                </c:pt>
                <c:pt idx="84">
                  <c:v>110.55710265655718</c:v>
                </c:pt>
                <c:pt idx="85">
                  <c:v>110.64652514412762</c:v>
                </c:pt>
                <c:pt idx="86">
                  <c:v>110.73710823018943</c:v>
                </c:pt>
                <c:pt idx="87">
                  <c:v>110.82742880928802</c:v>
                </c:pt>
                <c:pt idx="88">
                  <c:v>110.91720379580279</c:v>
                </c:pt>
                <c:pt idx="89">
                  <c:v>111.0073031709599</c:v>
                </c:pt>
                <c:pt idx="90">
                  <c:v>111.0973474312011</c:v>
                </c:pt>
                <c:pt idx="91">
                  <c:v>111.18522261605135</c:v>
                </c:pt>
                <c:pt idx="92">
                  <c:v>111.2701964898779</c:v>
                </c:pt>
                <c:pt idx="93">
                  <c:v>111.35635851973014</c:v>
                </c:pt>
                <c:pt idx="94">
                  <c:v>111.4409939072533</c:v>
                </c:pt>
                <c:pt idx="95">
                  <c:v>111.5269832401498</c:v>
                </c:pt>
                <c:pt idx="96">
                  <c:v>111.61284823106314</c:v>
                </c:pt>
                <c:pt idx="97">
                  <c:v>111.69885828931328</c:v>
                </c:pt>
                <c:pt idx="98">
                  <c:v>111.78418446527417</c:v>
                </c:pt>
                <c:pt idx="99">
                  <c:v>111.87032584011527</c:v>
                </c:pt>
                <c:pt idx="100">
                  <c:v>111.9554309286726</c:v>
                </c:pt>
                <c:pt idx="101">
                  <c:v>112.04136498752435</c:v>
                </c:pt>
                <c:pt idx="102">
                  <c:v>112.12681548141174</c:v>
                </c:pt>
                <c:pt idx="103">
                  <c:v>112.2137373866211</c:v>
                </c:pt>
                <c:pt idx="104">
                  <c:v>112.30031391122111</c:v>
                </c:pt>
                <c:pt idx="105">
                  <c:v>112.38684202744449</c:v>
                </c:pt>
                <c:pt idx="106">
                  <c:v>112.47336326701836</c:v>
                </c:pt>
                <c:pt idx="107">
                  <c:v>112.56032661126002</c:v>
                </c:pt>
                <c:pt idx="108">
                  <c:v>112.64612252389541</c:v>
                </c:pt>
                <c:pt idx="109">
                  <c:v>112.73283718365809</c:v>
                </c:pt>
                <c:pt idx="110">
                  <c:v>112.81966927807925</c:v>
                </c:pt>
                <c:pt idx="111">
                  <c:v>112.90617670199086</c:v>
                </c:pt>
                <c:pt idx="112">
                  <c:v>112.99276702058003</c:v>
                </c:pt>
                <c:pt idx="113">
                  <c:v>113.07990996978634</c:v>
                </c:pt>
                <c:pt idx="114">
                  <c:v>113.16575423685826</c:v>
                </c:pt>
                <c:pt idx="115">
                  <c:v>113.25146036279034</c:v>
                </c:pt>
                <c:pt idx="116">
                  <c:v>113.33740824557752</c:v>
                </c:pt>
              </c:numCache>
            </c:numRef>
          </c:val>
          <c:smooth val="0"/>
          <c:extLst>
            <c:ext xmlns:c16="http://schemas.microsoft.com/office/drawing/2014/chart" uri="{C3380CC4-5D6E-409C-BE32-E72D297353CC}">
              <c16:uniqueId val="{00000003-0DE8-4AE1-8D8A-0411C15E9627}"/>
            </c:ext>
          </c:extLst>
        </c:ser>
        <c:dLbls>
          <c:showLegendKey val="0"/>
          <c:showVal val="0"/>
          <c:showCatName val="0"/>
          <c:showSerName val="0"/>
          <c:showPercent val="0"/>
          <c:showBubbleSize val="0"/>
        </c:dLbls>
        <c:smooth val="0"/>
        <c:axId val="302003407"/>
        <c:axId val="302012047"/>
      </c:lineChart>
      <c:catAx>
        <c:axId val="302003407"/>
        <c:scaling>
          <c:orientation val="minMax"/>
        </c:scaling>
        <c:delete val="0"/>
        <c:axPos val="b"/>
        <c:numFmt formatCode="General" sourceLinked="1"/>
        <c:majorTickMark val="none"/>
        <c:minorTickMark val="none"/>
        <c:tickLblPos val="nextTo"/>
        <c:spPr>
          <a:noFill/>
          <a:ln w="9525" cap="flat" cmpd="sng" algn="ctr">
            <a:solidFill>
              <a:schemeClr val="tx1"/>
            </a:solidFill>
            <a:round/>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s-CL"/>
          </a:p>
        </c:txPr>
        <c:crossAx val="302012047"/>
        <c:crosses val="autoZero"/>
        <c:auto val="1"/>
        <c:lblAlgn val="ctr"/>
        <c:lblOffset val="100"/>
        <c:noMultiLvlLbl val="0"/>
      </c:catAx>
      <c:valAx>
        <c:axId val="302012047"/>
        <c:scaling>
          <c:orientation val="minMax"/>
          <c:min val="70"/>
        </c:scaling>
        <c:delete val="0"/>
        <c:axPos val="l"/>
        <c:title>
          <c:tx>
            <c:rich>
              <a:bodyPr rot="-540000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r>
                  <a:rPr lang="es-CL"/>
                  <a:t>Ocupación y horas trabajadas</a:t>
                </a:r>
              </a:p>
            </c:rich>
          </c:tx>
          <c:overlay val="0"/>
          <c:spPr>
            <a:noFill/>
            <a:ln>
              <a:noFill/>
            </a:ln>
            <a:effectLst/>
          </c:spPr>
          <c:txPr>
            <a:bodyPr rot="-540000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s-CL"/>
            </a:p>
          </c:txPr>
        </c:title>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s-CL"/>
          </a:p>
        </c:txPr>
        <c:crossAx val="302003407"/>
        <c:crosses val="autoZero"/>
        <c:crossBetween val="between"/>
      </c:valAx>
      <c:spPr>
        <a:noFill/>
        <a:ln>
          <a:solidFill>
            <a:schemeClr val="tx1"/>
          </a:solidFill>
        </a:ln>
        <a:effectLst/>
      </c:spPr>
    </c:plotArea>
    <c:legend>
      <c:legendPos val="b"/>
      <c:overlay val="0"/>
      <c:spPr>
        <a:noFill/>
        <a:ln>
          <a:noFill/>
        </a:ln>
        <a:effectLst/>
      </c:spPr>
      <c:txPr>
        <a:bodyPr rot="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s-CL"/>
        </a:p>
      </c:txPr>
    </c:legend>
    <c:plotVisOnly val="1"/>
    <c:dispBlanksAs val="gap"/>
    <c:showDLblsOverMax val="0"/>
  </c:chart>
  <c:spPr>
    <a:solidFill>
      <a:schemeClr val="bg1"/>
    </a:solidFill>
    <a:ln w="9525" cap="flat" cmpd="sng" algn="ctr">
      <a:noFill/>
      <a:round/>
    </a:ln>
    <a:effectLst/>
  </c:spPr>
  <c:txPr>
    <a:bodyPr/>
    <a:lstStyle/>
    <a:p>
      <a:pPr>
        <a:defRPr sz="1400"/>
      </a:pPr>
      <a:endParaRPr lang="es-CL"/>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1236063254156459"/>
          <c:y val="2.5322820124662842E-2"/>
          <c:w val="0.8571473178997383"/>
          <c:h val="0.62134583302057067"/>
        </c:manualLayout>
      </c:layout>
      <c:lineChart>
        <c:grouping val="standard"/>
        <c:varyColors val="0"/>
        <c:ser>
          <c:idx val="0"/>
          <c:order val="0"/>
          <c:tx>
            <c:strRef>
              <c:f>'Evolución K'!$E$1</c:f>
              <c:strCache>
                <c:ptCount val="1"/>
                <c:pt idx="0">
                  <c:v>Formación bruta de capital fijo</c:v>
                </c:pt>
              </c:strCache>
            </c:strRef>
          </c:tx>
          <c:spPr>
            <a:ln w="28575" cap="rnd">
              <a:solidFill>
                <a:srgbClr val="FF0000"/>
              </a:solidFill>
              <a:round/>
            </a:ln>
            <a:effectLst/>
          </c:spPr>
          <c:marker>
            <c:symbol val="none"/>
          </c:marker>
          <c:cat>
            <c:numRef>
              <c:f>'Evolución K'!$A$2:$A$40</c:f>
              <c:numCache>
                <c:formatCode>mmm\.yyyy</c:formatCode>
                <c:ptCount val="39"/>
                <c:pt idx="0">
                  <c:v>42064</c:v>
                </c:pt>
                <c:pt idx="1">
                  <c:v>42156</c:v>
                </c:pt>
                <c:pt idx="2">
                  <c:v>42248</c:v>
                </c:pt>
                <c:pt idx="3">
                  <c:v>42339</c:v>
                </c:pt>
                <c:pt idx="4">
                  <c:v>42430</c:v>
                </c:pt>
                <c:pt idx="5">
                  <c:v>42522</c:v>
                </c:pt>
                <c:pt idx="6">
                  <c:v>42614</c:v>
                </c:pt>
                <c:pt idx="7">
                  <c:v>42705</c:v>
                </c:pt>
                <c:pt idx="8">
                  <c:v>42795</c:v>
                </c:pt>
                <c:pt idx="9">
                  <c:v>42887</c:v>
                </c:pt>
                <c:pt idx="10">
                  <c:v>42979</c:v>
                </c:pt>
                <c:pt idx="11">
                  <c:v>43070</c:v>
                </c:pt>
                <c:pt idx="12">
                  <c:v>43160</c:v>
                </c:pt>
                <c:pt idx="13">
                  <c:v>43252</c:v>
                </c:pt>
                <c:pt idx="14">
                  <c:v>43344</c:v>
                </c:pt>
                <c:pt idx="15">
                  <c:v>43435</c:v>
                </c:pt>
                <c:pt idx="16">
                  <c:v>43525</c:v>
                </c:pt>
                <c:pt idx="17">
                  <c:v>43617</c:v>
                </c:pt>
                <c:pt idx="18">
                  <c:v>43709</c:v>
                </c:pt>
                <c:pt idx="19">
                  <c:v>43800</c:v>
                </c:pt>
                <c:pt idx="20">
                  <c:v>43891</c:v>
                </c:pt>
                <c:pt idx="21">
                  <c:v>43983</c:v>
                </c:pt>
                <c:pt idx="22">
                  <c:v>44075</c:v>
                </c:pt>
                <c:pt idx="23">
                  <c:v>44166</c:v>
                </c:pt>
                <c:pt idx="24">
                  <c:v>44256</c:v>
                </c:pt>
                <c:pt idx="25">
                  <c:v>44348</c:v>
                </c:pt>
                <c:pt idx="26">
                  <c:v>44440</c:v>
                </c:pt>
                <c:pt idx="27">
                  <c:v>44531</c:v>
                </c:pt>
                <c:pt idx="28">
                  <c:v>44621</c:v>
                </c:pt>
                <c:pt idx="29">
                  <c:v>44713</c:v>
                </c:pt>
                <c:pt idx="30">
                  <c:v>44805</c:v>
                </c:pt>
                <c:pt idx="31">
                  <c:v>44896</c:v>
                </c:pt>
                <c:pt idx="32">
                  <c:v>44986</c:v>
                </c:pt>
                <c:pt idx="33">
                  <c:v>45078</c:v>
                </c:pt>
                <c:pt idx="34">
                  <c:v>45170</c:v>
                </c:pt>
                <c:pt idx="35">
                  <c:v>45261</c:v>
                </c:pt>
                <c:pt idx="36">
                  <c:v>45352</c:v>
                </c:pt>
                <c:pt idx="37">
                  <c:v>45444</c:v>
                </c:pt>
                <c:pt idx="38">
                  <c:v>45536</c:v>
                </c:pt>
              </c:numCache>
            </c:numRef>
          </c:cat>
          <c:val>
            <c:numRef>
              <c:f>'Evolución K'!$E$2:$E$40</c:f>
              <c:numCache>
                <c:formatCode>0.00</c:formatCode>
                <c:ptCount val="39"/>
                <c:pt idx="0">
                  <c:v>100</c:v>
                </c:pt>
                <c:pt idx="1">
                  <c:v>101.04483941922746</c:v>
                </c:pt>
                <c:pt idx="2">
                  <c:v>105.11029846832083</c:v>
                </c:pt>
                <c:pt idx="3">
                  <c:v>102.05856999745053</c:v>
                </c:pt>
                <c:pt idx="4">
                  <c:v>102.21655258363602</c:v>
                </c:pt>
                <c:pt idx="5">
                  <c:v>100.24532647617652</c:v>
                </c:pt>
                <c:pt idx="6">
                  <c:v>98.222830116783413</c:v>
                </c:pt>
                <c:pt idx="7">
                  <c:v>98.691941023051896</c:v>
                </c:pt>
                <c:pt idx="8">
                  <c:v>95.431415053223361</c:v>
                </c:pt>
                <c:pt idx="9">
                  <c:v>96.073042591060585</c:v>
                </c:pt>
                <c:pt idx="10">
                  <c:v>95.567528429285687</c:v>
                </c:pt>
                <c:pt idx="11">
                  <c:v>100.43953429617258</c:v>
                </c:pt>
                <c:pt idx="12">
                  <c:v>101.24902485391702</c:v>
                </c:pt>
                <c:pt idx="13">
                  <c:v>103.89214069309128</c:v>
                </c:pt>
                <c:pt idx="14">
                  <c:v>101.66883643392781</c:v>
                </c:pt>
                <c:pt idx="15">
                  <c:v>105.07109781759382</c:v>
                </c:pt>
                <c:pt idx="16">
                  <c:v>105.10408257196376</c:v>
                </c:pt>
                <c:pt idx="17">
                  <c:v>107.64299550500014</c:v>
                </c:pt>
                <c:pt idx="18">
                  <c:v>107.99194206490399</c:v>
                </c:pt>
                <c:pt idx="19">
                  <c:v>109.06023919292393</c:v>
                </c:pt>
                <c:pt idx="20">
                  <c:v>105.67826391712502</c:v>
                </c:pt>
                <c:pt idx="21">
                  <c:v>87.158871843114412</c:v>
                </c:pt>
                <c:pt idx="22">
                  <c:v>89.866765882374438</c:v>
                </c:pt>
                <c:pt idx="23">
                  <c:v>99.309734488003741</c:v>
                </c:pt>
                <c:pt idx="24">
                  <c:v>107.82892202954773</c:v>
                </c:pt>
                <c:pt idx="25">
                  <c:v>104.69146684487185</c:v>
                </c:pt>
                <c:pt idx="26">
                  <c:v>114.61222618565152</c:v>
                </c:pt>
                <c:pt idx="27">
                  <c:v>115.76647753890552</c:v>
                </c:pt>
                <c:pt idx="28">
                  <c:v>112.68713724306762</c:v>
                </c:pt>
                <c:pt idx="29">
                  <c:v>114.69397505397716</c:v>
                </c:pt>
                <c:pt idx="30">
                  <c:v>116.95816111416038</c:v>
                </c:pt>
                <c:pt idx="31">
                  <c:v>117.02126939048026</c:v>
                </c:pt>
                <c:pt idx="32">
                  <c:v>117.26998360976806</c:v>
                </c:pt>
                <c:pt idx="33">
                  <c:v>116.0508982355382</c:v>
                </c:pt>
                <c:pt idx="34">
                  <c:v>114.09027256268611</c:v>
                </c:pt>
                <c:pt idx="35">
                  <c:v>110.78601742962002</c:v>
                </c:pt>
                <c:pt idx="36">
                  <c:v>110.4425215762181</c:v>
                </c:pt>
                <c:pt idx="37">
                  <c:v>112.26560380153154</c:v>
                </c:pt>
                <c:pt idx="38">
                  <c:v>113.5927405690389</c:v>
                </c:pt>
              </c:numCache>
            </c:numRef>
          </c:val>
          <c:smooth val="0"/>
          <c:extLst>
            <c:ext xmlns:c16="http://schemas.microsoft.com/office/drawing/2014/chart" uri="{C3380CC4-5D6E-409C-BE32-E72D297353CC}">
              <c16:uniqueId val="{00000000-3E54-4683-8326-36A94C5169F7}"/>
            </c:ext>
          </c:extLst>
        </c:ser>
        <c:ser>
          <c:idx val="1"/>
          <c:order val="1"/>
          <c:tx>
            <c:strRef>
              <c:f>'Evolución K'!$F$1</c:f>
              <c:strCache>
                <c:ptCount val="1"/>
                <c:pt idx="0">
                  <c:v>Construcción y otras obras</c:v>
                </c:pt>
              </c:strCache>
            </c:strRef>
          </c:tx>
          <c:spPr>
            <a:ln w="28575" cap="rnd">
              <a:solidFill>
                <a:srgbClr val="002060"/>
              </a:solidFill>
              <a:round/>
            </a:ln>
            <a:effectLst/>
          </c:spPr>
          <c:marker>
            <c:symbol val="none"/>
          </c:marker>
          <c:cat>
            <c:numRef>
              <c:f>'Evolución K'!$A$2:$A$40</c:f>
              <c:numCache>
                <c:formatCode>mmm\.yyyy</c:formatCode>
                <c:ptCount val="39"/>
                <c:pt idx="0">
                  <c:v>42064</c:v>
                </c:pt>
                <c:pt idx="1">
                  <c:v>42156</c:v>
                </c:pt>
                <c:pt idx="2">
                  <c:v>42248</c:v>
                </c:pt>
                <c:pt idx="3">
                  <c:v>42339</c:v>
                </c:pt>
                <c:pt idx="4">
                  <c:v>42430</c:v>
                </c:pt>
                <c:pt idx="5">
                  <c:v>42522</c:v>
                </c:pt>
                <c:pt idx="6">
                  <c:v>42614</c:v>
                </c:pt>
                <c:pt idx="7">
                  <c:v>42705</c:v>
                </c:pt>
                <c:pt idx="8">
                  <c:v>42795</c:v>
                </c:pt>
                <c:pt idx="9">
                  <c:v>42887</c:v>
                </c:pt>
                <c:pt idx="10">
                  <c:v>42979</c:v>
                </c:pt>
                <c:pt idx="11">
                  <c:v>43070</c:v>
                </c:pt>
                <c:pt idx="12">
                  <c:v>43160</c:v>
                </c:pt>
                <c:pt idx="13">
                  <c:v>43252</c:v>
                </c:pt>
                <c:pt idx="14">
                  <c:v>43344</c:v>
                </c:pt>
                <c:pt idx="15">
                  <c:v>43435</c:v>
                </c:pt>
                <c:pt idx="16">
                  <c:v>43525</c:v>
                </c:pt>
                <c:pt idx="17">
                  <c:v>43617</c:v>
                </c:pt>
                <c:pt idx="18">
                  <c:v>43709</c:v>
                </c:pt>
                <c:pt idx="19">
                  <c:v>43800</c:v>
                </c:pt>
                <c:pt idx="20">
                  <c:v>43891</c:v>
                </c:pt>
                <c:pt idx="21">
                  <c:v>43983</c:v>
                </c:pt>
                <c:pt idx="22">
                  <c:v>44075</c:v>
                </c:pt>
                <c:pt idx="23">
                  <c:v>44166</c:v>
                </c:pt>
                <c:pt idx="24">
                  <c:v>44256</c:v>
                </c:pt>
                <c:pt idx="25">
                  <c:v>44348</c:v>
                </c:pt>
                <c:pt idx="26">
                  <c:v>44440</c:v>
                </c:pt>
                <c:pt idx="27">
                  <c:v>44531</c:v>
                </c:pt>
                <c:pt idx="28">
                  <c:v>44621</c:v>
                </c:pt>
                <c:pt idx="29">
                  <c:v>44713</c:v>
                </c:pt>
                <c:pt idx="30">
                  <c:v>44805</c:v>
                </c:pt>
                <c:pt idx="31">
                  <c:v>44896</c:v>
                </c:pt>
                <c:pt idx="32">
                  <c:v>44986</c:v>
                </c:pt>
                <c:pt idx="33">
                  <c:v>45078</c:v>
                </c:pt>
                <c:pt idx="34">
                  <c:v>45170</c:v>
                </c:pt>
                <c:pt idx="35">
                  <c:v>45261</c:v>
                </c:pt>
                <c:pt idx="36">
                  <c:v>45352</c:v>
                </c:pt>
                <c:pt idx="37">
                  <c:v>45444</c:v>
                </c:pt>
                <c:pt idx="38">
                  <c:v>45536</c:v>
                </c:pt>
              </c:numCache>
            </c:numRef>
          </c:cat>
          <c:val>
            <c:numRef>
              <c:f>'Evolución K'!$F$2:$F$40</c:f>
              <c:numCache>
                <c:formatCode>0.00</c:formatCode>
                <c:ptCount val="39"/>
                <c:pt idx="0">
                  <c:v>100</c:v>
                </c:pt>
                <c:pt idx="1">
                  <c:v>102.82227484593469</c:v>
                </c:pt>
                <c:pt idx="2">
                  <c:v>104.88582550139469</c:v>
                </c:pt>
                <c:pt idx="3">
                  <c:v>101.81884067969253</c:v>
                </c:pt>
                <c:pt idx="4">
                  <c:v>100.97069222438628</c:v>
                </c:pt>
                <c:pt idx="5">
                  <c:v>100.39021683238131</c:v>
                </c:pt>
                <c:pt idx="6">
                  <c:v>100.72403179053897</c:v>
                </c:pt>
                <c:pt idx="7">
                  <c:v>98.50036197718714</c:v>
                </c:pt>
                <c:pt idx="8">
                  <c:v>94.228925295638533</c:v>
                </c:pt>
                <c:pt idx="9">
                  <c:v>93.349049043525184</c:v>
                </c:pt>
                <c:pt idx="10">
                  <c:v>92.424575155204408</c:v>
                </c:pt>
                <c:pt idx="11">
                  <c:v>96.642464824415299</c:v>
                </c:pt>
                <c:pt idx="12">
                  <c:v>98.451983972906433</c:v>
                </c:pt>
                <c:pt idx="13">
                  <c:v>97.868822226327154</c:v>
                </c:pt>
                <c:pt idx="14">
                  <c:v>96.937299769397782</c:v>
                </c:pt>
                <c:pt idx="15">
                  <c:v>99.982508815119104</c:v>
                </c:pt>
                <c:pt idx="16">
                  <c:v>101.8644274760906</c:v>
                </c:pt>
                <c:pt idx="17">
                  <c:v>104.16568191397415</c:v>
                </c:pt>
                <c:pt idx="18">
                  <c:v>103.61817702451968</c:v>
                </c:pt>
                <c:pt idx="19">
                  <c:v>103.90041898616505</c:v>
                </c:pt>
                <c:pt idx="20">
                  <c:v>107.63870717312136</c:v>
                </c:pt>
                <c:pt idx="21">
                  <c:v>88.143314677032691</c:v>
                </c:pt>
                <c:pt idx="22">
                  <c:v>81.35286634347473</c:v>
                </c:pt>
                <c:pt idx="23">
                  <c:v>94.021140600263053</c:v>
                </c:pt>
                <c:pt idx="24">
                  <c:v>98.228112581744327</c:v>
                </c:pt>
                <c:pt idx="25">
                  <c:v>99.582887378264701</c:v>
                </c:pt>
                <c:pt idx="26">
                  <c:v>106.46818896246435</c:v>
                </c:pt>
                <c:pt idx="27">
                  <c:v>105.52207956094759</c:v>
                </c:pt>
                <c:pt idx="28">
                  <c:v>104.05220853642858</c:v>
                </c:pt>
                <c:pt idx="29">
                  <c:v>105.69962420956331</c:v>
                </c:pt>
                <c:pt idx="30">
                  <c:v>108.23661131313278</c:v>
                </c:pt>
                <c:pt idx="31">
                  <c:v>108.60735096759169</c:v>
                </c:pt>
                <c:pt idx="32">
                  <c:v>105.30146856754547</c:v>
                </c:pt>
                <c:pt idx="33">
                  <c:v>106.03034423229984</c:v>
                </c:pt>
                <c:pt idx="34">
                  <c:v>106.36132309596273</c:v>
                </c:pt>
                <c:pt idx="35">
                  <c:v>105.17575583018687</c:v>
                </c:pt>
                <c:pt idx="36">
                  <c:v>104.72752893102948</c:v>
                </c:pt>
                <c:pt idx="37">
                  <c:v>104.97976059184045</c:v>
                </c:pt>
                <c:pt idx="38">
                  <c:v>104.76209628158514</c:v>
                </c:pt>
              </c:numCache>
            </c:numRef>
          </c:val>
          <c:smooth val="0"/>
          <c:extLst>
            <c:ext xmlns:c16="http://schemas.microsoft.com/office/drawing/2014/chart" uri="{C3380CC4-5D6E-409C-BE32-E72D297353CC}">
              <c16:uniqueId val="{00000001-3E54-4683-8326-36A94C5169F7}"/>
            </c:ext>
          </c:extLst>
        </c:ser>
        <c:ser>
          <c:idx val="2"/>
          <c:order val="2"/>
          <c:tx>
            <c:strRef>
              <c:f>'Evolución K'!$G$1</c:f>
              <c:strCache>
                <c:ptCount val="1"/>
                <c:pt idx="0">
                  <c:v>Maquinaria y Equipo</c:v>
                </c:pt>
              </c:strCache>
            </c:strRef>
          </c:tx>
          <c:spPr>
            <a:ln w="28575" cap="rnd">
              <a:solidFill>
                <a:schemeClr val="accent3"/>
              </a:solidFill>
              <a:round/>
            </a:ln>
            <a:effectLst/>
          </c:spPr>
          <c:marker>
            <c:symbol val="none"/>
          </c:marker>
          <c:cat>
            <c:numRef>
              <c:f>'Evolución K'!$A$2:$A$40</c:f>
              <c:numCache>
                <c:formatCode>mmm\.yyyy</c:formatCode>
                <c:ptCount val="39"/>
                <c:pt idx="0">
                  <c:v>42064</c:v>
                </c:pt>
                <c:pt idx="1">
                  <c:v>42156</c:v>
                </c:pt>
                <c:pt idx="2">
                  <c:v>42248</c:v>
                </c:pt>
                <c:pt idx="3">
                  <c:v>42339</c:v>
                </c:pt>
                <c:pt idx="4">
                  <c:v>42430</c:v>
                </c:pt>
                <c:pt idx="5">
                  <c:v>42522</c:v>
                </c:pt>
                <c:pt idx="6">
                  <c:v>42614</c:v>
                </c:pt>
                <c:pt idx="7">
                  <c:v>42705</c:v>
                </c:pt>
                <c:pt idx="8">
                  <c:v>42795</c:v>
                </c:pt>
                <c:pt idx="9">
                  <c:v>42887</c:v>
                </c:pt>
                <c:pt idx="10">
                  <c:v>42979</c:v>
                </c:pt>
                <c:pt idx="11">
                  <c:v>43070</c:v>
                </c:pt>
                <c:pt idx="12">
                  <c:v>43160</c:v>
                </c:pt>
                <c:pt idx="13">
                  <c:v>43252</c:v>
                </c:pt>
                <c:pt idx="14">
                  <c:v>43344</c:v>
                </c:pt>
                <c:pt idx="15">
                  <c:v>43435</c:v>
                </c:pt>
                <c:pt idx="16">
                  <c:v>43525</c:v>
                </c:pt>
                <c:pt idx="17">
                  <c:v>43617</c:v>
                </c:pt>
                <c:pt idx="18">
                  <c:v>43709</c:v>
                </c:pt>
                <c:pt idx="19">
                  <c:v>43800</c:v>
                </c:pt>
                <c:pt idx="20">
                  <c:v>43891</c:v>
                </c:pt>
                <c:pt idx="21">
                  <c:v>43983</c:v>
                </c:pt>
                <c:pt idx="22">
                  <c:v>44075</c:v>
                </c:pt>
                <c:pt idx="23">
                  <c:v>44166</c:v>
                </c:pt>
                <c:pt idx="24">
                  <c:v>44256</c:v>
                </c:pt>
                <c:pt idx="25">
                  <c:v>44348</c:v>
                </c:pt>
                <c:pt idx="26">
                  <c:v>44440</c:v>
                </c:pt>
                <c:pt idx="27">
                  <c:v>44531</c:v>
                </c:pt>
                <c:pt idx="28">
                  <c:v>44621</c:v>
                </c:pt>
                <c:pt idx="29">
                  <c:v>44713</c:v>
                </c:pt>
                <c:pt idx="30">
                  <c:v>44805</c:v>
                </c:pt>
                <c:pt idx="31">
                  <c:v>44896</c:v>
                </c:pt>
                <c:pt idx="32">
                  <c:v>44986</c:v>
                </c:pt>
                <c:pt idx="33">
                  <c:v>45078</c:v>
                </c:pt>
                <c:pt idx="34">
                  <c:v>45170</c:v>
                </c:pt>
                <c:pt idx="35">
                  <c:v>45261</c:v>
                </c:pt>
                <c:pt idx="36">
                  <c:v>45352</c:v>
                </c:pt>
                <c:pt idx="37">
                  <c:v>45444</c:v>
                </c:pt>
                <c:pt idx="38">
                  <c:v>45536</c:v>
                </c:pt>
              </c:numCache>
            </c:numRef>
          </c:cat>
          <c:val>
            <c:numRef>
              <c:f>'Evolución K'!$G$2:$G$40</c:f>
              <c:numCache>
                <c:formatCode>0.00</c:formatCode>
                <c:ptCount val="39"/>
                <c:pt idx="0">
                  <c:v>100</c:v>
                </c:pt>
                <c:pt idx="1">
                  <c:v>97.546774059248648</c:v>
                </c:pt>
                <c:pt idx="2">
                  <c:v>105.55207041572856</c:v>
                </c:pt>
                <c:pt idx="3">
                  <c:v>102.53036706507737</c:v>
                </c:pt>
                <c:pt idx="4">
                  <c:v>104.49413325370369</c:v>
                </c:pt>
                <c:pt idx="5">
                  <c:v>99.940515360678191</c:v>
                </c:pt>
                <c:pt idx="6">
                  <c:v>93.542273317345675</c:v>
                </c:pt>
                <c:pt idx="7">
                  <c:v>99.012620443859774</c:v>
                </c:pt>
                <c:pt idx="8">
                  <c:v>97.669041663488514</c:v>
                </c:pt>
                <c:pt idx="9">
                  <c:v>101.1753936002528</c:v>
                </c:pt>
                <c:pt idx="10">
                  <c:v>101.45889710824989</c:v>
                </c:pt>
                <c:pt idx="11">
                  <c:v>107.56120817860793</c:v>
                </c:pt>
                <c:pt idx="12">
                  <c:v>106.48263297697602</c:v>
                </c:pt>
                <c:pt idx="13">
                  <c:v>115.56210990904982</c:v>
                </c:pt>
                <c:pt idx="14">
                  <c:v>110.76580458711372</c:v>
                </c:pt>
                <c:pt idx="15">
                  <c:v>114.8694917338902</c:v>
                </c:pt>
                <c:pt idx="16">
                  <c:v>111.09255650052121</c:v>
                </c:pt>
                <c:pt idx="17">
                  <c:v>114.10676634410162</c:v>
                </c:pt>
                <c:pt idx="18">
                  <c:v>116.31275545684933</c:v>
                </c:pt>
                <c:pt idx="19">
                  <c:v>119.00409900503828</c:v>
                </c:pt>
                <c:pt idx="20">
                  <c:v>101.41033032741677</c:v>
                </c:pt>
                <c:pt idx="21">
                  <c:v>84.894025294175776</c:v>
                </c:pt>
                <c:pt idx="22">
                  <c:v>106.44278774629426</c:v>
                </c:pt>
                <c:pt idx="23">
                  <c:v>109.45106659439041</c:v>
                </c:pt>
                <c:pt idx="24">
                  <c:v>125.42188450291138</c:v>
                </c:pt>
                <c:pt idx="25">
                  <c:v>114.10516767180503</c:v>
                </c:pt>
                <c:pt idx="26">
                  <c:v>129.56141607102549</c:v>
                </c:pt>
                <c:pt idx="27">
                  <c:v>134.53956814456717</c:v>
                </c:pt>
                <c:pt idx="28">
                  <c:v>128.55151995154623</c:v>
                </c:pt>
                <c:pt idx="29">
                  <c:v>131.23815269701396</c:v>
                </c:pt>
                <c:pt idx="30">
                  <c:v>132.95892255976233</c:v>
                </c:pt>
                <c:pt idx="31">
                  <c:v>132.42728282234063</c:v>
                </c:pt>
                <c:pt idx="32">
                  <c:v>139.17692074267543</c:v>
                </c:pt>
                <c:pt idx="33">
                  <c:v>134.41935216399833</c:v>
                </c:pt>
                <c:pt idx="34">
                  <c:v>128.29521639338381</c:v>
                </c:pt>
                <c:pt idx="35">
                  <c:v>121.13935925339983</c:v>
                </c:pt>
                <c:pt idx="36">
                  <c:v>120.6930652885207</c:v>
                </c:pt>
                <c:pt idx="37">
                  <c:v>125.52022964656211</c:v>
                </c:pt>
                <c:pt idx="38">
                  <c:v>129.80467678992107</c:v>
                </c:pt>
              </c:numCache>
            </c:numRef>
          </c:val>
          <c:smooth val="0"/>
          <c:extLst>
            <c:ext xmlns:c16="http://schemas.microsoft.com/office/drawing/2014/chart" uri="{C3380CC4-5D6E-409C-BE32-E72D297353CC}">
              <c16:uniqueId val="{00000002-3E54-4683-8326-36A94C5169F7}"/>
            </c:ext>
          </c:extLst>
        </c:ser>
        <c:dLbls>
          <c:showLegendKey val="0"/>
          <c:showVal val="0"/>
          <c:showCatName val="0"/>
          <c:showSerName val="0"/>
          <c:showPercent val="0"/>
          <c:showBubbleSize val="0"/>
        </c:dLbls>
        <c:smooth val="0"/>
        <c:axId val="1732045487"/>
        <c:axId val="1732033007"/>
      </c:lineChart>
      <c:dateAx>
        <c:axId val="1732045487"/>
        <c:scaling>
          <c:orientation val="minMax"/>
        </c:scaling>
        <c:delete val="0"/>
        <c:axPos val="b"/>
        <c:numFmt formatCode="mmm\.yyyy" sourceLinked="1"/>
        <c:majorTickMark val="out"/>
        <c:minorTickMark val="none"/>
        <c:tickLblPos val="nextTo"/>
        <c:spPr>
          <a:noFill/>
          <a:ln w="9525" cap="flat" cmpd="sng" algn="ctr">
            <a:solidFill>
              <a:schemeClr val="tx1"/>
            </a:solidFill>
            <a:round/>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s-CL"/>
          </a:p>
        </c:txPr>
        <c:crossAx val="1732033007"/>
        <c:crosses val="autoZero"/>
        <c:auto val="1"/>
        <c:lblOffset val="100"/>
        <c:baseTimeUnit val="months"/>
      </c:dateAx>
      <c:valAx>
        <c:axId val="1732033007"/>
        <c:scaling>
          <c:orientation val="minMax"/>
          <c:min val="70"/>
        </c:scaling>
        <c:delete val="0"/>
        <c:axPos val="l"/>
        <c:title>
          <c:tx>
            <c:rich>
              <a:bodyPr rot="-540000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r>
                  <a:rPr lang="es-CL"/>
                  <a:t>Nivel de inversión</a:t>
                </a:r>
              </a:p>
            </c:rich>
          </c:tx>
          <c:overlay val="0"/>
          <c:spPr>
            <a:noFill/>
            <a:ln>
              <a:noFill/>
            </a:ln>
            <a:effectLst/>
          </c:spPr>
          <c:txPr>
            <a:bodyPr rot="-540000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s-CL"/>
            </a:p>
          </c:txPr>
        </c:title>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s-CL"/>
          </a:p>
        </c:txPr>
        <c:crossAx val="1732045487"/>
        <c:crosses val="autoZero"/>
        <c:crossBetween val="between"/>
      </c:valAx>
      <c:spPr>
        <a:noFill/>
        <a:ln>
          <a:solidFill>
            <a:schemeClr val="tx1"/>
          </a:solidFill>
        </a:ln>
        <a:effectLst/>
      </c:spPr>
    </c:plotArea>
    <c:legend>
      <c:legendPos val="b"/>
      <c:layout>
        <c:manualLayout>
          <c:xMode val="edge"/>
          <c:yMode val="edge"/>
          <c:x val="1.6817798454674088E-2"/>
          <c:y val="0.89881766381766381"/>
          <c:w val="0.97727853955816735"/>
          <c:h val="8.6402342513453634E-2"/>
        </c:manualLayout>
      </c:layout>
      <c:overlay val="0"/>
      <c:spPr>
        <a:noFill/>
        <a:ln>
          <a:noFill/>
        </a:ln>
        <a:effectLst/>
      </c:spPr>
      <c:txPr>
        <a:bodyPr rot="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s-CL"/>
        </a:p>
      </c:txPr>
    </c:legend>
    <c:plotVisOnly val="1"/>
    <c:dispBlanksAs val="gap"/>
    <c:showDLblsOverMax val="0"/>
  </c:chart>
  <c:spPr>
    <a:solidFill>
      <a:schemeClr val="bg1"/>
    </a:solidFill>
    <a:ln w="9525" cap="flat" cmpd="sng" algn="ctr">
      <a:noFill/>
      <a:round/>
    </a:ln>
    <a:effectLst/>
  </c:spPr>
  <c:txPr>
    <a:bodyPr/>
    <a:lstStyle/>
    <a:p>
      <a:pPr>
        <a:defRPr sz="1400"/>
      </a:pPr>
      <a:endParaRPr lang="es-CL"/>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5873011689876657"/>
          <c:y val="4.9320017566638411E-2"/>
          <c:w val="0.80920886620121502"/>
          <c:h val="0.65741200455045778"/>
        </c:manualLayout>
      </c:layout>
      <c:lineChart>
        <c:grouping val="standard"/>
        <c:varyColors val="0"/>
        <c:ser>
          <c:idx val="0"/>
          <c:order val="0"/>
          <c:tx>
            <c:v>Economía no minera</c:v>
          </c:tx>
          <c:spPr>
            <a:ln w="28575" cap="rnd">
              <a:solidFill>
                <a:schemeClr val="tx2"/>
              </a:solidFill>
              <a:round/>
            </a:ln>
            <a:effectLst/>
          </c:spPr>
          <c:marker>
            <c:symbol val="none"/>
          </c:marker>
          <c:cat>
            <c:numRef>
              <c:f>'Figura. Evolución PTF'!$A$4:$A$38</c:f>
              <c:numCache>
                <c:formatCode>General</c:formatCode>
                <c:ptCount val="35"/>
                <c:pt idx="0">
                  <c:v>1990</c:v>
                </c:pt>
                <c:pt idx="1">
                  <c:v>1991</c:v>
                </c:pt>
                <c:pt idx="2">
                  <c:v>1992</c:v>
                </c:pt>
                <c:pt idx="3">
                  <c:v>1993</c:v>
                </c:pt>
                <c:pt idx="4">
                  <c:v>1994</c:v>
                </c:pt>
                <c:pt idx="5">
                  <c:v>1995</c:v>
                </c:pt>
                <c:pt idx="6">
                  <c:v>1996</c:v>
                </c:pt>
                <c:pt idx="7">
                  <c:v>1997</c:v>
                </c:pt>
                <c:pt idx="8">
                  <c:v>1998</c:v>
                </c:pt>
                <c:pt idx="9">
                  <c:v>1999</c:v>
                </c:pt>
                <c:pt idx="10">
                  <c:v>2000</c:v>
                </c:pt>
                <c:pt idx="11">
                  <c:v>2001</c:v>
                </c:pt>
                <c:pt idx="12">
                  <c:v>2002</c:v>
                </c:pt>
                <c:pt idx="13">
                  <c:v>2003</c:v>
                </c:pt>
                <c:pt idx="14">
                  <c:v>2004</c:v>
                </c:pt>
                <c:pt idx="15">
                  <c:v>2005</c:v>
                </c:pt>
                <c:pt idx="16">
                  <c:v>2006</c:v>
                </c:pt>
                <c:pt idx="17">
                  <c:v>2007</c:v>
                </c:pt>
                <c:pt idx="18">
                  <c:v>2008</c:v>
                </c:pt>
                <c:pt idx="19">
                  <c:v>2009</c:v>
                </c:pt>
                <c:pt idx="20">
                  <c:v>2010</c:v>
                </c:pt>
                <c:pt idx="21">
                  <c:v>2011</c:v>
                </c:pt>
                <c:pt idx="22">
                  <c:v>2012</c:v>
                </c:pt>
                <c:pt idx="23">
                  <c:v>2013</c:v>
                </c:pt>
                <c:pt idx="24">
                  <c:v>2014</c:v>
                </c:pt>
                <c:pt idx="25">
                  <c:v>2015</c:v>
                </c:pt>
                <c:pt idx="26">
                  <c:v>2016</c:v>
                </c:pt>
                <c:pt idx="27">
                  <c:v>2017</c:v>
                </c:pt>
                <c:pt idx="28">
                  <c:v>2018</c:v>
                </c:pt>
                <c:pt idx="29">
                  <c:v>2019</c:v>
                </c:pt>
                <c:pt idx="30">
                  <c:v>2020</c:v>
                </c:pt>
                <c:pt idx="31">
                  <c:v>2021</c:v>
                </c:pt>
                <c:pt idx="32">
                  <c:v>2022</c:v>
                </c:pt>
                <c:pt idx="33">
                  <c:v>2023</c:v>
                </c:pt>
                <c:pt idx="34">
                  <c:v>2024</c:v>
                </c:pt>
              </c:numCache>
            </c:numRef>
          </c:cat>
          <c:val>
            <c:numRef>
              <c:f>'Figura. Evolución PTF'!$H$4:$H$38</c:f>
              <c:numCache>
                <c:formatCode>General</c:formatCode>
                <c:ptCount val="35"/>
                <c:pt idx="0">
                  <c:v>100</c:v>
                </c:pt>
                <c:pt idx="1">
                  <c:v>103.38911388128831</c:v>
                </c:pt>
                <c:pt idx="2">
                  <c:v>109.56564003679942</c:v>
                </c:pt>
                <c:pt idx="3">
                  <c:v>109.84021996824451</c:v>
                </c:pt>
                <c:pt idx="4">
                  <c:v>112.6115744561814</c:v>
                </c:pt>
                <c:pt idx="5">
                  <c:v>118.27045816167194</c:v>
                </c:pt>
                <c:pt idx="6">
                  <c:v>117.24214259339905</c:v>
                </c:pt>
                <c:pt idx="7">
                  <c:v>122.13732054207469</c:v>
                </c:pt>
                <c:pt idx="8">
                  <c:v>121.2537835654021</c:v>
                </c:pt>
                <c:pt idx="9">
                  <c:v>123.20236989661619</c:v>
                </c:pt>
                <c:pt idx="10">
                  <c:v>124.98155294845557</c:v>
                </c:pt>
                <c:pt idx="11">
                  <c:v>127.09633649573226</c:v>
                </c:pt>
                <c:pt idx="12">
                  <c:v>128.11542986075207</c:v>
                </c:pt>
                <c:pt idx="13">
                  <c:v>130.87534362053464</c:v>
                </c:pt>
                <c:pt idx="14">
                  <c:v>134.60994118846938</c:v>
                </c:pt>
                <c:pt idx="15">
                  <c:v>139.57848963197529</c:v>
                </c:pt>
                <c:pt idx="16">
                  <c:v>140.94874866914756</c:v>
                </c:pt>
                <c:pt idx="17">
                  <c:v>142.32341328917784</c:v>
                </c:pt>
                <c:pt idx="18">
                  <c:v>145.12250578904201</c:v>
                </c:pt>
                <c:pt idx="19">
                  <c:v>144.45509439587997</c:v>
                </c:pt>
                <c:pt idx="20">
                  <c:v>147.31365279280743</c:v>
                </c:pt>
                <c:pt idx="21">
                  <c:v>152.38437330577938</c:v>
                </c:pt>
                <c:pt idx="22">
                  <c:v>155.96480809761272</c:v>
                </c:pt>
                <c:pt idx="23">
                  <c:v>155.0201498615647</c:v>
                </c:pt>
                <c:pt idx="24">
                  <c:v>155.20543753870285</c:v>
                </c:pt>
                <c:pt idx="25">
                  <c:v>154.52336751691882</c:v>
                </c:pt>
                <c:pt idx="26">
                  <c:v>155.00891687516443</c:v>
                </c:pt>
                <c:pt idx="27">
                  <c:v>154.40770314080072</c:v>
                </c:pt>
                <c:pt idx="28">
                  <c:v>156.15013321948788</c:v>
                </c:pt>
                <c:pt idx="29">
                  <c:v>154.73564692522945</c:v>
                </c:pt>
                <c:pt idx="30">
                  <c:v>157.45148262497455</c:v>
                </c:pt>
                <c:pt idx="31">
                  <c:v>164.60068499399853</c:v>
                </c:pt>
                <c:pt idx="32">
                  <c:v>159.7493741776016</c:v>
                </c:pt>
                <c:pt idx="33">
                  <c:v>158.98012567076233</c:v>
                </c:pt>
                <c:pt idx="34">
                  <c:v>158.60870808871209</c:v>
                </c:pt>
              </c:numCache>
            </c:numRef>
          </c:val>
          <c:smooth val="0"/>
          <c:extLst>
            <c:ext xmlns:c16="http://schemas.microsoft.com/office/drawing/2014/chart" uri="{C3380CC4-5D6E-409C-BE32-E72D297353CC}">
              <c16:uniqueId val="{00000000-805A-4E15-8E92-29724D248E74}"/>
            </c:ext>
          </c:extLst>
        </c:ser>
        <c:ser>
          <c:idx val="1"/>
          <c:order val="1"/>
          <c:tx>
            <c:v>Economía agregada</c:v>
          </c:tx>
          <c:spPr>
            <a:ln w="28575" cap="rnd">
              <a:solidFill>
                <a:srgbClr val="E03B26"/>
              </a:solidFill>
              <a:round/>
            </a:ln>
            <a:effectLst/>
          </c:spPr>
          <c:marker>
            <c:symbol val="none"/>
          </c:marker>
          <c:cat>
            <c:numRef>
              <c:f>'Figura. Evolución PTF'!$A$4:$A$38</c:f>
              <c:numCache>
                <c:formatCode>General</c:formatCode>
                <c:ptCount val="35"/>
                <c:pt idx="0">
                  <c:v>1990</c:v>
                </c:pt>
                <c:pt idx="1">
                  <c:v>1991</c:v>
                </c:pt>
                <c:pt idx="2">
                  <c:v>1992</c:v>
                </c:pt>
                <c:pt idx="3">
                  <c:v>1993</c:v>
                </c:pt>
                <c:pt idx="4">
                  <c:v>1994</c:v>
                </c:pt>
                <c:pt idx="5">
                  <c:v>1995</c:v>
                </c:pt>
                <c:pt idx="6">
                  <c:v>1996</c:v>
                </c:pt>
                <c:pt idx="7">
                  <c:v>1997</c:v>
                </c:pt>
                <c:pt idx="8">
                  <c:v>1998</c:v>
                </c:pt>
                <c:pt idx="9">
                  <c:v>1999</c:v>
                </c:pt>
                <c:pt idx="10">
                  <c:v>2000</c:v>
                </c:pt>
                <c:pt idx="11">
                  <c:v>2001</c:v>
                </c:pt>
                <c:pt idx="12">
                  <c:v>2002</c:v>
                </c:pt>
                <c:pt idx="13">
                  <c:v>2003</c:v>
                </c:pt>
                <c:pt idx="14">
                  <c:v>2004</c:v>
                </c:pt>
                <c:pt idx="15">
                  <c:v>2005</c:v>
                </c:pt>
                <c:pt idx="16">
                  <c:v>2006</c:v>
                </c:pt>
                <c:pt idx="17">
                  <c:v>2007</c:v>
                </c:pt>
                <c:pt idx="18">
                  <c:v>2008</c:v>
                </c:pt>
                <c:pt idx="19">
                  <c:v>2009</c:v>
                </c:pt>
                <c:pt idx="20">
                  <c:v>2010</c:v>
                </c:pt>
                <c:pt idx="21">
                  <c:v>2011</c:v>
                </c:pt>
                <c:pt idx="22">
                  <c:v>2012</c:v>
                </c:pt>
                <c:pt idx="23">
                  <c:v>2013</c:v>
                </c:pt>
                <c:pt idx="24">
                  <c:v>2014</c:v>
                </c:pt>
                <c:pt idx="25">
                  <c:v>2015</c:v>
                </c:pt>
                <c:pt idx="26">
                  <c:v>2016</c:v>
                </c:pt>
                <c:pt idx="27">
                  <c:v>2017</c:v>
                </c:pt>
                <c:pt idx="28">
                  <c:v>2018</c:v>
                </c:pt>
                <c:pt idx="29">
                  <c:v>2019</c:v>
                </c:pt>
                <c:pt idx="30">
                  <c:v>2020</c:v>
                </c:pt>
                <c:pt idx="31">
                  <c:v>2021</c:v>
                </c:pt>
                <c:pt idx="32">
                  <c:v>2022</c:v>
                </c:pt>
                <c:pt idx="33">
                  <c:v>2023</c:v>
                </c:pt>
                <c:pt idx="34">
                  <c:v>2024</c:v>
                </c:pt>
              </c:numCache>
            </c:numRef>
          </c:cat>
          <c:val>
            <c:numRef>
              <c:f>'Figura. Evolución PTF'!$C$4:$C$38</c:f>
              <c:numCache>
                <c:formatCode>General</c:formatCode>
                <c:ptCount val="35"/>
                <c:pt idx="0">
                  <c:v>100</c:v>
                </c:pt>
                <c:pt idx="1">
                  <c:v>104.02107788718288</c:v>
                </c:pt>
                <c:pt idx="2">
                  <c:v>109.00452176848219</c:v>
                </c:pt>
                <c:pt idx="3">
                  <c:v>108.72247964361948</c:v>
                </c:pt>
                <c:pt idx="4">
                  <c:v>111.6144424916003</c:v>
                </c:pt>
                <c:pt idx="5">
                  <c:v>117.07586201150492</c:v>
                </c:pt>
                <c:pt idx="6">
                  <c:v>118.63569048319482</c:v>
                </c:pt>
                <c:pt idx="7">
                  <c:v>123.36548151888998</c:v>
                </c:pt>
                <c:pt idx="8">
                  <c:v>122.5413843317063</c:v>
                </c:pt>
                <c:pt idx="9">
                  <c:v>124.83400244614791</c:v>
                </c:pt>
                <c:pt idx="10">
                  <c:v>126.19783665784163</c:v>
                </c:pt>
                <c:pt idx="11">
                  <c:v>127.66577492558125</c:v>
                </c:pt>
                <c:pt idx="12">
                  <c:v>127.6468263220051</c:v>
                </c:pt>
                <c:pt idx="13">
                  <c:v>129.81185551770983</c:v>
                </c:pt>
                <c:pt idx="14">
                  <c:v>132.46832060580988</c:v>
                </c:pt>
                <c:pt idx="15">
                  <c:v>134.39231590395099</c:v>
                </c:pt>
                <c:pt idx="16">
                  <c:v>134.36617470788238</c:v>
                </c:pt>
                <c:pt idx="17">
                  <c:v>134.26174445219857</c:v>
                </c:pt>
                <c:pt idx="18">
                  <c:v>132.78374865874011</c:v>
                </c:pt>
                <c:pt idx="19">
                  <c:v>131.33988065436915</c:v>
                </c:pt>
                <c:pt idx="20">
                  <c:v>132.86676431587227</c:v>
                </c:pt>
                <c:pt idx="21">
                  <c:v>133.49056187996013</c:v>
                </c:pt>
                <c:pt idx="22">
                  <c:v>134.51252752927212</c:v>
                </c:pt>
                <c:pt idx="23">
                  <c:v>133.52346830079495</c:v>
                </c:pt>
                <c:pt idx="24">
                  <c:v>132.69900662560002</c:v>
                </c:pt>
                <c:pt idx="25">
                  <c:v>131.44710148029156</c:v>
                </c:pt>
                <c:pt idx="26">
                  <c:v>131.25287513368281</c:v>
                </c:pt>
                <c:pt idx="27">
                  <c:v>130.24689334525536</c:v>
                </c:pt>
                <c:pt idx="28">
                  <c:v>131.80430538999758</c:v>
                </c:pt>
                <c:pt idx="29">
                  <c:v>129.40480766724758</c:v>
                </c:pt>
                <c:pt idx="30">
                  <c:v>131.62535102718829</c:v>
                </c:pt>
                <c:pt idx="31">
                  <c:v>135.09530505968218</c:v>
                </c:pt>
                <c:pt idx="32">
                  <c:v>129.03725410054545</c:v>
                </c:pt>
                <c:pt idx="33">
                  <c:v>127.60766977326723</c:v>
                </c:pt>
                <c:pt idx="34">
                  <c:v>127.40589712269819</c:v>
                </c:pt>
              </c:numCache>
            </c:numRef>
          </c:val>
          <c:smooth val="0"/>
          <c:extLst>
            <c:ext xmlns:c16="http://schemas.microsoft.com/office/drawing/2014/chart" uri="{C3380CC4-5D6E-409C-BE32-E72D297353CC}">
              <c16:uniqueId val="{00000001-805A-4E15-8E92-29724D248E74}"/>
            </c:ext>
          </c:extLst>
        </c:ser>
        <c:dLbls>
          <c:showLegendKey val="0"/>
          <c:showVal val="0"/>
          <c:showCatName val="0"/>
          <c:showSerName val="0"/>
          <c:showPercent val="0"/>
          <c:showBubbleSize val="0"/>
        </c:dLbls>
        <c:smooth val="0"/>
        <c:axId val="1096903551"/>
        <c:axId val="599179087"/>
      </c:lineChart>
      <c:catAx>
        <c:axId val="1096903551"/>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00" b="0" i="0" u="none" strike="noStrike" kern="1200" baseline="0">
                <a:solidFill>
                  <a:schemeClr val="tx1">
                    <a:lumMod val="65000"/>
                    <a:lumOff val="35000"/>
                  </a:schemeClr>
                </a:solidFill>
                <a:latin typeface="gobCL" pitchFamily="50" charset="0"/>
                <a:ea typeface="+mn-ea"/>
                <a:cs typeface="+mn-cs"/>
              </a:defRPr>
            </a:pPr>
            <a:endParaRPr lang="es-CL"/>
          </a:p>
        </c:txPr>
        <c:crossAx val="599179087"/>
        <c:crosses val="autoZero"/>
        <c:auto val="1"/>
        <c:lblAlgn val="ctr"/>
        <c:lblOffset val="100"/>
        <c:noMultiLvlLbl val="0"/>
      </c:catAx>
      <c:valAx>
        <c:axId val="599179087"/>
        <c:scaling>
          <c:orientation val="minMax"/>
          <c:min val="100"/>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100" b="0" i="0" u="none" strike="noStrike" kern="1200" baseline="0">
                    <a:solidFill>
                      <a:schemeClr val="tx1">
                        <a:lumMod val="65000"/>
                        <a:lumOff val="35000"/>
                      </a:schemeClr>
                    </a:solidFill>
                    <a:latin typeface="gobCL" pitchFamily="50" charset="0"/>
                    <a:ea typeface="+mn-ea"/>
                    <a:cs typeface="+mn-cs"/>
                  </a:defRPr>
                </a:pPr>
                <a:r>
                  <a:rPr lang="es-MX"/>
                  <a:t>Proporción de la PTF de 1990</a:t>
                </a:r>
                <a:br>
                  <a:rPr lang="es-MX"/>
                </a:br>
                <a:r>
                  <a:rPr lang="es-MX"/>
                  <a:t>(1990</a:t>
                </a:r>
                <a:r>
                  <a:rPr lang="es-MX" baseline="0"/>
                  <a:t> = 100)</a:t>
                </a:r>
                <a:endParaRPr lang="es-MX"/>
              </a:p>
            </c:rich>
          </c:tx>
          <c:overlay val="0"/>
          <c:spPr>
            <a:noFill/>
            <a:ln>
              <a:noFill/>
            </a:ln>
            <a:effectLst/>
          </c:spPr>
          <c:txPr>
            <a:bodyPr rot="-5400000" spcFirstLastPara="1" vertOverflow="ellipsis" vert="horz" wrap="square" anchor="ctr" anchorCtr="1"/>
            <a:lstStyle/>
            <a:p>
              <a:pPr>
                <a:defRPr sz="1100" b="0" i="0" u="none" strike="noStrike" kern="1200" baseline="0">
                  <a:solidFill>
                    <a:schemeClr val="tx1">
                      <a:lumMod val="65000"/>
                      <a:lumOff val="35000"/>
                    </a:schemeClr>
                  </a:solidFill>
                  <a:latin typeface="gobCL" pitchFamily="50" charset="0"/>
                  <a:ea typeface="+mn-ea"/>
                  <a:cs typeface="+mn-cs"/>
                </a:defRPr>
              </a:pPr>
              <a:endParaRPr lang="es-MX"/>
            </a:p>
          </c:txPr>
        </c:title>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00" b="0" i="0" u="none" strike="noStrike" kern="1200" baseline="0">
                <a:solidFill>
                  <a:schemeClr val="tx1">
                    <a:lumMod val="65000"/>
                    <a:lumOff val="35000"/>
                  </a:schemeClr>
                </a:solidFill>
                <a:latin typeface="gobCL" pitchFamily="50" charset="0"/>
                <a:ea typeface="+mn-ea"/>
                <a:cs typeface="+mn-cs"/>
              </a:defRPr>
            </a:pPr>
            <a:endParaRPr lang="es-CL"/>
          </a:p>
        </c:txPr>
        <c:crossAx val="1096903551"/>
        <c:crosses val="autoZero"/>
        <c:crossBetween val="between"/>
      </c:valAx>
      <c:spPr>
        <a:noFill/>
        <a:ln>
          <a:solidFill>
            <a:schemeClr val="tx1"/>
          </a:solidFill>
        </a:ln>
        <a:effectLst/>
      </c:spPr>
    </c:plotArea>
    <c:legend>
      <c:legendPos val="b"/>
      <c:overlay val="0"/>
      <c:spPr>
        <a:noFill/>
        <a:ln>
          <a:noFill/>
        </a:ln>
        <a:effectLst/>
      </c:spPr>
      <c:txPr>
        <a:bodyPr rot="0" spcFirstLastPara="1" vertOverflow="ellipsis" vert="horz" wrap="square" anchor="ctr" anchorCtr="1"/>
        <a:lstStyle/>
        <a:p>
          <a:pPr>
            <a:defRPr sz="1100" b="0" i="0" u="none" strike="noStrike" kern="1200" baseline="0">
              <a:solidFill>
                <a:schemeClr val="tx1">
                  <a:lumMod val="65000"/>
                  <a:lumOff val="35000"/>
                </a:schemeClr>
              </a:solidFill>
              <a:latin typeface="gobCL" pitchFamily="50" charset="0"/>
              <a:ea typeface="+mn-ea"/>
              <a:cs typeface="+mn-cs"/>
            </a:defRPr>
          </a:pPr>
          <a:endParaRPr lang="es-CL"/>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w="9525" cap="flat" cmpd="sng" algn="ctr">
      <a:noFill/>
      <a:round/>
    </a:ln>
    <a:effectLst/>
  </c:spPr>
  <c:txPr>
    <a:bodyPr/>
    <a:lstStyle/>
    <a:p>
      <a:pPr>
        <a:defRPr sz="1100">
          <a:latin typeface="gobCL" pitchFamily="50" charset="0"/>
        </a:defRPr>
      </a:pPr>
      <a:endParaRPr lang="es-CL"/>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5873011689876657"/>
          <c:y val="4.9320017566638411E-2"/>
          <c:w val="0.80920886620121502"/>
          <c:h val="0.65741200455045778"/>
        </c:manualLayout>
      </c:layout>
      <c:lineChart>
        <c:grouping val="standard"/>
        <c:varyColors val="0"/>
        <c:ser>
          <c:idx val="0"/>
          <c:order val="0"/>
          <c:tx>
            <c:v>Media móvil s/Minería (5 años)</c:v>
          </c:tx>
          <c:spPr>
            <a:ln w="28575" cap="rnd">
              <a:solidFill>
                <a:srgbClr val="002060"/>
              </a:solidFill>
              <a:round/>
            </a:ln>
            <a:effectLst/>
          </c:spPr>
          <c:marker>
            <c:symbol val="none"/>
          </c:marker>
          <c:cat>
            <c:numRef>
              <c:f>'Figura. Evolución PTF'!$A$4:$A$38</c:f>
              <c:numCache>
                <c:formatCode>General</c:formatCode>
                <c:ptCount val="35"/>
                <c:pt idx="0">
                  <c:v>1990</c:v>
                </c:pt>
                <c:pt idx="1">
                  <c:v>1991</c:v>
                </c:pt>
                <c:pt idx="2">
                  <c:v>1992</c:v>
                </c:pt>
                <c:pt idx="3">
                  <c:v>1993</c:v>
                </c:pt>
                <c:pt idx="4">
                  <c:v>1994</c:v>
                </c:pt>
                <c:pt idx="5">
                  <c:v>1995</c:v>
                </c:pt>
                <c:pt idx="6">
                  <c:v>1996</c:v>
                </c:pt>
                <c:pt idx="7">
                  <c:v>1997</c:v>
                </c:pt>
                <c:pt idx="8">
                  <c:v>1998</c:v>
                </c:pt>
                <c:pt idx="9">
                  <c:v>1999</c:v>
                </c:pt>
                <c:pt idx="10">
                  <c:v>2000</c:v>
                </c:pt>
                <c:pt idx="11">
                  <c:v>2001</c:v>
                </c:pt>
                <c:pt idx="12">
                  <c:v>2002</c:v>
                </c:pt>
                <c:pt idx="13">
                  <c:v>2003</c:v>
                </c:pt>
                <c:pt idx="14">
                  <c:v>2004</c:v>
                </c:pt>
                <c:pt idx="15">
                  <c:v>2005</c:v>
                </c:pt>
                <c:pt idx="16">
                  <c:v>2006</c:v>
                </c:pt>
                <c:pt idx="17">
                  <c:v>2007</c:v>
                </c:pt>
                <c:pt idx="18">
                  <c:v>2008</c:v>
                </c:pt>
                <c:pt idx="19">
                  <c:v>2009</c:v>
                </c:pt>
                <c:pt idx="20">
                  <c:v>2010</c:v>
                </c:pt>
                <c:pt idx="21">
                  <c:v>2011</c:v>
                </c:pt>
                <c:pt idx="22">
                  <c:v>2012</c:v>
                </c:pt>
                <c:pt idx="23">
                  <c:v>2013</c:v>
                </c:pt>
                <c:pt idx="24">
                  <c:v>2014</c:v>
                </c:pt>
                <c:pt idx="25">
                  <c:v>2015</c:v>
                </c:pt>
                <c:pt idx="26">
                  <c:v>2016</c:v>
                </c:pt>
                <c:pt idx="27">
                  <c:v>2017</c:v>
                </c:pt>
                <c:pt idx="28">
                  <c:v>2018</c:v>
                </c:pt>
                <c:pt idx="29">
                  <c:v>2019</c:v>
                </c:pt>
                <c:pt idx="30">
                  <c:v>2020</c:v>
                </c:pt>
                <c:pt idx="31">
                  <c:v>2021</c:v>
                </c:pt>
                <c:pt idx="32">
                  <c:v>2022</c:v>
                </c:pt>
                <c:pt idx="33">
                  <c:v>2023</c:v>
                </c:pt>
                <c:pt idx="34">
                  <c:v>2024</c:v>
                </c:pt>
              </c:numCache>
            </c:numRef>
          </c:cat>
          <c:val>
            <c:numRef>
              <c:f>'Figura. Evolución PTF'!$K$4:$K$38</c:f>
              <c:numCache>
                <c:formatCode>General</c:formatCode>
                <c:ptCount val="35"/>
                <c:pt idx="5" formatCode="0.0%">
                  <c:v>3.4323986409879749E-2</c:v>
                </c:pt>
                <c:pt idx="6" formatCode="0.0%">
                  <c:v>2.5806836545780153E-2</c:v>
                </c:pt>
                <c:pt idx="7" formatCode="0.0%">
                  <c:v>2.2209262839334932E-2</c:v>
                </c:pt>
                <c:pt idx="8" formatCode="0.0%">
                  <c:v>2.0261254642800951E-2</c:v>
                </c:pt>
                <c:pt idx="9" formatCode="0.0%">
                  <c:v>1.842916125532874E-2</c:v>
                </c:pt>
                <c:pt idx="10" formatCode="0.0%">
                  <c:v>1.1267119759251033E-2</c:v>
                </c:pt>
                <c:pt idx="11" formatCode="0.0%">
                  <c:v>1.6390194957589643E-2</c:v>
                </c:pt>
                <c:pt idx="12" formatCode="0.0%">
                  <c:v>9.6433066257792573E-3</c:v>
                </c:pt>
                <c:pt idx="13" formatCode="0.0%">
                  <c:v>1.5398579301218396E-2</c:v>
                </c:pt>
                <c:pt idx="14" formatCode="0.0%">
                  <c:v>1.7891622992802871E-2</c:v>
                </c:pt>
                <c:pt idx="15" formatCode="0.0%">
                  <c:v>2.2385536288815323E-2</c:v>
                </c:pt>
                <c:pt idx="16" formatCode="0.0%">
                  <c:v>2.0964807557437702E-2</c:v>
                </c:pt>
                <c:pt idx="17" formatCode="0.0%">
                  <c:v>2.1311740479455343E-2</c:v>
                </c:pt>
                <c:pt idx="18" formatCode="0.0%">
                  <c:v>2.0936685795927799E-2</c:v>
                </c:pt>
                <c:pt idx="19" formatCode="0.0%">
                  <c:v>1.4309789039657494E-2</c:v>
                </c:pt>
                <c:pt idx="20" formatCode="0.0%">
                  <c:v>1.0885359257427063E-2</c:v>
                </c:pt>
                <c:pt idx="21" formatCode="0.0%">
                  <c:v>1.5806185491767155E-2</c:v>
                </c:pt>
                <c:pt idx="22" formatCode="0.0%">
                  <c:v>1.8554812757163065E-2</c:v>
                </c:pt>
                <c:pt idx="23" formatCode="0.0%">
                  <c:v>1.3410013984713708E-2</c:v>
                </c:pt>
                <c:pt idx="24" formatCode="0.0%">
                  <c:v>1.4568854120051289E-2</c:v>
                </c:pt>
                <c:pt idx="25" formatCode="0.0%">
                  <c:v>9.7322165697902637E-3</c:v>
                </c:pt>
                <c:pt idx="26" formatCode="0.0%">
                  <c:v>3.4764137783249716E-3</c:v>
                </c:pt>
                <c:pt idx="27" formatCode="0.0%">
                  <c:v>-1.9985164211586692E-3</c:v>
                </c:pt>
                <c:pt idx="28" formatCode="0.0%">
                  <c:v>1.4697783352241034E-3</c:v>
                </c:pt>
                <c:pt idx="29" formatCode="0.0%">
                  <c:v>-5.8097186248498025E-4</c:v>
                </c:pt>
                <c:pt idx="30" formatCode="0.0%">
                  <c:v>3.8082445003212229E-3</c:v>
                </c:pt>
                <c:pt idx="31" formatCode="0.0%">
                  <c:v>1.2260946325959176E-2</c:v>
                </c:pt>
                <c:pt idx="32" formatCode="0.0%">
                  <c:v>7.1420190400448783E-3</c:v>
                </c:pt>
                <c:pt idx="33" formatCode="0.0%">
                  <c:v>3.9220286628768083E-3</c:v>
                </c:pt>
                <c:pt idx="34" formatCode="0.0%">
                  <c:v>5.2664787316919256E-3</c:v>
                </c:pt>
              </c:numCache>
            </c:numRef>
          </c:val>
          <c:smooth val="0"/>
          <c:extLst>
            <c:ext xmlns:c16="http://schemas.microsoft.com/office/drawing/2014/chart" uri="{C3380CC4-5D6E-409C-BE32-E72D297353CC}">
              <c16:uniqueId val="{00000000-6244-4FEB-9C8F-F5F500E08BA6}"/>
            </c:ext>
          </c:extLst>
        </c:ser>
        <c:ser>
          <c:idx val="1"/>
          <c:order val="1"/>
          <c:tx>
            <c:v>Media móvil Agregada (5 años)</c:v>
          </c:tx>
          <c:spPr>
            <a:ln w="28575" cap="rnd">
              <a:solidFill>
                <a:srgbClr val="C00000"/>
              </a:solidFill>
              <a:round/>
            </a:ln>
            <a:effectLst/>
          </c:spPr>
          <c:marker>
            <c:symbol val="none"/>
          </c:marker>
          <c:cat>
            <c:numRef>
              <c:f>'Figura. Evolución PTF'!$A$4:$A$38</c:f>
              <c:numCache>
                <c:formatCode>General</c:formatCode>
                <c:ptCount val="35"/>
                <c:pt idx="0">
                  <c:v>1990</c:v>
                </c:pt>
                <c:pt idx="1">
                  <c:v>1991</c:v>
                </c:pt>
                <c:pt idx="2">
                  <c:v>1992</c:v>
                </c:pt>
                <c:pt idx="3">
                  <c:v>1993</c:v>
                </c:pt>
                <c:pt idx="4">
                  <c:v>1994</c:v>
                </c:pt>
                <c:pt idx="5">
                  <c:v>1995</c:v>
                </c:pt>
                <c:pt idx="6">
                  <c:v>1996</c:v>
                </c:pt>
                <c:pt idx="7">
                  <c:v>1997</c:v>
                </c:pt>
                <c:pt idx="8">
                  <c:v>1998</c:v>
                </c:pt>
                <c:pt idx="9">
                  <c:v>1999</c:v>
                </c:pt>
                <c:pt idx="10">
                  <c:v>2000</c:v>
                </c:pt>
                <c:pt idx="11">
                  <c:v>2001</c:v>
                </c:pt>
                <c:pt idx="12">
                  <c:v>2002</c:v>
                </c:pt>
                <c:pt idx="13">
                  <c:v>2003</c:v>
                </c:pt>
                <c:pt idx="14">
                  <c:v>2004</c:v>
                </c:pt>
                <c:pt idx="15">
                  <c:v>2005</c:v>
                </c:pt>
                <c:pt idx="16">
                  <c:v>2006</c:v>
                </c:pt>
                <c:pt idx="17">
                  <c:v>2007</c:v>
                </c:pt>
                <c:pt idx="18">
                  <c:v>2008</c:v>
                </c:pt>
                <c:pt idx="19">
                  <c:v>2009</c:v>
                </c:pt>
                <c:pt idx="20">
                  <c:v>2010</c:v>
                </c:pt>
                <c:pt idx="21">
                  <c:v>2011</c:v>
                </c:pt>
                <c:pt idx="22">
                  <c:v>2012</c:v>
                </c:pt>
                <c:pt idx="23">
                  <c:v>2013</c:v>
                </c:pt>
                <c:pt idx="24">
                  <c:v>2014</c:v>
                </c:pt>
                <c:pt idx="25">
                  <c:v>2015</c:v>
                </c:pt>
                <c:pt idx="26">
                  <c:v>2016</c:v>
                </c:pt>
                <c:pt idx="27">
                  <c:v>2017</c:v>
                </c:pt>
                <c:pt idx="28">
                  <c:v>2018</c:v>
                </c:pt>
                <c:pt idx="29">
                  <c:v>2019</c:v>
                </c:pt>
                <c:pt idx="30">
                  <c:v>2020</c:v>
                </c:pt>
                <c:pt idx="31">
                  <c:v>2021</c:v>
                </c:pt>
                <c:pt idx="32">
                  <c:v>2022</c:v>
                </c:pt>
                <c:pt idx="33">
                  <c:v>2023</c:v>
                </c:pt>
                <c:pt idx="34">
                  <c:v>2024</c:v>
                </c:pt>
              </c:numCache>
            </c:numRef>
          </c:cat>
          <c:val>
            <c:numRef>
              <c:f>'Figura. Evolución PTF'!$F$4:$F$38</c:f>
              <c:numCache>
                <c:formatCode>General</c:formatCode>
                <c:ptCount val="35"/>
                <c:pt idx="5" formatCode="0.0%">
                  <c:v>3.2212395094703992E-2</c:v>
                </c:pt>
                <c:pt idx="6" formatCode="0.0%">
                  <c:v>2.6834885037892886E-2</c:v>
                </c:pt>
                <c:pt idx="7" formatCode="0.0%">
                  <c:v>2.5226920361384075E-2</c:v>
                </c:pt>
                <c:pt idx="8" formatCode="0.0%">
                  <c:v>2.4408381812537617E-2</c:v>
                </c:pt>
                <c:pt idx="9" formatCode="0.0%">
                  <c:v>2.2830269081356526E-2</c:v>
                </c:pt>
                <c:pt idx="10" formatCode="0.0%">
                  <c:v>1.5229081791277776E-2</c:v>
                </c:pt>
                <c:pt idx="11" formatCode="0.0%">
                  <c:v>1.4890844048084207E-2</c:v>
                </c:pt>
                <c:pt idx="12" formatCode="0.0%">
                  <c:v>6.8875200179795201E-3</c:v>
                </c:pt>
                <c:pt idx="13" formatCode="0.0%">
                  <c:v>1.1615763407084544E-2</c:v>
                </c:pt>
                <c:pt idx="14" formatCode="0.0%">
                  <c:v>1.1966770239621293E-2</c:v>
                </c:pt>
                <c:pt idx="15" formatCode="0.0%">
                  <c:v>1.2686572178678768E-2</c:v>
                </c:pt>
                <c:pt idx="16" formatCode="0.0%">
                  <c:v>1.0321261390726311E-2</c:v>
                </c:pt>
                <c:pt idx="17" formatCode="0.0%">
                  <c:v>1.019550480745437E-2</c:v>
                </c:pt>
                <c:pt idx="18" formatCode="0.0%">
                  <c:v>4.6016236608349189E-3</c:v>
                </c:pt>
                <c:pt idx="19" formatCode="0.0%">
                  <c:v>-1.6659352047771804E-3</c:v>
                </c:pt>
                <c:pt idx="20" formatCode="0.0%">
                  <c:v>-2.2456859346126957E-3</c:v>
                </c:pt>
                <c:pt idx="21" formatCode="0.0%">
                  <c:v>-1.2678010252357374E-3</c:v>
                </c:pt>
                <c:pt idx="22" formatCode="0.0%">
                  <c:v>4.1878319048322955E-4</c:v>
                </c:pt>
                <c:pt idx="23" formatCode="0.0%">
                  <c:v>1.1498634452806965E-3</c:v>
                </c:pt>
                <c:pt idx="24" formatCode="0.0%">
                  <c:v>2.0896981025491758E-3</c:v>
                </c:pt>
                <c:pt idx="25" formatCode="0.0%">
                  <c:v>-2.1222237690846856E-3</c:v>
                </c:pt>
                <c:pt idx="26" formatCode="0.0%">
                  <c:v>-3.3567260314186107E-3</c:v>
                </c:pt>
                <c:pt idx="27" formatCode="0.0%">
                  <c:v>-6.4207600108663774E-3</c:v>
                </c:pt>
                <c:pt idx="28" formatCode="0.0%">
                  <c:v>-2.5587002541211492E-3</c:v>
                </c:pt>
                <c:pt idx="29" formatCode="0.0%">
                  <c:v>-4.9647692894205344E-3</c:v>
                </c:pt>
                <c:pt idx="30" formatCode="0.0%">
                  <c:v>3.539982747488901E-4</c:v>
                </c:pt>
                <c:pt idx="31" formatCode="0.0%">
                  <c:v>5.9219891400110747E-3</c:v>
                </c:pt>
                <c:pt idx="32" formatCode="0.0%">
                  <c:v>-1.5136786446773077E-3</c:v>
                </c:pt>
                <c:pt idx="33" formatCode="0.0%">
                  <c:v>-6.1209252456304597E-3</c:v>
                </c:pt>
                <c:pt idx="34" formatCode="0.0%">
                  <c:v>-2.7961637894852397E-3</c:v>
                </c:pt>
              </c:numCache>
            </c:numRef>
          </c:val>
          <c:smooth val="0"/>
          <c:extLst>
            <c:ext xmlns:c16="http://schemas.microsoft.com/office/drawing/2014/chart" uri="{C3380CC4-5D6E-409C-BE32-E72D297353CC}">
              <c16:uniqueId val="{00000001-6244-4FEB-9C8F-F5F500E08BA6}"/>
            </c:ext>
          </c:extLst>
        </c:ser>
        <c:ser>
          <c:idx val="2"/>
          <c:order val="2"/>
          <c:tx>
            <c:v>Sin Minería</c:v>
          </c:tx>
          <c:spPr>
            <a:ln w="12700" cap="rnd">
              <a:solidFill>
                <a:srgbClr val="002060"/>
              </a:solidFill>
              <a:prstDash val="sysDash"/>
              <a:round/>
            </a:ln>
            <a:effectLst/>
          </c:spPr>
          <c:marker>
            <c:symbol val="none"/>
          </c:marker>
          <c:cat>
            <c:numRef>
              <c:f>'Figura. Evolución PTF'!$A$4:$A$38</c:f>
              <c:numCache>
                <c:formatCode>General</c:formatCode>
                <c:ptCount val="35"/>
                <c:pt idx="0">
                  <c:v>1990</c:v>
                </c:pt>
                <c:pt idx="1">
                  <c:v>1991</c:v>
                </c:pt>
                <c:pt idx="2">
                  <c:v>1992</c:v>
                </c:pt>
                <c:pt idx="3">
                  <c:v>1993</c:v>
                </c:pt>
                <c:pt idx="4">
                  <c:v>1994</c:v>
                </c:pt>
                <c:pt idx="5">
                  <c:v>1995</c:v>
                </c:pt>
                <c:pt idx="6">
                  <c:v>1996</c:v>
                </c:pt>
                <c:pt idx="7">
                  <c:v>1997</c:v>
                </c:pt>
                <c:pt idx="8">
                  <c:v>1998</c:v>
                </c:pt>
                <c:pt idx="9">
                  <c:v>1999</c:v>
                </c:pt>
                <c:pt idx="10">
                  <c:v>2000</c:v>
                </c:pt>
                <c:pt idx="11">
                  <c:v>2001</c:v>
                </c:pt>
                <c:pt idx="12">
                  <c:v>2002</c:v>
                </c:pt>
                <c:pt idx="13">
                  <c:v>2003</c:v>
                </c:pt>
                <c:pt idx="14">
                  <c:v>2004</c:v>
                </c:pt>
                <c:pt idx="15">
                  <c:v>2005</c:v>
                </c:pt>
                <c:pt idx="16">
                  <c:v>2006</c:v>
                </c:pt>
                <c:pt idx="17">
                  <c:v>2007</c:v>
                </c:pt>
                <c:pt idx="18">
                  <c:v>2008</c:v>
                </c:pt>
                <c:pt idx="19">
                  <c:v>2009</c:v>
                </c:pt>
                <c:pt idx="20">
                  <c:v>2010</c:v>
                </c:pt>
                <c:pt idx="21">
                  <c:v>2011</c:v>
                </c:pt>
                <c:pt idx="22">
                  <c:v>2012</c:v>
                </c:pt>
                <c:pt idx="23">
                  <c:v>2013</c:v>
                </c:pt>
                <c:pt idx="24">
                  <c:v>2014</c:v>
                </c:pt>
                <c:pt idx="25">
                  <c:v>2015</c:v>
                </c:pt>
                <c:pt idx="26">
                  <c:v>2016</c:v>
                </c:pt>
                <c:pt idx="27">
                  <c:v>2017</c:v>
                </c:pt>
                <c:pt idx="28">
                  <c:v>2018</c:v>
                </c:pt>
                <c:pt idx="29">
                  <c:v>2019</c:v>
                </c:pt>
                <c:pt idx="30">
                  <c:v>2020</c:v>
                </c:pt>
                <c:pt idx="31">
                  <c:v>2021</c:v>
                </c:pt>
                <c:pt idx="32">
                  <c:v>2022</c:v>
                </c:pt>
                <c:pt idx="33">
                  <c:v>2023</c:v>
                </c:pt>
                <c:pt idx="34">
                  <c:v>2024</c:v>
                </c:pt>
              </c:numCache>
            </c:numRef>
          </c:cat>
          <c:val>
            <c:numRef>
              <c:f>'Figura. Evolución PTF'!$J$4:$J$38</c:f>
              <c:numCache>
                <c:formatCode>0.0%</c:formatCode>
                <c:ptCount val="35"/>
                <c:pt idx="1">
                  <c:v>3.3891138812883081E-2</c:v>
                </c:pt>
                <c:pt idx="2">
                  <c:v>5.974058509296265E-2</c:v>
                </c:pt>
                <c:pt idx="3">
                  <c:v>2.5060770087490525E-3</c:v>
                </c:pt>
                <c:pt idx="4">
                  <c:v>2.5230780571434686E-2</c:v>
                </c:pt>
                <c:pt idx="5">
                  <c:v>5.0251350563369268E-2</c:v>
                </c:pt>
                <c:pt idx="6">
                  <c:v>-8.6946105076148861E-3</c:v>
                </c:pt>
                <c:pt idx="7">
                  <c:v>4.1752716560736536E-2</c:v>
                </c:pt>
                <c:pt idx="8">
                  <c:v>-7.2339639739208428E-3</c:v>
                </c:pt>
                <c:pt idx="9">
                  <c:v>1.607031363407363E-2</c:v>
                </c:pt>
                <c:pt idx="10">
                  <c:v>1.4441143082980723E-2</c:v>
                </c:pt>
                <c:pt idx="11">
                  <c:v>1.6920765484078171E-2</c:v>
                </c:pt>
                <c:pt idx="12">
                  <c:v>8.0182749016846078E-3</c:v>
                </c:pt>
                <c:pt idx="13">
                  <c:v>2.1542399403274848E-2</c:v>
                </c:pt>
                <c:pt idx="14">
                  <c:v>2.8535532091995996E-2</c:v>
                </c:pt>
                <c:pt idx="15">
                  <c:v>3.6910709563042987E-2</c:v>
                </c:pt>
                <c:pt idx="16">
                  <c:v>9.8171218271900784E-3</c:v>
                </c:pt>
                <c:pt idx="17">
                  <c:v>9.7529395117728068E-3</c:v>
                </c:pt>
                <c:pt idx="18">
                  <c:v>1.9667125985637135E-2</c:v>
                </c:pt>
                <c:pt idx="19">
                  <c:v>-4.5989516893555349E-3</c:v>
                </c:pt>
                <c:pt idx="20">
                  <c:v>1.978856065189083E-2</c:v>
                </c:pt>
                <c:pt idx="21">
                  <c:v>3.4421252998890539E-2</c:v>
                </c:pt>
                <c:pt idx="22">
                  <c:v>2.3496075838752351E-2</c:v>
                </c:pt>
                <c:pt idx="23">
                  <c:v>-6.0568678766096395E-3</c:v>
                </c:pt>
                <c:pt idx="24">
                  <c:v>1.1952489873323646E-3</c:v>
                </c:pt>
                <c:pt idx="25">
                  <c:v>-4.3946270994142944E-3</c:v>
                </c:pt>
                <c:pt idx="26">
                  <c:v>3.1422390415640766E-3</c:v>
                </c:pt>
                <c:pt idx="27">
                  <c:v>-3.8785751586658535E-3</c:v>
                </c:pt>
                <c:pt idx="28">
                  <c:v>1.1284605905304224E-2</c:v>
                </c:pt>
                <c:pt idx="29">
                  <c:v>-9.0585020012130535E-3</c:v>
                </c:pt>
                <c:pt idx="30">
                  <c:v>1.7551454714616721E-2</c:v>
                </c:pt>
                <c:pt idx="31">
                  <c:v>4.5405748169753846E-2</c:v>
                </c:pt>
                <c:pt idx="32">
                  <c:v>-2.9473211588237347E-2</c:v>
                </c:pt>
                <c:pt idx="33">
                  <c:v>-4.8153459805361232E-3</c:v>
                </c:pt>
                <c:pt idx="34">
                  <c:v>-2.336251657137467E-3</c:v>
                </c:pt>
              </c:numCache>
            </c:numRef>
          </c:val>
          <c:smooth val="0"/>
          <c:extLst>
            <c:ext xmlns:c16="http://schemas.microsoft.com/office/drawing/2014/chart" uri="{C3380CC4-5D6E-409C-BE32-E72D297353CC}">
              <c16:uniqueId val="{00000002-6244-4FEB-9C8F-F5F500E08BA6}"/>
            </c:ext>
          </c:extLst>
        </c:ser>
        <c:ser>
          <c:idx val="3"/>
          <c:order val="3"/>
          <c:tx>
            <c:v>PTF Agregada</c:v>
          </c:tx>
          <c:spPr>
            <a:ln w="12700" cap="rnd">
              <a:solidFill>
                <a:srgbClr val="C00000"/>
              </a:solidFill>
              <a:prstDash val="sysDash"/>
              <a:round/>
            </a:ln>
            <a:effectLst/>
          </c:spPr>
          <c:marker>
            <c:symbol val="none"/>
          </c:marker>
          <c:cat>
            <c:numRef>
              <c:f>'Figura. Evolución PTF'!$A$4:$A$38</c:f>
              <c:numCache>
                <c:formatCode>General</c:formatCode>
                <c:ptCount val="35"/>
                <c:pt idx="0">
                  <c:v>1990</c:v>
                </c:pt>
                <c:pt idx="1">
                  <c:v>1991</c:v>
                </c:pt>
                <c:pt idx="2">
                  <c:v>1992</c:v>
                </c:pt>
                <c:pt idx="3">
                  <c:v>1993</c:v>
                </c:pt>
                <c:pt idx="4">
                  <c:v>1994</c:v>
                </c:pt>
                <c:pt idx="5">
                  <c:v>1995</c:v>
                </c:pt>
                <c:pt idx="6">
                  <c:v>1996</c:v>
                </c:pt>
                <c:pt idx="7">
                  <c:v>1997</c:v>
                </c:pt>
                <c:pt idx="8">
                  <c:v>1998</c:v>
                </c:pt>
                <c:pt idx="9">
                  <c:v>1999</c:v>
                </c:pt>
                <c:pt idx="10">
                  <c:v>2000</c:v>
                </c:pt>
                <c:pt idx="11">
                  <c:v>2001</c:v>
                </c:pt>
                <c:pt idx="12">
                  <c:v>2002</c:v>
                </c:pt>
                <c:pt idx="13">
                  <c:v>2003</c:v>
                </c:pt>
                <c:pt idx="14">
                  <c:v>2004</c:v>
                </c:pt>
                <c:pt idx="15">
                  <c:v>2005</c:v>
                </c:pt>
                <c:pt idx="16">
                  <c:v>2006</c:v>
                </c:pt>
                <c:pt idx="17">
                  <c:v>2007</c:v>
                </c:pt>
                <c:pt idx="18">
                  <c:v>2008</c:v>
                </c:pt>
                <c:pt idx="19">
                  <c:v>2009</c:v>
                </c:pt>
                <c:pt idx="20">
                  <c:v>2010</c:v>
                </c:pt>
                <c:pt idx="21">
                  <c:v>2011</c:v>
                </c:pt>
                <c:pt idx="22">
                  <c:v>2012</c:v>
                </c:pt>
                <c:pt idx="23">
                  <c:v>2013</c:v>
                </c:pt>
                <c:pt idx="24">
                  <c:v>2014</c:v>
                </c:pt>
                <c:pt idx="25">
                  <c:v>2015</c:v>
                </c:pt>
                <c:pt idx="26">
                  <c:v>2016</c:v>
                </c:pt>
                <c:pt idx="27">
                  <c:v>2017</c:v>
                </c:pt>
                <c:pt idx="28">
                  <c:v>2018</c:v>
                </c:pt>
                <c:pt idx="29">
                  <c:v>2019</c:v>
                </c:pt>
                <c:pt idx="30">
                  <c:v>2020</c:v>
                </c:pt>
                <c:pt idx="31">
                  <c:v>2021</c:v>
                </c:pt>
                <c:pt idx="32">
                  <c:v>2022</c:v>
                </c:pt>
                <c:pt idx="33">
                  <c:v>2023</c:v>
                </c:pt>
                <c:pt idx="34">
                  <c:v>2024</c:v>
                </c:pt>
              </c:numCache>
            </c:numRef>
          </c:cat>
          <c:val>
            <c:numRef>
              <c:f>'Figura. Evolución PTF'!$E$4:$E$38</c:f>
              <c:numCache>
                <c:formatCode>0.0%</c:formatCode>
                <c:ptCount val="35"/>
                <c:pt idx="1">
                  <c:v>4.0210778871828889E-2</c:v>
                </c:pt>
                <c:pt idx="2">
                  <c:v>4.7908020014021835E-2</c:v>
                </c:pt>
                <c:pt idx="3">
                  <c:v>-2.5874350924793843E-3</c:v>
                </c:pt>
                <c:pt idx="4">
                  <c:v>2.6599493108144578E-2</c:v>
                </c:pt>
                <c:pt idx="5">
                  <c:v>4.8931118572004051E-2</c:v>
                </c:pt>
                <c:pt idx="6">
                  <c:v>1.332322858777335E-2</c:v>
                </c:pt>
                <c:pt idx="7">
                  <c:v>3.9868196631477781E-2</c:v>
                </c:pt>
                <c:pt idx="8">
                  <c:v>-6.6801278367116801E-3</c:v>
                </c:pt>
                <c:pt idx="9">
                  <c:v>1.870892945223912E-2</c:v>
                </c:pt>
                <c:pt idx="10">
                  <c:v>1.0925182121610311E-2</c:v>
                </c:pt>
                <c:pt idx="11">
                  <c:v>1.16320398718055E-2</c:v>
                </c:pt>
                <c:pt idx="12">
                  <c:v>-1.4842351904564843E-4</c:v>
                </c:pt>
                <c:pt idx="13">
                  <c:v>1.6961089108813443E-2</c:v>
                </c:pt>
                <c:pt idx="14">
                  <c:v>2.0463963614922864E-2</c:v>
                </c:pt>
                <c:pt idx="15">
                  <c:v>1.452419181689768E-2</c:v>
                </c:pt>
                <c:pt idx="16">
                  <c:v>-1.9451406795678583E-4</c:v>
                </c:pt>
                <c:pt idx="17">
                  <c:v>-7.7720643540535317E-4</c:v>
                </c:pt>
                <c:pt idx="18">
                  <c:v>-1.1008316624283809E-2</c:v>
                </c:pt>
                <c:pt idx="19">
                  <c:v>-1.0873830713137633E-2</c:v>
                </c:pt>
                <c:pt idx="20">
                  <c:v>1.1625438167720104E-2</c:v>
                </c:pt>
                <c:pt idx="21">
                  <c:v>4.6949104789280049E-3</c:v>
                </c:pt>
                <c:pt idx="22">
                  <c:v>7.6557146431894818E-3</c:v>
                </c:pt>
                <c:pt idx="23">
                  <c:v>-7.3529153502964739E-3</c:v>
                </c:pt>
                <c:pt idx="24">
                  <c:v>-6.1746574267952381E-3</c:v>
                </c:pt>
                <c:pt idx="25">
                  <c:v>-9.4341711904492032E-3</c:v>
                </c:pt>
                <c:pt idx="26">
                  <c:v>-1.4776008327416212E-3</c:v>
                </c:pt>
                <c:pt idx="27">
                  <c:v>-7.6644552540493516E-3</c:v>
                </c:pt>
                <c:pt idx="28">
                  <c:v>1.1957383433429669E-2</c:v>
                </c:pt>
                <c:pt idx="29">
                  <c:v>-1.8205002603292164E-2</c:v>
                </c:pt>
                <c:pt idx="30">
                  <c:v>1.7159666630397918E-2</c:v>
                </c:pt>
                <c:pt idx="31">
                  <c:v>2.6362353493569302E-2</c:v>
                </c:pt>
                <c:pt idx="32">
                  <c:v>-4.4842794177491263E-2</c:v>
                </c:pt>
                <c:pt idx="33">
                  <c:v>-1.1078849571336091E-2</c:v>
                </c:pt>
                <c:pt idx="34">
                  <c:v>-1.5811953225660647E-3</c:v>
                </c:pt>
              </c:numCache>
            </c:numRef>
          </c:val>
          <c:smooth val="0"/>
          <c:extLst>
            <c:ext xmlns:c16="http://schemas.microsoft.com/office/drawing/2014/chart" uri="{C3380CC4-5D6E-409C-BE32-E72D297353CC}">
              <c16:uniqueId val="{00000003-6244-4FEB-9C8F-F5F500E08BA6}"/>
            </c:ext>
          </c:extLst>
        </c:ser>
        <c:dLbls>
          <c:showLegendKey val="0"/>
          <c:showVal val="0"/>
          <c:showCatName val="0"/>
          <c:showSerName val="0"/>
          <c:showPercent val="0"/>
          <c:showBubbleSize val="0"/>
        </c:dLbls>
        <c:smooth val="0"/>
        <c:axId val="1096903551"/>
        <c:axId val="599179087"/>
      </c:lineChart>
      <c:catAx>
        <c:axId val="1096903551"/>
        <c:scaling>
          <c:orientation val="minMax"/>
        </c:scaling>
        <c:delete val="0"/>
        <c:axPos val="b"/>
        <c:numFmt formatCode="General" sourceLinked="1"/>
        <c:majorTickMark val="none"/>
        <c:minorTickMark val="none"/>
        <c:tickLblPos val="low"/>
        <c:spPr>
          <a:noFill/>
          <a:ln w="9525" cap="flat" cmpd="sng" algn="ctr">
            <a:solidFill>
              <a:schemeClr val="tx1"/>
            </a:solidFill>
            <a:round/>
          </a:ln>
          <a:effectLst/>
        </c:spPr>
        <c:txPr>
          <a:bodyPr rot="-60000000" spcFirstLastPara="1" vertOverflow="ellipsis" vert="horz" wrap="square" anchor="ctr" anchorCtr="1"/>
          <a:lstStyle/>
          <a:p>
            <a:pPr>
              <a:defRPr sz="1100" b="0" i="0" u="none" strike="noStrike" kern="1200" baseline="0">
                <a:solidFill>
                  <a:schemeClr val="tx1">
                    <a:lumMod val="65000"/>
                    <a:lumOff val="35000"/>
                  </a:schemeClr>
                </a:solidFill>
                <a:latin typeface="gobCL" pitchFamily="50" charset="0"/>
                <a:ea typeface="+mn-ea"/>
                <a:cs typeface="+mn-cs"/>
              </a:defRPr>
            </a:pPr>
            <a:endParaRPr lang="es-CL"/>
          </a:p>
        </c:txPr>
        <c:crossAx val="599179087"/>
        <c:crosses val="autoZero"/>
        <c:auto val="1"/>
        <c:lblAlgn val="ctr"/>
        <c:lblOffset val="100"/>
        <c:noMultiLvlLbl val="0"/>
      </c:catAx>
      <c:valAx>
        <c:axId val="599179087"/>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100" b="0" i="0" u="none" strike="noStrike" kern="1200" baseline="0">
                    <a:solidFill>
                      <a:schemeClr val="tx1">
                        <a:lumMod val="65000"/>
                        <a:lumOff val="35000"/>
                      </a:schemeClr>
                    </a:solidFill>
                    <a:latin typeface="gobCL" pitchFamily="50" charset="0"/>
                    <a:ea typeface="+mn-ea"/>
                    <a:cs typeface="+mn-cs"/>
                  </a:defRPr>
                </a:pPr>
                <a:r>
                  <a:rPr lang="es-MX"/>
                  <a:t>Variación anual de la Productividad Total de Factores (%)</a:t>
                </a:r>
              </a:p>
            </c:rich>
          </c:tx>
          <c:overlay val="0"/>
          <c:spPr>
            <a:noFill/>
            <a:ln>
              <a:noFill/>
            </a:ln>
            <a:effectLst/>
          </c:spPr>
          <c:txPr>
            <a:bodyPr rot="-5400000" spcFirstLastPara="1" vertOverflow="ellipsis" vert="horz" wrap="square" anchor="ctr" anchorCtr="1"/>
            <a:lstStyle/>
            <a:p>
              <a:pPr>
                <a:defRPr sz="1100" b="0" i="0" u="none" strike="noStrike" kern="1200" baseline="0">
                  <a:solidFill>
                    <a:schemeClr val="tx1">
                      <a:lumMod val="65000"/>
                      <a:lumOff val="35000"/>
                    </a:schemeClr>
                  </a:solidFill>
                  <a:latin typeface="gobCL" pitchFamily="50" charset="0"/>
                  <a:ea typeface="+mn-ea"/>
                  <a:cs typeface="+mn-cs"/>
                </a:defRPr>
              </a:pPr>
              <a:endParaRPr lang="es-CL"/>
            </a:p>
          </c:txPr>
        </c:title>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00" b="0" i="0" u="none" strike="noStrike" kern="1200" baseline="0">
                <a:solidFill>
                  <a:schemeClr val="tx1">
                    <a:lumMod val="65000"/>
                    <a:lumOff val="35000"/>
                  </a:schemeClr>
                </a:solidFill>
                <a:latin typeface="gobCL" pitchFamily="50" charset="0"/>
                <a:ea typeface="+mn-ea"/>
                <a:cs typeface="+mn-cs"/>
              </a:defRPr>
            </a:pPr>
            <a:endParaRPr lang="es-CL"/>
          </a:p>
        </c:txPr>
        <c:crossAx val="1096903551"/>
        <c:crosses val="autoZero"/>
        <c:crossBetween val="between"/>
      </c:valAx>
      <c:spPr>
        <a:noFill/>
        <a:ln>
          <a:solidFill>
            <a:schemeClr val="tx1"/>
          </a:solidFill>
        </a:ln>
        <a:effectLst/>
      </c:spPr>
    </c:plotArea>
    <c:legend>
      <c:legendPos val="b"/>
      <c:layout>
        <c:manualLayout>
          <c:xMode val="edge"/>
          <c:yMode val="edge"/>
          <c:x val="0.12614992666561359"/>
          <c:y val="0.84013051858393939"/>
          <c:w val="0.74769997478459049"/>
          <c:h val="0.13253461967414121"/>
        </c:manualLayout>
      </c:layout>
      <c:overlay val="0"/>
      <c:spPr>
        <a:noFill/>
        <a:ln>
          <a:noFill/>
        </a:ln>
        <a:effectLst/>
      </c:spPr>
      <c:txPr>
        <a:bodyPr rot="0" spcFirstLastPara="1" vertOverflow="ellipsis" vert="horz" wrap="square" anchor="ctr" anchorCtr="1"/>
        <a:lstStyle/>
        <a:p>
          <a:pPr>
            <a:defRPr sz="1050" b="0" i="0" u="none" strike="noStrike" kern="1200" baseline="0">
              <a:solidFill>
                <a:schemeClr val="tx1">
                  <a:lumMod val="65000"/>
                  <a:lumOff val="35000"/>
                </a:schemeClr>
              </a:solidFill>
              <a:latin typeface="gobCL" pitchFamily="50" charset="0"/>
              <a:ea typeface="+mn-ea"/>
              <a:cs typeface="+mn-cs"/>
            </a:defRPr>
          </a:pPr>
          <a:endParaRPr lang="es-CL"/>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w="9525" cap="flat" cmpd="sng" algn="ctr">
      <a:noFill/>
      <a:round/>
    </a:ln>
    <a:effectLst/>
  </c:spPr>
  <c:txPr>
    <a:bodyPr/>
    <a:lstStyle/>
    <a:p>
      <a:pPr>
        <a:defRPr sz="1100">
          <a:latin typeface="gobCL" pitchFamily="50" charset="0"/>
        </a:defRPr>
      </a:pPr>
      <a:endParaRPr lang="es-CL"/>
    </a:p>
  </c:txPr>
  <c:externalData r:id="rId3">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9.8601976402916264E-2"/>
          <c:y val="3.4482157263078073E-2"/>
          <c:w val="0.88618528303238675"/>
          <c:h val="0.74470477728067608"/>
        </c:manualLayout>
      </c:layout>
      <c:barChart>
        <c:barDir val="col"/>
        <c:grouping val="stacked"/>
        <c:varyColors val="0"/>
        <c:ser>
          <c:idx val="1"/>
          <c:order val="0"/>
          <c:tx>
            <c:strRef>
              <c:f>'Figura. Descomposicion PTF'!$B$2</c:f>
              <c:strCache>
                <c:ptCount val="1"/>
                <c:pt idx="0">
                  <c:v>PTF (CNEP)</c:v>
                </c:pt>
              </c:strCache>
            </c:strRef>
          </c:tx>
          <c:spPr>
            <a:solidFill>
              <a:srgbClr val="E03B26"/>
            </a:solidFill>
            <a:ln>
              <a:noFill/>
            </a:ln>
            <a:effectLst/>
          </c:spPr>
          <c:invertIfNegative val="0"/>
          <c:dPt>
            <c:idx val="6"/>
            <c:invertIfNegative val="0"/>
            <c:bubble3D val="0"/>
            <c:spPr>
              <a:solidFill>
                <a:srgbClr val="E03B26"/>
              </a:solidFill>
              <a:ln>
                <a:noFill/>
              </a:ln>
              <a:effectLst/>
            </c:spPr>
            <c:extLst>
              <c:ext xmlns:c16="http://schemas.microsoft.com/office/drawing/2014/chart" uri="{C3380CC4-5D6E-409C-BE32-E72D297353CC}">
                <c16:uniqueId val="{00000001-3AFD-4E14-AB0C-F91D1D31AD3D}"/>
              </c:ext>
            </c:extLst>
          </c:dPt>
          <c:cat>
            <c:strRef>
              <c:f>('Figura. Descomposicion PTF'!$A$3:$A$8,'Figura. Descomposicion PTF'!$A$10)</c:f>
              <c:strCache>
                <c:ptCount val="7"/>
                <c:pt idx="0">
                  <c:v>1991-1995</c:v>
                </c:pt>
                <c:pt idx="1">
                  <c:v>1996-2000</c:v>
                </c:pt>
                <c:pt idx="2">
                  <c:v>2001-2005</c:v>
                </c:pt>
                <c:pt idx="3">
                  <c:v>2006-2010</c:v>
                </c:pt>
                <c:pt idx="4">
                  <c:v>2011-2015</c:v>
                </c:pt>
                <c:pt idx="5">
                  <c:v>2016-2020</c:v>
                </c:pt>
                <c:pt idx="6">
                  <c:v>2021-2024</c:v>
                </c:pt>
              </c:strCache>
              <c:extLst/>
            </c:strRef>
          </c:cat>
          <c:val>
            <c:numRef>
              <c:f>('Figura. Descomposicion PTF'!$B$3:$B$8,'Figura. Descomposicion PTF'!$B$10)</c:f>
              <c:numCache>
                <c:formatCode>0.0%</c:formatCode>
                <c:ptCount val="7"/>
                <c:pt idx="0">
                  <c:v>3.1530386390860074E-2</c:v>
                </c:pt>
                <c:pt idx="1">
                  <c:v>1.5005737969076094E-2</c:v>
                </c:pt>
                <c:pt idx="2">
                  <c:v>1.2582489066624269E-2</c:v>
                </c:pt>
                <c:pt idx="3">
                  <c:v>-2.2832798138485268E-3</c:v>
                </c:pt>
                <c:pt idx="4">
                  <c:v>-2.1484706956020005E-3</c:v>
                </c:pt>
                <c:pt idx="5">
                  <c:v>2.7102735003357024E-4</c:v>
                </c:pt>
                <c:pt idx="6">
                  <c:v>-8.145401752443826E-3</c:v>
                </c:pt>
              </c:numCache>
              <c:extLst/>
            </c:numRef>
          </c:val>
          <c:extLst>
            <c:ext xmlns:c16="http://schemas.microsoft.com/office/drawing/2014/chart" uri="{C3380CC4-5D6E-409C-BE32-E72D297353CC}">
              <c16:uniqueId val="{00000002-3AFD-4E14-AB0C-F91D1D31AD3D}"/>
            </c:ext>
          </c:extLst>
        </c:ser>
        <c:ser>
          <c:idx val="2"/>
          <c:order val="1"/>
          <c:tx>
            <c:strRef>
              <c:f>'Figura. Descomposicion PTF'!$C$2</c:f>
              <c:strCache>
                <c:ptCount val="1"/>
                <c:pt idx="0">
                  <c:v>Empleo</c:v>
                </c:pt>
              </c:strCache>
            </c:strRef>
          </c:tx>
          <c:spPr>
            <a:solidFill>
              <a:schemeClr val="accent2"/>
            </a:solidFill>
            <a:ln>
              <a:noFill/>
            </a:ln>
            <a:effectLst/>
          </c:spPr>
          <c:invertIfNegative val="0"/>
          <c:cat>
            <c:strRef>
              <c:f>('Figura. Descomposicion PTF'!$A$3:$A$8,'Figura. Descomposicion PTF'!$A$10)</c:f>
              <c:strCache>
                <c:ptCount val="7"/>
                <c:pt idx="0">
                  <c:v>1991-1995</c:v>
                </c:pt>
                <c:pt idx="1">
                  <c:v>1996-2000</c:v>
                </c:pt>
                <c:pt idx="2">
                  <c:v>2001-2005</c:v>
                </c:pt>
                <c:pt idx="3">
                  <c:v>2006-2010</c:v>
                </c:pt>
                <c:pt idx="4">
                  <c:v>2011-2015</c:v>
                </c:pt>
                <c:pt idx="5">
                  <c:v>2016-2020</c:v>
                </c:pt>
                <c:pt idx="6">
                  <c:v>2021-2024</c:v>
                </c:pt>
              </c:strCache>
              <c:extLst/>
            </c:strRef>
          </c:cat>
          <c:val>
            <c:numRef>
              <c:f>('Figura. Descomposicion PTF'!$C$3:$C$8,'Figura. Descomposicion PTF'!$C$10)</c:f>
              <c:numCache>
                <c:formatCode>0.0%</c:formatCode>
                <c:ptCount val="7"/>
                <c:pt idx="0">
                  <c:v>1.9779987974605968E-2</c:v>
                </c:pt>
                <c:pt idx="1">
                  <c:v>8.47780091842407E-3</c:v>
                </c:pt>
                <c:pt idx="2">
                  <c:v>1.2607535370894443E-2</c:v>
                </c:pt>
                <c:pt idx="3">
                  <c:v>1.1069061119873824E-2</c:v>
                </c:pt>
                <c:pt idx="4">
                  <c:v>1.1823547625040235E-2</c:v>
                </c:pt>
                <c:pt idx="5">
                  <c:v>-1.2331870565973313E-2</c:v>
                </c:pt>
                <c:pt idx="6">
                  <c:v>3.0631065294434268E-2</c:v>
                </c:pt>
              </c:numCache>
              <c:extLst/>
            </c:numRef>
          </c:val>
          <c:extLst>
            <c:ext xmlns:c16="http://schemas.microsoft.com/office/drawing/2014/chart" uri="{C3380CC4-5D6E-409C-BE32-E72D297353CC}">
              <c16:uniqueId val="{00000003-3AFD-4E14-AB0C-F91D1D31AD3D}"/>
            </c:ext>
          </c:extLst>
        </c:ser>
        <c:ser>
          <c:idx val="0"/>
          <c:order val="2"/>
          <c:tx>
            <c:strRef>
              <c:f>'Figura. Descomposicion PTF'!$D$2</c:f>
              <c:strCache>
                <c:ptCount val="1"/>
                <c:pt idx="0">
                  <c:v>Capital </c:v>
                </c:pt>
              </c:strCache>
            </c:strRef>
          </c:tx>
          <c:spPr>
            <a:solidFill>
              <a:schemeClr val="bg1">
                <a:lumMod val="65000"/>
              </a:schemeClr>
            </a:solidFill>
            <a:ln>
              <a:noFill/>
            </a:ln>
            <a:effectLst/>
          </c:spPr>
          <c:invertIfNegative val="0"/>
          <c:dPt>
            <c:idx val="5"/>
            <c:invertIfNegative val="0"/>
            <c:bubble3D val="0"/>
            <c:spPr>
              <a:solidFill>
                <a:schemeClr val="bg1">
                  <a:lumMod val="65000"/>
                </a:schemeClr>
              </a:solidFill>
              <a:ln>
                <a:noFill/>
              </a:ln>
              <a:effectLst/>
            </c:spPr>
            <c:extLst>
              <c:ext xmlns:c16="http://schemas.microsoft.com/office/drawing/2014/chart" uri="{C3380CC4-5D6E-409C-BE32-E72D297353CC}">
                <c16:uniqueId val="{00000005-3AFD-4E14-AB0C-F91D1D31AD3D}"/>
              </c:ext>
            </c:extLst>
          </c:dPt>
          <c:cat>
            <c:strRef>
              <c:f>('Figura. Descomposicion PTF'!$A$3:$A$8,'Figura. Descomposicion PTF'!$A$10)</c:f>
              <c:strCache>
                <c:ptCount val="7"/>
                <c:pt idx="0">
                  <c:v>1991-1995</c:v>
                </c:pt>
                <c:pt idx="1">
                  <c:v>1996-2000</c:v>
                </c:pt>
                <c:pt idx="2">
                  <c:v>2001-2005</c:v>
                </c:pt>
                <c:pt idx="3">
                  <c:v>2006-2010</c:v>
                </c:pt>
                <c:pt idx="4">
                  <c:v>2011-2015</c:v>
                </c:pt>
                <c:pt idx="5">
                  <c:v>2016-2020</c:v>
                </c:pt>
                <c:pt idx="6">
                  <c:v>2021-2024</c:v>
                </c:pt>
              </c:strCache>
              <c:extLst/>
            </c:strRef>
          </c:cat>
          <c:val>
            <c:numRef>
              <c:f>('Figura. Descomposicion PTF'!$D$3:$D$8,'Figura. Descomposicion PTF'!$D$10)</c:f>
              <c:numCache>
                <c:formatCode>0.0%</c:formatCode>
                <c:ptCount val="7"/>
                <c:pt idx="0">
                  <c:v>2.4256026558290976E-2</c:v>
                </c:pt>
                <c:pt idx="1">
                  <c:v>2.1992293474949156E-2</c:v>
                </c:pt>
                <c:pt idx="2">
                  <c:v>2.0030160709735768E-2</c:v>
                </c:pt>
                <c:pt idx="3">
                  <c:v>2.7408075865073749E-2</c:v>
                </c:pt>
                <c:pt idx="4">
                  <c:v>2.7894000371734187E-2</c:v>
                </c:pt>
                <c:pt idx="5">
                  <c:v>1.4123219631601814E-2</c:v>
                </c:pt>
                <c:pt idx="6">
                  <c:v>1.5826374290030022E-2</c:v>
                </c:pt>
              </c:numCache>
              <c:extLst/>
            </c:numRef>
          </c:val>
          <c:extLst>
            <c:ext xmlns:c16="http://schemas.microsoft.com/office/drawing/2014/chart" uri="{C3380CC4-5D6E-409C-BE32-E72D297353CC}">
              <c16:uniqueId val="{00000006-3AFD-4E14-AB0C-F91D1D31AD3D}"/>
            </c:ext>
          </c:extLst>
        </c:ser>
        <c:dLbls>
          <c:showLegendKey val="0"/>
          <c:showVal val="0"/>
          <c:showCatName val="0"/>
          <c:showSerName val="0"/>
          <c:showPercent val="0"/>
          <c:showBubbleSize val="0"/>
        </c:dLbls>
        <c:gapWidth val="150"/>
        <c:overlap val="100"/>
        <c:axId val="575968879"/>
        <c:axId val="659522271"/>
      </c:barChart>
      <c:lineChart>
        <c:grouping val="standard"/>
        <c:varyColors val="0"/>
        <c:ser>
          <c:idx val="3"/>
          <c:order val="3"/>
          <c:tx>
            <c:strRef>
              <c:f>'Figura. Descomposicion PTF'!$E$2</c:f>
              <c:strCache>
                <c:ptCount val="1"/>
                <c:pt idx="0">
                  <c:v>PIB</c:v>
                </c:pt>
              </c:strCache>
            </c:strRef>
          </c:tx>
          <c:spPr>
            <a:ln w="25400" cap="rnd">
              <a:noFill/>
              <a:round/>
            </a:ln>
            <a:effectLst/>
          </c:spPr>
          <c:marker>
            <c:symbol val="circle"/>
            <c:size val="5"/>
            <c:spPr>
              <a:solidFill>
                <a:schemeClr val="tx2"/>
              </a:solidFill>
              <a:ln w="9525">
                <a:solidFill>
                  <a:schemeClr val="tx2"/>
                </a:solidFill>
              </a:ln>
              <a:effectLst/>
            </c:spPr>
          </c:marker>
          <c:cat>
            <c:strRef>
              <c:f>('Figura. Descomposicion PTF'!$A$3:$A$8,'Figura. Descomposicion PTF'!$A$10)</c:f>
              <c:strCache>
                <c:ptCount val="7"/>
                <c:pt idx="0">
                  <c:v>1991-1995</c:v>
                </c:pt>
                <c:pt idx="1">
                  <c:v>1996-2000</c:v>
                </c:pt>
                <c:pt idx="2">
                  <c:v>2001-2005</c:v>
                </c:pt>
                <c:pt idx="3">
                  <c:v>2006-2010</c:v>
                </c:pt>
                <c:pt idx="4">
                  <c:v>2011-2015</c:v>
                </c:pt>
                <c:pt idx="5">
                  <c:v>2016-2020</c:v>
                </c:pt>
                <c:pt idx="6">
                  <c:v>2021-2024</c:v>
                </c:pt>
              </c:strCache>
              <c:extLst/>
            </c:strRef>
          </c:cat>
          <c:val>
            <c:numRef>
              <c:f>('Figura. Descomposicion PTF'!$E$3:$E$8,'Figura. Descomposicion PTF'!$E$10)</c:f>
              <c:numCache>
                <c:formatCode>0.0%</c:formatCode>
                <c:ptCount val="7"/>
                <c:pt idx="0">
                  <c:v>7.5566400923757021E-2</c:v>
                </c:pt>
                <c:pt idx="1">
                  <c:v>4.5475832362449314E-2</c:v>
                </c:pt>
                <c:pt idx="2">
                  <c:v>4.5220185147254482E-2</c:v>
                </c:pt>
                <c:pt idx="3">
                  <c:v>3.6193857171099048E-2</c:v>
                </c:pt>
                <c:pt idx="4">
                  <c:v>3.756907730117242E-2</c:v>
                </c:pt>
                <c:pt idx="5">
                  <c:v>2.0623764156620702E-3</c:v>
                </c:pt>
                <c:pt idx="6">
                  <c:v>3.831203783202046E-2</c:v>
                </c:pt>
              </c:numCache>
              <c:extLst/>
            </c:numRef>
          </c:val>
          <c:smooth val="0"/>
          <c:extLst>
            <c:ext xmlns:c16="http://schemas.microsoft.com/office/drawing/2014/chart" uri="{C3380CC4-5D6E-409C-BE32-E72D297353CC}">
              <c16:uniqueId val="{00000007-3AFD-4E14-AB0C-F91D1D31AD3D}"/>
            </c:ext>
          </c:extLst>
        </c:ser>
        <c:dLbls>
          <c:showLegendKey val="0"/>
          <c:showVal val="0"/>
          <c:showCatName val="0"/>
          <c:showSerName val="0"/>
          <c:showPercent val="0"/>
          <c:showBubbleSize val="0"/>
        </c:dLbls>
        <c:marker val="1"/>
        <c:smooth val="0"/>
        <c:axId val="575968879"/>
        <c:axId val="659522271"/>
      </c:lineChart>
      <c:catAx>
        <c:axId val="575968879"/>
        <c:scaling>
          <c:orientation val="minMax"/>
        </c:scaling>
        <c:delete val="0"/>
        <c:axPos val="b"/>
        <c:numFmt formatCode="General" sourceLinked="1"/>
        <c:majorTickMark val="none"/>
        <c:minorTickMark val="none"/>
        <c:tickLblPos val="low"/>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00" b="0" i="0" u="none" strike="noStrike" kern="1200" baseline="0">
                <a:solidFill>
                  <a:schemeClr val="tx1">
                    <a:lumMod val="65000"/>
                    <a:lumOff val="35000"/>
                  </a:schemeClr>
                </a:solidFill>
                <a:latin typeface="gobCL" pitchFamily="50" charset="0"/>
                <a:ea typeface="+mn-ea"/>
                <a:cs typeface="+mn-cs"/>
              </a:defRPr>
            </a:pPr>
            <a:endParaRPr lang="es-CL"/>
          </a:p>
        </c:txPr>
        <c:crossAx val="659522271"/>
        <c:crosses val="autoZero"/>
        <c:auto val="1"/>
        <c:lblAlgn val="ctr"/>
        <c:lblOffset val="100"/>
        <c:noMultiLvlLbl val="0"/>
      </c:catAx>
      <c:valAx>
        <c:axId val="659522271"/>
        <c:scaling>
          <c:orientation val="minMax"/>
        </c:scaling>
        <c:delete val="0"/>
        <c:axPos val="l"/>
        <c:title>
          <c:tx>
            <c:rich>
              <a:bodyPr rot="-5400000" spcFirstLastPara="1" vertOverflow="ellipsis" vert="horz" wrap="square" anchor="ctr" anchorCtr="1"/>
              <a:lstStyle/>
              <a:p>
                <a:pPr>
                  <a:defRPr sz="1100" b="0" i="0" u="none" strike="noStrike" kern="1200" baseline="0">
                    <a:solidFill>
                      <a:schemeClr val="tx1">
                        <a:lumMod val="65000"/>
                        <a:lumOff val="35000"/>
                      </a:schemeClr>
                    </a:solidFill>
                    <a:latin typeface="gobCL" pitchFamily="50" charset="0"/>
                    <a:ea typeface="+mn-ea"/>
                    <a:cs typeface="+mn-cs"/>
                  </a:defRPr>
                </a:pPr>
                <a:r>
                  <a:rPr lang="es-MX"/>
                  <a:t>Variación anual promedio</a:t>
                </a:r>
                <a:r>
                  <a:rPr lang="es-MX" baseline="0"/>
                  <a:t> (%)</a:t>
                </a:r>
                <a:endParaRPr lang="es-MX"/>
              </a:p>
            </c:rich>
          </c:tx>
          <c:overlay val="0"/>
          <c:spPr>
            <a:noFill/>
            <a:ln>
              <a:noFill/>
            </a:ln>
            <a:effectLst/>
          </c:spPr>
          <c:txPr>
            <a:bodyPr rot="-5400000" spcFirstLastPara="1" vertOverflow="ellipsis" vert="horz" wrap="square" anchor="ctr" anchorCtr="1"/>
            <a:lstStyle/>
            <a:p>
              <a:pPr>
                <a:defRPr sz="1100" b="0" i="0" u="none" strike="noStrike" kern="1200" baseline="0">
                  <a:solidFill>
                    <a:schemeClr val="tx1">
                      <a:lumMod val="65000"/>
                      <a:lumOff val="35000"/>
                    </a:schemeClr>
                  </a:solidFill>
                  <a:latin typeface="gobCL" pitchFamily="50" charset="0"/>
                  <a:ea typeface="+mn-ea"/>
                  <a:cs typeface="+mn-cs"/>
                </a:defRPr>
              </a:pPr>
              <a:endParaRPr lang="es-MX"/>
            </a:p>
          </c:txPr>
        </c:title>
        <c:numFmt formatCode="0.0%" sourceLinked="1"/>
        <c:majorTickMark val="none"/>
        <c:minorTickMark val="none"/>
        <c:tickLblPos val="nextTo"/>
        <c:spPr>
          <a:noFill/>
          <a:ln>
            <a:noFill/>
          </a:ln>
          <a:effectLst/>
        </c:spPr>
        <c:txPr>
          <a:bodyPr rot="-60000000" spcFirstLastPara="1" vertOverflow="ellipsis" vert="horz" wrap="square" anchor="ctr" anchorCtr="1"/>
          <a:lstStyle/>
          <a:p>
            <a:pPr>
              <a:defRPr sz="1100" b="0" i="0" u="none" strike="noStrike" kern="1200" baseline="0">
                <a:solidFill>
                  <a:schemeClr val="tx1">
                    <a:lumMod val="65000"/>
                    <a:lumOff val="35000"/>
                  </a:schemeClr>
                </a:solidFill>
                <a:latin typeface="gobCL" pitchFamily="50" charset="0"/>
                <a:ea typeface="+mn-ea"/>
                <a:cs typeface="+mn-cs"/>
              </a:defRPr>
            </a:pPr>
            <a:endParaRPr lang="es-CL"/>
          </a:p>
        </c:txPr>
        <c:crossAx val="575968879"/>
        <c:crosses val="autoZero"/>
        <c:crossBetween val="between"/>
      </c:valAx>
      <c:spPr>
        <a:noFill/>
        <a:ln>
          <a:solidFill>
            <a:schemeClr val="tx2"/>
          </a:solidFill>
        </a:ln>
        <a:effectLst/>
      </c:spPr>
    </c:plotArea>
    <c:legend>
      <c:legendPos val="b"/>
      <c:overlay val="0"/>
      <c:spPr>
        <a:noFill/>
        <a:ln>
          <a:noFill/>
        </a:ln>
        <a:effectLst/>
      </c:spPr>
      <c:txPr>
        <a:bodyPr rot="0" spcFirstLastPara="1" vertOverflow="ellipsis" vert="horz" wrap="square" anchor="ctr" anchorCtr="1"/>
        <a:lstStyle/>
        <a:p>
          <a:pPr>
            <a:defRPr sz="1100" b="0" i="0" u="none" strike="noStrike" kern="1200" baseline="0">
              <a:solidFill>
                <a:schemeClr val="tx1">
                  <a:lumMod val="65000"/>
                  <a:lumOff val="35000"/>
                </a:schemeClr>
              </a:solidFill>
              <a:latin typeface="gobCL" pitchFamily="50" charset="0"/>
              <a:ea typeface="+mn-ea"/>
              <a:cs typeface="+mn-cs"/>
            </a:defRPr>
          </a:pPr>
          <a:endParaRPr lang="es-CL"/>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w="9525" cap="flat" cmpd="sng" algn="ctr">
      <a:noFill/>
      <a:round/>
    </a:ln>
    <a:effectLst/>
  </c:spPr>
  <c:txPr>
    <a:bodyPr/>
    <a:lstStyle/>
    <a:p>
      <a:pPr>
        <a:defRPr sz="1100">
          <a:latin typeface="gobCL" pitchFamily="50" charset="0"/>
        </a:defRPr>
      </a:pPr>
      <a:endParaRPr lang="es-CL"/>
    </a:p>
  </c:txPr>
  <c:externalData r:id="rId3">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clustered"/>
        <c:varyColors val="0"/>
        <c:ser>
          <c:idx val="0"/>
          <c:order val="0"/>
          <c:tx>
            <c:strRef>
              <c:f>'Figura. PTF Sectorial Ind 2019'!$E$3</c:f>
              <c:strCache>
                <c:ptCount val="1"/>
                <c:pt idx="0">
                  <c:v>PTF (2019=100)</c:v>
                </c:pt>
              </c:strCache>
            </c:strRef>
          </c:tx>
          <c:spPr>
            <a:solidFill>
              <a:schemeClr val="accent2"/>
            </a:solidFill>
            <a:ln>
              <a:noFill/>
            </a:ln>
            <a:effectLst/>
          </c:spPr>
          <c:invertIfNegative val="0"/>
          <c:dLbls>
            <c:dLbl>
              <c:idx val="0"/>
              <c:numFmt formatCode="#,##0.0" sourceLinked="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rgbClr val="FF0000"/>
                      </a:solidFill>
                      <a:latin typeface="+mn-lt"/>
                      <a:ea typeface="+mn-ea"/>
                      <a:cs typeface="+mn-cs"/>
                    </a:defRPr>
                  </a:pPr>
                  <a:endParaRPr lang="es-CL"/>
                </a:p>
              </c:txPr>
              <c:dLblPos val="outEnd"/>
              <c:showLegendKey val="0"/>
              <c:showVal val="1"/>
              <c:showCatName val="0"/>
              <c:showSerName val="0"/>
              <c:showPercent val="0"/>
              <c:showBubbleSize val="0"/>
              <c:extLst>
                <c:ext xmlns:c16="http://schemas.microsoft.com/office/drawing/2014/chart" uri="{C3380CC4-5D6E-409C-BE32-E72D297353CC}">
                  <c16:uniqueId val="{00000000-9532-480D-A717-3BE3D8F76FA2}"/>
                </c:ext>
              </c:extLst>
            </c:dLbl>
            <c:dLbl>
              <c:idx val="1"/>
              <c:numFmt formatCode="#,##0.0" sourceLinked="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rgbClr val="FF0000"/>
                      </a:solidFill>
                      <a:latin typeface="+mn-lt"/>
                      <a:ea typeface="+mn-ea"/>
                      <a:cs typeface="+mn-cs"/>
                    </a:defRPr>
                  </a:pPr>
                  <a:endParaRPr lang="es-CL"/>
                </a:p>
              </c:txPr>
              <c:dLblPos val="outEnd"/>
              <c:showLegendKey val="0"/>
              <c:showVal val="1"/>
              <c:showCatName val="0"/>
              <c:showSerName val="0"/>
              <c:showPercent val="0"/>
              <c:showBubbleSize val="0"/>
              <c:extLst>
                <c:ext xmlns:c16="http://schemas.microsoft.com/office/drawing/2014/chart" uri="{C3380CC4-5D6E-409C-BE32-E72D297353CC}">
                  <c16:uniqueId val="{00000001-9532-480D-A717-3BE3D8F76FA2}"/>
                </c:ext>
              </c:extLst>
            </c:dLbl>
            <c:dLbl>
              <c:idx val="2"/>
              <c:numFmt formatCode="#,##0.0" sourceLinked="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rgbClr val="FF0000"/>
                      </a:solidFill>
                      <a:latin typeface="+mn-lt"/>
                      <a:ea typeface="+mn-ea"/>
                      <a:cs typeface="+mn-cs"/>
                    </a:defRPr>
                  </a:pPr>
                  <a:endParaRPr lang="es-CL"/>
                </a:p>
              </c:txPr>
              <c:dLblPos val="outEnd"/>
              <c:showLegendKey val="0"/>
              <c:showVal val="1"/>
              <c:showCatName val="0"/>
              <c:showSerName val="0"/>
              <c:showPercent val="0"/>
              <c:showBubbleSize val="0"/>
              <c:extLst>
                <c:ext xmlns:c16="http://schemas.microsoft.com/office/drawing/2014/chart" uri="{C3380CC4-5D6E-409C-BE32-E72D297353CC}">
                  <c16:uniqueId val="{00000002-9532-480D-A717-3BE3D8F76FA2}"/>
                </c:ext>
              </c:extLst>
            </c:dLbl>
            <c:dLbl>
              <c:idx val="3"/>
              <c:numFmt formatCode="#,##0.0" sourceLinked="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rgbClr val="FF0000"/>
                      </a:solidFill>
                      <a:latin typeface="+mn-lt"/>
                      <a:ea typeface="+mn-ea"/>
                      <a:cs typeface="+mn-cs"/>
                    </a:defRPr>
                  </a:pPr>
                  <a:endParaRPr lang="es-CL"/>
                </a:p>
              </c:txPr>
              <c:dLblPos val="outEnd"/>
              <c:showLegendKey val="0"/>
              <c:showVal val="1"/>
              <c:showCatName val="0"/>
              <c:showSerName val="0"/>
              <c:showPercent val="0"/>
              <c:showBubbleSize val="0"/>
              <c:extLst>
                <c:ext xmlns:c16="http://schemas.microsoft.com/office/drawing/2014/chart" uri="{C3380CC4-5D6E-409C-BE32-E72D297353CC}">
                  <c16:uniqueId val="{00000003-9532-480D-A717-3BE3D8F76FA2}"/>
                </c:ext>
              </c:extLst>
            </c:dLbl>
            <c:dLbl>
              <c:idx val="4"/>
              <c:numFmt formatCode="#,##0.0" sourceLinked="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rgbClr val="FF0000"/>
                      </a:solidFill>
                      <a:latin typeface="+mn-lt"/>
                      <a:ea typeface="+mn-ea"/>
                      <a:cs typeface="+mn-cs"/>
                    </a:defRPr>
                  </a:pPr>
                  <a:endParaRPr lang="es-CL"/>
                </a:p>
              </c:txPr>
              <c:dLblPos val="outEnd"/>
              <c:showLegendKey val="0"/>
              <c:showVal val="1"/>
              <c:showCatName val="0"/>
              <c:showSerName val="0"/>
              <c:showPercent val="0"/>
              <c:showBubbleSize val="0"/>
              <c:extLst>
                <c:ext xmlns:c16="http://schemas.microsoft.com/office/drawing/2014/chart" uri="{C3380CC4-5D6E-409C-BE32-E72D297353CC}">
                  <c16:uniqueId val="{00000004-9532-480D-A717-3BE3D8F76FA2}"/>
                </c:ext>
              </c:extLst>
            </c:dLbl>
            <c:dLbl>
              <c:idx val="5"/>
              <c:numFmt formatCode="#,##0.0" sourceLinked="0"/>
              <c:spPr>
                <a:noFill/>
                <a:ln>
                  <a:noFill/>
                </a:ln>
                <a:effectLst/>
              </c:spPr>
              <c:txPr>
                <a:bodyPr rot="0" spcFirstLastPara="1" vertOverflow="ellipsis" vert="horz" wrap="square" lIns="38100" tIns="19050" rIns="38100" bIns="19050" anchor="ctr" anchorCtr="1">
                  <a:spAutoFit/>
                </a:bodyPr>
                <a:lstStyle/>
                <a:p>
                  <a:pPr>
                    <a:defRPr sz="900" b="1" i="0" u="none" strike="noStrike" kern="1200" baseline="0">
                      <a:solidFill>
                        <a:schemeClr val="tx1">
                          <a:lumMod val="75000"/>
                          <a:lumOff val="25000"/>
                        </a:schemeClr>
                      </a:solidFill>
                      <a:latin typeface="+mn-lt"/>
                      <a:ea typeface="+mn-ea"/>
                      <a:cs typeface="+mn-cs"/>
                    </a:defRPr>
                  </a:pPr>
                  <a:endParaRPr lang="es-CL"/>
                </a:p>
              </c:txPr>
              <c:dLblPos val="outEnd"/>
              <c:showLegendKey val="0"/>
              <c:showVal val="1"/>
              <c:showCatName val="0"/>
              <c:showSerName val="0"/>
              <c:showPercent val="0"/>
              <c:showBubbleSize val="0"/>
              <c:extLst>
                <c:ext xmlns:c16="http://schemas.microsoft.com/office/drawing/2014/chart" uri="{C3380CC4-5D6E-409C-BE32-E72D297353CC}">
                  <c16:uniqueId val="{00000005-9532-480D-A717-3BE3D8F76FA2}"/>
                </c:ext>
              </c:extLst>
            </c:dLbl>
            <c:dLbl>
              <c:idx val="6"/>
              <c:numFmt formatCode="#,##0.0" sourceLinked="0"/>
              <c:spPr>
                <a:noFill/>
                <a:ln>
                  <a:noFill/>
                </a:ln>
                <a:effectLst/>
              </c:spPr>
              <c:txPr>
                <a:bodyPr rot="0" spcFirstLastPara="1" vertOverflow="ellipsis" vert="horz" wrap="square" lIns="38100" tIns="19050" rIns="38100" bIns="19050" anchor="ctr" anchorCtr="1">
                  <a:spAutoFit/>
                </a:bodyPr>
                <a:lstStyle/>
                <a:p>
                  <a:pPr>
                    <a:defRPr sz="900" b="1" i="0" u="none" strike="noStrike" kern="1200" baseline="0">
                      <a:solidFill>
                        <a:schemeClr val="tx1">
                          <a:lumMod val="75000"/>
                          <a:lumOff val="25000"/>
                        </a:schemeClr>
                      </a:solidFill>
                      <a:latin typeface="+mn-lt"/>
                      <a:ea typeface="+mn-ea"/>
                      <a:cs typeface="+mn-cs"/>
                    </a:defRPr>
                  </a:pPr>
                  <a:endParaRPr lang="es-CL"/>
                </a:p>
              </c:txPr>
              <c:dLblPos val="outEnd"/>
              <c:showLegendKey val="0"/>
              <c:showVal val="1"/>
              <c:showCatName val="0"/>
              <c:showSerName val="0"/>
              <c:showPercent val="0"/>
              <c:showBubbleSize val="0"/>
              <c:extLst>
                <c:ext xmlns:c16="http://schemas.microsoft.com/office/drawing/2014/chart" uri="{C3380CC4-5D6E-409C-BE32-E72D297353CC}">
                  <c16:uniqueId val="{00000006-9532-480D-A717-3BE3D8F76FA2}"/>
                </c:ext>
              </c:extLst>
            </c:dLbl>
            <c:dLbl>
              <c:idx val="7"/>
              <c:numFmt formatCode="#,##0.0" sourceLinked="0"/>
              <c:spPr>
                <a:noFill/>
                <a:ln>
                  <a:noFill/>
                </a:ln>
                <a:effectLst/>
              </c:spPr>
              <c:txPr>
                <a:bodyPr rot="0" spcFirstLastPara="1" vertOverflow="ellipsis" vert="horz" wrap="square" lIns="38100" tIns="19050" rIns="38100" bIns="19050" anchor="ctr" anchorCtr="1">
                  <a:spAutoFit/>
                </a:bodyPr>
                <a:lstStyle/>
                <a:p>
                  <a:pPr>
                    <a:defRPr sz="900" b="1" i="0" u="none" strike="noStrike" kern="1200" baseline="0">
                      <a:solidFill>
                        <a:schemeClr val="tx1">
                          <a:lumMod val="75000"/>
                          <a:lumOff val="25000"/>
                        </a:schemeClr>
                      </a:solidFill>
                      <a:latin typeface="+mn-lt"/>
                      <a:ea typeface="+mn-ea"/>
                      <a:cs typeface="+mn-cs"/>
                    </a:defRPr>
                  </a:pPr>
                  <a:endParaRPr lang="es-CL"/>
                </a:p>
              </c:txPr>
              <c:dLblPos val="outEnd"/>
              <c:showLegendKey val="0"/>
              <c:showVal val="1"/>
              <c:showCatName val="0"/>
              <c:showSerName val="0"/>
              <c:showPercent val="0"/>
              <c:showBubbleSize val="0"/>
              <c:extLst>
                <c:ext xmlns:c16="http://schemas.microsoft.com/office/drawing/2014/chart" uri="{C3380CC4-5D6E-409C-BE32-E72D297353CC}">
                  <c16:uniqueId val="{00000007-9532-480D-A717-3BE3D8F76FA2}"/>
                </c:ext>
              </c:extLst>
            </c:dLbl>
            <c:numFmt formatCode="#,##0.0" sourceLinked="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s-CL"/>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'Figura. PTF Sectorial Ind 2019'!$B$4:$B$11</c:f>
              <c:strCache>
                <c:ptCount val="8"/>
                <c:pt idx="0">
                  <c:v>Minería</c:v>
                </c:pt>
                <c:pt idx="1">
                  <c:v>Industria</c:v>
                </c:pt>
                <c:pt idx="2">
                  <c:v>Construcción</c:v>
                </c:pt>
                <c:pt idx="3">
                  <c:v>Transporte y comunicaciones</c:v>
                </c:pt>
                <c:pt idx="4">
                  <c:v>Comercio, hoteles y restaurantes</c:v>
                </c:pt>
                <c:pt idx="5">
                  <c:v>Servicios</c:v>
                </c:pt>
                <c:pt idx="6">
                  <c:v>Electricidad, gas y agua</c:v>
                </c:pt>
                <c:pt idx="7">
                  <c:v>Agricultura, caza y pesca</c:v>
                </c:pt>
              </c:strCache>
            </c:strRef>
          </c:cat>
          <c:val>
            <c:numRef>
              <c:f>'Figura. PTF Sectorial Ind 2019'!$E$4:$E$11</c:f>
              <c:numCache>
                <c:formatCode>General</c:formatCode>
                <c:ptCount val="8"/>
                <c:pt idx="0">
                  <c:v>76.509637717510898</c:v>
                </c:pt>
                <c:pt idx="1">
                  <c:v>84.920420634531354</c:v>
                </c:pt>
                <c:pt idx="2">
                  <c:v>94.258966945719692</c:v>
                </c:pt>
                <c:pt idx="3">
                  <c:v>97.300036871813134</c:v>
                </c:pt>
                <c:pt idx="4">
                  <c:v>98.476940586757493</c:v>
                </c:pt>
                <c:pt idx="5">
                  <c:v>103.89565860423902</c:v>
                </c:pt>
                <c:pt idx="6">
                  <c:v>106.40688961372575</c:v>
                </c:pt>
                <c:pt idx="7">
                  <c:v>109.91293988151595</c:v>
                </c:pt>
              </c:numCache>
            </c:numRef>
          </c:val>
          <c:extLst>
            <c:ext xmlns:c16="http://schemas.microsoft.com/office/drawing/2014/chart" uri="{C3380CC4-5D6E-409C-BE32-E72D297353CC}">
              <c16:uniqueId val="{00000008-9532-480D-A717-3BE3D8F76FA2}"/>
            </c:ext>
          </c:extLst>
        </c:ser>
        <c:dLbls>
          <c:dLblPos val="outEnd"/>
          <c:showLegendKey val="0"/>
          <c:showVal val="1"/>
          <c:showCatName val="0"/>
          <c:showSerName val="0"/>
          <c:showPercent val="0"/>
          <c:showBubbleSize val="0"/>
        </c:dLbls>
        <c:gapWidth val="182"/>
        <c:axId val="327314256"/>
        <c:axId val="327309936"/>
      </c:barChart>
      <c:catAx>
        <c:axId val="327314256"/>
        <c:scaling>
          <c:orientation val="minMax"/>
        </c:scaling>
        <c:delete val="0"/>
        <c:axPos val="l"/>
        <c:numFmt formatCode="General" sourceLinked="1"/>
        <c:majorTickMark val="none"/>
        <c:minorTickMark val="none"/>
        <c:tickLblPos val="nextTo"/>
        <c:spPr>
          <a:noFill/>
          <a:ln w="9525" cap="flat" cmpd="sng" algn="ctr">
            <a:solidFill>
              <a:schemeClr val="tx1"/>
            </a:solidFill>
            <a:round/>
          </a:ln>
          <a:effectLst/>
        </c:spPr>
        <c:txPr>
          <a:bodyPr rot="-60000000" spcFirstLastPara="1" vertOverflow="ellipsis" vert="horz" wrap="square" anchor="ctr" anchorCtr="1"/>
          <a:lstStyle/>
          <a:p>
            <a:pPr>
              <a:defRPr sz="1000" b="0" i="0" u="none" strike="noStrike" kern="1200" baseline="0">
                <a:solidFill>
                  <a:schemeClr val="tx1">
                    <a:lumMod val="65000"/>
                    <a:lumOff val="35000"/>
                  </a:schemeClr>
                </a:solidFill>
                <a:latin typeface="gobCL" pitchFamily="50" charset="0"/>
                <a:ea typeface="+mn-ea"/>
                <a:cs typeface="+mn-cs"/>
              </a:defRPr>
            </a:pPr>
            <a:endParaRPr lang="es-CL"/>
          </a:p>
        </c:txPr>
        <c:crossAx val="327309936"/>
        <c:crosses val="autoZero"/>
        <c:auto val="1"/>
        <c:lblAlgn val="ctr"/>
        <c:lblOffset val="100"/>
        <c:noMultiLvlLbl val="0"/>
      </c:catAx>
      <c:valAx>
        <c:axId val="327309936"/>
        <c:scaling>
          <c:orientation val="minMax"/>
          <c:min val="70"/>
        </c:scaling>
        <c:delete val="0"/>
        <c:axPos val="b"/>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s-CL"/>
          </a:p>
        </c:txPr>
        <c:crossAx val="327314256"/>
        <c:crosses val="autoZero"/>
        <c:crossBetween val="between"/>
      </c:valAx>
      <c:spPr>
        <a:noFill/>
        <a:ln>
          <a:solidFill>
            <a:schemeClr val="tx1"/>
          </a:solidFill>
        </a:ln>
        <a:effectLst/>
      </c:spPr>
    </c:plotArea>
    <c:plotVisOnly val="1"/>
    <c:dispBlanksAs val="gap"/>
    <c:showDLblsOverMax val="0"/>
  </c:chart>
  <c:spPr>
    <a:noFill/>
    <a:ln w="9525" cap="flat" cmpd="sng" algn="ctr">
      <a:noFill/>
      <a:round/>
    </a:ln>
    <a:effectLst/>
  </c:spPr>
  <c:txPr>
    <a:bodyPr/>
    <a:lstStyle/>
    <a:p>
      <a:pPr>
        <a:defRPr/>
      </a:pPr>
      <a:endParaRPr lang="es-CL"/>
    </a:p>
  </c:txPr>
  <c:externalData r:id="rId3">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lineChart>
        <c:grouping val="standard"/>
        <c:varyColors val="0"/>
        <c:ser>
          <c:idx val="0"/>
          <c:order val="0"/>
          <c:tx>
            <c:strRef>
              <c:f>'Fig Productividad Laboral Chile'!$F$1</c:f>
              <c:strCache>
                <c:ptCount val="1"/>
                <c:pt idx="0">
                  <c:v>Índice 1990=100 (sin H)</c:v>
                </c:pt>
              </c:strCache>
            </c:strRef>
          </c:tx>
          <c:spPr>
            <a:ln w="28575" cap="rnd">
              <a:solidFill>
                <a:srgbClr val="FF0000"/>
              </a:solidFill>
              <a:round/>
            </a:ln>
            <a:effectLst/>
          </c:spPr>
          <c:marker>
            <c:symbol val="none"/>
          </c:marker>
          <c:trendline>
            <c:spPr>
              <a:ln w="19050" cap="rnd">
                <a:solidFill>
                  <a:schemeClr val="accent2"/>
                </a:solidFill>
                <a:prstDash val="sysDot"/>
              </a:ln>
              <a:effectLst/>
            </c:spPr>
            <c:trendlineType val="linear"/>
            <c:dispRSqr val="0"/>
            <c:dispEq val="0"/>
          </c:trendline>
          <c:cat>
            <c:numRef>
              <c:f>'Fig Productividad Laboral Chile'!$A$2:$A$36</c:f>
              <c:numCache>
                <c:formatCode>General</c:formatCode>
                <c:ptCount val="35"/>
                <c:pt idx="0">
                  <c:v>1990</c:v>
                </c:pt>
                <c:pt idx="1">
                  <c:v>1991</c:v>
                </c:pt>
                <c:pt idx="2">
                  <c:v>1992</c:v>
                </c:pt>
                <c:pt idx="3">
                  <c:v>1993</c:v>
                </c:pt>
                <c:pt idx="4">
                  <c:v>1994</c:v>
                </c:pt>
                <c:pt idx="5">
                  <c:v>1995</c:v>
                </c:pt>
                <c:pt idx="6">
                  <c:v>1996</c:v>
                </c:pt>
                <c:pt idx="7">
                  <c:v>1997</c:v>
                </c:pt>
                <c:pt idx="8">
                  <c:v>1998</c:v>
                </c:pt>
                <c:pt idx="9">
                  <c:v>1999</c:v>
                </c:pt>
                <c:pt idx="10">
                  <c:v>2000</c:v>
                </c:pt>
                <c:pt idx="11">
                  <c:v>2001</c:v>
                </c:pt>
                <c:pt idx="12">
                  <c:v>2002</c:v>
                </c:pt>
                <c:pt idx="13">
                  <c:v>2003</c:v>
                </c:pt>
                <c:pt idx="14">
                  <c:v>2004</c:v>
                </c:pt>
                <c:pt idx="15">
                  <c:v>2005</c:v>
                </c:pt>
                <c:pt idx="16">
                  <c:v>2006</c:v>
                </c:pt>
                <c:pt idx="17">
                  <c:v>2007</c:v>
                </c:pt>
                <c:pt idx="18">
                  <c:v>2008</c:v>
                </c:pt>
                <c:pt idx="19">
                  <c:v>2009</c:v>
                </c:pt>
                <c:pt idx="20">
                  <c:v>2010</c:v>
                </c:pt>
                <c:pt idx="21">
                  <c:v>2011</c:v>
                </c:pt>
                <c:pt idx="22">
                  <c:v>2012</c:v>
                </c:pt>
                <c:pt idx="23">
                  <c:v>2013</c:v>
                </c:pt>
                <c:pt idx="24">
                  <c:v>2014</c:v>
                </c:pt>
                <c:pt idx="25">
                  <c:v>2015</c:v>
                </c:pt>
                <c:pt idx="26">
                  <c:v>2016</c:v>
                </c:pt>
                <c:pt idx="27">
                  <c:v>2017</c:v>
                </c:pt>
                <c:pt idx="28">
                  <c:v>2018</c:v>
                </c:pt>
                <c:pt idx="29">
                  <c:v>2019</c:v>
                </c:pt>
                <c:pt idx="30">
                  <c:v>2020</c:v>
                </c:pt>
                <c:pt idx="31">
                  <c:v>2021</c:v>
                </c:pt>
                <c:pt idx="32">
                  <c:v>2022</c:v>
                </c:pt>
                <c:pt idx="33">
                  <c:v>2023</c:v>
                </c:pt>
                <c:pt idx="34">
                  <c:v>2024</c:v>
                </c:pt>
              </c:numCache>
            </c:numRef>
          </c:cat>
          <c:val>
            <c:numRef>
              <c:f>'Fig Productividad Laboral Chile'!$F$2:$F$36</c:f>
              <c:numCache>
                <c:formatCode>0.0</c:formatCode>
                <c:ptCount val="35"/>
                <c:pt idx="0">
                  <c:v>100</c:v>
                </c:pt>
                <c:pt idx="1">
                  <c:v>105.33626622626539</c:v>
                </c:pt>
                <c:pt idx="2">
                  <c:v>111.31921357027468</c:v>
                </c:pt>
                <c:pt idx="3">
                  <c:v>111.5012992911967</c:v>
                </c:pt>
                <c:pt idx="4">
                  <c:v>116.74290048008106</c:v>
                </c:pt>
                <c:pt idx="5">
                  <c:v>126.25777978523338</c:v>
                </c:pt>
                <c:pt idx="6">
                  <c:v>133.34231241880266</c:v>
                </c:pt>
                <c:pt idx="7">
                  <c:v>143.51917083174524</c:v>
                </c:pt>
                <c:pt idx="8">
                  <c:v>143.41668073999799</c:v>
                </c:pt>
                <c:pt idx="9">
                  <c:v>147.27428453701782</c:v>
                </c:pt>
                <c:pt idx="10">
                  <c:v>152.22473124518748</c:v>
                </c:pt>
                <c:pt idx="11">
                  <c:v>157.23576360912318</c:v>
                </c:pt>
                <c:pt idx="12">
                  <c:v>158.86465686687765</c:v>
                </c:pt>
                <c:pt idx="13">
                  <c:v>161.34875717160287</c:v>
                </c:pt>
                <c:pt idx="14">
                  <c:v>166.8409506030136</c:v>
                </c:pt>
                <c:pt idx="15">
                  <c:v>175.15060962315982</c:v>
                </c:pt>
                <c:pt idx="16">
                  <c:v>181.61850461970266</c:v>
                </c:pt>
                <c:pt idx="17">
                  <c:v>187.81094996605864</c:v>
                </c:pt>
                <c:pt idx="18">
                  <c:v>191.58895543341237</c:v>
                </c:pt>
                <c:pt idx="19">
                  <c:v>193.23836557009028</c:v>
                </c:pt>
                <c:pt idx="20">
                  <c:v>194.48549343425216</c:v>
                </c:pt>
                <c:pt idx="21">
                  <c:v>198.72989874086326</c:v>
                </c:pt>
                <c:pt idx="22">
                  <c:v>207.67585417239033</c:v>
                </c:pt>
                <c:pt idx="23">
                  <c:v>210.99936755238593</c:v>
                </c:pt>
                <c:pt idx="24">
                  <c:v>212.91343780475452</c:v>
                </c:pt>
                <c:pt idx="25">
                  <c:v>214.70013823851235</c:v>
                </c:pt>
                <c:pt idx="26">
                  <c:v>216.48617825357016</c:v>
                </c:pt>
                <c:pt idx="27">
                  <c:v>216.00116460815846</c:v>
                </c:pt>
                <c:pt idx="28">
                  <c:v>220.88250551403567</c:v>
                </c:pt>
                <c:pt idx="29">
                  <c:v>219.55317729958486</c:v>
                </c:pt>
                <c:pt idx="30">
                  <c:v>249.55709500515741</c:v>
                </c:pt>
                <c:pt idx="31">
                  <c:v>247.26813706536257</c:v>
                </c:pt>
                <c:pt idx="32">
                  <c:v>231.50144848350234</c:v>
                </c:pt>
                <c:pt idx="33">
                  <c:v>229.85655812889806</c:v>
                </c:pt>
                <c:pt idx="34">
                  <c:v>232.18670406871178</c:v>
                </c:pt>
              </c:numCache>
            </c:numRef>
          </c:val>
          <c:smooth val="0"/>
          <c:extLst>
            <c:ext xmlns:c16="http://schemas.microsoft.com/office/drawing/2014/chart" uri="{C3380CC4-5D6E-409C-BE32-E72D297353CC}">
              <c16:uniqueId val="{00000001-2823-4242-895F-618D188EE78E}"/>
            </c:ext>
          </c:extLst>
        </c:ser>
        <c:dLbls>
          <c:showLegendKey val="0"/>
          <c:showVal val="0"/>
          <c:showCatName val="0"/>
          <c:showSerName val="0"/>
          <c:showPercent val="0"/>
          <c:showBubbleSize val="0"/>
        </c:dLbls>
        <c:smooth val="0"/>
        <c:axId val="677863727"/>
        <c:axId val="677865167"/>
      </c:lineChart>
      <c:catAx>
        <c:axId val="677863727"/>
        <c:scaling>
          <c:orientation val="minMax"/>
        </c:scaling>
        <c:delete val="0"/>
        <c:axPos val="b"/>
        <c:numFmt formatCode="General" sourceLinked="1"/>
        <c:majorTickMark val="none"/>
        <c:minorTickMark val="none"/>
        <c:tickLblPos val="nextTo"/>
        <c:spPr>
          <a:noFill/>
          <a:ln w="9525" cap="flat" cmpd="sng" algn="ctr">
            <a:solidFill>
              <a:schemeClr val="tx1"/>
            </a:solidFill>
            <a:round/>
          </a:ln>
          <a:effectLst/>
        </c:spPr>
        <c:txPr>
          <a:bodyPr rot="-5400000" spcFirstLastPara="1" vertOverflow="ellipsis"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s-CL"/>
          </a:p>
        </c:txPr>
        <c:crossAx val="677865167"/>
        <c:crosses val="autoZero"/>
        <c:auto val="1"/>
        <c:lblAlgn val="ctr"/>
        <c:lblOffset val="100"/>
        <c:noMultiLvlLbl val="0"/>
      </c:catAx>
      <c:valAx>
        <c:axId val="677865167"/>
        <c:scaling>
          <c:orientation val="minMax"/>
          <c:min val="100"/>
        </c:scaling>
        <c:delete val="0"/>
        <c:axPos val="l"/>
        <c:title>
          <c:tx>
            <c:rich>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r>
                  <a:rPr lang="es-CL"/>
                  <a:t>Productividad laboral (1990=100)</a:t>
                </a:r>
              </a:p>
            </c:rich>
          </c:tx>
          <c:overlay val="0"/>
          <c:spPr>
            <a:noFill/>
            <a:ln>
              <a:noFill/>
            </a:ln>
            <a:effectLst/>
          </c:spPr>
          <c:txPr>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s-CL"/>
            </a:p>
          </c:txPr>
        </c:title>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s-CL"/>
          </a:p>
        </c:txPr>
        <c:crossAx val="677863727"/>
        <c:crosses val="autoZero"/>
        <c:crossBetween val="between"/>
      </c:valAx>
      <c:spPr>
        <a:noFill/>
        <a:ln>
          <a:solidFill>
            <a:schemeClr val="tx1"/>
          </a:solidFill>
        </a:ln>
        <a:effectLst/>
      </c:spPr>
    </c:plotArea>
    <c:plotVisOnly val="1"/>
    <c:dispBlanksAs val="gap"/>
    <c:showDLblsOverMax val="0"/>
  </c:chart>
  <c:spPr>
    <a:noFill/>
    <a:ln>
      <a:noFill/>
    </a:ln>
    <a:effectLst/>
  </c:spPr>
  <c:txPr>
    <a:bodyPr/>
    <a:lstStyle/>
    <a:p>
      <a:pPr>
        <a:defRPr/>
      </a:pPr>
      <a:endParaRPr lang="es-CL"/>
    </a:p>
  </c:txPr>
  <c:externalData r:id="rId3">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4.9854311809054357E-2"/>
          <c:y val="2.6022597142278295E-2"/>
          <c:w val="0.93092332298967362"/>
          <c:h val="0.74286907841843053"/>
        </c:manualLayout>
      </c:layout>
      <c:barChart>
        <c:barDir val="col"/>
        <c:grouping val="clustered"/>
        <c:varyColors val="0"/>
        <c:ser>
          <c:idx val="0"/>
          <c:order val="0"/>
          <c:tx>
            <c:strRef>
              <c:f>'Figura. Comparación OCDE P.Lab'!$D$2</c:f>
              <c:strCache>
                <c:ptCount val="1"/>
                <c:pt idx="0">
                  <c:v>100 = OCDE</c:v>
                </c:pt>
              </c:strCache>
            </c:strRef>
          </c:tx>
          <c:spPr>
            <a:solidFill>
              <a:schemeClr val="accent3"/>
            </a:solidFill>
            <a:ln>
              <a:noFill/>
            </a:ln>
            <a:effectLst/>
          </c:spPr>
          <c:invertIfNegative val="0"/>
          <c:dPt>
            <c:idx val="17"/>
            <c:invertIfNegative val="0"/>
            <c:bubble3D val="0"/>
            <c:spPr>
              <a:solidFill>
                <a:schemeClr val="accent2"/>
              </a:solidFill>
              <a:ln>
                <a:noFill/>
              </a:ln>
              <a:effectLst/>
            </c:spPr>
            <c:extLst>
              <c:ext xmlns:c16="http://schemas.microsoft.com/office/drawing/2014/chart" uri="{C3380CC4-5D6E-409C-BE32-E72D297353CC}">
                <c16:uniqueId val="{00000001-225A-4FC9-BDAD-6FCB50A8B835}"/>
              </c:ext>
            </c:extLst>
          </c:dPt>
          <c:dPt>
            <c:idx val="35"/>
            <c:invertIfNegative val="0"/>
            <c:bubble3D val="0"/>
            <c:spPr>
              <a:solidFill>
                <a:srgbClr val="FF0000"/>
              </a:solidFill>
              <a:ln>
                <a:noFill/>
              </a:ln>
              <a:effectLst/>
            </c:spPr>
            <c:extLst>
              <c:ext xmlns:c16="http://schemas.microsoft.com/office/drawing/2014/chart" uri="{C3380CC4-5D6E-409C-BE32-E72D297353CC}">
                <c16:uniqueId val="{00000003-225A-4FC9-BDAD-6FCB50A8B835}"/>
              </c:ext>
            </c:extLst>
          </c:dPt>
          <c:cat>
            <c:strRef>
              <c:f>'Figura. Comparación OCDE P.Lab'!$B$3:$B$41</c:f>
              <c:strCache>
                <c:ptCount val="39"/>
                <c:pt idx="0">
                  <c:v>Irlanda</c:v>
                </c:pt>
                <c:pt idx="1">
                  <c:v>Luxemburgo</c:v>
                </c:pt>
                <c:pt idx="2">
                  <c:v>Noruega</c:v>
                </c:pt>
                <c:pt idx="3">
                  <c:v>Suiza</c:v>
                </c:pt>
                <c:pt idx="4">
                  <c:v>Suecia</c:v>
                </c:pt>
                <c:pt idx="5">
                  <c:v>Dinamarca</c:v>
                </c:pt>
                <c:pt idx="6">
                  <c:v>Estados Unidos</c:v>
                </c:pt>
                <c:pt idx="7">
                  <c:v>Bélgica</c:v>
                </c:pt>
                <c:pt idx="8">
                  <c:v>Austria</c:v>
                </c:pt>
                <c:pt idx="9">
                  <c:v>Países Bajos</c:v>
                </c:pt>
                <c:pt idx="10">
                  <c:v>Alemania</c:v>
                </c:pt>
                <c:pt idx="11">
                  <c:v>Islandia</c:v>
                </c:pt>
                <c:pt idx="12">
                  <c:v>Francia</c:v>
                </c:pt>
                <c:pt idx="13">
                  <c:v>Finlandia</c:v>
                </c:pt>
                <c:pt idx="14">
                  <c:v>Reino Unido</c:v>
                </c:pt>
                <c:pt idx="15">
                  <c:v>Australia</c:v>
                </c:pt>
                <c:pt idx="16">
                  <c:v>Italia</c:v>
                </c:pt>
                <c:pt idx="17">
                  <c:v>OECD</c:v>
                </c:pt>
                <c:pt idx="18">
                  <c:v>Canadá</c:v>
                </c:pt>
                <c:pt idx="19">
                  <c:v>España</c:v>
                </c:pt>
                <c:pt idx="20">
                  <c:v>Turquía</c:v>
                </c:pt>
                <c:pt idx="21">
                  <c:v>Japón</c:v>
                </c:pt>
                <c:pt idx="22">
                  <c:v>Eslovaquia</c:v>
                </c:pt>
                <c:pt idx="23">
                  <c:v>Israel</c:v>
                </c:pt>
                <c:pt idx="24">
                  <c:v>Eslovenia</c:v>
                </c:pt>
                <c:pt idx="25">
                  <c:v>Lituania</c:v>
                </c:pt>
                <c:pt idx="26">
                  <c:v>Polonia</c:v>
                </c:pt>
                <c:pt idx="27">
                  <c:v>Nueva Zelanda</c:v>
                </c:pt>
                <c:pt idx="28">
                  <c:v>Corea del Sur</c:v>
                </c:pt>
                <c:pt idx="29">
                  <c:v>Portugal</c:v>
                </c:pt>
                <c:pt idx="30">
                  <c:v>Letonia</c:v>
                </c:pt>
                <c:pt idx="31">
                  <c:v>Chequia</c:v>
                </c:pt>
                <c:pt idx="32">
                  <c:v>Hungría</c:v>
                </c:pt>
                <c:pt idx="33">
                  <c:v>Estonia</c:v>
                </c:pt>
                <c:pt idx="34">
                  <c:v>Grecia</c:v>
                </c:pt>
                <c:pt idx="35">
                  <c:v>Chile</c:v>
                </c:pt>
                <c:pt idx="36">
                  <c:v>Costa Rica</c:v>
                </c:pt>
                <c:pt idx="37">
                  <c:v>México</c:v>
                </c:pt>
                <c:pt idx="38">
                  <c:v>Colombia</c:v>
                </c:pt>
              </c:strCache>
            </c:strRef>
          </c:cat>
          <c:val>
            <c:numRef>
              <c:f>'Figura. Comparación OCDE P.Lab'!$D$3:$D$41</c:f>
              <c:numCache>
                <c:formatCode>0.0</c:formatCode>
                <c:ptCount val="39"/>
                <c:pt idx="0">
                  <c:v>246.08987285576046</c:v>
                </c:pt>
                <c:pt idx="1">
                  <c:v>187.35428194021515</c:v>
                </c:pt>
                <c:pt idx="2">
                  <c:v>157.61516531683864</c:v>
                </c:pt>
                <c:pt idx="3">
                  <c:v>145.31691195097198</c:v>
                </c:pt>
                <c:pt idx="4">
                  <c:v>139.90720870565389</c:v>
                </c:pt>
                <c:pt idx="5">
                  <c:v>138.93768020005996</c:v>
                </c:pt>
                <c:pt idx="6">
                  <c:v>138.21639740680996</c:v>
                </c:pt>
                <c:pt idx="7">
                  <c:v>136.39089009346876</c:v>
                </c:pt>
                <c:pt idx="8">
                  <c:v>132.09541967713955</c:v>
                </c:pt>
                <c:pt idx="9">
                  <c:v>130.28808667468579</c:v>
                </c:pt>
                <c:pt idx="10">
                  <c:v>128.18582184544312</c:v>
                </c:pt>
                <c:pt idx="11">
                  <c:v>123.04920459474711</c:v>
                </c:pt>
                <c:pt idx="12">
                  <c:v>121.87434210004584</c:v>
                </c:pt>
                <c:pt idx="13">
                  <c:v>117.68315560651588</c:v>
                </c:pt>
                <c:pt idx="14">
                  <c:v>113.12310934422551</c:v>
                </c:pt>
                <c:pt idx="15">
                  <c:v>104.65812993392234</c:v>
                </c:pt>
                <c:pt idx="16">
                  <c:v>101.38925277827364</c:v>
                </c:pt>
                <c:pt idx="17">
                  <c:v>100</c:v>
                </c:pt>
                <c:pt idx="18">
                  <c:v>99.704508934870546</c:v>
                </c:pt>
                <c:pt idx="19">
                  <c:v>99.285325196908019</c:v>
                </c:pt>
                <c:pt idx="20">
                  <c:v>98.232071791389657</c:v>
                </c:pt>
                <c:pt idx="21">
                  <c:v>89.881607185902197</c:v>
                </c:pt>
                <c:pt idx="22">
                  <c:v>89.316241538293724</c:v>
                </c:pt>
                <c:pt idx="23">
                  <c:v>88.806752965683941</c:v>
                </c:pt>
                <c:pt idx="24">
                  <c:v>86.99399404207297</c:v>
                </c:pt>
                <c:pt idx="25">
                  <c:v>84.10120560564053</c:v>
                </c:pt>
                <c:pt idx="26">
                  <c:v>82.168376901054984</c:v>
                </c:pt>
                <c:pt idx="27">
                  <c:v>81.801271532172407</c:v>
                </c:pt>
                <c:pt idx="28">
                  <c:v>80.645782250620471</c:v>
                </c:pt>
                <c:pt idx="29">
                  <c:v>80.609033371304179</c:v>
                </c:pt>
                <c:pt idx="30">
                  <c:v>80.544878072575159</c:v>
                </c:pt>
                <c:pt idx="31">
                  <c:v>79.595981533987398</c:v>
                </c:pt>
                <c:pt idx="32">
                  <c:v>76.379955207066317</c:v>
                </c:pt>
                <c:pt idx="33">
                  <c:v>75.608017390479432</c:v>
                </c:pt>
                <c:pt idx="34">
                  <c:v>64.594961064293031</c:v>
                </c:pt>
                <c:pt idx="35">
                  <c:v>50.727080916513458</c:v>
                </c:pt>
                <c:pt idx="36">
                  <c:v>42.758903411047136</c:v>
                </c:pt>
                <c:pt idx="37">
                  <c:v>36.065574230416971</c:v>
                </c:pt>
                <c:pt idx="38">
                  <c:v>26.639209872161484</c:v>
                </c:pt>
              </c:numCache>
            </c:numRef>
          </c:val>
          <c:extLst>
            <c:ext xmlns:c16="http://schemas.microsoft.com/office/drawing/2014/chart" uri="{C3380CC4-5D6E-409C-BE32-E72D297353CC}">
              <c16:uniqueId val="{00000004-225A-4FC9-BDAD-6FCB50A8B835}"/>
            </c:ext>
          </c:extLst>
        </c:ser>
        <c:dLbls>
          <c:showLegendKey val="0"/>
          <c:showVal val="0"/>
          <c:showCatName val="0"/>
          <c:showSerName val="0"/>
          <c:showPercent val="0"/>
          <c:showBubbleSize val="0"/>
        </c:dLbls>
        <c:gapWidth val="219"/>
        <c:overlap val="-27"/>
        <c:axId val="1669321887"/>
        <c:axId val="1669330527"/>
      </c:barChart>
      <c:catAx>
        <c:axId val="1669321887"/>
        <c:scaling>
          <c:orientation val="minMax"/>
        </c:scaling>
        <c:delete val="0"/>
        <c:axPos val="b"/>
        <c:numFmt formatCode="General" sourceLinked="1"/>
        <c:majorTickMark val="none"/>
        <c:minorTickMark val="none"/>
        <c:tickLblPos val="nextTo"/>
        <c:spPr>
          <a:noFill/>
          <a:ln w="9525" cap="flat" cmpd="sng" algn="ctr">
            <a:solidFill>
              <a:schemeClr val="tx1"/>
            </a:solidFill>
            <a:round/>
          </a:ln>
          <a:effectLst/>
        </c:spPr>
        <c:txPr>
          <a:bodyPr rot="-5400000" spcFirstLastPara="1" vertOverflow="ellipsis"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s-CL"/>
          </a:p>
        </c:txPr>
        <c:crossAx val="1669330527"/>
        <c:crosses val="autoZero"/>
        <c:auto val="1"/>
        <c:lblAlgn val="ctr"/>
        <c:lblOffset val="100"/>
        <c:noMultiLvlLbl val="0"/>
      </c:catAx>
      <c:valAx>
        <c:axId val="1669330527"/>
        <c:scaling>
          <c:orientation val="minMax"/>
          <c:max val="250"/>
        </c:scaling>
        <c:delete val="0"/>
        <c:axPos val="l"/>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s-CL"/>
          </a:p>
        </c:txPr>
        <c:crossAx val="1669321887"/>
        <c:crosses val="autoZero"/>
        <c:crossBetween val="between"/>
      </c:valAx>
      <c:spPr>
        <a:noFill/>
        <a:ln>
          <a:solidFill>
            <a:schemeClr val="tx1"/>
          </a:solidFill>
        </a:ln>
        <a:effectLst/>
      </c:spPr>
    </c:plotArea>
    <c:plotVisOnly val="1"/>
    <c:dispBlanksAs val="gap"/>
    <c:showDLblsOverMax val="0"/>
  </c:chart>
  <c:spPr>
    <a:noFill/>
    <a:ln>
      <a:noFill/>
    </a:ln>
    <a:effectLst/>
  </c:spPr>
  <c:txPr>
    <a:bodyPr/>
    <a:lstStyle/>
    <a:p>
      <a:pPr>
        <a:defRPr sz="1200"/>
      </a:pPr>
      <a:endParaRPr lang="es-CL"/>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0.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9.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0.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1.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3.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6.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7.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8.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9.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diagrams/colors1.xml><?xml version="1.0" encoding="utf-8"?>
<dgm:colorsDef xmlns:dgm="http://schemas.openxmlformats.org/drawingml/2006/diagram" xmlns:a="http://schemas.openxmlformats.org/drawingml/2006/main" uniqueId="urn:microsoft.com/office/officeart/2005/8/colors/accent2_3">
  <dgm:title val=""/>
  <dgm:desc val=""/>
  <dgm:catLst>
    <dgm:cat type="accent2" pri="11300"/>
  </dgm:catLst>
  <dgm:styleLbl name="node0">
    <dgm:fillClrLst meth="repeat">
      <a:schemeClr val="accent2">
        <a:shade val="80000"/>
      </a:schemeClr>
    </dgm:fillClrLst>
    <dgm:linClrLst meth="repeat">
      <a:schemeClr val="lt1"/>
    </dgm:linClrLst>
    <dgm:effectClrLst/>
    <dgm:txLinClrLst/>
    <dgm:txFillClrLst/>
    <dgm:txEffectClrLst/>
  </dgm:styleLbl>
  <dgm:styleLbl name="node1">
    <dgm:fillClrLst>
      <a:schemeClr val="accent2">
        <a:shade val="80000"/>
      </a:schemeClr>
      <a:schemeClr val="accent2">
        <a:tint val="70000"/>
      </a:schemeClr>
    </dgm:fillClrLst>
    <dgm:linClrLst meth="repeat">
      <a:schemeClr val="lt1"/>
    </dgm:linClrLst>
    <dgm:effectClrLst/>
    <dgm:txLinClrLst/>
    <dgm:txFillClrLst/>
    <dgm:txEffectClrLst/>
  </dgm:styleLbl>
  <dgm:styleLbl name="alignNode1">
    <dgm:fillClrLst>
      <a:schemeClr val="accent2">
        <a:shade val="80000"/>
      </a:schemeClr>
      <a:schemeClr val="accent2">
        <a:tint val="70000"/>
      </a:schemeClr>
    </dgm:fillClrLst>
    <dgm:linClrLst>
      <a:schemeClr val="accent2">
        <a:shade val="80000"/>
      </a:schemeClr>
      <a:schemeClr val="accent2">
        <a:tint val="70000"/>
      </a:schemeClr>
    </dgm:linClrLst>
    <dgm:effectClrLst/>
    <dgm:txLinClrLst/>
    <dgm:txFillClrLst/>
    <dgm:txEffectClrLst/>
  </dgm:styleLbl>
  <dgm:styleLbl name="lnNode1">
    <dgm:fillClrLst>
      <a:schemeClr val="accent2">
        <a:shade val="80000"/>
      </a:schemeClr>
      <a:schemeClr val="accent2">
        <a:tint val="70000"/>
      </a:schemeClr>
    </dgm:fillClrLst>
    <dgm:linClrLst meth="repeat">
      <a:schemeClr val="lt1"/>
    </dgm:linClrLst>
    <dgm:effectClrLst/>
    <dgm:txLinClrLst/>
    <dgm:txFillClrLst/>
    <dgm:txEffectClrLst/>
  </dgm:styleLbl>
  <dgm:styleLbl name="vennNode1">
    <dgm:fillClrLst>
      <a:schemeClr val="accent2">
        <a:shade val="80000"/>
        <a:alpha val="50000"/>
      </a:schemeClr>
      <a:schemeClr val="accent2">
        <a:tint val="70000"/>
        <a:alpha val="50000"/>
      </a:schemeClr>
    </dgm:fillClrLst>
    <dgm:linClrLst meth="repeat">
      <a:schemeClr val="lt1"/>
    </dgm:linClrLst>
    <dgm:effectClrLst/>
    <dgm:txLinClrLst/>
    <dgm:txFillClrLst/>
    <dgm:txEffectClrLst/>
  </dgm:styleLbl>
  <dgm:styleLbl name="node2">
    <dgm:fillClrLst>
      <a:schemeClr val="accent2">
        <a:tint val="99000"/>
      </a:schemeClr>
    </dgm:fillClrLst>
    <dgm:linClrLst meth="repeat">
      <a:schemeClr val="lt1"/>
    </dgm:linClrLst>
    <dgm:effectClrLst/>
    <dgm:txLinClrLst/>
    <dgm:txFillClrLst/>
    <dgm:txEffectClrLst/>
  </dgm:styleLbl>
  <dgm:styleLbl name="node3">
    <dgm:fillClrLst>
      <a:schemeClr val="accent2">
        <a:tint val="80000"/>
      </a:schemeClr>
    </dgm:fillClrLst>
    <dgm:linClrLst meth="repeat">
      <a:schemeClr val="lt1"/>
    </dgm:linClrLst>
    <dgm:effectClrLst/>
    <dgm:txLinClrLst/>
    <dgm:txFillClrLst/>
    <dgm:txEffectClrLst/>
  </dgm:styleLbl>
  <dgm:styleLbl name="node4">
    <dgm:fillClrLst>
      <a:schemeClr val="accent2">
        <a:tint val="70000"/>
      </a:schemeClr>
    </dgm:fillClrLst>
    <dgm:linClrLst meth="repeat">
      <a:schemeClr val="lt1"/>
    </dgm:linClrLst>
    <dgm:effectClrLst/>
    <dgm:txLinClrLst/>
    <dgm:txFillClrLst/>
    <dgm:txEffectClrLst/>
  </dgm:styleLbl>
  <dgm:styleLbl name="f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dgm:txEffectClrLst/>
  </dgm:styleLbl>
  <dgm:styleLbl name="f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b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sibTrans1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shade val="80000"/>
      </a:schemeClr>
    </dgm:fillClrLst>
    <dgm:linClrLst meth="repeat">
      <a:schemeClr val="lt1"/>
    </dgm:linClrLst>
    <dgm:effectClrLst/>
    <dgm:txLinClrLst/>
    <dgm:txFillClrLst/>
    <dgm:txEffectClrLst/>
  </dgm:styleLbl>
  <dgm:styleLbl name="asst1">
    <dgm:fillClrLst meth="repeat">
      <a:schemeClr val="accent2">
        <a:shade val="80000"/>
      </a:schemeClr>
    </dgm:fillClrLst>
    <dgm:linClrLst meth="repeat">
      <a:schemeClr val="lt1"/>
    </dgm:linClrLst>
    <dgm:effectClrLst/>
    <dgm:txLinClrLst/>
    <dgm:txFillClrLst/>
    <dgm:txEffectClrLst/>
  </dgm:styleLbl>
  <dgm:styleLbl name="asst2">
    <dgm:fillClrLst>
      <a:schemeClr val="accent2">
        <a:tint val="99000"/>
      </a:schemeClr>
    </dgm:fillClrLst>
    <dgm:linClrLst meth="repeat">
      <a:schemeClr val="lt1"/>
    </dgm:linClrLst>
    <dgm:effectClrLst/>
    <dgm:txLinClrLst/>
    <dgm:txFillClrLst/>
    <dgm:txEffectClrLst/>
  </dgm:styleLbl>
  <dgm:styleLbl name="asst3">
    <dgm:fillClrLst>
      <a:schemeClr val="accent2">
        <a:tint val="80000"/>
      </a:schemeClr>
    </dgm:fillClrLst>
    <dgm:linClrLst meth="repeat">
      <a:schemeClr val="lt1"/>
    </dgm:linClrLst>
    <dgm:effectClrLst/>
    <dgm:txLinClrLst/>
    <dgm:txFillClrLst/>
    <dgm:txEffectClrLst/>
  </dgm:styleLbl>
  <dgm:styleLbl name="asst4">
    <dgm:fillClrLst>
      <a:schemeClr val="accent2">
        <a:tint val="70000"/>
      </a:schemeClr>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lt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9000"/>
      </a:schemeClr>
    </dgm:fillClrLst>
    <dgm:linClrLst meth="repeat">
      <a:schemeClr val="accent2">
        <a:tint val="99000"/>
      </a:schemeClr>
    </dgm:linClrLst>
    <dgm:effectClrLst/>
    <dgm:txLinClrLst/>
    <dgm:txFillClrLst meth="repeat">
      <a:schemeClr val="tx1"/>
    </dgm:txFillClrLst>
    <dgm:txEffectClrLst/>
  </dgm:styleLbl>
  <dgm:styleLbl name="parChTrans1D3">
    <dgm:fillClrLst meth="repeat">
      <a:schemeClr val="accent2">
        <a:tint val="80000"/>
      </a:schemeClr>
    </dgm:fillClrLst>
    <dgm:linClrLst meth="repeat">
      <a:schemeClr val="accent2">
        <a:tint val="80000"/>
      </a:schemeClr>
    </dgm:linClrLst>
    <dgm:effectClrLst/>
    <dgm:txLinClrLst/>
    <dgm:txFillClrLst meth="repeat">
      <a:schemeClr val="tx1"/>
    </dgm:txFillClrLst>
    <dgm:txEffectClrLst/>
  </dgm:styleLbl>
  <dgm:styleLbl name="parChTrans1D4">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58A7F52-44BF-46ED-BC7D-3E59952234AB}" type="doc">
      <dgm:prSet loTypeId="urn:microsoft.com/office/officeart/2005/8/layout/radial5" loCatId="relationship" qsTypeId="urn:microsoft.com/office/officeart/2005/8/quickstyle/simple1" qsCatId="simple" csTypeId="urn:microsoft.com/office/officeart/2005/8/colors/accent2_3" csCatId="accent2" phldr="1"/>
      <dgm:spPr/>
      <dgm:t>
        <a:bodyPr/>
        <a:lstStyle/>
        <a:p>
          <a:endParaRPr lang="es-MX"/>
        </a:p>
      </dgm:t>
    </dgm:pt>
    <dgm:pt modelId="{D538FC23-E6F8-408B-BB33-06AD21F6C5C9}">
      <dgm:prSet phldrT="[Texto]" custT="1"/>
      <dgm:spPr>
        <a:solidFill>
          <a:srgbClr val="EB8A2D"/>
        </a:solidFill>
      </dgm:spPr>
      <dgm:t>
        <a:bodyPr/>
        <a:lstStyle/>
        <a:p>
          <a:r>
            <a:rPr lang="es-MX" sz="1700" b="1">
              <a:latin typeface="gobCL" pitchFamily="50" charset="0"/>
            </a:rPr>
            <a:t>PTF estancada</a:t>
          </a:r>
        </a:p>
      </dgm:t>
    </dgm:pt>
    <dgm:pt modelId="{1EE94EB0-E4CE-4952-8B81-8D366B8BC658}" type="parTrans" cxnId="{81000ACA-8B48-4C75-8F6F-F74A13F20226}">
      <dgm:prSet/>
      <dgm:spPr/>
      <dgm:t>
        <a:bodyPr/>
        <a:lstStyle/>
        <a:p>
          <a:endParaRPr lang="es-MX" sz="1700">
            <a:latin typeface="gobCL" pitchFamily="50" charset="0"/>
          </a:endParaRPr>
        </a:p>
      </dgm:t>
    </dgm:pt>
    <dgm:pt modelId="{D8645E73-463E-428F-8DC5-CD013A21AC4F}" type="sibTrans" cxnId="{81000ACA-8B48-4C75-8F6F-F74A13F20226}">
      <dgm:prSet/>
      <dgm:spPr/>
      <dgm:t>
        <a:bodyPr/>
        <a:lstStyle/>
        <a:p>
          <a:endParaRPr lang="es-MX" sz="1700">
            <a:latin typeface="gobCL" pitchFamily="50" charset="0"/>
          </a:endParaRPr>
        </a:p>
      </dgm:t>
    </dgm:pt>
    <dgm:pt modelId="{5FD7894C-7941-4333-8873-4898887420B5}">
      <dgm:prSet phldrT="[Texto]" custT="1"/>
      <dgm:spPr>
        <a:solidFill>
          <a:schemeClr val="bg1">
            <a:lumMod val="65000"/>
          </a:schemeClr>
        </a:solidFill>
      </dgm:spPr>
      <dgm:t>
        <a:bodyPr/>
        <a:lstStyle/>
        <a:p>
          <a:endParaRPr lang="es-MX" sz="1700" b="1" dirty="0">
            <a:latin typeface="gobCL" pitchFamily="50" charset="0"/>
          </a:endParaRPr>
        </a:p>
        <a:p>
          <a:r>
            <a:rPr lang="es-MX" sz="1700" b="1" dirty="0">
              <a:latin typeface="gobCL" pitchFamily="50" charset="0"/>
            </a:rPr>
            <a:t>Sistema político</a:t>
          </a:r>
        </a:p>
      </dgm:t>
    </dgm:pt>
    <dgm:pt modelId="{600F7AAB-CF07-4879-9DC6-8F2D1C2FC14F}" type="parTrans" cxnId="{2E2AAB4D-8869-4C0F-B639-1E8F348D358C}">
      <dgm:prSet custT="1"/>
      <dgm:spPr>
        <a:solidFill>
          <a:srgbClr val="A6A6A6"/>
        </a:solidFill>
      </dgm:spPr>
      <dgm:t>
        <a:bodyPr/>
        <a:lstStyle/>
        <a:p>
          <a:endParaRPr lang="es-MX" sz="1700">
            <a:latin typeface="gobCL" pitchFamily="50" charset="0"/>
          </a:endParaRPr>
        </a:p>
      </dgm:t>
    </dgm:pt>
    <dgm:pt modelId="{C2FADC15-CB8F-4E7B-A4BB-AEAD13B0D6FF}" type="sibTrans" cxnId="{2E2AAB4D-8869-4C0F-B639-1E8F348D358C}">
      <dgm:prSet/>
      <dgm:spPr/>
      <dgm:t>
        <a:bodyPr/>
        <a:lstStyle/>
        <a:p>
          <a:endParaRPr lang="es-MX" sz="1700">
            <a:latin typeface="gobCL" pitchFamily="50" charset="0"/>
          </a:endParaRPr>
        </a:p>
      </dgm:t>
    </dgm:pt>
    <dgm:pt modelId="{376D1D2D-D723-47BE-AAB6-0B4BB46D338D}">
      <dgm:prSet phldrT="[Texto]" custT="1"/>
      <dgm:spPr>
        <a:solidFill>
          <a:srgbClr val="E03B26"/>
        </a:solidFill>
      </dgm:spPr>
      <dgm:t>
        <a:bodyPr/>
        <a:lstStyle/>
        <a:p>
          <a:endParaRPr lang="es-MX" sz="1600" b="1" dirty="0">
            <a:latin typeface="gobCL" pitchFamily="50" charset="0"/>
          </a:endParaRPr>
        </a:p>
        <a:p>
          <a:r>
            <a:rPr lang="es-MX" sz="1600" b="1" dirty="0">
              <a:latin typeface="gobCL" pitchFamily="50" charset="0"/>
            </a:rPr>
            <a:t>Asignación de recursos</a:t>
          </a:r>
        </a:p>
      </dgm:t>
    </dgm:pt>
    <dgm:pt modelId="{0BE162B9-036F-4726-AC6B-9BF741D05DF9}" type="parTrans" cxnId="{64831373-DC6E-4071-8E0F-B343C7165752}">
      <dgm:prSet custT="1"/>
      <dgm:spPr>
        <a:solidFill>
          <a:srgbClr val="E03B26"/>
        </a:solidFill>
      </dgm:spPr>
      <dgm:t>
        <a:bodyPr/>
        <a:lstStyle/>
        <a:p>
          <a:endParaRPr lang="es-MX" sz="1700">
            <a:latin typeface="gobCL" pitchFamily="50" charset="0"/>
          </a:endParaRPr>
        </a:p>
      </dgm:t>
    </dgm:pt>
    <dgm:pt modelId="{44E36033-914E-4B13-9828-CD34789188F4}" type="sibTrans" cxnId="{64831373-DC6E-4071-8E0F-B343C7165752}">
      <dgm:prSet/>
      <dgm:spPr/>
      <dgm:t>
        <a:bodyPr/>
        <a:lstStyle/>
        <a:p>
          <a:endParaRPr lang="es-MX" sz="1700">
            <a:latin typeface="gobCL" pitchFamily="50" charset="0"/>
          </a:endParaRPr>
        </a:p>
      </dgm:t>
    </dgm:pt>
    <dgm:pt modelId="{F32E43D4-CE1C-4940-A4F9-3A45455F8801}">
      <dgm:prSet phldrT="[Texto]" custT="1"/>
      <dgm:spPr>
        <a:solidFill>
          <a:schemeClr val="bg2">
            <a:lumMod val="50000"/>
          </a:schemeClr>
        </a:solidFill>
      </dgm:spPr>
      <dgm:t>
        <a:bodyPr/>
        <a:lstStyle/>
        <a:p>
          <a:endParaRPr lang="es-MX" sz="1600" b="1" dirty="0">
            <a:latin typeface="gobCL" pitchFamily="50" charset="0"/>
          </a:endParaRPr>
        </a:p>
        <a:p>
          <a:r>
            <a:rPr lang="es-MX" sz="1600" b="1" dirty="0">
              <a:latin typeface="gobCL" pitchFamily="50" charset="0"/>
            </a:rPr>
            <a:t>Capital humano</a:t>
          </a:r>
        </a:p>
      </dgm:t>
    </dgm:pt>
    <dgm:pt modelId="{6E7DCF4A-4E89-42AF-9B3B-48F668F09C91}" type="parTrans" cxnId="{FC753186-9598-423A-99E5-F58571F05D7C}">
      <dgm:prSet custT="1"/>
      <dgm:spPr>
        <a:solidFill>
          <a:srgbClr val="767171"/>
        </a:solidFill>
      </dgm:spPr>
      <dgm:t>
        <a:bodyPr/>
        <a:lstStyle/>
        <a:p>
          <a:endParaRPr lang="es-MX" sz="1700">
            <a:latin typeface="gobCL" pitchFamily="50" charset="0"/>
          </a:endParaRPr>
        </a:p>
      </dgm:t>
    </dgm:pt>
    <dgm:pt modelId="{D3010E13-354F-4748-ADE1-9C240D10B29E}" type="sibTrans" cxnId="{FC753186-9598-423A-99E5-F58571F05D7C}">
      <dgm:prSet/>
      <dgm:spPr/>
      <dgm:t>
        <a:bodyPr/>
        <a:lstStyle/>
        <a:p>
          <a:endParaRPr lang="es-MX" sz="1700">
            <a:latin typeface="gobCL" pitchFamily="50" charset="0"/>
          </a:endParaRPr>
        </a:p>
      </dgm:t>
    </dgm:pt>
    <dgm:pt modelId="{5A5C7E97-3793-4A65-A8E6-AECD3AB61C42}">
      <dgm:prSet phldrT="[Texto]" custT="1"/>
      <dgm:spPr>
        <a:solidFill>
          <a:srgbClr val="F5D4BF"/>
        </a:solidFill>
      </dgm:spPr>
      <dgm:t>
        <a:bodyPr/>
        <a:lstStyle/>
        <a:p>
          <a:endParaRPr lang="es-MX" sz="1600" b="1" dirty="0">
            <a:latin typeface="gobCL" pitchFamily="50" charset="0"/>
          </a:endParaRPr>
        </a:p>
        <a:p>
          <a:r>
            <a:rPr lang="es-MX" sz="1600" b="1" dirty="0">
              <a:latin typeface="gobCL" pitchFamily="50" charset="0"/>
            </a:rPr>
            <a:t>Fenómeno global</a:t>
          </a:r>
        </a:p>
      </dgm:t>
    </dgm:pt>
    <dgm:pt modelId="{AD30C46A-EC4E-4421-A120-A525041A4D34}" type="parTrans" cxnId="{F15B285B-97DB-476B-BFFD-086447D99397}">
      <dgm:prSet custT="1"/>
      <dgm:spPr>
        <a:solidFill>
          <a:srgbClr val="F5D4BF"/>
        </a:solidFill>
      </dgm:spPr>
      <dgm:t>
        <a:bodyPr/>
        <a:lstStyle/>
        <a:p>
          <a:endParaRPr lang="es-MX" sz="1700">
            <a:latin typeface="gobCL" pitchFamily="50" charset="0"/>
          </a:endParaRPr>
        </a:p>
      </dgm:t>
    </dgm:pt>
    <dgm:pt modelId="{E1094EBF-4783-424A-B44B-9F39616F7E7A}" type="sibTrans" cxnId="{F15B285B-97DB-476B-BFFD-086447D99397}">
      <dgm:prSet/>
      <dgm:spPr/>
      <dgm:t>
        <a:bodyPr/>
        <a:lstStyle/>
        <a:p>
          <a:endParaRPr lang="es-MX" sz="1700">
            <a:latin typeface="gobCL" pitchFamily="50" charset="0"/>
          </a:endParaRPr>
        </a:p>
      </dgm:t>
    </dgm:pt>
    <dgm:pt modelId="{881A488C-8EA2-491F-957C-30C1F6EF153D}">
      <dgm:prSet phldrT="[Texto]" custT="1"/>
      <dgm:spPr>
        <a:solidFill>
          <a:srgbClr val="EB8A2D"/>
        </a:solidFill>
      </dgm:spPr>
      <dgm:t>
        <a:bodyPr/>
        <a:lstStyle/>
        <a:p>
          <a:endParaRPr lang="es-MX" sz="1700" b="1" dirty="0">
            <a:latin typeface="gobCL" pitchFamily="50" charset="0"/>
          </a:endParaRPr>
        </a:p>
        <a:p>
          <a:r>
            <a:rPr lang="es-MX" sz="1600" b="1" dirty="0">
              <a:latin typeface="gobCL" pitchFamily="50" charset="0"/>
            </a:rPr>
            <a:t>Innovación, I+D</a:t>
          </a:r>
        </a:p>
      </dgm:t>
    </dgm:pt>
    <dgm:pt modelId="{4B169ADA-1076-4B13-9575-5905BE387C8F}" type="parTrans" cxnId="{3171AA41-F4AF-4B83-A126-1E36D5547D2C}">
      <dgm:prSet custT="1"/>
      <dgm:spPr>
        <a:solidFill>
          <a:srgbClr val="EB8A2D"/>
        </a:solidFill>
      </dgm:spPr>
      <dgm:t>
        <a:bodyPr/>
        <a:lstStyle/>
        <a:p>
          <a:endParaRPr lang="es-MX" sz="1700">
            <a:latin typeface="gobCL" pitchFamily="50" charset="0"/>
          </a:endParaRPr>
        </a:p>
      </dgm:t>
    </dgm:pt>
    <dgm:pt modelId="{E4248887-D32A-481C-B134-B157E8B7B19A}" type="sibTrans" cxnId="{3171AA41-F4AF-4B83-A126-1E36D5547D2C}">
      <dgm:prSet/>
      <dgm:spPr/>
      <dgm:t>
        <a:bodyPr/>
        <a:lstStyle/>
        <a:p>
          <a:endParaRPr lang="es-MX" sz="1700">
            <a:latin typeface="gobCL" pitchFamily="50" charset="0"/>
          </a:endParaRPr>
        </a:p>
      </dgm:t>
    </dgm:pt>
    <dgm:pt modelId="{1130BF0B-C724-43E7-BFE2-19C1DBB2D5D0}">
      <dgm:prSet phldrT="[Texto]" custT="1"/>
      <dgm:spPr>
        <a:solidFill>
          <a:srgbClr val="E9CEB7"/>
        </a:solidFill>
      </dgm:spPr>
      <dgm:t>
        <a:bodyPr/>
        <a:lstStyle/>
        <a:p>
          <a:endParaRPr lang="es-MX" sz="1500" b="1" dirty="0">
            <a:latin typeface="gobCL" pitchFamily="50" charset="0"/>
          </a:endParaRPr>
        </a:p>
        <a:p>
          <a:r>
            <a:rPr lang="es-MX" sz="1500" b="1" dirty="0">
              <a:latin typeface="gobCL" pitchFamily="50" charset="0"/>
            </a:rPr>
            <a:t>Nuevas tecnologías</a:t>
          </a:r>
        </a:p>
      </dgm:t>
    </dgm:pt>
    <dgm:pt modelId="{0AEE8EA3-A771-4FD4-90A0-31B948DF7A98}" type="parTrans" cxnId="{229B9FA0-0EAC-4DFC-829F-982E4E364CE4}">
      <dgm:prSet custT="1"/>
      <dgm:spPr>
        <a:solidFill>
          <a:srgbClr val="E9CEB7"/>
        </a:solidFill>
      </dgm:spPr>
      <dgm:t>
        <a:bodyPr/>
        <a:lstStyle/>
        <a:p>
          <a:endParaRPr lang="es-CL" sz="1700"/>
        </a:p>
      </dgm:t>
    </dgm:pt>
    <dgm:pt modelId="{8F2E5C77-9E7D-412C-B669-D041101763F8}" type="sibTrans" cxnId="{229B9FA0-0EAC-4DFC-829F-982E4E364CE4}">
      <dgm:prSet/>
      <dgm:spPr/>
      <dgm:t>
        <a:bodyPr/>
        <a:lstStyle/>
        <a:p>
          <a:endParaRPr lang="es-CL" sz="1700"/>
        </a:p>
      </dgm:t>
    </dgm:pt>
    <dgm:pt modelId="{AFBD8C3E-EB8E-4E02-B5AC-79EA535D374B}" type="pres">
      <dgm:prSet presAssocID="{858A7F52-44BF-46ED-BC7D-3E59952234AB}" presName="Name0" presStyleCnt="0">
        <dgm:presLayoutVars>
          <dgm:chMax val="1"/>
          <dgm:dir/>
          <dgm:animLvl val="ctr"/>
          <dgm:resizeHandles val="exact"/>
        </dgm:presLayoutVars>
      </dgm:prSet>
      <dgm:spPr/>
    </dgm:pt>
    <dgm:pt modelId="{49F5D6D4-04A9-4CE6-BD46-0919A2C8D889}" type="pres">
      <dgm:prSet presAssocID="{D538FC23-E6F8-408B-BB33-06AD21F6C5C9}" presName="centerShape" presStyleLbl="node0" presStyleIdx="0" presStyleCnt="1"/>
      <dgm:spPr/>
    </dgm:pt>
    <dgm:pt modelId="{9435E714-AB50-4AFD-BE24-CA6D7DA5D623}" type="pres">
      <dgm:prSet presAssocID="{0BE162B9-036F-4726-AC6B-9BF741D05DF9}" presName="parTrans" presStyleLbl="sibTrans2D1" presStyleIdx="0" presStyleCnt="6"/>
      <dgm:spPr/>
    </dgm:pt>
    <dgm:pt modelId="{CD4EF8A8-7EBE-46B7-B8ED-20911ECFA12C}" type="pres">
      <dgm:prSet presAssocID="{0BE162B9-036F-4726-AC6B-9BF741D05DF9}" presName="connectorText" presStyleLbl="sibTrans2D1" presStyleIdx="0" presStyleCnt="6"/>
      <dgm:spPr/>
    </dgm:pt>
    <dgm:pt modelId="{E7F1CAA9-9DD5-47F3-A642-2313EE4AF923}" type="pres">
      <dgm:prSet presAssocID="{376D1D2D-D723-47BE-AAB6-0B4BB46D338D}" presName="node" presStyleLbl="node1" presStyleIdx="0" presStyleCnt="6" custRadScaleRad="105772" custRadScaleInc="-668">
        <dgm:presLayoutVars>
          <dgm:bulletEnabled val="1"/>
        </dgm:presLayoutVars>
      </dgm:prSet>
      <dgm:spPr/>
    </dgm:pt>
    <dgm:pt modelId="{869A198D-A7E0-46F2-A487-D52884D9DF45}" type="pres">
      <dgm:prSet presAssocID="{0AEE8EA3-A771-4FD4-90A0-31B948DF7A98}" presName="parTrans" presStyleLbl="sibTrans2D1" presStyleIdx="1" presStyleCnt="6"/>
      <dgm:spPr/>
    </dgm:pt>
    <dgm:pt modelId="{84C8A0BE-21FC-4667-A0D5-862DD2D8CF6C}" type="pres">
      <dgm:prSet presAssocID="{0AEE8EA3-A771-4FD4-90A0-31B948DF7A98}" presName="connectorText" presStyleLbl="sibTrans2D1" presStyleIdx="1" presStyleCnt="6"/>
      <dgm:spPr/>
    </dgm:pt>
    <dgm:pt modelId="{9683AD1A-FCA5-4B4B-88C7-C8BE985648D8}" type="pres">
      <dgm:prSet presAssocID="{1130BF0B-C724-43E7-BFE2-19C1DBB2D5D0}" presName="node" presStyleLbl="node1" presStyleIdx="1" presStyleCnt="6">
        <dgm:presLayoutVars>
          <dgm:bulletEnabled val="1"/>
        </dgm:presLayoutVars>
      </dgm:prSet>
      <dgm:spPr/>
    </dgm:pt>
    <dgm:pt modelId="{7EFB22B8-EDEE-4DDD-9F90-6F4F641B7944}" type="pres">
      <dgm:prSet presAssocID="{6E7DCF4A-4E89-42AF-9B3B-48F668F09C91}" presName="parTrans" presStyleLbl="sibTrans2D1" presStyleIdx="2" presStyleCnt="6"/>
      <dgm:spPr/>
    </dgm:pt>
    <dgm:pt modelId="{0CD1EBEE-E5AB-4772-88F5-13D4EB45163B}" type="pres">
      <dgm:prSet presAssocID="{6E7DCF4A-4E89-42AF-9B3B-48F668F09C91}" presName="connectorText" presStyleLbl="sibTrans2D1" presStyleIdx="2" presStyleCnt="6"/>
      <dgm:spPr/>
    </dgm:pt>
    <dgm:pt modelId="{EDF9CB42-942E-4BF4-8DB0-1399B925B43A}" type="pres">
      <dgm:prSet presAssocID="{F32E43D4-CE1C-4940-A4F9-3A45455F8801}" presName="node" presStyleLbl="node1" presStyleIdx="2" presStyleCnt="6">
        <dgm:presLayoutVars>
          <dgm:bulletEnabled val="1"/>
        </dgm:presLayoutVars>
      </dgm:prSet>
      <dgm:spPr/>
    </dgm:pt>
    <dgm:pt modelId="{F11613C1-019E-42F6-B2A4-29D4FF2FB0C8}" type="pres">
      <dgm:prSet presAssocID="{600F7AAB-CF07-4879-9DC6-8F2D1C2FC14F}" presName="parTrans" presStyleLbl="sibTrans2D1" presStyleIdx="3" presStyleCnt="6"/>
      <dgm:spPr/>
    </dgm:pt>
    <dgm:pt modelId="{EC920398-C0E9-41C8-A128-BB16CC60413A}" type="pres">
      <dgm:prSet presAssocID="{600F7AAB-CF07-4879-9DC6-8F2D1C2FC14F}" presName="connectorText" presStyleLbl="sibTrans2D1" presStyleIdx="3" presStyleCnt="6"/>
      <dgm:spPr/>
    </dgm:pt>
    <dgm:pt modelId="{88415877-F54D-4AE8-8DCA-0CBD6132A7F1}" type="pres">
      <dgm:prSet presAssocID="{5FD7894C-7941-4333-8873-4898887420B5}" presName="node" presStyleLbl="node1" presStyleIdx="3" presStyleCnt="6">
        <dgm:presLayoutVars>
          <dgm:bulletEnabled val="1"/>
        </dgm:presLayoutVars>
      </dgm:prSet>
      <dgm:spPr/>
    </dgm:pt>
    <dgm:pt modelId="{275C2A30-EC6A-4C88-9B72-DF22135AA973}" type="pres">
      <dgm:prSet presAssocID="{AD30C46A-EC4E-4421-A120-A525041A4D34}" presName="parTrans" presStyleLbl="sibTrans2D1" presStyleIdx="4" presStyleCnt="6"/>
      <dgm:spPr/>
    </dgm:pt>
    <dgm:pt modelId="{5AA590E2-122F-4CA2-8165-A1881F945417}" type="pres">
      <dgm:prSet presAssocID="{AD30C46A-EC4E-4421-A120-A525041A4D34}" presName="connectorText" presStyleLbl="sibTrans2D1" presStyleIdx="4" presStyleCnt="6"/>
      <dgm:spPr/>
    </dgm:pt>
    <dgm:pt modelId="{4684554C-2F33-4002-9EDB-6869759CFC08}" type="pres">
      <dgm:prSet presAssocID="{5A5C7E97-3793-4A65-A8E6-AECD3AB61C42}" presName="node" presStyleLbl="node1" presStyleIdx="4" presStyleCnt="6">
        <dgm:presLayoutVars>
          <dgm:bulletEnabled val="1"/>
        </dgm:presLayoutVars>
      </dgm:prSet>
      <dgm:spPr/>
    </dgm:pt>
    <dgm:pt modelId="{B87EEF60-21A7-49B9-9909-29E7102BA61C}" type="pres">
      <dgm:prSet presAssocID="{4B169ADA-1076-4B13-9575-5905BE387C8F}" presName="parTrans" presStyleLbl="sibTrans2D1" presStyleIdx="5" presStyleCnt="6"/>
      <dgm:spPr/>
    </dgm:pt>
    <dgm:pt modelId="{5C193545-BB6D-4774-BE35-74AC818430CB}" type="pres">
      <dgm:prSet presAssocID="{4B169ADA-1076-4B13-9575-5905BE387C8F}" presName="connectorText" presStyleLbl="sibTrans2D1" presStyleIdx="5" presStyleCnt="6"/>
      <dgm:spPr/>
    </dgm:pt>
    <dgm:pt modelId="{B86F4A41-4264-4E5E-B4E0-06DF2065A6C9}" type="pres">
      <dgm:prSet presAssocID="{881A488C-8EA2-491F-957C-30C1F6EF153D}" presName="node" presStyleLbl="node1" presStyleIdx="5" presStyleCnt="6">
        <dgm:presLayoutVars>
          <dgm:bulletEnabled val="1"/>
        </dgm:presLayoutVars>
      </dgm:prSet>
      <dgm:spPr/>
    </dgm:pt>
  </dgm:ptLst>
  <dgm:cxnLst>
    <dgm:cxn modelId="{784B1C17-7795-4573-8CFC-F050D5A7B80D}" type="presOf" srcId="{4B169ADA-1076-4B13-9575-5905BE387C8F}" destId="{B87EEF60-21A7-49B9-9909-29E7102BA61C}" srcOrd="0" destOrd="0" presId="urn:microsoft.com/office/officeart/2005/8/layout/radial5"/>
    <dgm:cxn modelId="{735A5817-0515-42B3-928E-8367B693CB7C}" type="presOf" srcId="{F32E43D4-CE1C-4940-A4F9-3A45455F8801}" destId="{EDF9CB42-942E-4BF4-8DB0-1399B925B43A}" srcOrd="0" destOrd="0" presId="urn:microsoft.com/office/officeart/2005/8/layout/radial5"/>
    <dgm:cxn modelId="{15ECDE21-B910-45CB-9D70-AAC83AC83B59}" type="presOf" srcId="{AD30C46A-EC4E-4421-A120-A525041A4D34}" destId="{5AA590E2-122F-4CA2-8165-A1881F945417}" srcOrd="1" destOrd="0" presId="urn:microsoft.com/office/officeart/2005/8/layout/radial5"/>
    <dgm:cxn modelId="{F15B285B-97DB-476B-BFFD-086447D99397}" srcId="{D538FC23-E6F8-408B-BB33-06AD21F6C5C9}" destId="{5A5C7E97-3793-4A65-A8E6-AECD3AB61C42}" srcOrd="4" destOrd="0" parTransId="{AD30C46A-EC4E-4421-A120-A525041A4D34}" sibTransId="{E1094EBF-4783-424A-B44B-9F39616F7E7A}"/>
    <dgm:cxn modelId="{3171AA41-F4AF-4B83-A126-1E36D5547D2C}" srcId="{D538FC23-E6F8-408B-BB33-06AD21F6C5C9}" destId="{881A488C-8EA2-491F-957C-30C1F6EF153D}" srcOrd="5" destOrd="0" parTransId="{4B169ADA-1076-4B13-9575-5905BE387C8F}" sibTransId="{E4248887-D32A-481C-B134-B157E8B7B19A}"/>
    <dgm:cxn modelId="{D07E0742-F0BD-47FF-B699-B3A977C350EB}" type="presOf" srcId="{881A488C-8EA2-491F-957C-30C1F6EF153D}" destId="{B86F4A41-4264-4E5E-B4E0-06DF2065A6C9}" srcOrd="0" destOrd="0" presId="urn:microsoft.com/office/officeart/2005/8/layout/radial5"/>
    <dgm:cxn modelId="{2E2AAB4D-8869-4C0F-B639-1E8F348D358C}" srcId="{D538FC23-E6F8-408B-BB33-06AD21F6C5C9}" destId="{5FD7894C-7941-4333-8873-4898887420B5}" srcOrd="3" destOrd="0" parTransId="{600F7AAB-CF07-4879-9DC6-8F2D1C2FC14F}" sibTransId="{C2FADC15-CB8F-4E7B-A4BB-AEAD13B0D6FF}"/>
    <dgm:cxn modelId="{EAD3556F-D6C7-4B0D-B8FC-34E6D1BFC427}" type="presOf" srcId="{D538FC23-E6F8-408B-BB33-06AD21F6C5C9}" destId="{49F5D6D4-04A9-4CE6-BD46-0919A2C8D889}" srcOrd="0" destOrd="0" presId="urn:microsoft.com/office/officeart/2005/8/layout/radial5"/>
    <dgm:cxn modelId="{8EECEE52-ECAD-4D79-ACA7-1FA1A2D3C9A0}" type="presOf" srcId="{5FD7894C-7941-4333-8873-4898887420B5}" destId="{88415877-F54D-4AE8-8DCA-0CBD6132A7F1}" srcOrd="0" destOrd="0" presId="urn:microsoft.com/office/officeart/2005/8/layout/radial5"/>
    <dgm:cxn modelId="{64831373-DC6E-4071-8E0F-B343C7165752}" srcId="{D538FC23-E6F8-408B-BB33-06AD21F6C5C9}" destId="{376D1D2D-D723-47BE-AAB6-0B4BB46D338D}" srcOrd="0" destOrd="0" parTransId="{0BE162B9-036F-4726-AC6B-9BF741D05DF9}" sibTransId="{44E36033-914E-4B13-9828-CD34789188F4}"/>
    <dgm:cxn modelId="{634AD87B-18AF-4EF6-85FE-1AC6419FBC89}" type="presOf" srcId="{AD30C46A-EC4E-4421-A120-A525041A4D34}" destId="{275C2A30-EC6A-4C88-9B72-DF22135AA973}" srcOrd="0" destOrd="0" presId="urn:microsoft.com/office/officeart/2005/8/layout/radial5"/>
    <dgm:cxn modelId="{3EE5AD7D-D00A-479E-89C1-6CAE6A1C629C}" type="presOf" srcId="{1130BF0B-C724-43E7-BFE2-19C1DBB2D5D0}" destId="{9683AD1A-FCA5-4B4B-88C7-C8BE985648D8}" srcOrd="0" destOrd="0" presId="urn:microsoft.com/office/officeart/2005/8/layout/radial5"/>
    <dgm:cxn modelId="{FC753186-9598-423A-99E5-F58571F05D7C}" srcId="{D538FC23-E6F8-408B-BB33-06AD21F6C5C9}" destId="{F32E43D4-CE1C-4940-A4F9-3A45455F8801}" srcOrd="2" destOrd="0" parTransId="{6E7DCF4A-4E89-42AF-9B3B-48F668F09C91}" sibTransId="{D3010E13-354F-4748-ADE1-9C240D10B29E}"/>
    <dgm:cxn modelId="{229B9FA0-0EAC-4DFC-829F-982E4E364CE4}" srcId="{D538FC23-E6F8-408B-BB33-06AD21F6C5C9}" destId="{1130BF0B-C724-43E7-BFE2-19C1DBB2D5D0}" srcOrd="1" destOrd="0" parTransId="{0AEE8EA3-A771-4FD4-90A0-31B948DF7A98}" sibTransId="{8F2E5C77-9E7D-412C-B669-D041101763F8}"/>
    <dgm:cxn modelId="{2D7676A2-BB3E-4B01-808E-46E8A68E4C32}" type="presOf" srcId="{5A5C7E97-3793-4A65-A8E6-AECD3AB61C42}" destId="{4684554C-2F33-4002-9EDB-6869759CFC08}" srcOrd="0" destOrd="0" presId="urn:microsoft.com/office/officeart/2005/8/layout/radial5"/>
    <dgm:cxn modelId="{21537AA6-7227-4EB9-A3D6-ADDD0A493216}" type="presOf" srcId="{6E7DCF4A-4E89-42AF-9B3B-48F668F09C91}" destId="{0CD1EBEE-E5AB-4772-88F5-13D4EB45163B}" srcOrd="1" destOrd="0" presId="urn:microsoft.com/office/officeart/2005/8/layout/radial5"/>
    <dgm:cxn modelId="{5899E1A9-8527-4724-9B13-2AD904C9B2AF}" type="presOf" srcId="{858A7F52-44BF-46ED-BC7D-3E59952234AB}" destId="{AFBD8C3E-EB8E-4E02-B5AC-79EA535D374B}" srcOrd="0" destOrd="0" presId="urn:microsoft.com/office/officeart/2005/8/layout/radial5"/>
    <dgm:cxn modelId="{F34EC7BC-1D49-4BE3-A79A-5182471C014D}" type="presOf" srcId="{600F7AAB-CF07-4879-9DC6-8F2D1C2FC14F}" destId="{EC920398-C0E9-41C8-A128-BB16CC60413A}" srcOrd="1" destOrd="0" presId="urn:microsoft.com/office/officeart/2005/8/layout/radial5"/>
    <dgm:cxn modelId="{450927C7-2119-4199-9C45-0DEAB7C94DFB}" type="presOf" srcId="{4B169ADA-1076-4B13-9575-5905BE387C8F}" destId="{5C193545-BB6D-4774-BE35-74AC818430CB}" srcOrd="1" destOrd="0" presId="urn:microsoft.com/office/officeart/2005/8/layout/radial5"/>
    <dgm:cxn modelId="{81000ACA-8B48-4C75-8F6F-F74A13F20226}" srcId="{858A7F52-44BF-46ED-BC7D-3E59952234AB}" destId="{D538FC23-E6F8-408B-BB33-06AD21F6C5C9}" srcOrd="0" destOrd="0" parTransId="{1EE94EB0-E4CE-4952-8B81-8D366B8BC658}" sibTransId="{D8645E73-463E-428F-8DC5-CD013A21AC4F}"/>
    <dgm:cxn modelId="{CF0BDFD1-D925-4F5F-985B-56A86C802365}" type="presOf" srcId="{600F7AAB-CF07-4879-9DC6-8F2D1C2FC14F}" destId="{F11613C1-019E-42F6-B2A4-29D4FF2FB0C8}" srcOrd="0" destOrd="0" presId="urn:microsoft.com/office/officeart/2005/8/layout/radial5"/>
    <dgm:cxn modelId="{8D957EDB-341A-495D-8A99-189894B6BBE5}" type="presOf" srcId="{0BE162B9-036F-4726-AC6B-9BF741D05DF9}" destId="{9435E714-AB50-4AFD-BE24-CA6D7DA5D623}" srcOrd="0" destOrd="0" presId="urn:microsoft.com/office/officeart/2005/8/layout/radial5"/>
    <dgm:cxn modelId="{897778E4-48E6-4F20-9C6D-A1F3156D2316}" type="presOf" srcId="{0AEE8EA3-A771-4FD4-90A0-31B948DF7A98}" destId="{869A198D-A7E0-46F2-A487-D52884D9DF45}" srcOrd="0" destOrd="0" presId="urn:microsoft.com/office/officeart/2005/8/layout/radial5"/>
    <dgm:cxn modelId="{47EB28E6-5452-4EEE-9B8E-0463EDE566A0}" type="presOf" srcId="{376D1D2D-D723-47BE-AAB6-0B4BB46D338D}" destId="{E7F1CAA9-9DD5-47F3-A642-2313EE4AF923}" srcOrd="0" destOrd="0" presId="urn:microsoft.com/office/officeart/2005/8/layout/radial5"/>
    <dgm:cxn modelId="{77B177E8-12B7-4FA5-9F80-84C7BA9A2A5F}" type="presOf" srcId="{6E7DCF4A-4E89-42AF-9B3B-48F668F09C91}" destId="{7EFB22B8-EDEE-4DDD-9F90-6F4F641B7944}" srcOrd="0" destOrd="0" presId="urn:microsoft.com/office/officeart/2005/8/layout/radial5"/>
    <dgm:cxn modelId="{64A151EE-C5F5-4EEB-BEE8-1003EA059A1C}" type="presOf" srcId="{0BE162B9-036F-4726-AC6B-9BF741D05DF9}" destId="{CD4EF8A8-7EBE-46B7-B8ED-20911ECFA12C}" srcOrd="1" destOrd="0" presId="urn:microsoft.com/office/officeart/2005/8/layout/radial5"/>
    <dgm:cxn modelId="{E1040CF9-4733-42AE-A0CC-E122BBB2BD5D}" type="presOf" srcId="{0AEE8EA3-A771-4FD4-90A0-31B948DF7A98}" destId="{84C8A0BE-21FC-4667-A0D5-862DD2D8CF6C}" srcOrd="1" destOrd="0" presId="urn:microsoft.com/office/officeart/2005/8/layout/radial5"/>
    <dgm:cxn modelId="{0B55C8B1-0601-4136-ABB0-0650374762A2}" type="presParOf" srcId="{AFBD8C3E-EB8E-4E02-B5AC-79EA535D374B}" destId="{49F5D6D4-04A9-4CE6-BD46-0919A2C8D889}" srcOrd="0" destOrd="0" presId="urn:microsoft.com/office/officeart/2005/8/layout/radial5"/>
    <dgm:cxn modelId="{37482A82-6568-41FB-9118-64C01E1AE9CB}" type="presParOf" srcId="{AFBD8C3E-EB8E-4E02-B5AC-79EA535D374B}" destId="{9435E714-AB50-4AFD-BE24-CA6D7DA5D623}" srcOrd="1" destOrd="0" presId="urn:microsoft.com/office/officeart/2005/8/layout/radial5"/>
    <dgm:cxn modelId="{F594BAE1-5DEA-4A1B-BF3D-7672ACFC98AF}" type="presParOf" srcId="{9435E714-AB50-4AFD-BE24-CA6D7DA5D623}" destId="{CD4EF8A8-7EBE-46B7-B8ED-20911ECFA12C}" srcOrd="0" destOrd="0" presId="urn:microsoft.com/office/officeart/2005/8/layout/radial5"/>
    <dgm:cxn modelId="{1522AED7-5A1B-4E2F-BC88-E96805A43DC4}" type="presParOf" srcId="{AFBD8C3E-EB8E-4E02-B5AC-79EA535D374B}" destId="{E7F1CAA9-9DD5-47F3-A642-2313EE4AF923}" srcOrd="2" destOrd="0" presId="urn:microsoft.com/office/officeart/2005/8/layout/radial5"/>
    <dgm:cxn modelId="{9558D281-4DBC-494A-A855-97AFA46A1E62}" type="presParOf" srcId="{AFBD8C3E-EB8E-4E02-B5AC-79EA535D374B}" destId="{869A198D-A7E0-46F2-A487-D52884D9DF45}" srcOrd="3" destOrd="0" presId="urn:microsoft.com/office/officeart/2005/8/layout/radial5"/>
    <dgm:cxn modelId="{41D54088-E056-4BF4-95DE-5B10A869E9EE}" type="presParOf" srcId="{869A198D-A7E0-46F2-A487-D52884D9DF45}" destId="{84C8A0BE-21FC-4667-A0D5-862DD2D8CF6C}" srcOrd="0" destOrd="0" presId="urn:microsoft.com/office/officeart/2005/8/layout/radial5"/>
    <dgm:cxn modelId="{14A62516-BFEA-47CF-8003-363611535397}" type="presParOf" srcId="{AFBD8C3E-EB8E-4E02-B5AC-79EA535D374B}" destId="{9683AD1A-FCA5-4B4B-88C7-C8BE985648D8}" srcOrd="4" destOrd="0" presId="urn:microsoft.com/office/officeart/2005/8/layout/radial5"/>
    <dgm:cxn modelId="{DA0ABDBE-1A48-4FDF-8234-26AD62D28BF1}" type="presParOf" srcId="{AFBD8C3E-EB8E-4E02-B5AC-79EA535D374B}" destId="{7EFB22B8-EDEE-4DDD-9F90-6F4F641B7944}" srcOrd="5" destOrd="0" presId="urn:microsoft.com/office/officeart/2005/8/layout/radial5"/>
    <dgm:cxn modelId="{CA08A049-B0C1-43C6-9BE1-B807DB364CE8}" type="presParOf" srcId="{7EFB22B8-EDEE-4DDD-9F90-6F4F641B7944}" destId="{0CD1EBEE-E5AB-4772-88F5-13D4EB45163B}" srcOrd="0" destOrd="0" presId="urn:microsoft.com/office/officeart/2005/8/layout/radial5"/>
    <dgm:cxn modelId="{2E50FDD2-CA99-4A78-B98A-BAF63F8CB6A5}" type="presParOf" srcId="{AFBD8C3E-EB8E-4E02-B5AC-79EA535D374B}" destId="{EDF9CB42-942E-4BF4-8DB0-1399B925B43A}" srcOrd="6" destOrd="0" presId="urn:microsoft.com/office/officeart/2005/8/layout/radial5"/>
    <dgm:cxn modelId="{16714577-41E3-4A1F-9EBA-617F9977755E}" type="presParOf" srcId="{AFBD8C3E-EB8E-4E02-B5AC-79EA535D374B}" destId="{F11613C1-019E-42F6-B2A4-29D4FF2FB0C8}" srcOrd="7" destOrd="0" presId="urn:microsoft.com/office/officeart/2005/8/layout/radial5"/>
    <dgm:cxn modelId="{C20A7DFD-314F-480B-AEAF-1197F7F81A09}" type="presParOf" srcId="{F11613C1-019E-42F6-B2A4-29D4FF2FB0C8}" destId="{EC920398-C0E9-41C8-A128-BB16CC60413A}" srcOrd="0" destOrd="0" presId="urn:microsoft.com/office/officeart/2005/8/layout/radial5"/>
    <dgm:cxn modelId="{C4BC2B50-C170-4686-9863-E77CAE7CEFDB}" type="presParOf" srcId="{AFBD8C3E-EB8E-4E02-B5AC-79EA535D374B}" destId="{88415877-F54D-4AE8-8DCA-0CBD6132A7F1}" srcOrd="8" destOrd="0" presId="urn:microsoft.com/office/officeart/2005/8/layout/radial5"/>
    <dgm:cxn modelId="{EF8C53AE-8BED-45E5-BA93-9729BD7D9FD8}" type="presParOf" srcId="{AFBD8C3E-EB8E-4E02-B5AC-79EA535D374B}" destId="{275C2A30-EC6A-4C88-9B72-DF22135AA973}" srcOrd="9" destOrd="0" presId="urn:microsoft.com/office/officeart/2005/8/layout/radial5"/>
    <dgm:cxn modelId="{E5671BFB-8101-4388-A718-017D3C1EDA6B}" type="presParOf" srcId="{275C2A30-EC6A-4C88-9B72-DF22135AA973}" destId="{5AA590E2-122F-4CA2-8165-A1881F945417}" srcOrd="0" destOrd="0" presId="urn:microsoft.com/office/officeart/2005/8/layout/radial5"/>
    <dgm:cxn modelId="{2A1BEF30-3566-4C9E-B55C-4705F7424427}" type="presParOf" srcId="{AFBD8C3E-EB8E-4E02-B5AC-79EA535D374B}" destId="{4684554C-2F33-4002-9EDB-6869759CFC08}" srcOrd="10" destOrd="0" presId="urn:microsoft.com/office/officeart/2005/8/layout/radial5"/>
    <dgm:cxn modelId="{18F8ECB7-8729-4C81-9A54-42AD9A0B2E30}" type="presParOf" srcId="{AFBD8C3E-EB8E-4E02-B5AC-79EA535D374B}" destId="{B87EEF60-21A7-49B9-9909-29E7102BA61C}" srcOrd="11" destOrd="0" presId="urn:microsoft.com/office/officeart/2005/8/layout/radial5"/>
    <dgm:cxn modelId="{5E93815A-5785-45C7-B75C-15AD2662C466}" type="presParOf" srcId="{B87EEF60-21A7-49B9-9909-29E7102BA61C}" destId="{5C193545-BB6D-4774-BE35-74AC818430CB}" srcOrd="0" destOrd="0" presId="urn:microsoft.com/office/officeart/2005/8/layout/radial5"/>
    <dgm:cxn modelId="{B8941277-EB3B-4E3C-B4F1-510E97644458}" type="presParOf" srcId="{AFBD8C3E-EB8E-4E02-B5AC-79EA535D374B}" destId="{B86F4A41-4264-4E5E-B4E0-06DF2065A6C9}" srcOrd="12" destOrd="0" presId="urn:microsoft.com/office/officeart/2005/8/layout/radial5"/>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9F5D6D4-04A9-4CE6-BD46-0919A2C8D889}">
      <dsp:nvSpPr>
        <dsp:cNvPr id="0" name=""/>
        <dsp:cNvSpPr/>
      </dsp:nvSpPr>
      <dsp:spPr>
        <a:xfrm>
          <a:off x="2416763" y="1966837"/>
          <a:ext cx="1402103" cy="1402103"/>
        </a:xfrm>
        <a:prstGeom prst="ellipse">
          <a:avLst/>
        </a:prstGeom>
        <a:solidFill>
          <a:srgbClr val="EB8A2D"/>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1590" tIns="21590" rIns="21590" bIns="21590" numCol="1" spcCol="1270" anchor="ctr" anchorCtr="0">
          <a:noAutofit/>
        </a:bodyPr>
        <a:lstStyle/>
        <a:p>
          <a:pPr marL="0" lvl="0" indent="0" algn="ctr" defTabSz="755650">
            <a:lnSpc>
              <a:spcPct val="90000"/>
            </a:lnSpc>
            <a:spcBef>
              <a:spcPct val="0"/>
            </a:spcBef>
            <a:spcAft>
              <a:spcPct val="35000"/>
            </a:spcAft>
            <a:buNone/>
          </a:pPr>
          <a:r>
            <a:rPr lang="es-MX" sz="1700" b="1" kern="1200">
              <a:latin typeface="gobCL" pitchFamily="50" charset="0"/>
            </a:rPr>
            <a:t>PTF estancada</a:t>
          </a:r>
        </a:p>
      </dsp:txBody>
      <dsp:txXfrm>
        <a:off x="2622096" y="2172170"/>
        <a:ext cx="991437" cy="991437"/>
      </dsp:txXfrm>
    </dsp:sp>
    <dsp:sp modelId="{9435E714-AB50-4AFD-BE24-CA6D7DA5D623}">
      <dsp:nvSpPr>
        <dsp:cNvPr id="0" name=""/>
        <dsp:cNvSpPr/>
      </dsp:nvSpPr>
      <dsp:spPr>
        <a:xfrm rot="16187309">
          <a:off x="2964557" y="1454583"/>
          <a:ext cx="299316" cy="476715"/>
        </a:xfrm>
        <a:prstGeom prst="rightArrow">
          <a:avLst>
            <a:gd name="adj1" fmla="val 60000"/>
            <a:gd name="adj2" fmla="val 50000"/>
          </a:avLst>
        </a:prstGeom>
        <a:solidFill>
          <a:srgbClr val="E03B26"/>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755650">
            <a:lnSpc>
              <a:spcPct val="90000"/>
            </a:lnSpc>
            <a:spcBef>
              <a:spcPct val="0"/>
            </a:spcBef>
            <a:spcAft>
              <a:spcPct val="35000"/>
            </a:spcAft>
            <a:buNone/>
          </a:pPr>
          <a:endParaRPr lang="es-MX" sz="1700" kern="1200">
            <a:latin typeface="gobCL" pitchFamily="50" charset="0"/>
          </a:endParaRPr>
        </a:p>
      </dsp:txBody>
      <dsp:txXfrm rot="10800000">
        <a:off x="3009620" y="1594823"/>
        <a:ext cx="209521" cy="286029"/>
      </dsp:txXfrm>
    </dsp:sp>
    <dsp:sp modelId="{E7F1CAA9-9DD5-47F3-A642-2313EE4AF923}">
      <dsp:nvSpPr>
        <dsp:cNvPr id="0" name=""/>
        <dsp:cNvSpPr/>
      </dsp:nvSpPr>
      <dsp:spPr>
        <a:xfrm>
          <a:off x="2409502" y="0"/>
          <a:ext cx="1402103" cy="1402103"/>
        </a:xfrm>
        <a:prstGeom prst="ellipse">
          <a:avLst/>
        </a:prstGeom>
        <a:solidFill>
          <a:srgbClr val="E03B26"/>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marL="0" lvl="0" indent="0" algn="ctr" defTabSz="711200">
            <a:lnSpc>
              <a:spcPct val="90000"/>
            </a:lnSpc>
            <a:spcBef>
              <a:spcPct val="0"/>
            </a:spcBef>
            <a:spcAft>
              <a:spcPct val="35000"/>
            </a:spcAft>
            <a:buNone/>
          </a:pPr>
          <a:endParaRPr lang="es-MX" sz="1600" b="1" kern="1200" dirty="0">
            <a:latin typeface="gobCL" pitchFamily="50" charset="0"/>
          </a:endParaRPr>
        </a:p>
        <a:p>
          <a:pPr marL="0" lvl="0" indent="0" algn="ctr" defTabSz="711200">
            <a:lnSpc>
              <a:spcPct val="90000"/>
            </a:lnSpc>
            <a:spcBef>
              <a:spcPct val="0"/>
            </a:spcBef>
            <a:spcAft>
              <a:spcPct val="35000"/>
            </a:spcAft>
            <a:buNone/>
          </a:pPr>
          <a:r>
            <a:rPr lang="es-MX" sz="1600" b="1" kern="1200" dirty="0">
              <a:latin typeface="gobCL" pitchFamily="50" charset="0"/>
            </a:rPr>
            <a:t>Asignación de recursos</a:t>
          </a:r>
        </a:p>
      </dsp:txBody>
      <dsp:txXfrm>
        <a:off x="2614835" y="205333"/>
        <a:ext cx="991437" cy="991437"/>
      </dsp:txXfrm>
    </dsp:sp>
    <dsp:sp modelId="{869A198D-A7E0-46F2-A487-D52884D9DF45}">
      <dsp:nvSpPr>
        <dsp:cNvPr id="0" name=""/>
        <dsp:cNvSpPr/>
      </dsp:nvSpPr>
      <dsp:spPr>
        <a:xfrm rot="19800000">
          <a:off x="3811844" y="1943067"/>
          <a:ext cx="297101" cy="476715"/>
        </a:xfrm>
        <a:prstGeom prst="rightArrow">
          <a:avLst>
            <a:gd name="adj1" fmla="val 60000"/>
            <a:gd name="adj2" fmla="val 50000"/>
          </a:avLst>
        </a:prstGeom>
        <a:solidFill>
          <a:srgbClr val="E9CEB7"/>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755650">
            <a:lnSpc>
              <a:spcPct val="90000"/>
            </a:lnSpc>
            <a:spcBef>
              <a:spcPct val="0"/>
            </a:spcBef>
            <a:spcAft>
              <a:spcPct val="35000"/>
            </a:spcAft>
            <a:buNone/>
          </a:pPr>
          <a:endParaRPr lang="es-CL" sz="1700" kern="1200"/>
        </a:p>
      </dsp:txBody>
      <dsp:txXfrm>
        <a:off x="3817815" y="2060693"/>
        <a:ext cx="207971" cy="286029"/>
      </dsp:txXfrm>
    </dsp:sp>
    <dsp:sp modelId="{9683AD1A-FCA5-4B4B-88C7-C8BE985648D8}">
      <dsp:nvSpPr>
        <dsp:cNvPr id="0" name=""/>
        <dsp:cNvSpPr/>
      </dsp:nvSpPr>
      <dsp:spPr>
        <a:xfrm>
          <a:off x="4116487" y="985501"/>
          <a:ext cx="1402103" cy="1402103"/>
        </a:xfrm>
        <a:prstGeom prst="ellipse">
          <a:avLst/>
        </a:prstGeom>
        <a:solidFill>
          <a:srgbClr val="E9CEB7"/>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9050" tIns="19050" rIns="19050" bIns="19050" numCol="1" spcCol="1270" anchor="ctr" anchorCtr="0">
          <a:noAutofit/>
        </a:bodyPr>
        <a:lstStyle/>
        <a:p>
          <a:pPr marL="0" lvl="0" indent="0" algn="ctr" defTabSz="666750">
            <a:lnSpc>
              <a:spcPct val="90000"/>
            </a:lnSpc>
            <a:spcBef>
              <a:spcPct val="0"/>
            </a:spcBef>
            <a:spcAft>
              <a:spcPct val="35000"/>
            </a:spcAft>
            <a:buNone/>
          </a:pPr>
          <a:endParaRPr lang="es-MX" sz="1500" b="1" kern="1200" dirty="0">
            <a:latin typeface="gobCL" pitchFamily="50" charset="0"/>
          </a:endParaRPr>
        </a:p>
        <a:p>
          <a:pPr marL="0" lvl="0" indent="0" algn="ctr" defTabSz="666750">
            <a:lnSpc>
              <a:spcPct val="90000"/>
            </a:lnSpc>
            <a:spcBef>
              <a:spcPct val="0"/>
            </a:spcBef>
            <a:spcAft>
              <a:spcPct val="35000"/>
            </a:spcAft>
            <a:buNone/>
          </a:pPr>
          <a:r>
            <a:rPr lang="es-MX" sz="1500" b="1" kern="1200" dirty="0">
              <a:latin typeface="gobCL" pitchFamily="50" charset="0"/>
            </a:rPr>
            <a:t>Nuevas tecnologías</a:t>
          </a:r>
        </a:p>
      </dsp:txBody>
      <dsp:txXfrm>
        <a:off x="4321820" y="1190834"/>
        <a:ext cx="991437" cy="991437"/>
      </dsp:txXfrm>
    </dsp:sp>
    <dsp:sp modelId="{7EFB22B8-EDEE-4DDD-9F90-6F4F641B7944}">
      <dsp:nvSpPr>
        <dsp:cNvPr id="0" name=""/>
        <dsp:cNvSpPr/>
      </dsp:nvSpPr>
      <dsp:spPr>
        <a:xfrm rot="1800000">
          <a:off x="3811844" y="2915995"/>
          <a:ext cx="297101" cy="476715"/>
        </a:xfrm>
        <a:prstGeom prst="rightArrow">
          <a:avLst>
            <a:gd name="adj1" fmla="val 60000"/>
            <a:gd name="adj2" fmla="val 50000"/>
          </a:avLst>
        </a:prstGeom>
        <a:solidFill>
          <a:srgbClr val="767171"/>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755650">
            <a:lnSpc>
              <a:spcPct val="90000"/>
            </a:lnSpc>
            <a:spcBef>
              <a:spcPct val="0"/>
            </a:spcBef>
            <a:spcAft>
              <a:spcPct val="35000"/>
            </a:spcAft>
            <a:buNone/>
          </a:pPr>
          <a:endParaRPr lang="es-MX" sz="1700" kern="1200">
            <a:latin typeface="gobCL" pitchFamily="50" charset="0"/>
          </a:endParaRPr>
        </a:p>
      </dsp:txBody>
      <dsp:txXfrm>
        <a:off x="3817815" y="2989056"/>
        <a:ext cx="207971" cy="286029"/>
      </dsp:txXfrm>
    </dsp:sp>
    <dsp:sp modelId="{EDF9CB42-942E-4BF4-8DB0-1399B925B43A}">
      <dsp:nvSpPr>
        <dsp:cNvPr id="0" name=""/>
        <dsp:cNvSpPr/>
      </dsp:nvSpPr>
      <dsp:spPr>
        <a:xfrm>
          <a:off x="4116487" y="2948173"/>
          <a:ext cx="1402103" cy="1402103"/>
        </a:xfrm>
        <a:prstGeom prst="ellipse">
          <a:avLst/>
        </a:prstGeom>
        <a:solidFill>
          <a:schemeClr val="bg2">
            <a:lumMod val="5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marL="0" lvl="0" indent="0" algn="ctr" defTabSz="711200">
            <a:lnSpc>
              <a:spcPct val="90000"/>
            </a:lnSpc>
            <a:spcBef>
              <a:spcPct val="0"/>
            </a:spcBef>
            <a:spcAft>
              <a:spcPct val="35000"/>
            </a:spcAft>
            <a:buNone/>
          </a:pPr>
          <a:endParaRPr lang="es-MX" sz="1600" b="1" kern="1200" dirty="0">
            <a:latin typeface="gobCL" pitchFamily="50" charset="0"/>
          </a:endParaRPr>
        </a:p>
        <a:p>
          <a:pPr marL="0" lvl="0" indent="0" algn="ctr" defTabSz="711200">
            <a:lnSpc>
              <a:spcPct val="90000"/>
            </a:lnSpc>
            <a:spcBef>
              <a:spcPct val="0"/>
            </a:spcBef>
            <a:spcAft>
              <a:spcPct val="35000"/>
            </a:spcAft>
            <a:buNone/>
          </a:pPr>
          <a:r>
            <a:rPr lang="es-MX" sz="1600" b="1" kern="1200" dirty="0">
              <a:latin typeface="gobCL" pitchFamily="50" charset="0"/>
            </a:rPr>
            <a:t>Capital humano</a:t>
          </a:r>
        </a:p>
      </dsp:txBody>
      <dsp:txXfrm>
        <a:off x="4321820" y="3153506"/>
        <a:ext cx="991437" cy="991437"/>
      </dsp:txXfrm>
    </dsp:sp>
    <dsp:sp modelId="{F11613C1-019E-42F6-B2A4-29D4FF2FB0C8}">
      <dsp:nvSpPr>
        <dsp:cNvPr id="0" name=""/>
        <dsp:cNvSpPr/>
      </dsp:nvSpPr>
      <dsp:spPr>
        <a:xfrm rot="5400000">
          <a:off x="2969264" y="3402459"/>
          <a:ext cx="297101" cy="476715"/>
        </a:xfrm>
        <a:prstGeom prst="rightArrow">
          <a:avLst>
            <a:gd name="adj1" fmla="val 60000"/>
            <a:gd name="adj2" fmla="val 50000"/>
          </a:avLst>
        </a:prstGeom>
        <a:solidFill>
          <a:srgbClr val="A6A6A6"/>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755650">
            <a:lnSpc>
              <a:spcPct val="90000"/>
            </a:lnSpc>
            <a:spcBef>
              <a:spcPct val="0"/>
            </a:spcBef>
            <a:spcAft>
              <a:spcPct val="35000"/>
            </a:spcAft>
            <a:buNone/>
          </a:pPr>
          <a:endParaRPr lang="es-MX" sz="1700" kern="1200">
            <a:latin typeface="gobCL" pitchFamily="50" charset="0"/>
          </a:endParaRPr>
        </a:p>
      </dsp:txBody>
      <dsp:txXfrm>
        <a:off x="3013829" y="3453237"/>
        <a:ext cx="207971" cy="286029"/>
      </dsp:txXfrm>
    </dsp:sp>
    <dsp:sp modelId="{88415877-F54D-4AE8-8DCA-0CBD6132A7F1}">
      <dsp:nvSpPr>
        <dsp:cNvPr id="0" name=""/>
        <dsp:cNvSpPr/>
      </dsp:nvSpPr>
      <dsp:spPr>
        <a:xfrm>
          <a:off x="2416763" y="3929509"/>
          <a:ext cx="1402103" cy="1402103"/>
        </a:xfrm>
        <a:prstGeom prst="ellipse">
          <a:avLst/>
        </a:prstGeom>
        <a:solidFill>
          <a:schemeClr val="bg1">
            <a:lumMod val="65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1590" tIns="21590" rIns="21590" bIns="21590" numCol="1" spcCol="1270" anchor="ctr" anchorCtr="0">
          <a:noAutofit/>
        </a:bodyPr>
        <a:lstStyle/>
        <a:p>
          <a:pPr marL="0" lvl="0" indent="0" algn="ctr" defTabSz="755650">
            <a:lnSpc>
              <a:spcPct val="90000"/>
            </a:lnSpc>
            <a:spcBef>
              <a:spcPct val="0"/>
            </a:spcBef>
            <a:spcAft>
              <a:spcPct val="35000"/>
            </a:spcAft>
            <a:buNone/>
          </a:pPr>
          <a:endParaRPr lang="es-MX" sz="1700" b="1" kern="1200" dirty="0">
            <a:latin typeface="gobCL" pitchFamily="50" charset="0"/>
          </a:endParaRPr>
        </a:p>
        <a:p>
          <a:pPr marL="0" lvl="0" indent="0" algn="ctr" defTabSz="755650">
            <a:lnSpc>
              <a:spcPct val="90000"/>
            </a:lnSpc>
            <a:spcBef>
              <a:spcPct val="0"/>
            </a:spcBef>
            <a:spcAft>
              <a:spcPct val="35000"/>
            </a:spcAft>
            <a:buNone/>
          </a:pPr>
          <a:r>
            <a:rPr lang="es-MX" sz="1700" b="1" kern="1200" dirty="0">
              <a:latin typeface="gobCL" pitchFamily="50" charset="0"/>
            </a:rPr>
            <a:t>Sistema político</a:t>
          </a:r>
        </a:p>
      </dsp:txBody>
      <dsp:txXfrm>
        <a:off x="2622096" y="4134842"/>
        <a:ext cx="991437" cy="991437"/>
      </dsp:txXfrm>
    </dsp:sp>
    <dsp:sp modelId="{275C2A30-EC6A-4C88-9B72-DF22135AA973}">
      <dsp:nvSpPr>
        <dsp:cNvPr id="0" name=""/>
        <dsp:cNvSpPr/>
      </dsp:nvSpPr>
      <dsp:spPr>
        <a:xfrm rot="9000000">
          <a:off x="2126683" y="2915995"/>
          <a:ext cx="297101" cy="476715"/>
        </a:xfrm>
        <a:prstGeom prst="rightArrow">
          <a:avLst>
            <a:gd name="adj1" fmla="val 60000"/>
            <a:gd name="adj2" fmla="val 50000"/>
          </a:avLst>
        </a:prstGeom>
        <a:solidFill>
          <a:srgbClr val="F5D4BF"/>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755650">
            <a:lnSpc>
              <a:spcPct val="90000"/>
            </a:lnSpc>
            <a:spcBef>
              <a:spcPct val="0"/>
            </a:spcBef>
            <a:spcAft>
              <a:spcPct val="35000"/>
            </a:spcAft>
            <a:buNone/>
          </a:pPr>
          <a:endParaRPr lang="es-MX" sz="1700" kern="1200">
            <a:latin typeface="gobCL" pitchFamily="50" charset="0"/>
          </a:endParaRPr>
        </a:p>
      </dsp:txBody>
      <dsp:txXfrm rot="10800000">
        <a:off x="2209842" y="2989056"/>
        <a:ext cx="207971" cy="286029"/>
      </dsp:txXfrm>
    </dsp:sp>
    <dsp:sp modelId="{4684554C-2F33-4002-9EDB-6869759CFC08}">
      <dsp:nvSpPr>
        <dsp:cNvPr id="0" name=""/>
        <dsp:cNvSpPr/>
      </dsp:nvSpPr>
      <dsp:spPr>
        <a:xfrm>
          <a:off x="717038" y="2948173"/>
          <a:ext cx="1402103" cy="1402103"/>
        </a:xfrm>
        <a:prstGeom prst="ellipse">
          <a:avLst/>
        </a:prstGeom>
        <a:solidFill>
          <a:srgbClr val="F5D4BF"/>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marL="0" lvl="0" indent="0" algn="ctr" defTabSz="711200">
            <a:lnSpc>
              <a:spcPct val="90000"/>
            </a:lnSpc>
            <a:spcBef>
              <a:spcPct val="0"/>
            </a:spcBef>
            <a:spcAft>
              <a:spcPct val="35000"/>
            </a:spcAft>
            <a:buNone/>
          </a:pPr>
          <a:endParaRPr lang="es-MX" sz="1600" b="1" kern="1200" dirty="0">
            <a:latin typeface="gobCL" pitchFamily="50" charset="0"/>
          </a:endParaRPr>
        </a:p>
        <a:p>
          <a:pPr marL="0" lvl="0" indent="0" algn="ctr" defTabSz="711200">
            <a:lnSpc>
              <a:spcPct val="90000"/>
            </a:lnSpc>
            <a:spcBef>
              <a:spcPct val="0"/>
            </a:spcBef>
            <a:spcAft>
              <a:spcPct val="35000"/>
            </a:spcAft>
            <a:buNone/>
          </a:pPr>
          <a:r>
            <a:rPr lang="es-MX" sz="1600" b="1" kern="1200" dirty="0">
              <a:latin typeface="gobCL" pitchFamily="50" charset="0"/>
            </a:rPr>
            <a:t>Fenómeno global</a:t>
          </a:r>
        </a:p>
      </dsp:txBody>
      <dsp:txXfrm>
        <a:off x="922371" y="3153506"/>
        <a:ext cx="991437" cy="991437"/>
      </dsp:txXfrm>
    </dsp:sp>
    <dsp:sp modelId="{B87EEF60-21A7-49B9-9909-29E7102BA61C}">
      <dsp:nvSpPr>
        <dsp:cNvPr id="0" name=""/>
        <dsp:cNvSpPr/>
      </dsp:nvSpPr>
      <dsp:spPr>
        <a:xfrm rot="12600000">
          <a:off x="2126683" y="1943067"/>
          <a:ext cx="297101" cy="476715"/>
        </a:xfrm>
        <a:prstGeom prst="rightArrow">
          <a:avLst>
            <a:gd name="adj1" fmla="val 60000"/>
            <a:gd name="adj2" fmla="val 50000"/>
          </a:avLst>
        </a:prstGeom>
        <a:solidFill>
          <a:srgbClr val="EB8A2D"/>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755650">
            <a:lnSpc>
              <a:spcPct val="90000"/>
            </a:lnSpc>
            <a:spcBef>
              <a:spcPct val="0"/>
            </a:spcBef>
            <a:spcAft>
              <a:spcPct val="35000"/>
            </a:spcAft>
            <a:buNone/>
          </a:pPr>
          <a:endParaRPr lang="es-MX" sz="1700" kern="1200">
            <a:latin typeface="gobCL" pitchFamily="50" charset="0"/>
          </a:endParaRPr>
        </a:p>
      </dsp:txBody>
      <dsp:txXfrm rot="10800000">
        <a:off x="2209842" y="2060693"/>
        <a:ext cx="207971" cy="286029"/>
      </dsp:txXfrm>
    </dsp:sp>
    <dsp:sp modelId="{B86F4A41-4264-4E5E-B4E0-06DF2065A6C9}">
      <dsp:nvSpPr>
        <dsp:cNvPr id="0" name=""/>
        <dsp:cNvSpPr/>
      </dsp:nvSpPr>
      <dsp:spPr>
        <a:xfrm>
          <a:off x="717038" y="985501"/>
          <a:ext cx="1402103" cy="1402103"/>
        </a:xfrm>
        <a:prstGeom prst="ellipse">
          <a:avLst/>
        </a:prstGeom>
        <a:solidFill>
          <a:srgbClr val="EB8A2D"/>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1590" tIns="21590" rIns="21590" bIns="21590" numCol="1" spcCol="1270" anchor="ctr" anchorCtr="0">
          <a:noAutofit/>
        </a:bodyPr>
        <a:lstStyle/>
        <a:p>
          <a:pPr marL="0" lvl="0" indent="0" algn="ctr" defTabSz="755650">
            <a:lnSpc>
              <a:spcPct val="90000"/>
            </a:lnSpc>
            <a:spcBef>
              <a:spcPct val="0"/>
            </a:spcBef>
            <a:spcAft>
              <a:spcPct val="35000"/>
            </a:spcAft>
            <a:buNone/>
          </a:pPr>
          <a:endParaRPr lang="es-MX" sz="1700" b="1" kern="1200" dirty="0">
            <a:latin typeface="gobCL" pitchFamily="50" charset="0"/>
          </a:endParaRPr>
        </a:p>
        <a:p>
          <a:pPr marL="0" lvl="0" indent="0" algn="ctr" defTabSz="755650">
            <a:lnSpc>
              <a:spcPct val="90000"/>
            </a:lnSpc>
            <a:spcBef>
              <a:spcPct val="0"/>
            </a:spcBef>
            <a:spcAft>
              <a:spcPct val="35000"/>
            </a:spcAft>
            <a:buNone/>
          </a:pPr>
          <a:r>
            <a:rPr lang="es-MX" sz="1600" b="1" kern="1200" dirty="0">
              <a:latin typeface="gobCL" pitchFamily="50" charset="0"/>
            </a:rPr>
            <a:t>Innovación, I+D</a:t>
          </a:r>
        </a:p>
      </dsp:txBody>
      <dsp:txXfrm>
        <a:off x="922371" y="1190834"/>
        <a:ext cx="991437" cy="991437"/>
      </dsp:txXfrm>
    </dsp:sp>
  </dsp:spTree>
</dsp:drawing>
</file>

<file path=ppt/diagrams/layout1.xml><?xml version="1.0" encoding="utf-8"?>
<dgm:layoutDef xmlns:dgm="http://schemas.openxmlformats.org/drawingml/2006/diagram" xmlns:a="http://schemas.openxmlformats.org/drawingml/2006/main" uniqueId="urn:microsoft.com/office/officeart/2005/8/layout/radial5">
  <dgm:title val=""/>
  <dgm:desc val=""/>
  <dgm:catLst>
    <dgm:cat type="relationship" pri="23000"/>
    <dgm:cat type="cycle" pri="11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Name0">
    <dgm:varLst>
      <dgm:chMax val="1"/>
      <dgm:dir/>
      <dgm:animLvl val="ctr"/>
      <dgm:resizeHandles val="exact"/>
    </dgm:varLst>
    <dgm:choose name="Name1">
      <dgm:if name="Name2" func="var" arg="dir" op="equ" val="norm">
        <dgm:alg type="cycle">
          <dgm:param type="stAng" val="0"/>
          <dgm:param type="spanAng" val="360"/>
          <dgm:param type="ctrShpMap" val="fNode"/>
        </dgm:alg>
      </dgm:if>
      <dgm:else name="Name3">
        <dgm:alg type="cycle">
          <dgm:param type="stAng" val="0"/>
          <dgm:param type="spanAng" val="-360"/>
          <dgm:param type="ctrShpMap" val="fNode"/>
        </dgm:alg>
      </dgm:else>
    </dgm:choose>
    <dgm:shape xmlns:r="http://schemas.openxmlformats.org/officeDocument/2006/relationships" r:blip="">
      <dgm:adjLst/>
    </dgm:shape>
    <dgm:presOf/>
    <dgm:constrLst>
      <dgm:constr type="w" for="ch" forName="centerShape" refType="w"/>
      <dgm:constr type="w" for="ch" forName="parTrans" refType="w" refFor="ch" refForName="centerShape" fact="0.4"/>
      <dgm:constr type="w" for="ch" forName="node" refType="w" refFor="ch" refForName="centerShape" op="equ" fact="1.25"/>
      <dgm:constr type="sp" refType="w" refFor="ch" refForName="centerShape" op="equ" fact="0.4"/>
      <dgm:constr type="sibSp" refType="w" refFor="ch" refForName="node" fact="0.3"/>
      <dgm:constr type="primFontSz" for="ch" forName="centerShape" val="65"/>
      <dgm:constr type="primFontSz" for="des" forName="node" op="equ" val="65"/>
      <dgm:constr type="primFontSz" for="des" forName="node" refType="primFontSz" refFor="ch" refForName="centerShape" op="lte"/>
      <dgm:constr type="primFontSz" for="des" forName="connectorText" op="equ" val="55"/>
      <dgm:constr type="primFontSz" for="des" forName="connectorText" refType="primFontSz" refFor="ch" refForName="centerShape" op="lte" fact="0.8"/>
      <dgm:constr type="primFontSz" for="des" forName="connectorText" refType="primFontSz" refFor="des" refForName="node" op="lte"/>
    </dgm:constrLst>
    <dgm:choose name="Name4">
      <dgm:if name="Name5" axis="ch ch" ptType="node node" st="1 1" cnt="1 0" func="cnt" op="lte" val="6">
        <dgm:ruleLst>
          <dgm:rule type="w" for="ch" forName="node" val="NaN" fact="1" max="NaN"/>
        </dgm:ruleLst>
      </dgm:if>
      <dgm:if name="Name6" axis="ch ch" ptType="node node" st="1 1" cnt="1 0" func="cnt" op="lte" val="8">
        <dgm:ruleLst>
          <dgm:rule type="w" for="ch" forName="node" val="NaN" fact="0.9" max="NaN"/>
        </dgm:ruleLst>
      </dgm:if>
      <dgm:if name="Name7" axis="ch ch" ptType="node node" st="1 1" cnt="1 0" func="cnt" op="lte" val="10">
        <dgm:ruleLst>
          <dgm:rule type="w" for="ch" forName="node" val="NaN" fact="0.8" max="NaN"/>
        </dgm:ruleLst>
      </dgm:if>
      <dgm:if name="Name8" axis="ch ch" ptType="node node" st="1 1" cnt="1 0" func="cnt" op="lte" val="12">
        <dgm:ruleLst>
          <dgm:rule type="w" for="ch" forName="node" val="NaN" fact="0.7" max="NaN"/>
        </dgm:ruleLst>
      </dgm:if>
      <dgm:if name="Name9" axis="ch ch" ptType="node node" st="1 1" cnt="1 0" func="cnt" op="lte" val="14">
        <dgm:ruleLst>
          <dgm:rule type="w" for="ch" forName="node" val="NaN" fact="0.6" max="NaN"/>
        </dgm:ruleLst>
      </dgm:if>
      <dgm:else name="Name10">
        <dgm:ruleLst>
          <dgm:rule type="w" for="ch" forName="node" val="NaN" fact="0.5" max="NaN"/>
        </dgm:ruleLst>
      </dgm:else>
    </dgm:choose>
    <dgm:forEach name="Name11"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12" axis="ch">
        <dgm:forEach name="Name13" axis="self" ptType="parTrans">
          <dgm:layoutNode name="parTrans" styleLbl="sibTrans2D1">
            <dgm:alg type="conn">
              <dgm:param type="begPts" val="auto"/>
              <dgm:param type="endPts" val="auto"/>
            </dgm:alg>
            <dgm:shape xmlns:r="http://schemas.openxmlformats.org/officeDocument/2006/relationships" type="conn" r:blip="">
              <dgm:adjLst/>
            </dgm:shape>
            <dgm:presOf axis="self"/>
            <dgm:constrLst>
              <dgm:constr type="h" refType="w" fact="0.85"/>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name="Name14" axis="self" ptType="node">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w" val="INF" fact="NaN" max="NaN"/>
              <dgm:rule type="primFontSz" val="5" fact="NaN" max="NaN"/>
            </dgm:ruleLst>
          </dgm:layoutNode>
        </dgm:forEach>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s-MX"/>
          </a:p>
        </p:txBody>
      </p:sp>
      <p:sp>
        <p:nvSpPr>
          <p:cNvPr id="3" name="Marcador de fech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A49F568-2A40-43E1-A775-2092A1703FBE}" type="datetimeFigureOut">
              <a:rPr lang="es-MX" smtClean="0"/>
              <a:t>16/01/2025</a:t>
            </a:fld>
            <a:endParaRPr lang="es-MX"/>
          </a:p>
        </p:txBody>
      </p:sp>
      <p:sp>
        <p:nvSpPr>
          <p:cNvPr id="4" name="Marcador de imagen d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s-MX"/>
          </a:p>
        </p:txBody>
      </p:sp>
      <p:sp>
        <p:nvSpPr>
          <p:cNvPr id="5" name="Marcador de nota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6" name="Marcador de pie de pá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s-MX"/>
          </a:p>
        </p:txBody>
      </p:sp>
      <p:sp>
        <p:nvSpPr>
          <p:cNvPr id="7" name="Marcador de número de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45B80AE-22CD-4F86-9754-591F70AF0F0F}" type="slidenum">
              <a:rPr lang="es-MX" smtClean="0"/>
              <a:t>‹Nº›</a:t>
            </a:fld>
            <a:endParaRPr lang="es-MX"/>
          </a:p>
        </p:txBody>
      </p:sp>
    </p:spTree>
    <p:extLst>
      <p:ext uri="{BB962C8B-B14F-4D97-AF65-F5344CB8AC3E}">
        <p14:creationId xmlns:p14="http://schemas.microsoft.com/office/powerpoint/2010/main" val="304997330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4"/>
        <p:cNvGrpSpPr/>
        <p:nvPr/>
      </p:nvGrpSpPr>
      <p:grpSpPr>
        <a:xfrm>
          <a:off x="0" y="0"/>
          <a:ext cx="0" cy="0"/>
          <a:chOff x="0" y="0"/>
          <a:chExt cx="0" cy="0"/>
        </a:xfrm>
      </p:grpSpPr>
      <p:sp>
        <p:nvSpPr>
          <p:cNvPr id="85" name="Google Shape;85;p1:notes"/>
          <p:cNvSpPr>
            <a:spLocks noGrp="1" noRot="1" noChangeAspect="1"/>
          </p:cNvSpPr>
          <p:nvPr>
            <p:ph type="sldImg" idx="2"/>
          </p:nvPr>
        </p:nvSpPr>
        <p:spPr>
          <a:xfrm>
            <a:off x="715963" y="1162050"/>
            <a:ext cx="5578475" cy="3138488"/>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86" name="Google Shape;86;p1:notes"/>
          <p:cNvSpPr txBox="1">
            <a:spLocks noGrp="1"/>
          </p:cNvSpPr>
          <p:nvPr>
            <p:ph type="body" idx="1"/>
          </p:nvPr>
        </p:nvSpPr>
        <p:spPr>
          <a:xfrm>
            <a:off x="701041" y="4473893"/>
            <a:ext cx="5608320" cy="3660457"/>
          </a:xfrm>
          <a:prstGeom prst="rect">
            <a:avLst/>
          </a:prstGeom>
          <a:noFill/>
          <a:ln>
            <a:noFill/>
          </a:ln>
        </p:spPr>
        <p:txBody>
          <a:bodyPr spcFirstLastPara="1" wrap="square" lIns="96600" tIns="48300" rIns="96600" bIns="48300" anchor="t" anchorCtr="0">
            <a:noAutofit/>
          </a:bodyPr>
          <a:lstStyle/>
          <a:p>
            <a:pPr marL="0" lvl="0" indent="0" algn="l" rtl="0">
              <a:lnSpc>
                <a:spcPct val="100000"/>
              </a:lnSpc>
              <a:spcBef>
                <a:spcPts val="0"/>
              </a:spcBef>
              <a:spcAft>
                <a:spcPts val="0"/>
              </a:spcAft>
              <a:buSzPts val="1400"/>
              <a:buNone/>
            </a:pPr>
            <a:endParaRPr/>
          </a:p>
        </p:txBody>
      </p:sp>
      <p:sp>
        <p:nvSpPr>
          <p:cNvPr id="87" name="Google Shape;87;p1:notes"/>
          <p:cNvSpPr txBox="1">
            <a:spLocks noGrp="1"/>
          </p:cNvSpPr>
          <p:nvPr>
            <p:ph type="sldNum" idx="12"/>
          </p:nvPr>
        </p:nvSpPr>
        <p:spPr>
          <a:xfrm>
            <a:off x="3970938" y="8829967"/>
            <a:ext cx="3037840" cy="466433"/>
          </a:xfrm>
          <a:prstGeom prst="rect">
            <a:avLst/>
          </a:prstGeom>
          <a:noFill/>
          <a:ln>
            <a:noFill/>
          </a:ln>
        </p:spPr>
        <p:txBody>
          <a:bodyPr spcFirstLastPara="1" wrap="square" lIns="96600" tIns="48300" rIns="96600" bIns="48300" anchor="b" anchorCtr="0">
            <a:noAutofit/>
          </a:bodyPr>
          <a:lstStyle/>
          <a:p>
            <a:pPr marL="0" lvl="0" indent="0" algn="r" rtl="0">
              <a:lnSpc>
                <a:spcPct val="100000"/>
              </a:lnSpc>
              <a:spcBef>
                <a:spcPts val="0"/>
              </a:spcBef>
              <a:spcAft>
                <a:spcPts val="0"/>
              </a:spcAft>
              <a:buSzPts val="1400"/>
              <a:buNone/>
            </a:pPr>
            <a:fld id="{00000000-1234-1234-1234-123412341234}" type="slidenum">
              <a:rPr lang="en-US"/>
              <a:t>1</a:t>
            </a:fld>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_tradnl"/>
          </a:p>
        </p:txBody>
      </p:sp>
      <p:sp>
        <p:nvSpPr>
          <p:cNvPr id="4" name="Marcador de número de diapositiva 3"/>
          <p:cNvSpPr>
            <a:spLocks noGrp="1"/>
          </p:cNvSpPr>
          <p:nvPr>
            <p:ph type="sldNum" idx="12"/>
          </p:nvPr>
        </p:nvSpPr>
        <p:spPr/>
        <p:txBody>
          <a:bodyPr/>
          <a:lstStyle/>
          <a:p>
            <a:pPr marL="0" marR="0" lvl="0" indent="0" algn="r" rtl="0">
              <a:lnSpc>
                <a:spcPct val="100000"/>
              </a:lnSpc>
              <a:spcBef>
                <a:spcPts val="0"/>
              </a:spcBef>
              <a:spcAft>
                <a:spcPts val="0"/>
              </a:spcAft>
              <a:buClr>
                <a:srgbClr val="000000"/>
              </a:buClr>
              <a:buSzPts val="1300"/>
              <a:buFont typeface="Arial"/>
              <a:buNone/>
            </a:pPr>
            <a:fld id="{00000000-1234-1234-1234-123412341234}" type="slidenum">
              <a:rPr lang="en-US" sz="1300" b="0" i="0" u="none" strike="noStrike" cap="none" smtClean="0">
                <a:solidFill>
                  <a:schemeClr val="dk1"/>
                </a:solidFill>
                <a:latin typeface="Calibri"/>
                <a:ea typeface="Calibri"/>
                <a:cs typeface="Calibri"/>
                <a:sym typeface="Calibri"/>
              </a:rPr>
              <a:t>10</a:t>
            </a:fld>
            <a:endParaRPr lang="en-US" sz="13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41936237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7C78BCF-BAB6-F786-44E6-A911E79B28B5}"/>
            </a:ext>
          </a:extLst>
        </p:cNvPr>
        <p:cNvGrpSpPr/>
        <p:nvPr/>
      </p:nvGrpSpPr>
      <p:grpSpPr>
        <a:xfrm>
          <a:off x="0" y="0"/>
          <a:ext cx="0" cy="0"/>
          <a:chOff x="0" y="0"/>
          <a:chExt cx="0" cy="0"/>
        </a:xfrm>
      </p:grpSpPr>
      <p:sp>
        <p:nvSpPr>
          <p:cNvPr id="2" name="Marcador de imagen de diapositiva 1">
            <a:extLst>
              <a:ext uri="{FF2B5EF4-FFF2-40B4-BE49-F238E27FC236}">
                <a16:creationId xmlns:a16="http://schemas.microsoft.com/office/drawing/2014/main" id="{3DD2BEF6-A3DB-ED34-8B39-65EEE099DA8E}"/>
              </a:ext>
            </a:extLst>
          </p:cNvPr>
          <p:cNvSpPr>
            <a:spLocks noGrp="1" noRot="1" noChangeAspect="1"/>
          </p:cNvSpPr>
          <p:nvPr>
            <p:ph type="sldImg"/>
          </p:nvPr>
        </p:nvSpPr>
        <p:spPr/>
      </p:sp>
      <p:sp>
        <p:nvSpPr>
          <p:cNvPr id="3" name="Marcador de notas 2">
            <a:extLst>
              <a:ext uri="{FF2B5EF4-FFF2-40B4-BE49-F238E27FC236}">
                <a16:creationId xmlns:a16="http://schemas.microsoft.com/office/drawing/2014/main" id="{C9A911E2-EF35-4E9B-52D5-107EABED0BB4}"/>
              </a:ext>
            </a:extLst>
          </p:cNvPr>
          <p:cNvSpPr>
            <a:spLocks noGrp="1"/>
          </p:cNvSpPr>
          <p:nvPr>
            <p:ph type="body" idx="1"/>
          </p:nvPr>
        </p:nvSpPr>
        <p:spPr/>
        <p:txBody>
          <a:bodyPr/>
          <a:lstStyle/>
          <a:p>
            <a:r>
              <a:rPr lang="es-ES_tradnl"/>
              <a:t>Existen otras formas de realizar estos ajustes… </a:t>
            </a:r>
          </a:p>
          <a:p>
            <a:r>
              <a:rPr lang="es-ES_tradnl"/>
              <a:t>Por ejemplo: </a:t>
            </a:r>
          </a:p>
          <a:p>
            <a:r>
              <a:rPr lang="es-ES_tradnl"/>
              <a:t>- AJK DIPRES: 1- tasa desempleo/ 1 – tasa natural desempleo</a:t>
            </a:r>
          </a:p>
          <a:p>
            <a:r>
              <a:rPr lang="es-ES_tradnl"/>
              <a:t>- AJK UAI/CORFO: uso de energía </a:t>
            </a:r>
          </a:p>
          <a:p>
            <a:endParaRPr lang="es-ES_tradnl"/>
          </a:p>
        </p:txBody>
      </p:sp>
      <p:sp>
        <p:nvSpPr>
          <p:cNvPr id="4" name="Marcador de número de diapositiva 3">
            <a:extLst>
              <a:ext uri="{FF2B5EF4-FFF2-40B4-BE49-F238E27FC236}">
                <a16:creationId xmlns:a16="http://schemas.microsoft.com/office/drawing/2014/main" id="{8849C9D3-EDEF-F24A-1801-92ECF1A58F0C}"/>
              </a:ext>
            </a:extLst>
          </p:cNvPr>
          <p:cNvSpPr>
            <a:spLocks noGrp="1"/>
          </p:cNvSpPr>
          <p:nvPr>
            <p:ph type="sldNum" idx="12"/>
          </p:nvPr>
        </p:nvSpPr>
        <p:spPr/>
        <p:txBody>
          <a:bodyPr/>
          <a:lstStyle/>
          <a:p>
            <a:pPr marL="0" marR="0" lvl="0" indent="0" algn="r" rtl="0">
              <a:lnSpc>
                <a:spcPct val="100000"/>
              </a:lnSpc>
              <a:spcBef>
                <a:spcPts val="0"/>
              </a:spcBef>
              <a:spcAft>
                <a:spcPts val="0"/>
              </a:spcAft>
              <a:buClr>
                <a:srgbClr val="000000"/>
              </a:buClr>
              <a:buSzPts val="1300"/>
              <a:buFont typeface="Arial"/>
              <a:buNone/>
            </a:pPr>
            <a:fld id="{00000000-1234-1234-1234-123412341234}" type="slidenum">
              <a:rPr lang="en-US" sz="1300" b="0" i="0" u="none" strike="noStrike" cap="none" smtClean="0">
                <a:solidFill>
                  <a:schemeClr val="dk1"/>
                </a:solidFill>
                <a:latin typeface="Calibri"/>
                <a:ea typeface="Calibri"/>
                <a:cs typeface="Calibri"/>
                <a:sym typeface="Calibri"/>
              </a:rPr>
              <a:t>11</a:t>
            </a:fld>
            <a:endParaRPr lang="en-US" sz="13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421832774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s-CL" sz="1000"/>
          </a:p>
        </p:txBody>
      </p:sp>
      <p:sp>
        <p:nvSpPr>
          <p:cNvPr id="4" name="Slide Number Placeholder 3"/>
          <p:cNvSpPr>
            <a:spLocks noGrp="1"/>
          </p:cNvSpPr>
          <p:nvPr>
            <p:ph type="sldNum" sz="quarter" idx="5"/>
          </p:nvPr>
        </p:nvSpPr>
        <p:spPr/>
        <p:txBody>
          <a:bodyPr/>
          <a:lstStyle/>
          <a:p>
            <a:fld id="{13A029D9-8290-46C4-AF30-045ABE994962}" type="slidenum">
              <a:rPr lang="es-ES" smtClean="0"/>
              <a:t>12</a:t>
            </a:fld>
            <a:endParaRPr lang="es-ES"/>
          </a:p>
        </p:txBody>
      </p:sp>
    </p:spTree>
    <p:extLst>
      <p:ext uri="{BB962C8B-B14F-4D97-AF65-F5344CB8AC3E}">
        <p14:creationId xmlns:p14="http://schemas.microsoft.com/office/powerpoint/2010/main" val="19158735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_tradnl"/>
          </a:p>
        </p:txBody>
      </p:sp>
      <p:sp>
        <p:nvSpPr>
          <p:cNvPr id="4" name="Marcador de número de diapositiva 3"/>
          <p:cNvSpPr>
            <a:spLocks noGrp="1"/>
          </p:cNvSpPr>
          <p:nvPr>
            <p:ph type="sldNum" idx="12"/>
          </p:nvPr>
        </p:nvSpPr>
        <p:spPr/>
        <p:txBody>
          <a:bodyPr/>
          <a:lstStyle/>
          <a:p>
            <a:pPr marL="0" marR="0" lvl="0" indent="0" algn="r" rtl="0">
              <a:lnSpc>
                <a:spcPct val="100000"/>
              </a:lnSpc>
              <a:spcBef>
                <a:spcPts val="0"/>
              </a:spcBef>
              <a:spcAft>
                <a:spcPts val="0"/>
              </a:spcAft>
              <a:buClr>
                <a:srgbClr val="000000"/>
              </a:buClr>
              <a:buSzPts val="1300"/>
              <a:buFont typeface="Arial"/>
              <a:buNone/>
            </a:pPr>
            <a:fld id="{00000000-1234-1234-1234-123412341234}" type="slidenum">
              <a:rPr lang="en-US" sz="1300" b="0" i="0" u="none" strike="noStrike" cap="none" smtClean="0">
                <a:solidFill>
                  <a:schemeClr val="dk1"/>
                </a:solidFill>
                <a:latin typeface="Calibri"/>
                <a:ea typeface="Calibri"/>
                <a:cs typeface="Calibri"/>
                <a:sym typeface="Calibri"/>
              </a:rPr>
              <a:t>13</a:t>
            </a:fld>
            <a:endParaRPr lang="en-US" sz="13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385993104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_tradnl"/>
          </a:p>
        </p:txBody>
      </p:sp>
      <p:sp>
        <p:nvSpPr>
          <p:cNvPr id="4" name="Marcador de número de diapositiva 3"/>
          <p:cNvSpPr>
            <a:spLocks noGrp="1"/>
          </p:cNvSpPr>
          <p:nvPr>
            <p:ph type="sldNum" idx="12"/>
          </p:nvPr>
        </p:nvSpPr>
        <p:spPr/>
        <p:txBody>
          <a:bodyPr/>
          <a:lstStyle/>
          <a:p>
            <a:pPr marL="0" marR="0" lvl="0" indent="0" algn="r" rtl="0">
              <a:lnSpc>
                <a:spcPct val="100000"/>
              </a:lnSpc>
              <a:spcBef>
                <a:spcPts val="0"/>
              </a:spcBef>
              <a:spcAft>
                <a:spcPts val="0"/>
              </a:spcAft>
              <a:buClr>
                <a:srgbClr val="000000"/>
              </a:buClr>
              <a:buSzPts val="1300"/>
              <a:buFont typeface="Arial"/>
              <a:buNone/>
            </a:pPr>
            <a:fld id="{00000000-1234-1234-1234-123412341234}" type="slidenum">
              <a:rPr lang="en-US" sz="1300" b="0" i="0" u="none" strike="noStrike" cap="none" smtClean="0">
                <a:solidFill>
                  <a:schemeClr val="dk1"/>
                </a:solidFill>
                <a:latin typeface="Calibri"/>
                <a:ea typeface="Calibri"/>
                <a:cs typeface="Calibri"/>
                <a:sym typeface="Calibri"/>
              </a:rPr>
              <a:t>14</a:t>
            </a:fld>
            <a:endParaRPr lang="en-US" sz="13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220671588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_tradnl"/>
          </a:p>
        </p:txBody>
      </p:sp>
      <p:sp>
        <p:nvSpPr>
          <p:cNvPr id="4" name="Marcador de número de diapositiva 3"/>
          <p:cNvSpPr>
            <a:spLocks noGrp="1"/>
          </p:cNvSpPr>
          <p:nvPr>
            <p:ph type="sldNum" idx="12"/>
          </p:nvPr>
        </p:nvSpPr>
        <p:spPr/>
        <p:txBody>
          <a:bodyPr/>
          <a:lstStyle/>
          <a:p>
            <a:pPr marL="0" marR="0" lvl="0" indent="0" algn="r" rtl="0">
              <a:lnSpc>
                <a:spcPct val="100000"/>
              </a:lnSpc>
              <a:spcBef>
                <a:spcPts val="0"/>
              </a:spcBef>
              <a:spcAft>
                <a:spcPts val="0"/>
              </a:spcAft>
              <a:buClr>
                <a:srgbClr val="000000"/>
              </a:buClr>
              <a:buSzPts val="1300"/>
              <a:buFont typeface="Arial"/>
              <a:buNone/>
            </a:pPr>
            <a:fld id="{00000000-1234-1234-1234-123412341234}" type="slidenum">
              <a:rPr lang="en-US" sz="1300" b="0" i="0" u="none" strike="noStrike" cap="none" smtClean="0">
                <a:solidFill>
                  <a:schemeClr val="dk1"/>
                </a:solidFill>
                <a:latin typeface="Calibri"/>
                <a:ea typeface="Calibri"/>
                <a:cs typeface="Calibri"/>
                <a:sym typeface="Calibri"/>
              </a:rPr>
              <a:t>15</a:t>
            </a:fld>
            <a:endParaRPr lang="en-US" sz="13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92993104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C69D89F-61B8-7819-43BA-4B49721A2EB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073020E-BE02-4EEE-28ED-86C103F1E89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6433492-3DDE-8349-DF83-6E3E3C88269B}"/>
              </a:ext>
            </a:extLst>
          </p:cNvPr>
          <p:cNvSpPr>
            <a:spLocks noGrp="1"/>
          </p:cNvSpPr>
          <p:nvPr>
            <p:ph type="body" idx="1"/>
          </p:nvPr>
        </p:nvSpPr>
        <p:spPr/>
        <p:txBody>
          <a:bodyPr/>
          <a:lstStyle/>
          <a:p>
            <a:endParaRPr lang="es-CL" sz="1000"/>
          </a:p>
        </p:txBody>
      </p:sp>
      <p:sp>
        <p:nvSpPr>
          <p:cNvPr id="4" name="Slide Number Placeholder 3">
            <a:extLst>
              <a:ext uri="{FF2B5EF4-FFF2-40B4-BE49-F238E27FC236}">
                <a16:creationId xmlns:a16="http://schemas.microsoft.com/office/drawing/2014/main" id="{9C7F41B9-4CD6-AFE2-BC26-8CC5B3E1FB39}"/>
              </a:ext>
            </a:extLst>
          </p:cNvPr>
          <p:cNvSpPr>
            <a:spLocks noGrp="1"/>
          </p:cNvSpPr>
          <p:nvPr>
            <p:ph type="sldNum" sz="quarter" idx="5"/>
          </p:nvPr>
        </p:nvSpPr>
        <p:spPr/>
        <p:txBody>
          <a:bodyPr/>
          <a:lstStyle/>
          <a:p>
            <a:fld id="{13A029D9-8290-46C4-AF30-045ABE994962}" type="slidenum">
              <a:rPr lang="es-ES" smtClean="0"/>
              <a:t>16</a:t>
            </a:fld>
            <a:endParaRPr lang="es-ES"/>
          </a:p>
        </p:txBody>
      </p:sp>
    </p:spTree>
    <p:extLst>
      <p:ext uri="{BB962C8B-B14F-4D97-AF65-F5344CB8AC3E}">
        <p14:creationId xmlns:p14="http://schemas.microsoft.com/office/powerpoint/2010/main" val="294708492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_tradnl" dirty="0"/>
          </a:p>
        </p:txBody>
      </p:sp>
      <p:sp>
        <p:nvSpPr>
          <p:cNvPr id="4" name="Marcador de número de diapositiva 3"/>
          <p:cNvSpPr>
            <a:spLocks noGrp="1"/>
          </p:cNvSpPr>
          <p:nvPr>
            <p:ph type="sldNum" idx="12"/>
          </p:nvPr>
        </p:nvSpPr>
        <p:spPr/>
        <p:txBody>
          <a:bodyPr/>
          <a:lstStyle/>
          <a:p>
            <a:pPr marL="0" marR="0" lvl="0" indent="0" algn="r" rtl="0">
              <a:lnSpc>
                <a:spcPct val="100000"/>
              </a:lnSpc>
              <a:spcBef>
                <a:spcPts val="0"/>
              </a:spcBef>
              <a:spcAft>
                <a:spcPts val="0"/>
              </a:spcAft>
              <a:buClr>
                <a:srgbClr val="000000"/>
              </a:buClr>
              <a:buSzPts val="1300"/>
              <a:buFont typeface="Arial"/>
              <a:buNone/>
            </a:pPr>
            <a:fld id="{00000000-1234-1234-1234-123412341234}" type="slidenum">
              <a:rPr lang="en-US" sz="1300" b="0" i="0" u="none" strike="noStrike" cap="none" smtClean="0">
                <a:solidFill>
                  <a:schemeClr val="dk1"/>
                </a:solidFill>
                <a:latin typeface="Calibri"/>
                <a:ea typeface="Calibri"/>
                <a:cs typeface="Calibri"/>
                <a:sym typeface="Calibri"/>
              </a:rPr>
              <a:t>17</a:t>
            </a:fld>
            <a:endParaRPr lang="en-US" sz="13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327942979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_tradnl" dirty="0"/>
          </a:p>
        </p:txBody>
      </p:sp>
      <p:sp>
        <p:nvSpPr>
          <p:cNvPr id="4" name="Marcador de número de diapositiva 3"/>
          <p:cNvSpPr>
            <a:spLocks noGrp="1"/>
          </p:cNvSpPr>
          <p:nvPr>
            <p:ph type="sldNum" idx="12"/>
          </p:nvPr>
        </p:nvSpPr>
        <p:spPr/>
        <p:txBody>
          <a:bodyPr/>
          <a:lstStyle/>
          <a:p>
            <a:pPr marL="0" marR="0" lvl="0" indent="0" algn="r" rtl="0">
              <a:lnSpc>
                <a:spcPct val="100000"/>
              </a:lnSpc>
              <a:spcBef>
                <a:spcPts val="0"/>
              </a:spcBef>
              <a:spcAft>
                <a:spcPts val="0"/>
              </a:spcAft>
              <a:buClr>
                <a:srgbClr val="000000"/>
              </a:buClr>
              <a:buSzPts val="1300"/>
              <a:buFont typeface="Arial"/>
              <a:buNone/>
            </a:pPr>
            <a:fld id="{00000000-1234-1234-1234-123412341234}" type="slidenum">
              <a:rPr lang="en-US" sz="1300" b="0" i="0" u="none" strike="noStrike" cap="none" smtClean="0">
                <a:solidFill>
                  <a:schemeClr val="dk1"/>
                </a:solidFill>
                <a:latin typeface="Calibri"/>
                <a:ea typeface="Calibri"/>
                <a:cs typeface="Calibri"/>
                <a:sym typeface="Calibri"/>
              </a:rPr>
              <a:t>18</a:t>
            </a:fld>
            <a:endParaRPr lang="en-US" sz="13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208312839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_tradnl"/>
          </a:p>
        </p:txBody>
      </p:sp>
      <p:sp>
        <p:nvSpPr>
          <p:cNvPr id="4" name="Marcador de número de diapositiva 3"/>
          <p:cNvSpPr>
            <a:spLocks noGrp="1"/>
          </p:cNvSpPr>
          <p:nvPr>
            <p:ph type="sldNum" idx="12"/>
          </p:nvPr>
        </p:nvSpPr>
        <p:spPr/>
        <p:txBody>
          <a:bodyPr/>
          <a:lstStyle/>
          <a:p>
            <a:pPr marL="0" marR="0" lvl="0" indent="0" algn="r" rtl="0">
              <a:lnSpc>
                <a:spcPct val="100000"/>
              </a:lnSpc>
              <a:spcBef>
                <a:spcPts val="0"/>
              </a:spcBef>
              <a:spcAft>
                <a:spcPts val="0"/>
              </a:spcAft>
              <a:buClr>
                <a:srgbClr val="000000"/>
              </a:buClr>
              <a:buSzPts val="1300"/>
              <a:buFont typeface="Arial"/>
              <a:buNone/>
            </a:pPr>
            <a:fld id="{00000000-1234-1234-1234-123412341234}" type="slidenum">
              <a:rPr lang="en-US" sz="1300" b="0" i="0" u="none" strike="noStrike" cap="none" smtClean="0">
                <a:solidFill>
                  <a:schemeClr val="dk1"/>
                </a:solidFill>
                <a:latin typeface="Calibri"/>
                <a:ea typeface="Calibri"/>
                <a:cs typeface="Calibri"/>
                <a:sym typeface="Calibri"/>
              </a:rPr>
              <a:t>19</a:t>
            </a:fld>
            <a:endParaRPr lang="en-US" sz="13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35653507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5543B98-EEF6-F521-34FC-B83094EDA18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220C6B8-031B-48D3-86E8-8BD21AE1D93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9D42832-D031-6F21-3551-868847FD3052}"/>
              </a:ext>
            </a:extLst>
          </p:cNvPr>
          <p:cNvSpPr>
            <a:spLocks noGrp="1"/>
          </p:cNvSpPr>
          <p:nvPr>
            <p:ph type="body" idx="1"/>
          </p:nvPr>
        </p:nvSpPr>
        <p:spPr/>
        <p:txBody>
          <a:bodyPr/>
          <a:lstStyle/>
          <a:p>
            <a:endParaRPr lang="es-CL" sz="1000"/>
          </a:p>
        </p:txBody>
      </p:sp>
      <p:sp>
        <p:nvSpPr>
          <p:cNvPr id="4" name="Slide Number Placeholder 3">
            <a:extLst>
              <a:ext uri="{FF2B5EF4-FFF2-40B4-BE49-F238E27FC236}">
                <a16:creationId xmlns:a16="http://schemas.microsoft.com/office/drawing/2014/main" id="{305A98C6-DF19-C9ED-0209-E30989CEF872}"/>
              </a:ext>
            </a:extLst>
          </p:cNvPr>
          <p:cNvSpPr>
            <a:spLocks noGrp="1"/>
          </p:cNvSpPr>
          <p:nvPr>
            <p:ph type="sldNum" sz="quarter" idx="5"/>
          </p:nvPr>
        </p:nvSpPr>
        <p:spPr/>
        <p:txBody>
          <a:bodyPr/>
          <a:lstStyle/>
          <a:p>
            <a:fld id="{13A029D9-8290-46C4-AF30-045ABE994962}" type="slidenum">
              <a:rPr lang="es-ES" smtClean="0"/>
              <a:t>2</a:t>
            </a:fld>
            <a:endParaRPr lang="es-ES"/>
          </a:p>
        </p:txBody>
      </p:sp>
    </p:spTree>
    <p:extLst>
      <p:ext uri="{BB962C8B-B14F-4D97-AF65-F5344CB8AC3E}">
        <p14:creationId xmlns:p14="http://schemas.microsoft.com/office/powerpoint/2010/main" val="3774673612"/>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1557C64-8983-9EE8-B7A8-63F13471424D}"/>
            </a:ext>
          </a:extLst>
        </p:cNvPr>
        <p:cNvGrpSpPr/>
        <p:nvPr/>
      </p:nvGrpSpPr>
      <p:grpSpPr>
        <a:xfrm>
          <a:off x="0" y="0"/>
          <a:ext cx="0" cy="0"/>
          <a:chOff x="0" y="0"/>
          <a:chExt cx="0" cy="0"/>
        </a:xfrm>
      </p:grpSpPr>
      <p:sp>
        <p:nvSpPr>
          <p:cNvPr id="2" name="Marcador de imagen de diapositiva 1">
            <a:extLst>
              <a:ext uri="{FF2B5EF4-FFF2-40B4-BE49-F238E27FC236}">
                <a16:creationId xmlns:a16="http://schemas.microsoft.com/office/drawing/2014/main" id="{7BB50E98-1B9D-7778-238D-0864AAEF8F91}"/>
              </a:ext>
            </a:extLst>
          </p:cNvPr>
          <p:cNvSpPr>
            <a:spLocks noGrp="1" noRot="1" noChangeAspect="1"/>
          </p:cNvSpPr>
          <p:nvPr>
            <p:ph type="sldImg"/>
          </p:nvPr>
        </p:nvSpPr>
        <p:spPr/>
      </p:sp>
      <p:sp>
        <p:nvSpPr>
          <p:cNvPr id="3" name="Marcador de notas 2">
            <a:extLst>
              <a:ext uri="{FF2B5EF4-FFF2-40B4-BE49-F238E27FC236}">
                <a16:creationId xmlns:a16="http://schemas.microsoft.com/office/drawing/2014/main" id="{5002EB6F-3936-CB17-A986-93C04BD867E2}"/>
              </a:ext>
            </a:extLst>
          </p:cNvPr>
          <p:cNvSpPr>
            <a:spLocks noGrp="1"/>
          </p:cNvSpPr>
          <p:nvPr>
            <p:ph type="body" idx="1"/>
          </p:nvPr>
        </p:nvSpPr>
        <p:spPr/>
        <p:txBody>
          <a:bodyPr/>
          <a:lstStyle/>
          <a:p>
            <a:endParaRPr lang="es-ES_tradnl" dirty="0"/>
          </a:p>
        </p:txBody>
      </p:sp>
      <p:sp>
        <p:nvSpPr>
          <p:cNvPr id="4" name="Marcador de número de diapositiva 3">
            <a:extLst>
              <a:ext uri="{FF2B5EF4-FFF2-40B4-BE49-F238E27FC236}">
                <a16:creationId xmlns:a16="http://schemas.microsoft.com/office/drawing/2014/main" id="{DE302ABB-FB42-63EA-C74C-4A47B38A55F1}"/>
              </a:ext>
            </a:extLst>
          </p:cNvPr>
          <p:cNvSpPr>
            <a:spLocks noGrp="1"/>
          </p:cNvSpPr>
          <p:nvPr>
            <p:ph type="sldNum" idx="12"/>
          </p:nvPr>
        </p:nvSpPr>
        <p:spPr/>
        <p:txBody>
          <a:bodyPr/>
          <a:lstStyle/>
          <a:p>
            <a:pPr marL="0" marR="0" lvl="0" indent="0" algn="r" rtl="0">
              <a:lnSpc>
                <a:spcPct val="100000"/>
              </a:lnSpc>
              <a:spcBef>
                <a:spcPts val="0"/>
              </a:spcBef>
              <a:spcAft>
                <a:spcPts val="0"/>
              </a:spcAft>
              <a:buClr>
                <a:srgbClr val="000000"/>
              </a:buClr>
              <a:buSzPts val="1300"/>
              <a:buFont typeface="Arial"/>
              <a:buNone/>
            </a:pPr>
            <a:fld id="{00000000-1234-1234-1234-123412341234}" type="slidenum">
              <a:rPr lang="en-US" sz="1300" b="0" i="0" u="none" strike="noStrike" cap="none" smtClean="0">
                <a:solidFill>
                  <a:schemeClr val="dk1"/>
                </a:solidFill>
                <a:latin typeface="Calibri"/>
                <a:ea typeface="Calibri"/>
                <a:cs typeface="Calibri"/>
                <a:sym typeface="Calibri"/>
              </a:rPr>
              <a:t>20</a:t>
            </a:fld>
            <a:endParaRPr lang="en-US" sz="13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4124529975"/>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pPr algn="just">
              <a:lnSpc>
                <a:spcPct val="100000"/>
              </a:lnSpc>
              <a:spcBef>
                <a:spcPts val="600"/>
              </a:spcBef>
              <a:spcAft>
                <a:spcPts val="600"/>
              </a:spcAft>
              <a:buClr>
                <a:srgbClr val="EB8A2D"/>
              </a:buClr>
            </a:pPr>
            <a:r>
              <a:rPr lang="es-CL" sz="2400">
                <a:solidFill>
                  <a:schemeClr val="tx1">
                    <a:lumMod val="95000"/>
                    <a:lumOff val="5000"/>
                  </a:schemeClr>
                </a:solidFill>
                <a:latin typeface="gobCL" panose="02000603050000020004" pitchFamily="50" charset="0"/>
                <a:ea typeface="Calibri" panose="020F0502020204030204" pitchFamily="34" charset="0"/>
                <a:cs typeface="Times New Roman" panose="02020603050405020304" pitchFamily="18" charset="0"/>
              </a:rPr>
              <a:t>Esto no es sorprendente pues </a:t>
            </a:r>
            <a:r>
              <a:rPr lang="es-CL" sz="2400" b="1">
                <a:solidFill>
                  <a:schemeClr val="tx1">
                    <a:lumMod val="95000"/>
                    <a:lumOff val="5000"/>
                  </a:schemeClr>
                </a:solidFill>
                <a:latin typeface="gobCL" panose="02000603050000020004" pitchFamily="50" charset="0"/>
                <a:ea typeface="Calibri" panose="020F0502020204030204" pitchFamily="34" charset="0"/>
                <a:cs typeface="Times New Roman" panose="02020603050405020304" pitchFamily="18" charset="0"/>
              </a:rPr>
              <a:t>mediciones de productividad </a:t>
            </a:r>
            <a:r>
              <a:rPr lang="es-CL" sz="2400">
                <a:solidFill>
                  <a:schemeClr val="tx1">
                    <a:lumMod val="95000"/>
                    <a:lumOff val="5000"/>
                  </a:schemeClr>
                </a:solidFill>
                <a:latin typeface="gobCL" panose="02000603050000020004" pitchFamily="50" charset="0"/>
                <a:ea typeface="Calibri" panose="020F0502020204030204" pitchFamily="34" charset="0"/>
                <a:cs typeface="Times New Roman" panose="02020603050405020304" pitchFamily="18" charset="0"/>
              </a:rPr>
              <a:t>tienden a ser </a:t>
            </a:r>
            <a:r>
              <a:rPr lang="es-CL" sz="2400" b="1">
                <a:solidFill>
                  <a:schemeClr val="tx1">
                    <a:lumMod val="95000"/>
                    <a:lumOff val="5000"/>
                  </a:schemeClr>
                </a:solidFill>
                <a:latin typeface="gobCL" panose="02000603050000020004" pitchFamily="50" charset="0"/>
                <a:ea typeface="Calibri" panose="020F0502020204030204" pitchFamily="34" charset="0"/>
                <a:cs typeface="Times New Roman" panose="02020603050405020304" pitchFamily="18" charset="0"/>
              </a:rPr>
              <a:t>procíclicas </a:t>
            </a:r>
            <a:r>
              <a:rPr lang="es-CL" sz="1800">
                <a:solidFill>
                  <a:srgbClr val="E03B26"/>
                </a:solidFill>
                <a:latin typeface="gobCL" panose="02000603050000020004" pitchFamily="50" charset="0"/>
                <a:ea typeface="Calibri" panose="020F0502020204030204" pitchFamily="34" charset="0"/>
                <a:cs typeface="Times New Roman" panose="02020603050405020304" pitchFamily="18" charset="0"/>
              </a:rPr>
              <a:t>(OCDE, 2001)</a:t>
            </a:r>
            <a:endParaRPr lang="es-CL" sz="2400">
              <a:solidFill>
                <a:schemeClr val="tx1">
                  <a:lumMod val="95000"/>
                  <a:lumOff val="5000"/>
                </a:schemeClr>
              </a:solidFill>
              <a:latin typeface="gobCL" panose="02000603050000020004" pitchFamily="50" charset="0"/>
              <a:ea typeface="Calibri" panose="020F0502020204030204" pitchFamily="34" charset="0"/>
              <a:cs typeface="Times New Roman" panose="02020603050405020304" pitchFamily="18" charset="0"/>
            </a:endParaRPr>
          </a:p>
          <a:p>
            <a:pPr lvl="1" algn="just">
              <a:lnSpc>
                <a:spcPct val="100000"/>
              </a:lnSpc>
              <a:spcBef>
                <a:spcPts val="600"/>
              </a:spcBef>
              <a:spcAft>
                <a:spcPts val="600"/>
              </a:spcAft>
              <a:buClr>
                <a:srgbClr val="EB8A2D"/>
              </a:buClr>
            </a:pPr>
            <a:r>
              <a:rPr lang="es-CL" sz="2000">
                <a:solidFill>
                  <a:schemeClr val="tx1">
                    <a:lumMod val="95000"/>
                    <a:lumOff val="5000"/>
                  </a:schemeClr>
                </a:solidFill>
                <a:latin typeface="gobCL" panose="02000603050000020004" pitchFamily="50" charset="0"/>
                <a:ea typeface="Calibri" panose="020F0502020204030204" pitchFamily="34" charset="0"/>
                <a:cs typeface="Times New Roman" panose="02020603050405020304" pitchFamily="18" charset="0"/>
              </a:rPr>
              <a:t>Si bien, el ajuste de intensidad de uso de capital CNEP busca reducir el </a:t>
            </a:r>
            <a:r>
              <a:rPr lang="es-CL" sz="2000" i="1">
                <a:solidFill>
                  <a:schemeClr val="tx1">
                    <a:lumMod val="95000"/>
                    <a:lumOff val="5000"/>
                  </a:schemeClr>
                </a:solidFill>
                <a:latin typeface="gobCL" panose="02000603050000020004" pitchFamily="50" charset="0"/>
                <a:ea typeface="Calibri" panose="020F0502020204030204" pitchFamily="34" charset="0"/>
                <a:cs typeface="Times New Roman" panose="02020603050405020304" pitchFamily="18" charset="0"/>
              </a:rPr>
              <a:t>ruido</a:t>
            </a:r>
            <a:r>
              <a:rPr lang="es-CL" sz="2000">
                <a:solidFill>
                  <a:schemeClr val="tx1">
                    <a:lumMod val="95000"/>
                    <a:lumOff val="5000"/>
                  </a:schemeClr>
                </a:solidFill>
                <a:latin typeface="gobCL" panose="02000603050000020004" pitchFamily="50" charset="0"/>
                <a:ea typeface="Calibri" panose="020F0502020204030204" pitchFamily="34" charset="0"/>
                <a:cs typeface="Times New Roman" panose="02020603050405020304" pitchFamily="18" charset="0"/>
              </a:rPr>
              <a:t> del ciclo, puede no corregirlo por completo</a:t>
            </a:r>
          </a:p>
          <a:p>
            <a:pPr algn="just">
              <a:lnSpc>
                <a:spcPct val="100000"/>
              </a:lnSpc>
              <a:spcBef>
                <a:spcPts val="600"/>
              </a:spcBef>
              <a:spcAft>
                <a:spcPts val="600"/>
              </a:spcAft>
              <a:buClr>
                <a:srgbClr val="EB8A2D"/>
              </a:buClr>
            </a:pPr>
            <a:endParaRPr lang="es-CL" sz="1200" b="1">
              <a:solidFill>
                <a:srgbClr val="E03B26"/>
              </a:solidFill>
              <a:latin typeface="gobCL" pitchFamily="2" charset="77"/>
              <a:cs typeface="Arial"/>
            </a:endParaRPr>
          </a:p>
          <a:p>
            <a:pPr algn="just">
              <a:lnSpc>
                <a:spcPct val="100000"/>
              </a:lnSpc>
              <a:spcBef>
                <a:spcPts val="600"/>
              </a:spcBef>
              <a:spcAft>
                <a:spcPts val="600"/>
              </a:spcAft>
              <a:buClr>
                <a:srgbClr val="EB8A2D"/>
              </a:buClr>
            </a:pPr>
            <a:endParaRPr lang="es-CL" sz="1200" b="1">
              <a:solidFill>
                <a:srgbClr val="E03B26"/>
              </a:solidFill>
              <a:latin typeface="gobCL" pitchFamily="2" charset="77"/>
              <a:cs typeface="Arial"/>
            </a:endParaRPr>
          </a:p>
          <a:p>
            <a:pPr algn="just">
              <a:lnSpc>
                <a:spcPct val="100000"/>
              </a:lnSpc>
              <a:spcBef>
                <a:spcPts val="600"/>
              </a:spcBef>
              <a:spcAft>
                <a:spcPts val="600"/>
              </a:spcAft>
              <a:buClr>
                <a:srgbClr val="EB8A2D"/>
              </a:buClr>
            </a:pPr>
            <a:r>
              <a:rPr lang="es-CL" sz="1200" b="1">
                <a:solidFill>
                  <a:srgbClr val="E03B26"/>
                </a:solidFill>
                <a:latin typeface="gobCL" pitchFamily="2" charset="77"/>
                <a:cs typeface="Arial"/>
              </a:rPr>
              <a:t>¿Qué sabemos respecto a las variaciones de PTF en Chile?</a:t>
            </a:r>
            <a:endParaRPr lang="es-CL">
              <a:solidFill>
                <a:schemeClr val="tx1">
                  <a:lumMod val="95000"/>
                  <a:lumOff val="5000"/>
                </a:schemeClr>
              </a:solidFill>
              <a:latin typeface="gobCL" panose="02000603050000020004" pitchFamily="50" charset="0"/>
              <a:ea typeface="Calibri" panose="020F0502020204030204" pitchFamily="34" charset="0"/>
              <a:cs typeface="Times New Roman" panose="02020603050405020304" pitchFamily="18" charset="0"/>
            </a:endParaRPr>
          </a:p>
          <a:p>
            <a:pPr algn="just">
              <a:lnSpc>
                <a:spcPct val="100000"/>
              </a:lnSpc>
              <a:spcBef>
                <a:spcPts val="600"/>
              </a:spcBef>
              <a:spcAft>
                <a:spcPts val="600"/>
              </a:spcAft>
              <a:buClr>
                <a:srgbClr val="EB8A2D"/>
              </a:buClr>
            </a:pPr>
            <a:r>
              <a:rPr lang="es-CL">
                <a:solidFill>
                  <a:schemeClr val="tx1">
                    <a:lumMod val="95000"/>
                    <a:lumOff val="5000"/>
                  </a:schemeClr>
                </a:solidFill>
                <a:latin typeface="gobCL" panose="02000603050000020004" pitchFamily="50" charset="0"/>
                <a:ea typeface="Calibri" panose="020F0502020204030204" pitchFamily="34" charset="0"/>
                <a:cs typeface="Times New Roman" panose="02020603050405020304" pitchFamily="18" charset="0"/>
              </a:rPr>
              <a:t>Caída en crecimiento de la PTF es un fenómeno transversal en economías en vías de desarrollo </a:t>
            </a:r>
            <a:r>
              <a:rPr lang="es-CL" sz="1800">
                <a:solidFill>
                  <a:srgbClr val="E03B26"/>
                </a:solidFill>
                <a:latin typeface="gobCL" panose="02000603050000020004" pitchFamily="50" charset="0"/>
                <a:ea typeface="Calibri" panose="020F0502020204030204" pitchFamily="34" charset="0"/>
                <a:cs typeface="Times New Roman" panose="02020603050405020304" pitchFamily="18" charset="0"/>
              </a:rPr>
              <a:t>(</a:t>
            </a:r>
            <a:r>
              <a:rPr lang="es-CL" sz="1800" err="1">
                <a:solidFill>
                  <a:srgbClr val="E03B26"/>
                </a:solidFill>
                <a:latin typeface="gobCL" panose="02000603050000020004" pitchFamily="50" charset="0"/>
                <a:ea typeface="Calibri" panose="020F0502020204030204" pitchFamily="34" charset="0"/>
                <a:cs typeface="Times New Roman" panose="02020603050405020304" pitchFamily="18" charset="0"/>
              </a:rPr>
              <a:t>Dieppe</a:t>
            </a:r>
            <a:r>
              <a:rPr lang="es-CL" sz="1800">
                <a:solidFill>
                  <a:srgbClr val="E03B26"/>
                </a:solidFill>
                <a:latin typeface="gobCL" panose="02000603050000020004" pitchFamily="50" charset="0"/>
                <a:ea typeface="Calibri" panose="020F0502020204030204" pitchFamily="34" charset="0"/>
                <a:cs typeface="Times New Roman" panose="02020603050405020304" pitchFamily="18" charset="0"/>
              </a:rPr>
              <a:t>, 2020)</a:t>
            </a:r>
            <a:endParaRPr lang="es-CL" sz="1800">
              <a:solidFill>
                <a:schemeClr val="tx1">
                  <a:lumMod val="95000"/>
                  <a:lumOff val="5000"/>
                </a:schemeClr>
              </a:solidFill>
              <a:latin typeface="gobCL" panose="02000603050000020004" pitchFamily="50" charset="0"/>
              <a:ea typeface="Calibri" panose="020F0502020204030204" pitchFamily="34" charset="0"/>
              <a:cs typeface="Times New Roman" panose="02020603050405020304" pitchFamily="18" charset="0"/>
            </a:endParaRPr>
          </a:p>
          <a:p>
            <a:pPr algn="just">
              <a:lnSpc>
                <a:spcPct val="100000"/>
              </a:lnSpc>
              <a:spcBef>
                <a:spcPts val="600"/>
              </a:spcBef>
              <a:spcAft>
                <a:spcPts val="600"/>
              </a:spcAft>
              <a:buClr>
                <a:srgbClr val="EB8A2D"/>
              </a:buClr>
            </a:pPr>
            <a:r>
              <a:rPr lang="es-CL">
                <a:solidFill>
                  <a:schemeClr val="tx1">
                    <a:lumMod val="95000"/>
                    <a:lumOff val="5000"/>
                  </a:schemeClr>
                </a:solidFill>
                <a:latin typeface="gobCL" panose="02000603050000020004" pitchFamily="50" charset="0"/>
                <a:ea typeface="Calibri" panose="020F0502020204030204" pitchFamily="34" charset="0"/>
                <a:cs typeface="Times New Roman" panose="02020603050405020304" pitchFamily="18" charset="0"/>
              </a:rPr>
              <a:t>Crecimiento de la PTF tiende a ser </a:t>
            </a:r>
            <a:r>
              <a:rPr lang="es-CL" b="1">
                <a:solidFill>
                  <a:schemeClr val="tx1">
                    <a:lumMod val="95000"/>
                    <a:lumOff val="5000"/>
                  </a:schemeClr>
                </a:solidFill>
                <a:latin typeface="gobCL" panose="02000603050000020004" pitchFamily="50" charset="0"/>
                <a:ea typeface="Calibri" panose="020F0502020204030204" pitchFamily="34" charset="0"/>
                <a:cs typeface="Times New Roman" panose="02020603050405020304" pitchFamily="18" charset="0"/>
              </a:rPr>
              <a:t>procíclico </a:t>
            </a:r>
            <a:r>
              <a:rPr lang="es-CL" sz="1800">
                <a:solidFill>
                  <a:srgbClr val="E03B26"/>
                </a:solidFill>
                <a:latin typeface="gobCL" panose="02000603050000020004" pitchFamily="50" charset="0"/>
                <a:ea typeface="Calibri" panose="020F0502020204030204" pitchFamily="34" charset="0"/>
                <a:cs typeface="Times New Roman" panose="02020603050405020304" pitchFamily="18" charset="0"/>
              </a:rPr>
              <a:t>(OCDE, 2001)</a:t>
            </a:r>
            <a:endParaRPr lang="es-CL" sz="1800" b="1">
              <a:solidFill>
                <a:srgbClr val="E03B26"/>
              </a:solidFill>
              <a:latin typeface="gobCL" panose="02000603050000020004" pitchFamily="50" charset="0"/>
              <a:ea typeface="Calibri" panose="020F0502020204030204" pitchFamily="34" charset="0"/>
              <a:cs typeface="Times New Roman" panose="02020603050405020304" pitchFamily="18" charset="0"/>
            </a:endParaRPr>
          </a:p>
          <a:p>
            <a:pPr algn="just">
              <a:lnSpc>
                <a:spcPct val="100000"/>
              </a:lnSpc>
              <a:spcBef>
                <a:spcPts val="600"/>
              </a:spcBef>
              <a:spcAft>
                <a:spcPts val="600"/>
              </a:spcAft>
              <a:buClr>
                <a:srgbClr val="EB8A2D"/>
              </a:buClr>
            </a:pPr>
            <a:r>
              <a:rPr lang="es-CL">
                <a:solidFill>
                  <a:schemeClr val="tx1">
                    <a:lumMod val="95000"/>
                    <a:lumOff val="5000"/>
                  </a:schemeClr>
                </a:solidFill>
                <a:latin typeface="gobCL" panose="02000603050000020004" pitchFamily="50" charset="0"/>
                <a:ea typeface="Calibri" panose="020F0502020204030204" pitchFamily="34" charset="0"/>
                <a:cs typeface="Times New Roman" panose="02020603050405020304" pitchFamily="18" charset="0"/>
              </a:rPr>
              <a:t>Dinámica de productividad en Chile, desde 2005, se explica en gran parte por el </a:t>
            </a:r>
            <a:r>
              <a:rPr lang="es-CL" b="1">
                <a:solidFill>
                  <a:schemeClr val="tx1">
                    <a:lumMod val="95000"/>
                    <a:lumOff val="5000"/>
                  </a:schemeClr>
                </a:solidFill>
                <a:latin typeface="gobCL" panose="02000603050000020004" pitchFamily="50" charset="0"/>
                <a:ea typeface="Calibri" panose="020F0502020204030204" pitchFamily="34" charset="0"/>
                <a:cs typeface="Times New Roman" panose="02020603050405020304" pitchFamily="18" charset="0"/>
              </a:rPr>
              <a:t>margen intensivo </a:t>
            </a:r>
            <a:r>
              <a:rPr lang="es-CL" sz="1800">
                <a:solidFill>
                  <a:srgbClr val="E03B26"/>
                </a:solidFill>
                <a:latin typeface="gobCL" panose="02000603050000020004" pitchFamily="50" charset="0"/>
                <a:ea typeface="Calibri" panose="020F0502020204030204" pitchFamily="34" charset="0"/>
                <a:cs typeface="Times New Roman" panose="02020603050405020304" pitchFamily="18" charset="0"/>
              </a:rPr>
              <a:t>(BCCh, 2017; Huneeus et al., 2021)</a:t>
            </a:r>
            <a:endParaRPr lang="es-CL" sz="1800" b="1">
              <a:solidFill>
                <a:srgbClr val="E03B26"/>
              </a:solidFill>
              <a:latin typeface="gobCL" panose="02000603050000020004" pitchFamily="50" charset="0"/>
              <a:ea typeface="Calibri" panose="020F0502020204030204" pitchFamily="34" charset="0"/>
              <a:cs typeface="Times New Roman" panose="02020603050405020304" pitchFamily="18" charset="0"/>
            </a:endParaRPr>
          </a:p>
          <a:p>
            <a:pPr lvl="1" algn="just">
              <a:lnSpc>
                <a:spcPct val="100000"/>
              </a:lnSpc>
              <a:spcBef>
                <a:spcPts val="600"/>
              </a:spcBef>
              <a:spcAft>
                <a:spcPts val="600"/>
              </a:spcAft>
              <a:buClr>
                <a:srgbClr val="EB8A2D"/>
              </a:buClr>
            </a:pPr>
            <a:r>
              <a:rPr lang="es-CL">
                <a:solidFill>
                  <a:schemeClr val="tx1">
                    <a:lumMod val="95000"/>
                    <a:lumOff val="5000"/>
                  </a:schemeClr>
                </a:solidFill>
                <a:latin typeface="gobCL" panose="02000603050000020004" pitchFamily="50" charset="0"/>
                <a:ea typeface="Calibri" panose="020F0502020204030204" pitchFamily="34" charset="0"/>
                <a:cs typeface="Times New Roman" panose="02020603050405020304" pitchFamily="18" charset="0"/>
              </a:rPr>
              <a:t>Principalmente por la </a:t>
            </a:r>
            <a:r>
              <a:rPr lang="es-CL" b="1">
                <a:solidFill>
                  <a:schemeClr val="tx1">
                    <a:lumMod val="95000"/>
                    <a:lumOff val="5000"/>
                  </a:schemeClr>
                </a:solidFill>
                <a:latin typeface="gobCL" panose="02000603050000020004" pitchFamily="50" charset="0"/>
                <a:ea typeface="Calibri" panose="020F0502020204030204" pitchFamily="34" charset="0"/>
                <a:cs typeface="Times New Roman" panose="02020603050405020304" pitchFamily="18" charset="0"/>
              </a:rPr>
              <a:t>asignación de recursos en empresas incumbentes </a:t>
            </a:r>
            <a:r>
              <a:rPr lang="es-CL" sz="1800">
                <a:solidFill>
                  <a:srgbClr val="E03B26"/>
                </a:solidFill>
                <a:latin typeface="gobCL" panose="02000603050000020004" pitchFamily="50" charset="0"/>
                <a:ea typeface="Calibri" panose="020F0502020204030204" pitchFamily="34" charset="0"/>
                <a:cs typeface="Times New Roman" panose="02020603050405020304" pitchFamily="18" charset="0"/>
              </a:rPr>
              <a:t>(Huneeus et al., 2021)</a:t>
            </a:r>
          </a:p>
          <a:p>
            <a:pPr algn="just">
              <a:lnSpc>
                <a:spcPct val="100000"/>
              </a:lnSpc>
              <a:spcBef>
                <a:spcPts val="600"/>
              </a:spcBef>
              <a:spcAft>
                <a:spcPts val="600"/>
              </a:spcAft>
              <a:buClr>
                <a:srgbClr val="EB8A2D"/>
              </a:buClr>
            </a:pPr>
            <a:r>
              <a:rPr lang="es-CL">
                <a:solidFill>
                  <a:schemeClr val="tx1">
                    <a:lumMod val="95000"/>
                    <a:lumOff val="5000"/>
                  </a:schemeClr>
                </a:solidFill>
                <a:latin typeface="gobCL" panose="02000603050000020004" pitchFamily="50" charset="0"/>
                <a:ea typeface="Calibri" panose="020F0502020204030204" pitchFamily="34" charset="0"/>
                <a:cs typeface="Times New Roman" panose="02020603050405020304" pitchFamily="18" charset="0"/>
              </a:rPr>
              <a:t>Sin embargo, durante la pandemia la entrada y salida de empresas impulsó la PTF </a:t>
            </a:r>
            <a:r>
              <a:rPr lang="es-CL" sz="1800">
                <a:solidFill>
                  <a:srgbClr val="E03B26"/>
                </a:solidFill>
                <a:latin typeface="gobCL" panose="02000603050000020004" pitchFamily="50" charset="0"/>
                <a:ea typeface="Calibri" panose="020F0502020204030204" pitchFamily="34" charset="0"/>
                <a:cs typeface="Times New Roman" panose="02020603050405020304" pitchFamily="18" charset="0"/>
              </a:rPr>
              <a:t>(CNEP, 2021; Huneeus et al., 2021)</a:t>
            </a:r>
          </a:p>
        </p:txBody>
      </p:sp>
      <p:sp>
        <p:nvSpPr>
          <p:cNvPr id="4" name="Marcador de número de diapositiva 3"/>
          <p:cNvSpPr>
            <a:spLocks noGrp="1"/>
          </p:cNvSpPr>
          <p:nvPr>
            <p:ph type="sldNum" idx="12"/>
          </p:nvPr>
        </p:nvSpPr>
        <p:spPr/>
        <p:txBody>
          <a:bodyPr/>
          <a:lstStyle/>
          <a:p>
            <a:pPr marL="0" marR="0" lvl="0" indent="0" algn="r" rtl="0">
              <a:lnSpc>
                <a:spcPct val="100000"/>
              </a:lnSpc>
              <a:spcBef>
                <a:spcPts val="0"/>
              </a:spcBef>
              <a:spcAft>
                <a:spcPts val="0"/>
              </a:spcAft>
              <a:buClr>
                <a:srgbClr val="000000"/>
              </a:buClr>
              <a:buSzPts val="1300"/>
              <a:buFont typeface="Arial"/>
              <a:buNone/>
            </a:pPr>
            <a:fld id="{00000000-1234-1234-1234-123412341234}" type="slidenum">
              <a:rPr lang="en-US" sz="1300" b="0" i="0" u="none" strike="noStrike" cap="none" smtClean="0">
                <a:solidFill>
                  <a:schemeClr val="dk1"/>
                </a:solidFill>
                <a:latin typeface="Calibri"/>
                <a:ea typeface="Calibri"/>
                <a:cs typeface="Calibri"/>
                <a:sym typeface="Calibri"/>
              </a:rPr>
              <a:t>21</a:t>
            </a:fld>
            <a:endParaRPr lang="en-US" sz="13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1012563928"/>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s-CL" sz="1000"/>
          </a:p>
        </p:txBody>
      </p:sp>
      <p:sp>
        <p:nvSpPr>
          <p:cNvPr id="4" name="Slide Number Placeholder 3"/>
          <p:cNvSpPr>
            <a:spLocks noGrp="1"/>
          </p:cNvSpPr>
          <p:nvPr>
            <p:ph type="sldNum" sz="quarter" idx="5"/>
          </p:nvPr>
        </p:nvSpPr>
        <p:spPr/>
        <p:txBody>
          <a:bodyPr/>
          <a:lstStyle/>
          <a:p>
            <a:fld id="{13A029D9-8290-46C4-AF30-045ABE994962}" type="slidenum">
              <a:rPr lang="es-ES" smtClean="0"/>
              <a:t>22</a:t>
            </a:fld>
            <a:endParaRPr lang="es-ES"/>
          </a:p>
        </p:txBody>
      </p:sp>
    </p:spTree>
    <p:extLst>
      <p:ext uri="{BB962C8B-B14F-4D97-AF65-F5344CB8AC3E}">
        <p14:creationId xmlns:p14="http://schemas.microsoft.com/office/powerpoint/2010/main" val="820447615"/>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pPr marL="171450" indent="-171450" algn="just">
              <a:lnSpc>
                <a:spcPct val="100000"/>
              </a:lnSpc>
              <a:spcBef>
                <a:spcPts val="600"/>
              </a:spcBef>
              <a:spcAft>
                <a:spcPts val="600"/>
              </a:spcAft>
              <a:buClr>
                <a:srgbClr val="EB8A2D"/>
              </a:buClr>
              <a:buFont typeface="Arial" panose="020B0604020202020204" pitchFamily="34" charset="0"/>
              <a:buChar char="•"/>
            </a:pPr>
            <a:endParaRPr lang="es-ES_tradnl"/>
          </a:p>
        </p:txBody>
      </p:sp>
      <p:sp>
        <p:nvSpPr>
          <p:cNvPr id="4" name="Marcador de número de diapositiva 3"/>
          <p:cNvSpPr>
            <a:spLocks noGrp="1"/>
          </p:cNvSpPr>
          <p:nvPr>
            <p:ph type="sldNum" idx="12"/>
          </p:nvPr>
        </p:nvSpPr>
        <p:spPr/>
        <p:txBody>
          <a:bodyPr/>
          <a:lstStyle/>
          <a:p>
            <a:pPr marL="0" marR="0" lvl="0" indent="0" algn="r" rtl="0">
              <a:lnSpc>
                <a:spcPct val="100000"/>
              </a:lnSpc>
              <a:spcBef>
                <a:spcPts val="0"/>
              </a:spcBef>
              <a:spcAft>
                <a:spcPts val="0"/>
              </a:spcAft>
              <a:buClr>
                <a:srgbClr val="000000"/>
              </a:buClr>
              <a:buSzPts val="1300"/>
              <a:buFont typeface="Arial"/>
              <a:buNone/>
            </a:pPr>
            <a:fld id="{00000000-1234-1234-1234-123412341234}" type="slidenum">
              <a:rPr lang="en-US" sz="1300" b="0" i="0" u="none" strike="noStrike" cap="none" smtClean="0">
                <a:solidFill>
                  <a:schemeClr val="dk1"/>
                </a:solidFill>
                <a:latin typeface="Calibri"/>
                <a:ea typeface="Calibri"/>
                <a:cs typeface="Calibri"/>
                <a:sym typeface="Calibri"/>
              </a:rPr>
              <a:t>23</a:t>
            </a:fld>
            <a:endParaRPr lang="en-US" sz="13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2065298321"/>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r>
              <a:rPr lang="es-ES_tradnl"/>
              <a:t>* E</a:t>
            </a:r>
            <a:r>
              <a:rPr lang="es-MX" sz="1800">
                <a:effectLst/>
                <a:latin typeface="gobCL" panose="02000603050000020004"/>
                <a:ea typeface="Calibri" panose="020F0502020204030204" pitchFamily="34" charset="0"/>
                <a:cs typeface="Arial" panose="020B0604020202020204" pitchFamily="34" charset="0"/>
              </a:rPr>
              <a:t>l aumento en la productividad del sector de EGA se relaciona con el desempeño económico de generación eléctrica durante 2023, el cual se caracterizó por el uso de insumos de menor costo, como recursos hídricos, eólicos y solares y la menor intensidad en la utilización de combustibles fósiles (Banco Central de Chile, 2024).</a:t>
            </a:r>
          </a:p>
          <a:p>
            <a:pPr algn="just">
              <a:lnSpc>
                <a:spcPct val="107000"/>
              </a:lnSpc>
              <a:spcAft>
                <a:spcPts val="800"/>
              </a:spcAft>
            </a:pPr>
            <a:r>
              <a:rPr lang="es-MX" sz="1800">
                <a:effectLst/>
                <a:latin typeface="gobCL" panose="02000603050000020004"/>
                <a:cs typeface="Arial" panose="020B0604020202020204" pitchFamily="34" charset="0"/>
              </a:rPr>
              <a:t>* </a:t>
            </a:r>
            <a:r>
              <a:rPr lang="es-MX" sz="1800" kern="100">
                <a:effectLst/>
                <a:latin typeface="gobCL" panose="02000603050000020004"/>
                <a:ea typeface="Calibri" panose="020F0502020204030204" pitchFamily="34" charset="0"/>
                <a:cs typeface="Arial" panose="020B0604020202020204" pitchFamily="34" charset="0"/>
              </a:rPr>
              <a:t>dado el actual ciclo económico y la sensibilidad del sector construcción a estas fluctuaciones, es esperable un mayor dinamismo en la salida de empresas, lo cual puede influir en la productividad del sector. En particular, si las empresas que abandonan el mercado son menos productivas que las que se mantienen, entonces la productividad promedio del sector aumentaría, lo que es consistente con el incremento de la PTF de construcción en 2023.</a:t>
            </a:r>
            <a:endParaRPr lang="es-CL" sz="1800" kern="100">
              <a:effectLst/>
              <a:latin typeface="gobCL" panose="02000603050000020004"/>
              <a:ea typeface="Calibri" panose="020F0502020204030204" pitchFamily="34" charset="0"/>
              <a:cs typeface="Arial" panose="020B0604020202020204" pitchFamily="34" charset="0"/>
            </a:endParaRPr>
          </a:p>
          <a:p>
            <a:pPr algn="just">
              <a:lnSpc>
                <a:spcPct val="107000"/>
              </a:lnSpc>
              <a:spcAft>
                <a:spcPts val="800"/>
              </a:spcAft>
            </a:pPr>
            <a:r>
              <a:rPr lang="es-MX" sz="1800" kern="100">
                <a:effectLst/>
                <a:latin typeface="gobCL" panose="02000603050000020004"/>
                <a:ea typeface="Calibri" panose="020F0502020204030204" pitchFamily="34" charset="0"/>
                <a:cs typeface="Arial" panose="020B0604020202020204" pitchFamily="34" charset="0"/>
              </a:rPr>
              <a:t>* En contraste, la productividad del sector minería experimentó una caída de 5,4% durante 2023, lo que se refleja en una caída del producto minero de 0,3%, aun cuando el trabajo y el capital de dicho sector crecieron en un 6,6% y 4,9%, respectivamente.  Este resultado se vincula a una importante caída en la producción de Codelco, así como problemas operacionales en la minería de cobre y la menor ley del mineral (COCHILCO, 2023; Banco Central de Chile, 2024). </a:t>
            </a:r>
            <a:endParaRPr lang="es-CL" sz="1800" kern="100">
              <a:effectLst/>
              <a:latin typeface="gobCL" panose="02000603050000020004"/>
              <a:ea typeface="Calibri" panose="020F0502020204030204" pitchFamily="34" charset="0"/>
              <a:cs typeface="Arial" panose="020B0604020202020204" pitchFamily="34" charset="0"/>
            </a:endParaRPr>
          </a:p>
          <a:p>
            <a:pPr algn="just">
              <a:lnSpc>
                <a:spcPct val="107000"/>
              </a:lnSpc>
              <a:spcAft>
                <a:spcPts val="800"/>
              </a:spcAft>
            </a:pPr>
            <a:r>
              <a:rPr lang="es-MX" sz="1800" kern="100">
                <a:effectLst/>
                <a:latin typeface="gobCL" panose="02000603050000020004"/>
                <a:ea typeface="Calibri" panose="020F0502020204030204" pitchFamily="34" charset="0"/>
                <a:cs typeface="Arial" panose="020B0604020202020204" pitchFamily="34" charset="0"/>
              </a:rPr>
              <a:t>* De igual forma, a pesar de registrar un aumento de capital y trabajo de 2,4%, el sector comercio, hoteles y restaurantes exhibe una caída en el producto de 2,5%, lo que se condice con una importante disminución en la PTF del sector. Parte de esta disminución se debe a factores de demanda. De hecho, según cifras de cuentas nacionales, durante 2023, el consumo de los hogares cayó en un 5,2% (Banco Central de Chile, 2024).</a:t>
            </a:r>
            <a:endParaRPr lang="es-CL" sz="1800" kern="100">
              <a:effectLst/>
              <a:latin typeface="gobCL" panose="02000603050000020004"/>
              <a:ea typeface="Calibri" panose="020F0502020204030204" pitchFamily="34" charset="0"/>
              <a:cs typeface="Arial" panose="020B0604020202020204" pitchFamily="34" charset="0"/>
            </a:endParaRPr>
          </a:p>
          <a:p>
            <a:endParaRPr lang="es-ES_tradnl"/>
          </a:p>
        </p:txBody>
      </p:sp>
      <p:sp>
        <p:nvSpPr>
          <p:cNvPr id="4" name="Marcador de número de diapositiva 3"/>
          <p:cNvSpPr>
            <a:spLocks noGrp="1"/>
          </p:cNvSpPr>
          <p:nvPr>
            <p:ph type="sldNum" idx="12"/>
          </p:nvPr>
        </p:nvSpPr>
        <p:spPr/>
        <p:txBody>
          <a:bodyPr/>
          <a:lstStyle/>
          <a:p>
            <a:pPr marL="0" marR="0" lvl="0" indent="0" algn="r" rtl="0">
              <a:lnSpc>
                <a:spcPct val="100000"/>
              </a:lnSpc>
              <a:spcBef>
                <a:spcPts val="0"/>
              </a:spcBef>
              <a:spcAft>
                <a:spcPts val="0"/>
              </a:spcAft>
              <a:buClr>
                <a:srgbClr val="000000"/>
              </a:buClr>
              <a:buSzPts val="1300"/>
              <a:buFont typeface="Arial"/>
              <a:buNone/>
            </a:pPr>
            <a:fld id="{00000000-1234-1234-1234-123412341234}" type="slidenum">
              <a:rPr lang="en-US" sz="1300" b="0" i="0" u="none" strike="noStrike" cap="none" smtClean="0">
                <a:solidFill>
                  <a:schemeClr val="dk1"/>
                </a:solidFill>
                <a:latin typeface="Calibri"/>
                <a:ea typeface="Calibri"/>
                <a:cs typeface="Calibri"/>
                <a:sym typeface="Calibri"/>
              </a:rPr>
              <a:t>24</a:t>
            </a:fld>
            <a:endParaRPr lang="en-US" sz="13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2319865363"/>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pPr marL="800100" lvl="1" indent="-342900" algn="just">
              <a:lnSpc>
                <a:spcPct val="100000"/>
              </a:lnSpc>
              <a:spcBef>
                <a:spcPts val="600"/>
              </a:spcBef>
              <a:spcAft>
                <a:spcPts val="600"/>
              </a:spcAft>
              <a:buClr>
                <a:srgbClr val="EB8A2D"/>
              </a:buClr>
              <a:buAutoNum type="arabicPeriod"/>
            </a:pPr>
            <a:endParaRPr lang="es-CL" sz="1800">
              <a:solidFill>
                <a:srgbClr val="E03B26"/>
              </a:solidFill>
              <a:latin typeface="gobCL" panose="02000603050000020004" pitchFamily="50" charset="0"/>
              <a:ea typeface="Calibri" panose="020F0502020204030204" pitchFamily="34" charset="0"/>
              <a:cs typeface="Times New Roman" panose="02020603050405020304" pitchFamily="18" charset="0"/>
            </a:endParaRPr>
          </a:p>
        </p:txBody>
      </p:sp>
      <p:sp>
        <p:nvSpPr>
          <p:cNvPr id="4" name="Marcador de número de diapositiva 3"/>
          <p:cNvSpPr>
            <a:spLocks noGrp="1"/>
          </p:cNvSpPr>
          <p:nvPr>
            <p:ph type="sldNum" idx="12"/>
          </p:nvPr>
        </p:nvSpPr>
        <p:spPr/>
        <p:txBody>
          <a:bodyPr/>
          <a:lstStyle/>
          <a:p>
            <a:pPr marL="0" marR="0" lvl="0" indent="0" algn="r" rtl="0">
              <a:lnSpc>
                <a:spcPct val="100000"/>
              </a:lnSpc>
              <a:spcBef>
                <a:spcPts val="0"/>
              </a:spcBef>
              <a:spcAft>
                <a:spcPts val="0"/>
              </a:spcAft>
              <a:buClr>
                <a:srgbClr val="000000"/>
              </a:buClr>
              <a:buSzPts val="1300"/>
              <a:buFont typeface="Arial"/>
              <a:buNone/>
            </a:pPr>
            <a:fld id="{00000000-1234-1234-1234-123412341234}" type="slidenum">
              <a:rPr lang="en-US" sz="1300" b="0" i="0" u="none" strike="noStrike" cap="none" smtClean="0">
                <a:solidFill>
                  <a:schemeClr val="dk1"/>
                </a:solidFill>
                <a:latin typeface="Calibri"/>
                <a:ea typeface="Calibri"/>
                <a:cs typeface="Calibri"/>
                <a:sym typeface="Calibri"/>
              </a:rPr>
              <a:t>25</a:t>
            </a:fld>
            <a:endParaRPr lang="en-US" sz="13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3855001593"/>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83C37D6-785D-A718-D073-9E3E5B6AB710}"/>
            </a:ext>
          </a:extLst>
        </p:cNvPr>
        <p:cNvGrpSpPr/>
        <p:nvPr/>
      </p:nvGrpSpPr>
      <p:grpSpPr>
        <a:xfrm>
          <a:off x="0" y="0"/>
          <a:ext cx="0" cy="0"/>
          <a:chOff x="0" y="0"/>
          <a:chExt cx="0" cy="0"/>
        </a:xfrm>
      </p:grpSpPr>
      <p:sp>
        <p:nvSpPr>
          <p:cNvPr id="2" name="Marcador de imagen de diapositiva 1">
            <a:extLst>
              <a:ext uri="{FF2B5EF4-FFF2-40B4-BE49-F238E27FC236}">
                <a16:creationId xmlns:a16="http://schemas.microsoft.com/office/drawing/2014/main" id="{39AE5987-7547-ED5B-CF06-45206046079B}"/>
              </a:ext>
            </a:extLst>
          </p:cNvPr>
          <p:cNvSpPr>
            <a:spLocks noGrp="1" noRot="1" noChangeAspect="1"/>
          </p:cNvSpPr>
          <p:nvPr>
            <p:ph type="sldImg"/>
          </p:nvPr>
        </p:nvSpPr>
        <p:spPr/>
      </p:sp>
      <p:sp>
        <p:nvSpPr>
          <p:cNvPr id="3" name="Marcador de notas 2">
            <a:extLst>
              <a:ext uri="{FF2B5EF4-FFF2-40B4-BE49-F238E27FC236}">
                <a16:creationId xmlns:a16="http://schemas.microsoft.com/office/drawing/2014/main" id="{A83DCD3B-25FE-C145-AB28-5061AA8C13C1}"/>
              </a:ext>
            </a:extLst>
          </p:cNvPr>
          <p:cNvSpPr>
            <a:spLocks noGrp="1"/>
          </p:cNvSpPr>
          <p:nvPr>
            <p:ph type="body" idx="1"/>
          </p:nvPr>
        </p:nvSpPr>
        <p:spPr/>
        <p:txBody>
          <a:bodyPr/>
          <a:lstStyle/>
          <a:p>
            <a:pPr marL="800100" lvl="1" indent="-342900" algn="just">
              <a:lnSpc>
                <a:spcPct val="100000"/>
              </a:lnSpc>
              <a:spcBef>
                <a:spcPts val="600"/>
              </a:spcBef>
              <a:spcAft>
                <a:spcPts val="600"/>
              </a:spcAft>
              <a:buClr>
                <a:srgbClr val="EB8A2D"/>
              </a:buClr>
              <a:buAutoNum type="arabicPeriod"/>
            </a:pPr>
            <a:endParaRPr lang="es-CL" sz="1800">
              <a:solidFill>
                <a:srgbClr val="E03B26"/>
              </a:solidFill>
              <a:latin typeface="gobCL" panose="02000603050000020004" pitchFamily="50" charset="0"/>
              <a:ea typeface="Calibri" panose="020F0502020204030204" pitchFamily="34" charset="0"/>
              <a:cs typeface="Times New Roman" panose="02020603050405020304" pitchFamily="18" charset="0"/>
            </a:endParaRPr>
          </a:p>
        </p:txBody>
      </p:sp>
      <p:sp>
        <p:nvSpPr>
          <p:cNvPr id="4" name="Marcador de número de diapositiva 3">
            <a:extLst>
              <a:ext uri="{FF2B5EF4-FFF2-40B4-BE49-F238E27FC236}">
                <a16:creationId xmlns:a16="http://schemas.microsoft.com/office/drawing/2014/main" id="{168C00EC-0A6F-B10A-FC1E-B1FD80FD5AB0}"/>
              </a:ext>
            </a:extLst>
          </p:cNvPr>
          <p:cNvSpPr>
            <a:spLocks noGrp="1"/>
          </p:cNvSpPr>
          <p:nvPr>
            <p:ph type="sldNum" idx="12"/>
          </p:nvPr>
        </p:nvSpPr>
        <p:spPr/>
        <p:txBody>
          <a:bodyPr/>
          <a:lstStyle/>
          <a:p>
            <a:pPr marL="0" marR="0" lvl="0" indent="0" algn="r" rtl="0">
              <a:lnSpc>
                <a:spcPct val="100000"/>
              </a:lnSpc>
              <a:spcBef>
                <a:spcPts val="0"/>
              </a:spcBef>
              <a:spcAft>
                <a:spcPts val="0"/>
              </a:spcAft>
              <a:buClr>
                <a:srgbClr val="000000"/>
              </a:buClr>
              <a:buSzPts val="1300"/>
              <a:buFont typeface="Arial"/>
              <a:buNone/>
            </a:pPr>
            <a:fld id="{00000000-1234-1234-1234-123412341234}" type="slidenum">
              <a:rPr lang="en-US" sz="1300" b="0" i="0" u="none" strike="noStrike" cap="none" smtClean="0">
                <a:solidFill>
                  <a:schemeClr val="dk1"/>
                </a:solidFill>
                <a:latin typeface="Calibri"/>
                <a:ea typeface="Calibri"/>
                <a:cs typeface="Calibri"/>
                <a:sym typeface="Calibri"/>
              </a:rPr>
              <a:t>26</a:t>
            </a:fld>
            <a:endParaRPr lang="en-US" sz="13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692535901"/>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s-CL" sz="1000"/>
          </a:p>
        </p:txBody>
      </p:sp>
      <p:sp>
        <p:nvSpPr>
          <p:cNvPr id="4" name="Slide Number Placeholder 3"/>
          <p:cNvSpPr>
            <a:spLocks noGrp="1"/>
          </p:cNvSpPr>
          <p:nvPr>
            <p:ph type="sldNum" sz="quarter" idx="5"/>
          </p:nvPr>
        </p:nvSpPr>
        <p:spPr/>
        <p:txBody>
          <a:bodyPr/>
          <a:lstStyle/>
          <a:p>
            <a:fld id="{13A029D9-8290-46C4-AF30-045ABE994962}" type="slidenum">
              <a:rPr lang="es-ES" smtClean="0"/>
              <a:t>27</a:t>
            </a:fld>
            <a:endParaRPr lang="es-ES"/>
          </a:p>
        </p:txBody>
      </p:sp>
    </p:spTree>
    <p:extLst>
      <p:ext uri="{BB962C8B-B14F-4D97-AF65-F5344CB8AC3E}">
        <p14:creationId xmlns:p14="http://schemas.microsoft.com/office/powerpoint/2010/main" val="254895901"/>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s-MX" sz="1800" kern="100">
                <a:effectLst/>
                <a:latin typeface="gobCL" pitchFamily="50" charset="0"/>
                <a:ea typeface="Calibri" panose="020F0502020204030204" pitchFamily="34" charset="0"/>
                <a:cs typeface="Times New Roman" panose="02020603050405020304" pitchFamily="18" charset="0"/>
              </a:rPr>
              <a:t>la productividad laboral refleja el nivel de eficiencia con el que se utiliza el trabajo combinado con otros factores de producción, cuántos de estos otros factores están disponibles por trabajador y qué tan rápido se incorpora el cambio técnico (OCDE, 2001). </a:t>
            </a:r>
          </a:p>
          <a:p>
            <a:pPr marL="0" marR="0" lvl="0" indent="0" algn="l" defTabSz="914400" rtl="0" eaLnBrk="1" fontAlgn="auto" latinLnBrk="0" hangingPunct="1">
              <a:lnSpc>
                <a:spcPct val="100000"/>
              </a:lnSpc>
              <a:spcBef>
                <a:spcPts val="0"/>
              </a:spcBef>
              <a:spcAft>
                <a:spcPts val="0"/>
              </a:spcAft>
              <a:buClrTx/>
              <a:buSzTx/>
              <a:buFontTx/>
              <a:buNone/>
              <a:tabLst/>
              <a:defRPr/>
            </a:pPr>
            <a:r>
              <a:rPr lang="es-MX" sz="1800" kern="100">
                <a:effectLst/>
                <a:latin typeface="gobCL" pitchFamily="50" charset="0"/>
                <a:ea typeface="Calibri" panose="020F0502020204030204" pitchFamily="34" charset="0"/>
                <a:cs typeface="Times New Roman" panose="02020603050405020304" pitchFamily="18" charset="0"/>
              </a:rPr>
              <a:t>Esto hace que sea un buen indicador para analizar la evolución de la productividad, en particular si es complementado con medidas multifactoriales como la PTF (OCDE, 2001). </a:t>
            </a:r>
          </a:p>
          <a:p>
            <a:pPr marL="0" indent="0">
              <a:buNone/>
            </a:pPr>
            <a:endParaRPr lang="es-ES_tradnl"/>
          </a:p>
        </p:txBody>
      </p:sp>
      <p:sp>
        <p:nvSpPr>
          <p:cNvPr id="4" name="Marcador de número de diapositiva 3"/>
          <p:cNvSpPr>
            <a:spLocks noGrp="1"/>
          </p:cNvSpPr>
          <p:nvPr>
            <p:ph type="sldNum" idx="12"/>
          </p:nvPr>
        </p:nvSpPr>
        <p:spPr/>
        <p:txBody>
          <a:bodyPr/>
          <a:lstStyle/>
          <a:p>
            <a:pPr marL="0" marR="0" lvl="0" indent="0" algn="r" rtl="0">
              <a:lnSpc>
                <a:spcPct val="100000"/>
              </a:lnSpc>
              <a:spcBef>
                <a:spcPts val="0"/>
              </a:spcBef>
              <a:spcAft>
                <a:spcPts val="0"/>
              </a:spcAft>
              <a:buClr>
                <a:srgbClr val="000000"/>
              </a:buClr>
              <a:buSzPts val="1300"/>
              <a:buFont typeface="Arial"/>
              <a:buNone/>
            </a:pPr>
            <a:fld id="{00000000-1234-1234-1234-123412341234}" type="slidenum">
              <a:rPr lang="en-US" sz="1300" b="0" i="0" u="none" strike="noStrike" cap="none" smtClean="0">
                <a:solidFill>
                  <a:schemeClr val="dk1"/>
                </a:solidFill>
                <a:latin typeface="Calibri"/>
                <a:ea typeface="Calibri"/>
                <a:cs typeface="Calibri"/>
                <a:sym typeface="Calibri"/>
              </a:rPr>
              <a:t>28</a:t>
            </a:fld>
            <a:endParaRPr lang="en-US" sz="13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4156021692"/>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_tradnl"/>
          </a:p>
        </p:txBody>
      </p:sp>
      <p:sp>
        <p:nvSpPr>
          <p:cNvPr id="4" name="Marcador de número de diapositiva 3"/>
          <p:cNvSpPr>
            <a:spLocks noGrp="1"/>
          </p:cNvSpPr>
          <p:nvPr>
            <p:ph type="sldNum" idx="12"/>
          </p:nvPr>
        </p:nvSpPr>
        <p:spPr/>
        <p:txBody>
          <a:bodyPr/>
          <a:lstStyle/>
          <a:p>
            <a:pPr marL="0" marR="0" lvl="0" indent="0" algn="r" rtl="0">
              <a:lnSpc>
                <a:spcPct val="100000"/>
              </a:lnSpc>
              <a:spcBef>
                <a:spcPts val="0"/>
              </a:spcBef>
              <a:spcAft>
                <a:spcPts val="0"/>
              </a:spcAft>
              <a:buClr>
                <a:srgbClr val="000000"/>
              </a:buClr>
              <a:buSzPts val="1300"/>
              <a:buFont typeface="Arial"/>
              <a:buNone/>
            </a:pPr>
            <a:fld id="{00000000-1234-1234-1234-123412341234}" type="slidenum">
              <a:rPr lang="en-US" sz="1300" b="0" i="0" u="none" strike="noStrike" cap="none" smtClean="0">
                <a:solidFill>
                  <a:schemeClr val="dk1"/>
                </a:solidFill>
                <a:latin typeface="Calibri"/>
                <a:ea typeface="Calibri"/>
                <a:cs typeface="Calibri"/>
                <a:sym typeface="Calibri"/>
              </a:rPr>
              <a:t>29</a:t>
            </a:fld>
            <a:endParaRPr lang="en-US" sz="13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36959475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5D1AE40-ADCC-BCB9-4558-49F1C0DF881A}"/>
            </a:ext>
          </a:extLst>
        </p:cNvPr>
        <p:cNvGrpSpPr/>
        <p:nvPr/>
      </p:nvGrpSpPr>
      <p:grpSpPr>
        <a:xfrm>
          <a:off x="0" y="0"/>
          <a:ext cx="0" cy="0"/>
          <a:chOff x="0" y="0"/>
          <a:chExt cx="0" cy="0"/>
        </a:xfrm>
      </p:grpSpPr>
      <p:sp>
        <p:nvSpPr>
          <p:cNvPr id="2" name="Marcador de imagen de diapositiva 1">
            <a:extLst>
              <a:ext uri="{FF2B5EF4-FFF2-40B4-BE49-F238E27FC236}">
                <a16:creationId xmlns:a16="http://schemas.microsoft.com/office/drawing/2014/main" id="{60EFEEA9-6A12-3221-58FC-4067345AB835}"/>
              </a:ext>
            </a:extLst>
          </p:cNvPr>
          <p:cNvSpPr>
            <a:spLocks noGrp="1" noRot="1" noChangeAspect="1"/>
          </p:cNvSpPr>
          <p:nvPr>
            <p:ph type="sldImg"/>
          </p:nvPr>
        </p:nvSpPr>
        <p:spPr/>
      </p:sp>
      <p:sp>
        <p:nvSpPr>
          <p:cNvPr id="3" name="Marcador de notas 2">
            <a:extLst>
              <a:ext uri="{FF2B5EF4-FFF2-40B4-BE49-F238E27FC236}">
                <a16:creationId xmlns:a16="http://schemas.microsoft.com/office/drawing/2014/main" id="{DDAD52AF-6556-2D9B-7E19-A69030B1CF0B}"/>
              </a:ext>
            </a:extLst>
          </p:cNvPr>
          <p:cNvSpPr>
            <a:spLocks noGrp="1"/>
          </p:cNvSpPr>
          <p:nvPr>
            <p:ph type="body" idx="1"/>
          </p:nvPr>
        </p:nvSpPr>
        <p:spPr/>
        <p:txBody>
          <a:bodyPr/>
          <a:lstStyle/>
          <a:p>
            <a:endParaRPr lang="es-ES_tradnl" dirty="0"/>
          </a:p>
        </p:txBody>
      </p:sp>
      <p:sp>
        <p:nvSpPr>
          <p:cNvPr id="4" name="Marcador de número de diapositiva 3">
            <a:extLst>
              <a:ext uri="{FF2B5EF4-FFF2-40B4-BE49-F238E27FC236}">
                <a16:creationId xmlns:a16="http://schemas.microsoft.com/office/drawing/2014/main" id="{EF4DFFA7-587B-9315-C361-BA7D2F1115D6}"/>
              </a:ext>
            </a:extLst>
          </p:cNvPr>
          <p:cNvSpPr>
            <a:spLocks noGrp="1"/>
          </p:cNvSpPr>
          <p:nvPr>
            <p:ph type="sldNum" idx="12"/>
          </p:nvPr>
        </p:nvSpPr>
        <p:spPr/>
        <p:txBody>
          <a:bodyPr/>
          <a:lstStyle/>
          <a:p>
            <a:pPr marL="0" marR="0" lvl="0" indent="0" algn="r" rtl="0">
              <a:lnSpc>
                <a:spcPct val="100000"/>
              </a:lnSpc>
              <a:spcBef>
                <a:spcPts val="0"/>
              </a:spcBef>
              <a:spcAft>
                <a:spcPts val="0"/>
              </a:spcAft>
              <a:buClr>
                <a:srgbClr val="000000"/>
              </a:buClr>
              <a:buSzPts val="1300"/>
              <a:buFont typeface="Arial"/>
              <a:buNone/>
            </a:pPr>
            <a:fld id="{00000000-1234-1234-1234-123412341234}" type="slidenum">
              <a:rPr lang="en-US" sz="1300" b="0" i="0" u="none" strike="noStrike" cap="none" smtClean="0">
                <a:solidFill>
                  <a:schemeClr val="dk1"/>
                </a:solidFill>
                <a:latin typeface="Calibri"/>
                <a:ea typeface="Calibri"/>
                <a:cs typeface="Calibri"/>
                <a:sym typeface="Calibri"/>
              </a:rPr>
              <a:t>3</a:t>
            </a:fld>
            <a:endParaRPr lang="en-US" sz="13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2254958222"/>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_tradnl"/>
          </a:p>
        </p:txBody>
      </p:sp>
      <p:sp>
        <p:nvSpPr>
          <p:cNvPr id="4" name="Marcador de número de diapositiva 3"/>
          <p:cNvSpPr>
            <a:spLocks noGrp="1"/>
          </p:cNvSpPr>
          <p:nvPr>
            <p:ph type="sldNum" idx="12"/>
          </p:nvPr>
        </p:nvSpPr>
        <p:spPr/>
        <p:txBody>
          <a:bodyPr/>
          <a:lstStyle/>
          <a:p>
            <a:pPr marL="0" marR="0" lvl="0" indent="0" algn="r" rtl="0">
              <a:lnSpc>
                <a:spcPct val="100000"/>
              </a:lnSpc>
              <a:spcBef>
                <a:spcPts val="0"/>
              </a:spcBef>
              <a:spcAft>
                <a:spcPts val="0"/>
              </a:spcAft>
              <a:buClr>
                <a:srgbClr val="000000"/>
              </a:buClr>
              <a:buSzPts val="1300"/>
              <a:buFont typeface="Arial"/>
              <a:buNone/>
            </a:pPr>
            <a:fld id="{00000000-1234-1234-1234-123412341234}" type="slidenum">
              <a:rPr lang="en-US" sz="1300" b="0" i="0" u="none" strike="noStrike" cap="none" smtClean="0">
                <a:solidFill>
                  <a:schemeClr val="dk1"/>
                </a:solidFill>
                <a:latin typeface="Calibri"/>
                <a:ea typeface="Calibri"/>
                <a:cs typeface="Calibri"/>
                <a:sym typeface="Calibri"/>
              </a:rPr>
              <a:t>30</a:t>
            </a:fld>
            <a:endParaRPr lang="en-US" sz="13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2419037892"/>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s-ES_tradnl"/>
              <a:t>2020: </a:t>
            </a:r>
            <a:r>
              <a:rPr lang="es-CL" sz="1200">
                <a:solidFill>
                  <a:schemeClr val="tx1">
                    <a:lumMod val="95000"/>
                    <a:lumOff val="5000"/>
                  </a:schemeClr>
                </a:solidFill>
                <a:latin typeface="gobCL" panose="02000603050000020004" pitchFamily="50" charset="0"/>
                <a:ea typeface="Calibri" panose="020F0502020204030204" pitchFamily="34" charset="0"/>
                <a:cs typeface="Times New Roman" panose="02020603050405020304" pitchFamily="18" charset="0"/>
              </a:rPr>
              <a:t>Fuga de empleo se dio en mayor medida en aquellos sectores más intensivos en el contacto físico, que tienden a ser los sectores menos productivos. </a:t>
            </a:r>
            <a:r>
              <a:rPr lang="es-CL" sz="1200" b="1">
                <a:effectLst/>
                <a:latin typeface="gobCL" panose="02000603050000020004" pitchFamily="50" charset="0"/>
                <a:ea typeface="Calibri" panose="020F0502020204030204" pitchFamily="34" charset="0"/>
                <a:cs typeface="Times New Roman" panose="02020603050405020304" pitchFamily="18" charset="0"/>
              </a:rPr>
              <a:t>En 2020</a:t>
            </a:r>
            <a:r>
              <a:rPr lang="es-CL" sz="1200">
                <a:latin typeface="gobCL" panose="02000603050000020004" pitchFamily="50" charset="0"/>
                <a:ea typeface="Calibri" panose="020F0502020204030204" pitchFamily="34" charset="0"/>
                <a:cs typeface="Times New Roman" panose="02020603050405020304" pitchFamily="18" charset="0"/>
              </a:rPr>
              <a:t>, producto de la caída en el empleo por la crisis de la pandemia, </a:t>
            </a:r>
            <a:r>
              <a:rPr lang="es-CL" sz="1200" b="1">
                <a:latin typeface="gobCL" panose="02000603050000020004" pitchFamily="50" charset="0"/>
                <a:ea typeface="Calibri" panose="020F0502020204030204" pitchFamily="34" charset="0"/>
                <a:cs typeface="Times New Roman" panose="02020603050405020304" pitchFamily="18" charset="0"/>
              </a:rPr>
              <a:t>la productividad laboral se disparó impulsada por el mayor stock de capital por trabajador (</a:t>
            </a:r>
            <a:r>
              <a:rPr lang="es-CL" sz="1200" b="1">
                <a:solidFill>
                  <a:srgbClr val="E03B26"/>
                </a:solidFill>
                <a:latin typeface="gobCL" panose="02000603050000020004" pitchFamily="50" charset="0"/>
                <a:ea typeface="Calibri" panose="020F0502020204030204" pitchFamily="34" charset="0"/>
                <a:cs typeface="Times New Roman" panose="02020603050405020304" pitchFamily="18" charset="0"/>
              </a:rPr>
              <a:t>10,9 </a:t>
            </a:r>
            <a:r>
              <a:rPr lang="es-CL" sz="1200" b="1" err="1">
                <a:solidFill>
                  <a:srgbClr val="E03B26"/>
                </a:solidFill>
                <a:latin typeface="gobCL" panose="02000603050000020004" pitchFamily="50" charset="0"/>
                <a:ea typeface="Calibri" panose="020F0502020204030204" pitchFamily="34" charset="0"/>
                <a:cs typeface="Times New Roman" panose="02020603050405020304" pitchFamily="18" charset="0"/>
              </a:rPr>
              <a:t>pp</a:t>
            </a:r>
            <a:r>
              <a:rPr lang="es-CL" sz="1200" b="1">
                <a:latin typeface="gobCL" panose="02000603050000020004" pitchFamily="50" charset="0"/>
                <a:ea typeface="Calibri" panose="020F0502020204030204" pitchFamily="34" charset="0"/>
                <a:cs typeface="Times New Roman" panose="02020603050405020304" pitchFamily="18" charset="0"/>
              </a:rPr>
              <a:t>).</a:t>
            </a:r>
            <a:r>
              <a:rPr lang="es-CL" sz="1200">
                <a:latin typeface="gobCL" panose="02000603050000020004" pitchFamily="50" charset="0"/>
                <a:ea typeface="Calibri" panose="020F0502020204030204" pitchFamily="34" charset="0"/>
                <a:cs typeface="Times New Roman" panose="02020603050405020304" pitchFamily="18" charset="0"/>
              </a:rPr>
              <a:t> </a:t>
            </a:r>
          </a:p>
          <a:p>
            <a:endParaRPr lang="es-CL" sz="1200">
              <a:solidFill>
                <a:srgbClr val="E03B26"/>
              </a:solidFill>
              <a:latin typeface="gobCL" panose="02000603050000020004" pitchFamily="50" charset="0"/>
              <a:cs typeface="Times New Roman" panose="02020603050405020304" pitchFamily="18" charset="0"/>
            </a:endParaRPr>
          </a:p>
          <a:p>
            <a:endParaRPr lang="es-CL" sz="1200">
              <a:solidFill>
                <a:srgbClr val="E03B26"/>
              </a:solidFill>
              <a:latin typeface="gobCL" panose="02000603050000020004" pitchFamily="50" charset="0"/>
              <a:cs typeface="Times New Roman" panose="02020603050405020304" pitchFamily="18" charset="0"/>
            </a:endParaRPr>
          </a:p>
          <a:p>
            <a:r>
              <a:rPr lang="es-CL" sz="1200">
                <a:solidFill>
                  <a:srgbClr val="E03B26"/>
                </a:solidFill>
                <a:latin typeface="gobCL" panose="02000603050000020004" pitchFamily="50" charset="0"/>
                <a:cs typeface="Times New Roman" panose="02020603050405020304" pitchFamily="18" charset="0"/>
              </a:rPr>
              <a:t>Luego… a medida que los trabajadores volvieron a sus empresas y se estaca la inversión (recordar que el capital se establece generalmente en períodos más largos (12 meses)) el stock de capital por trabajador cae, junto con la productividad laboral.</a:t>
            </a:r>
            <a:endParaRPr lang="es-ES_tradnl"/>
          </a:p>
        </p:txBody>
      </p:sp>
      <p:sp>
        <p:nvSpPr>
          <p:cNvPr id="4" name="Marcador de número de diapositiva 3"/>
          <p:cNvSpPr>
            <a:spLocks noGrp="1"/>
          </p:cNvSpPr>
          <p:nvPr>
            <p:ph type="sldNum" idx="12"/>
          </p:nvPr>
        </p:nvSpPr>
        <p:spPr/>
        <p:txBody>
          <a:bodyPr/>
          <a:lstStyle/>
          <a:p>
            <a:pPr marL="0" marR="0" lvl="0" indent="0" algn="r" rtl="0">
              <a:lnSpc>
                <a:spcPct val="100000"/>
              </a:lnSpc>
              <a:spcBef>
                <a:spcPts val="0"/>
              </a:spcBef>
              <a:spcAft>
                <a:spcPts val="0"/>
              </a:spcAft>
              <a:buClr>
                <a:srgbClr val="000000"/>
              </a:buClr>
              <a:buSzPts val="1300"/>
              <a:buFont typeface="Arial"/>
              <a:buNone/>
            </a:pPr>
            <a:fld id="{00000000-1234-1234-1234-123412341234}" type="slidenum">
              <a:rPr lang="en-US" sz="1300" b="0" i="0" u="none" strike="noStrike" cap="none" smtClean="0">
                <a:solidFill>
                  <a:schemeClr val="dk1"/>
                </a:solidFill>
                <a:latin typeface="Calibri"/>
                <a:ea typeface="Calibri"/>
                <a:cs typeface="Calibri"/>
                <a:sym typeface="Calibri"/>
              </a:rPr>
              <a:t>31</a:t>
            </a:fld>
            <a:endParaRPr lang="en-US" sz="13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3252567128"/>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pPr algn="just">
              <a:lnSpc>
                <a:spcPct val="100000"/>
              </a:lnSpc>
              <a:spcBef>
                <a:spcPts val="0"/>
              </a:spcBef>
              <a:spcAft>
                <a:spcPts val="600"/>
              </a:spcAft>
              <a:buClr>
                <a:srgbClr val="EB8A2D"/>
              </a:buClr>
            </a:pPr>
            <a:r>
              <a:rPr lang="es-CL" sz="2400">
                <a:solidFill>
                  <a:schemeClr val="tx1">
                    <a:lumMod val="95000"/>
                    <a:lumOff val="5000"/>
                  </a:schemeClr>
                </a:solidFill>
                <a:latin typeface="gobCL" panose="02000603050000020004" pitchFamily="50" charset="0"/>
                <a:ea typeface="Calibri" panose="020F0502020204030204" pitchFamily="34" charset="0"/>
                <a:cs typeface="Times New Roman" panose="02020603050405020304" pitchFamily="18" charset="0"/>
              </a:rPr>
              <a:t>La pandemia generó un </a:t>
            </a:r>
            <a:r>
              <a:rPr lang="es-CL" sz="2400" b="1">
                <a:solidFill>
                  <a:schemeClr val="tx1">
                    <a:lumMod val="95000"/>
                    <a:lumOff val="5000"/>
                  </a:schemeClr>
                </a:solidFill>
                <a:latin typeface="gobCL" panose="02000603050000020004" pitchFamily="50" charset="0"/>
                <a:ea typeface="Calibri" panose="020F0502020204030204" pitchFamily="34" charset="0"/>
                <a:cs typeface="Times New Roman" panose="02020603050405020304" pitchFamily="18" charset="0"/>
              </a:rPr>
              <a:t>aumento excepcional </a:t>
            </a:r>
            <a:r>
              <a:rPr lang="es-CL" sz="2400">
                <a:solidFill>
                  <a:schemeClr val="tx1">
                    <a:lumMod val="95000"/>
                    <a:lumOff val="5000"/>
                  </a:schemeClr>
                </a:solidFill>
                <a:latin typeface="gobCL" panose="02000603050000020004" pitchFamily="50" charset="0"/>
                <a:ea typeface="Calibri" panose="020F0502020204030204" pitchFamily="34" charset="0"/>
                <a:cs typeface="Times New Roman" panose="02020603050405020304" pitchFamily="18" charset="0"/>
              </a:rPr>
              <a:t>de la productividad laboral </a:t>
            </a:r>
            <a:r>
              <a:rPr lang="es-CL" sz="2400" b="1">
                <a:solidFill>
                  <a:schemeClr val="tx1">
                    <a:lumMod val="95000"/>
                    <a:lumOff val="5000"/>
                  </a:schemeClr>
                </a:solidFill>
                <a:latin typeface="gobCL" panose="02000603050000020004" pitchFamily="50" charset="0"/>
                <a:ea typeface="Calibri" panose="020F0502020204030204" pitchFamily="34" charset="0"/>
                <a:cs typeface="Times New Roman" panose="02020603050405020304" pitchFamily="18" charset="0"/>
              </a:rPr>
              <a:t>en 2020</a:t>
            </a:r>
            <a:r>
              <a:rPr lang="es-CL" sz="2400">
                <a:solidFill>
                  <a:schemeClr val="tx1">
                    <a:lumMod val="95000"/>
                    <a:lumOff val="5000"/>
                  </a:schemeClr>
                </a:solidFill>
                <a:latin typeface="gobCL" panose="02000603050000020004" pitchFamily="50" charset="0"/>
                <a:ea typeface="Calibri" panose="020F0502020204030204" pitchFamily="34" charset="0"/>
                <a:cs typeface="Times New Roman" panose="02020603050405020304" pitchFamily="18" charset="0"/>
              </a:rPr>
              <a:t>, con un </a:t>
            </a:r>
            <a:r>
              <a:rPr lang="es-CL" sz="2400" b="1">
                <a:solidFill>
                  <a:schemeClr val="tx1">
                    <a:lumMod val="95000"/>
                    <a:lumOff val="5000"/>
                  </a:schemeClr>
                </a:solidFill>
                <a:latin typeface="gobCL" panose="02000603050000020004" pitchFamily="50" charset="0"/>
                <a:ea typeface="Calibri" panose="020F0502020204030204" pitchFamily="34" charset="0"/>
                <a:cs typeface="Times New Roman" panose="02020603050405020304" pitchFamily="18" charset="0"/>
              </a:rPr>
              <a:t>alza interanual de más del </a:t>
            </a:r>
            <a:r>
              <a:rPr lang="es-CL" sz="2400" b="1">
                <a:solidFill>
                  <a:srgbClr val="E03B26"/>
                </a:solidFill>
                <a:latin typeface="gobCL" panose="02000603050000020004" pitchFamily="50" charset="0"/>
                <a:ea typeface="Calibri" panose="020F0502020204030204" pitchFamily="34" charset="0"/>
                <a:cs typeface="Times New Roman" panose="02020603050405020304" pitchFamily="18" charset="0"/>
              </a:rPr>
              <a:t>12%</a:t>
            </a:r>
            <a:r>
              <a:rPr lang="es-CL" sz="2400">
                <a:solidFill>
                  <a:schemeClr val="tx1">
                    <a:lumMod val="95000"/>
                    <a:lumOff val="5000"/>
                  </a:schemeClr>
                </a:solidFill>
                <a:latin typeface="gobCL" panose="02000603050000020004" pitchFamily="50" charset="0"/>
                <a:ea typeface="Calibri" panose="020F0502020204030204" pitchFamily="34" charset="0"/>
                <a:cs typeface="Times New Roman" panose="02020603050405020304" pitchFamily="18" charset="0"/>
              </a:rPr>
              <a:t> </a:t>
            </a:r>
          </a:p>
          <a:p>
            <a:pPr lvl="1" algn="just">
              <a:lnSpc>
                <a:spcPct val="100000"/>
              </a:lnSpc>
              <a:spcBef>
                <a:spcPts val="0"/>
              </a:spcBef>
              <a:spcAft>
                <a:spcPts val="600"/>
              </a:spcAft>
              <a:buClr>
                <a:srgbClr val="EB8A2D"/>
              </a:buClr>
            </a:pPr>
            <a:r>
              <a:rPr lang="es-CL" sz="2000">
                <a:solidFill>
                  <a:schemeClr val="tx1">
                    <a:lumMod val="95000"/>
                    <a:lumOff val="5000"/>
                  </a:schemeClr>
                </a:solidFill>
                <a:latin typeface="gobCL" panose="02000603050000020004" pitchFamily="50" charset="0"/>
                <a:ea typeface="Calibri" panose="020F0502020204030204" pitchFamily="34" charset="0"/>
                <a:cs typeface="Times New Roman" panose="02020603050405020304" pitchFamily="18" charset="0"/>
              </a:rPr>
              <a:t>Principalmente </a:t>
            </a:r>
            <a:r>
              <a:rPr lang="es-CL" sz="2000" b="1">
                <a:solidFill>
                  <a:schemeClr val="tx1">
                    <a:lumMod val="95000"/>
                    <a:lumOff val="5000"/>
                  </a:schemeClr>
                </a:solidFill>
                <a:latin typeface="gobCL" panose="02000603050000020004" pitchFamily="50" charset="0"/>
                <a:ea typeface="Calibri" panose="020F0502020204030204" pitchFamily="34" charset="0"/>
                <a:cs typeface="Times New Roman" panose="02020603050405020304" pitchFamily="18" charset="0"/>
              </a:rPr>
              <a:t>impulsada por la profundización del capital </a:t>
            </a:r>
            <a:r>
              <a:rPr lang="es-CL" sz="2000">
                <a:solidFill>
                  <a:schemeClr val="tx1">
                    <a:lumMod val="95000"/>
                    <a:lumOff val="5000"/>
                  </a:schemeClr>
                </a:solidFill>
                <a:latin typeface="gobCL" panose="02000603050000020004" pitchFamily="50" charset="0"/>
                <a:ea typeface="Calibri" panose="020F0502020204030204" pitchFamily="34" charset="0"/>
                <a:cs typeface="Times New Roman" panose="02020603050405020304" pitchFamily="18" charset="0"/>
              </a:rPr>
              <a:t>por la fuga de empleo </a:t>
            </a:r>
          </a:p>
          <a:p>
            <a:pPr lvl="1" algn="just">
              <a:lnSpc>
                <a:spcPct val="100000"/>
              </a:lnSpc>
              <a:spcBef>
                <a:spcPts val="0"/>
              </a:spcBef>
              <a:spcAft>
                <a:spcPts val="600"/>
              </a:spcAft>
              <a:buClr>
                <a:srgbClr val="EB8A2D"/>
              </a:buClr>
            </a:pPr>
            <a:r>
              <a:rPr lang="es-CL" sz="2000">
                <a:solidFill>
                  <a:schemeClr val="tx1">
                    <a:lumMod val="95000"/>
                    <a:lumOff val="5000"/>
                  </a:schemeClr>
                </a:solidFill>
                <a:latin typeface="gobCL" panose="02000603050000020004" pitchFamily="50" charset="0"/>
                <a:ea typeface="Calibri" panose="020F0502020204030204" pitchFamily="34" charset="0"/>
                <a:cs typeface="Times New Roman" panose="02020603050405020304" pitchFamily="18" charset="0"/>
              </a:rPr>
              <a:t>Sin embargo, </a:t>
            </a:r>
            <a:r>
              <a:rPr lang="es-CL" sz="2000" b="1">
                <a:solidFill>
                  <a:schemeClr val="tx1">
                    <a:lumMod val="95000"/>
                    <a:lumOff val="5000"/>
                  </a:schemeClr>
                </a:solidFill>
                <a:latin typeface="gobCL" panose="02000603050000020004" pitchFamily="50" charset="0"/>
                <a:ea typeface="Calibri" panose="020F0502020204030204" pitchFamily="34" charset="0"/>
                <a:cs typeface="Times New Roman" panose="02020603050405020304" pitchFamily="18" charset="0"/>
              </a:rPr>
              <a:t>al dispersarse el shock</a:t>
            </a:r>
            <a:r>
              <a:rPr lang="es-CL" sz="2000">
                <a:solidFill>
                  <a:schemeClr val="tx1">
                    <a:lumMod val="95000"/>
                    <a:lumOff val="5000"/>
                  </a:schemeClr>
                </a:solidFill>
                <a:latin typeface="gobCL" panose="02000603050000020004" pitchFamily="50" charset="0"/>
                <a:ea typeface="Calibri" panose="020F0502020204030204" pitchFamily="34" charset="0"/>
                <a:cs typeface="Times New Roman" panose="02020603050405020304" pitchFamily="18" charset="0"/>
              </a:rPr>
              <a:t>, la productividad laboral </a:t>
            </a:r>
            <a:r>
              <a:rPr lang="es-CL" sz="2000" b="1">
                <a:solidFill>
                  <a:schemeClr val="tx1">
                    <a:lumMod val="95000"/>
                    <a:lumOff val="5000"/>
                  </a:schemeClr>
                </a:solidFill>
                <a:latin typeface="gobCL" panose="02000603050000020004" pitchFamily="50" charset="0"/>
                <a:ea typeface="Calibri" panose="020F0502020204030204" pitchFamily="34" charset="0"/>
                <a:cs typeface="Times New Roman" panose="02020603050405020304" pitchFamily="18" charset="0"/>
              </a:rPr>
              <a:t>se contrajo convergiendo a su comportamiento usual</a:t>
            </a:r>
          </a:p>
          <a:p>
            <a:endParaRPr lang="es-ES_tradnl"/>
          </a:p>
        </p:txBody>
      </p:sp>
      <p:sp>
        <p:nvSpPr>
          <p:cNvPr id="4" name="Marcador de número de diapositiva 3"/>
          <p:cNvSpPr>
            <a:spLocks noGrp="1"/>
          </p:cNvSpPr>
          <p:nvPr>
            <p:ph type="sldNum" idx="12"/>
          </p:nvPr>
        </p:nvSpPr>
        <p:spPr/>
        <p:txBody>
          <a:bodyPr/>
          <a:lstStyle/>
          <a:p>
            <a:pPr marL="0" marR="0" lvl="0" indent="0" algn="r" rtl="0">
              <a:lnSpc>
                <a:spcPct val="100000"/>
              </a:lnSpc>
              <a:spcBef>
                <a:spcPts val="0"/>
              </a:spcBef>
              <a:spcAft>
                <a:spcPts val="0"/>
              </a:spcAft>
              <a:buClr>
                <a:srgbClr val="000000"/>
              </a:buClr>
              <a:buSzPts val="1300"/>
              <a:buFont typeface="Arial"/>
              <a:buNone/>
            </a:pPr>
            <a:fld id="{00000000-1234-1234-1234-123412341234}" type="slidenum">
              <a:rPr lang="en-US" sz="1300" b="0" i="0" u="none" strike="noStrike" cap="none" smtClean="0">
                <a:solidFill>
                  <a:schemeClr val="dk1"/>
                </a:solidFill>
                <a:latin typeface="Calibri"/>
                <a:ea typeface="Calibri"/>
                <a:cs typeface="Calibri"/>
                <a:sym typeface="Calibri"/>
              </a:rPr>
              <a:t>32</a:t>
            </a:fld>
            <a:endParaRPr lang="en-US" sz="13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2462449175"/>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90"/>
        <p:cNvGrpSpPr/>
        <p:nvPr/>
      </p:nvGrpSpPr>
      <p:grpSpPr>
        <a:xfrm>
          <a:off x="0" y="0"/>
          <a:ext cx="0" cy="0"/>
          <a:chOff x="0" y="0"/>
          <a:chExt cx="0" cy="0"/>
        </a:xfrm>
      </p:grpSpPr>
      <p:sp>
        <p:nvSpPr>
          <p:cNvPr id="291" name="Google Shape;291;p28:notes"/>
          <p:cNvSpPr txBox="1">
            <a:spLocks noGrp="1"/>
          </p:cNvSpPr>
          <p:nvPr>
            <p:ph type="body" idx="1"/>
          </p:nvPr>
        </p:nvSpPr>
        <p:spPr>
          <a:xfrm>
            <a:off x="701041" y="4473893"/>
            <a:ext cx="5608320" cy="3660457"/>
          </a:xfrm>
          <a:prstGeom prst="rect">
            <a:avLst/>
          </a:prstGeom>
          <a:noFill/>
          <a:ln>
            <a:noFill/>
          </a:ln>
        </p:spPr>
        <p:txBody>
          <a:bodyPr spcFirstLastPara="1" wrap="square" lIns="96600" tIns="48300" rIns="96600" bIns="48300" anchor="t" anchorCtr="0">
            <a:noAutofit/>
          </a:bodyPr>
          <a:lstStyle/>
          <a:p>
            <a:pPr marL="0" lvl="0" indent="0" algn="l" rtl="0">
              <a:lnSpc>
                <a:spcPct val="100000"/>
              </a:lnSpc>
              <a:spcBef>
                <a:spcPts val="0"/>
              </a:spcBef>
              <a:spcAft>
                <a:spcPts val="0"/>
              </a:spcAft>
              <a:buSzPts val="1400"/>
              <a:buNone/>
            </a:pPr>
            <a:endParaRPr/>
          </a:p>
        </p:txBody>
      </p:sp>
      <p:sp>
        <p:nvSpPr>
          <p:cNvPr id="292" name="Google Shape;292;p28:notes"/>
          <p:cNvSpPr>
            <a:spLocks noGrp="1" noRot="1" noChangeAspect="1"/>
          </p:cNvSpPr>
          <p:nvPr>
            <p:ph type="sldImg" idx="2"/>
          </p:nvPr>
        </p:nvSpPr>
        <p:spPr>
          <a:xfrm>
            <a:off x="715963" y="1162050"/>
            <a:ext cx="5578475" cy="3138488"/>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_tradnl"/>
          </a:p>
        </p:txBody>
      </p:sp>
      <p:sp>
        <p:nvSpPr>
          <p:cNvPr id="4" name="Marcador de número de diapositiva 3"/>
          <p:cNvSpPr>
            <a:spLocks noGrp="1"/>
          </p:cNvSpPr>
          <p:nvPr>
            <p:ph type="sldNum" idx="12"/>
          </p:nvPr>
        </p:nvSpPr>
        <p:spPr/>
        <p:txBody>
          <a:bodyPr/>
          <a:lstStyle/>
          <a:p>
            <a:pPr marL="0" marR="0" lvl="0" indent="0" algn="r" rtl="0">
              <a:lnSpc>
                <a:spcPct val="100000"/>
              </a:lnSpc>
              <a:spcBef>
                <a:spcPts val="0"/>
              </a:spcBef>
              <a:spcAft>
                <a:spcPts val="0"/>
              </a:spcAft>
              <a:buClr>
                <a:srgbClr val="000000"/>
              </a:buClr>
              <a:buSzPts val="1300"/>
              <a:buFont typeface="Arial"/>
              <a:buNone/>
            </a:pPr>
            <a:fld id="{00000000-1234-1234-1234-123412341234}" type="slidenum">
              <a:rPr lang="en-US" sz="1300" b="0" i="0" u="none" strike="noStrike" cap="none" smtClean="0">
                <a:solidFill>
                  <a:schemeClr val="dk1"/>
                </a:solidFill>
                <a:latin typeface="Calibri"/>
                <a:ea typeface="Calibri"/>
                <a:cs typeface="Calibri"/>
                <a:sym typeface="Calibri"/>
              </a:rPr>
              <a:t>35</a:t>
            </a:fld>
            <a:endParaRPr lang="en-US" sz="13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1529939479"/>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_tradnl"/>
          </a:p>
        </p:txBody>
      </p:sp>
      <p:sp>
        <p:nvSpPr>
          <p:cNvPr id="4" name="Marcador de número de diapositiva 3"/>
          <p:cNvSpPr>
            <a:spLocks noGrp="1"/>
          </p:cNvSpPr>
          <p:nvPr>
            <p:ph type="sldNum" idx="12"/>
          </p:nvPr>
        </p:nvSpPr>
        <p:spPr/>
        <p:txBody>
          <a:bodyPr/>
          <a:lstStyle/>
          <a:p>
            <a:pPr marL="0" marR="0" lvl="0" indent="0" algn="r" rtl="0">
              <a:lnSpc>
                <a:spcPct val="100000"/>
              </a:lnSpc>
              <a:spcBef>
                <a:spcPts val="0"/>
              </a:spcBef>
              <a:spcAft>
                <a:spcPts val="0"/>
              </a:spcAft>
              <a:buClr>
                <a:srgbClr val="000000"/>
              </a:buClr>
              <a:buSzPts val="1300"/>
              <a:buFont typeface="Arial"/>
              <a:buNone/>
            </a:pPr>
            <a:fld id="{00000000-1234-1234-1234-123412341234}" type="slidenum">
              <a:rPr lang="en-US" sz="1300" b="0" i="0" u="none" strike="noStrike" cap="none" smtClean="0">
                <a:solidFill>
                  <a:schemeClr val="dk1"/>
                </a:solidFill>
                <a:latin typeface="Calibri"/>
                <a:ea typeface="Calibri"/>
                <a:cs typeface="Calibri"/>
                <a:sym typeface="Calibri"/>
              </a:rPr>
              <a:t>36</a:t>
            </a:fld>
            <a:endParaRPr lang="en-US" sz="13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1239048410"/>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_tradnl"/>
          </a:p>
        </p:txBody>
      </p:sp>
      <p:sp>
        <p:nvSpPr>
          <p:cNvPr id="4" name="Marcador de número de diapositiva 3"/>
          <p:cNvSpPr>
            <a:spLocks noGrp="1"/>
          </p:cNvSpPr>
          <p:nvPr>
            <p:ph type="sldNum" idx="12"/>
          </p:nvPr>
        </p:nvSpPr>
        <p:spPr/>
        <p:txBody>
          <a:bodyPr/>
          <a:lstStyle/>
          <a:p>
            <a:pPr marL="0" marR="0" lvl="0" indent="0" algn="r" rtl="0">
              <a:lnSpc>
                <a:spcPct val="100000"/>
              </a:lnSpc>
              <a:spcBef>
                <a:spcPts val="0"/>
              </a:spcBef>
              <a:spcAft>
                <a:spcPts val="0"/>
              </a:spcAft>
              <a:buClr>
                <a:srgbClr val="000000"/>
              </a:buClr>
              <a:buSzPts val="1300"/>
              <a:buFont typeface="Arial"/>
              <a:buNone/>
            </a:pPr>
            <a:fld id="{00000000-1234-1234-1234-123412341234}" type="slidenum">
              <a:rPr lang="en-US" sz="1300" b="0" i="0" u="none" strike="noStrike" cap="none" smtClean="0">
                <a:solidFill>
                  <a:schemeClr val="dk1"/>
                </a:solidFill>
                <a:latin typeface="Calibri"/>
                <a:ea typeface="Calibri"/>
                <a:cs typeface="Calibri"/>
                <a:sym typeface="Calibri"/>
              </a:rPr>
              <a:t>37</a:t>
            </a:fld>
            <a:endParaRPr lang="en-US" sz="13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2632050370"/>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_tradnl"/>
          </a:p>
        </p:txBody>
      </p:sp>
      <p:sp>
        <p:nvSpPr>
          <p:cNvPr id="4" name="Marcador de número de diapositiva 3"/>
          <p:cNvSpPr>
            <a:spLocks noGrp="1"/>
          </p:cNvSpPr>
          <p:nvPr>
            <p:ph type="sldNum" idx="12"/>
          </p:nvPr>
        </p:nvSpPr>
        <p:spPr/>
        <p:txBody>
          <a:bodyPr/>
          <a:lstStyle/>
          <a:p>
            <a:pPr marL="0" marR="0" lvl="0" indent="0" algn="r" rtl="0">
              <a:lnSpc>
                <a:spcPct val="100000"/>
              </a:lnSpc>
              <a:spcBef>
                <a:spcPts val="0"/>
              </a:spcBef>
              <a:spcAft>
                <a:spcPts val="0"/>
              </a:spcAft>
              <a:buClr>
                <a:srgbClr val="000000"/>
              </a:buClr>
              <a:buSzPts val="1300"/>
              <a:buFont typeface="Arial"/>
              <a:buNone/>
            </a:pPr>
            <a:fld id="{00000000-1234-1234-1234-123412341234}" type="slidenum">
              <a:rPr lang="en-US" sz="1300" b="0" i="0" u="none" strike="noStrike" cap="none" smtClean="0">
                <a:solidFill>
                  <a:schemeClr val="dk1"/>
                </a:solidFill>
                <a:latin typeface="Calibri"/>
                <a:ea typeface="Calibri"/>
                <a:cs typeface="Calibri"/>
                <a:sym typeface="Calibri"/>
              </a:rPr>
              <a:t>38</a:t>
            </a:fld>
            <a:endParaRPr lang="en-US" sz="13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362240960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9EDABDA-2292-2E6C-182D-4579613681BE}"/>
            </a:ext>
          </a:extLst>
        </p:cNvPr>
        <p:cNvGrpSpPr/>
        <p:nvPr/>
      </p:nvGrpSpPr>
      <p:grpSpPr>
        <a:xfrm>
          <a:off x="0" y="0"/>
          <a:ext cx="0" cy="0"/>
          <a:chOff x="0" y="0"/>
          <a:chExt cx="0" cy="0"/>
        </a:xfrm>
      </p:grpSpPr>
      <p:sp>
        <p:nvSpPr>
          <p:cNvPr id="2" name="Marcador de imagen de diapositiva 1">
            <a:extLst>
              <a:ext uri="{FF2B5EF4-FFF2-40B4-BE49-F238E27FC236}">
                <a16:creationId xmlns:a16="http://schemas.microsoft.com/office/drawing/2014/main" id="{AA7E8875-B92C-4498-25C4-1285A706E985}"/>
              </a:ext>
            </a:extLst>
          </p:cNvPr>
          <p:cNvSpPr>
            <a:spLocks noGrp="1" noRot="1" noChangeAspect="1"/>
          </p:cNvSpPr>
          <p:nvPr>
            <p:ph type="sldImg"/>
          </p:nvPr>
        </p:nvSpPr>
        <p:spPr/>
      </p:sp>
      <p:sp>
        <p:nvSpPr>
          <p:cNvPr id="3" name="Marcador de notas 2">
            <a:extLst>
              <a:ext uri="{FF2B5EF4-FFF2-40B4-BE49-F238E27FC236}">
                <a16:creationId xmlns:a16="http://schemas.microsoft.com/office/drawing/2014/main" id="{9BB1E405-B358-8401-C2D6-1A15DCA7F582}"/>
              </a:ext>
            </a:extLst>
          </p:cNvPr>
          <p:cNvSpPr>
            <a:spLocks noGrp="1"/>
          </p:cNvSpPr>
          <p:nvPr>
            <p:ph type="body" idx="1"/>
          </p:nvPr>
        </p:nvSpPr>
        <p:spPr/>
        <p:txBody>
          <a:bodyPr/>
          <a:lstStyle/>
          <a:p>
            <a:endParaRPr lang="es-ES_tradnl" dirty="0"/>
          </a:p>
        </p:txBody>
      </p:sp>
      <p:sp>
        <p:nvSpPr>
          <p:cNvPr id="4" name="Marcador de número de diapositiva 3">
            <a:extLst>
              <a:ext uri="{FF2B5EF4-FFF2-40B4-BE49-F238E27FC236}">
                <a16:creationId xmlns:a16="http://schemas.microsoft.com/office/drawing/2014/main" id="{6E998CF8-85F6-4AFB-E209-A373A2A247AD}"/>
              </a:ext>
            </a:extLst>
          </p:cNvPr>
          <p:cNvSpPr>
            <a:spLocks noGrp="1"/>
          </p:cNvSpPr>
          <p:nvPr>
            <p:ph type="sldNum" idx="12"/>
          </p:nvPr>
        </p:nvSpPr>
        <p:spPr/>
        <p:txBody>
          <a:bodyPr/>
          <a:lstStyle/>
          <a:p>
            <a:pPr marL="0" marR="0" lvl="0" indent="0" algn="r" rtl="0">
              <a:lnSpc>
                <a:spcPct val="100000"/>
              </a:lnSpc>
              <a:spcBef>
                <a:spcPts val="0"/>
              </a:spcBef>
              <a:spcAft>
                <a:spcPts val="0"/>
              </a:spcAft>
              <a:buClr>
                <a:srgbClr val="000000"/>
              </a:buClr>
              <a:buSzPts val="1300"/>
              <a:buFont typeface="Arial"/>
              <a:buNone/>
            </a:pPr>
            <a:fld id="{00000000-1234-1234-1234-123412341234}" type="slidenum">
              <a:rPr lang="en-US" sz="1300" b="0" i="0" u="none" strike="noStrike" cap="none" smtClean="0">
                <a:solidFill>
                  <a:schemeClr val="dk1"/>
                </a:solidFill>
                <a:latin typeface="Calibri"/>
                <a:ea typeface="Calibri"/>
                <a:cs typeface="Calibri"/>
                <a:sym typeface="Calibri"/>
              </a:rPr>
              <a:t>4</a:t>
            </a:fld>
            <a:endParaRPr lang="en-US" sz="13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121745562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65E2033-E341-1145-9EB6-CC5877C830D2}"/>
            </a:ext>
          </a:extLst>
        </p:cNvPr>
        <p:cNvGrpSpPr/>
        <p:nvPr/>
      </p:nvGrpSpPr>
      <p:grpSpPr>
        <a:xfrm>
          <a:off x="0" y="0"/>
          <a:ext cx="0" cy="0"/>
          <a:chOff x="0" y="0"/>
          <a:chExt cx="0" cy="0"/>
        </a:xfrm>
      </p:grpSpPr>
      <p:sp>
        <p:nvSpPr>
          <p:cNvPr id="2" name="Marcador de imagen de diapositiva 1">
            <a:extLst>
              <a:ext uri="{FF2B5EF4-FFF2-40B4-BE49-F238E27FC236}">
                <a16:creationId xmlns:a16="http://schemas.microsoft.com/office/drawing/2014/main" id="{A8E67ED8-3559-76AD-5E6E-BBD77B79F8A7}"/>
              </a:ext>
            </a:extLst>
          </p:cNvPr>
          <p:cNvSpPr>
            <a:spLocks noGrp="1" noRot="1" noChangeAspect="1"/>
          </p:cNvSpPr>
          <p:nvPr>
            <p:ph type="sldImg"/>
          </p:nvPr>
        </p:nvSpPr>
        <p:spPr/>
      </p:sp>
      <p:sp>
        <p:nvSpPr>
          <p:cNvPr id="3" name="Marcador de notas 2">
            <a:extLst>
              <a:ext uri="{FF2B5EF4-FFF2-40B4-BE49-F238E27FC236}">
                <a16:creationId xmlns:a16="http://schemas.microsoft.com/office/drawing/2014/main" id="{7DC5763E-5107-A65C-6F9D-6A05C3392E02}"/>
              </a:ext>
            </a:extLst>
          </p:cNvPr>
          <p:cNvSpPr>
            <a:spLocks noGrp="1"/>
          </p:cNvSpPr>
          <p:nvPr>
            <p:ph type="body" idx="1"/>
          </p:nvPr>
        </p:nvSpPr>
        <p:spPr/>
        <p:txBody>
          <a:bodyPr/>
          <a:lstStyle/>
          <a:p>
            <a:endParaRPr lang="es-ES_tradnl" dirty="0"/>
          </a:p>
        </p:txBody>
      </p:sp>
      <p:sp>
        <p:nvSpPr>
          <p:cNvPr id="4" name="Marcador de número de diapositiva 3">
            <a:extLst>
              <a:ext uri="{FF2B5EF4-FFF2-40B4-BE49-F238E27FC236}">
                <a16:creationId xmlns:a16="http://schemas.microsoft.com/office/drawing/2014/main" id="{C621CA25-3909-987D-EC57-85D3B7E6C7A4}"/>
              </a:ext>
            </a:extLst>
          </p:cNvPr>
          <p:cNvSpPr>
            <a:spLocks noGrp="1"/>
          </p:cNvSpPr>
          <p:nvPr>
            <p:ph type="sldNum" idx="12"/>
          </p:nvPr>
        </p:nvSpPr>
        <p:spPr/>
        <p:txBody>
          <a:bodyPr/>
          <a:lstStyle/>
          <a:p>
            <a:pPr marL="0" marR="0" lvl="0" indent="0" algn="r" rtl="0">
              <a:lnSpc>
                <a:spcPct val="100000"/>
              </a:lnSpc>
              <a:spcBef>
                <a:spcPts val="0"/>
              </a:spcBef>
              <a:spcAft>
                <a:spcPts val="0"/>
              </a:spcAft>
              <a:buClr>
                <a:srgbClr val="000000"/>
              </a:buClr>
              <a:buSzPts val="1300"/>
              <a:buFont typeface="Arial"/>
              <a:buNone/>
            </a:pPr>
            <a:fld id="{00000000-1234-1234-1234-123412341234}" type="slidenum">
              <a:rPr lang="en-US" sz="1300" b="0" i="0" u="none" strike="noStrike" cap="none" smtClean="0">
                <a:solidFill>
                  <a:schemeClr val="dk1"/>
                </a:solidFill>
                <a:latin typeface="Calibri"/>
                <a:ea typeface="Calibri"/>
                <a:cs typeface="Calibri"/>
                <a:sym typeface="Calibri"/>
              </a:rPr>
              <a:t>5</a:t>
            </a:fld>
            <a:endParaRPr lang="en-US" sz="13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145199776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_tradnl" dirty="0"/>
          </a:p>
        </p:txBody>
      </p:sp>
      <p:sp>
        <p:nvSpPr>
          <p:cNvPr id="4" name="Marcador de número de diapositiva 3"/>
          <p:cNvSpPr>
            <a:spLocks noGrp="1"/>
          </p:cNvSpPr>
          <p:nvPr>
            <p:ph type="sldNum" idx="12"/>
          </p:nvPr>
        </p:nvSpPr>
        <p:spPr/>
        <p:txBody>
          <a:bodyPr/>
          <a:lstStyle/>
          <a:p>
            <a:pPr marL="0" marR="0" lvl="0" indent="0" algn="r" rtl="0">
              <a:lnSpc>
                <a:spcPct val="100000"/>
              </a:lnSpc>
              <a:spcBef>
                <a:spcPts val="0"/>
              </a:spcBef>
              <a:spcAft>
                <a:spcPts val="0"/>
              </a:spcAft>
              <a:buClr>
                <a:srgbClr val="000000"/>
              </a:buClr>
              <a:buSzPts val="1300"/>
              <a:buFont typeface="Arial"/>
              <a:buNone/>
            </a:pPr>
            <a:fld id="{00000000-1234-1234-1234-123412341234}" type="slidenum">
              <a:rPr lang="en-US" sz="1300" b="0" i="0" u="none" strike="noStrike" cap="none" smtClean="0">
                <a:solidFill>
                  <a:schemeClr val="dk1"/>
                </a:solidFill>
                <a:latin typeface="Calibri"/>
                <a:ea typeface="Calibri"/>
                <a:cs typeface="Calibri"/>
                <a:sym typeface="Calibri"/>
              </a:rPr>
              <a:t>6</a:t>
            </a:fld>
            <a:endParaRPr lang="en-US" sz="13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8183267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s-CL" sz="1000"/>
          </a:p>
        </p:txBody>
      </p:sp>
      <p:sp>
        <p:nvSpPr>
          <p:cNvPr id="4" name="Slide Number Placeholder 3"/>
          <p:cNvSpPr>
            <a:spLocks noGrp="1"/>
          </p:cNvSpPr>
          <p:nvPr>
            <p:ph type="sldNum" sz="quarter" idx="5"/>
          </p:nvPr>
        </p:nvSpPr>
        <p:spPr/>
        <p:txBody>
          <a:bodyPr/>
          <a:lstStyle/>
          <a:p>
            <a:fld id="{13A029D9-8290-46C4-AF30-045ABE994962}" type="slidenum">
              <a:rPr lang="es-ES" smtClean="0"/>
              <a:t>7</a:t>
            </a:fld>
            <a:endParaRPr lang="es-ES"/>
          </a:p>
        </p:txBody>
      </p:sp>
    </p:spTree>
    <p:extLst>
      <p:ext uri="{BB962C8B-B14F-4D97-AF65-F5344CB8AC3E}">
        <p14:creationId xmlns:p14="http://schemas.microsoft.com/office/powerpoint/2010/main" val="204939786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_tradnl"/>
          </a:p>
        </p:txBody>
      </p:sp>
      <p:sp>
        <p:nvSpPr>
          <p:cNvPr id="4" name="Marcador de número de diapositiva 3"/>
          <p:cNvSpPr>
            <a:spLocks noGrp="1"/>
          </p:cNvSpPr>
          <p:nvPr>
            <p:ph type="sldNum" idx="12"/>
          </p:nvPr>
        </p:nvSpPr>
        <p:spPr/>
        <p:txBody>
          <a:bodyPr/>
          <a:lstStyle/>
          <a:p>
            <a:pPr marL="0" marR="0" lvl="0" indent="0" algn="r" rtl="0">
              <a:lnSpc>
                <a:spcPct val="100000"/>
              </a:lnSpc>
              <a:spcBef>
                <a:spcPts val="0"/>
              </a:spcBef>
              <a:spcAft>
                <a:spcPts val="0"/>
              </a:spcAft>
              <a:buClr>
                <a:srgbClr val="000000"/>
              </a:buClr>
              <a:buSzPts val="1300"/>
              <a:buFont typeface="Arial"/>
              <a:buNone/>
            </a:pPr>
            <a:fld id="{00000000-1234-1234-1234-123412341234}" type="slidenum">
              <a:rPr lang="en-US" sz="1300" b="0" i="0" u="none" strike="noStrike" cap="none" smtClean="0">
                <a:solidFill>
                  <a:schemeClr val="dk1"/>
                </a:solidFill>
                <a:latin typeface="Calibri"/>
                <a:ea typeface="Calibri"/>
                <a:cs typeface="Calibri"/>
                <a:sym typeface="Calibri"/>
              </a:rPr>
              <a:t>8</a:t>
            </a:fld>
            <a:endParaRPr lang="en-US" sz="13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182960481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_tradnl" dirty="0"/>
          </a:p>
          <a:p>
            <a:r>
              <a:rPr lang="es-ES_tradnl" dirty="0"/>
              <a:t>Supuestos subyacentes para el cálculo de la PTF: </a:t>
            </a:r>
          </a:p>
          <a:p>
            <a:pPr marL="228600" indent="-228600">
              <a:buAutoNum type="arabicPeriod"/>
            </a:pPr>
            <a:r>
              <a:rPr lang="es-ES_tradnl" dirty="0"/>
              <a:t>Proceso de producción puede ser representado por una función de producción</a:t>
            </a:r>
          </a:p>
          <a:p>
            <a:pPr marL="228600" indent="-228600">
              <a:buAutoNum type="arabicPeriod"/>
            </a:pPr>
            <a:r>
              <a:rPr lang="es-ES_tradnl" dirty="0"/>
              <a:t>Productores se comportan eficientemente, es decir, minimizan costos o maximizan utilidades </a:t>
            </a:r>
          </a:p>
          <a:p>
            <a:pPr marL="228600" indent="-228600">
              <a:buAutoNum type="arabicPeriod"/>
            </a:pPr>
            <a:r>
              <a:rPr lang="es-ES_tradnl" dirty="0"/>
              <a:t>Mercados son competitivos, es decir, los agentes son tomadores de precios y sólo pueden ajustar cantidades. </a:t>
            </a:r>
          </a:p>
          <a:p>
            <a:pPr marL="228600" indent="-228600">
              <a:buAutoNum type="arabicPeriod"/>
            </a:pPr>
            <a:r>
              <a:rPr lang="es-ES_tradnl" dirty="0" err="1"/>
              <a:t>Homogenea</a:t>
            </a:r>
            <a:r>
              <a:rPr lang="es-ES_tradnl" dirty="0"/>
              <a:t> de grado 1, es decir, solo son relevantes las diferencias relativas de precios</a:t>
            </a:r>
          </a:p>
          <a:p>
            <a:pPr marL="228600" indent="-228600">
              <a:buAutoNum type="arabicPeriod"/>
            </a:pPr>
            <a:endParaRPr lang="es-ES_tradnl" dirty="0"/>
          </a:p>
          <a:p>
            <a:pPr marL="0" marR="0" lvl="0" indent="0" algn="l" defTabSz="914400" rtl="0" eaLnBrk="1" fontAlgn="auto" latinLnBrk="0" hangingPunct="1">
              <a:lnSpc>
                <a:spcPct val="100000"/>
              </a:lnSpc>
              <a:spcBef>
                <a:spcPts val="0"/>
              </a:spcBef>
              <a:spcAft>
                <a:spcPts val="0"/>
              </a:spcAft>
              <a:buClrTx/>
              <a:buSzTx/>
              <a:buFontTx/>
              <a:buNone/>
              <a:tabLst/>
              <a:defRPr/>
            </a:pPr>
            <a:r>
              <a:rPr lang="es-MX" dirty="0"/>
              <a:t>Alpha = La elasticidad del producto mide la respuesta del producto a un cambio en los niveles del trabajo o del capital usados en la producción, si permanecen constantes los demás factores.</a:t>
            </a:r>
          </a:p>
          <a:p>
            <a:pPr marL="0" marR="0" lvl="0" indent="0" algn="l" defTabSz="914400" rtl="0" eaLnBrk="1" fontAlgn="auto" latinLnBrk="0" hangingPunct="1">
              <a:lnSpc>
                <a:spcPct val="100000"/>
              </a:lnSpc>
              <a:spcBef>
                <a:spcPts val="0"/>
              </a:spcBef>
              <a:spcAft>
                <a:spcPts val="0"/>
              </a:spcAft>
              <a:buClrTx/>
              <a:buSzTx/>
              <a:buFontTx/>
              <a:buNone/>
              <a:tabLst/>
              <a:defRPr/>
            </a:pPr>
            <a:r>
              <a:rPr lang="es-MX" dirty="0"/>
              <a:t>Para el cálculo de la PTF total se considera el trabajo Restrepo y Soto (2006) que estima una elasticidad producto del capital en Chile de T = 0.48. 23 Para el caso de la PTF no-minera, en cambio, se considera un T = 0.45 (UAI/CORFO, 2014), dato que es consistente con un sector menos intensivo en </a:t>
            </a:r>
            <a:r>
              <a:rPr lang="es-MX" dirty="0" err="1"/>
              <a:t>capita</a:t>
            </a:r>
            <a:endParaRPr lang="es-ES_tradnl" dirty="0"/>
          </a:p>
          <a:p>
            <a:pPr marL="0" indent="0">
              <a:buNone/>
            </a:pPr>
            <a:endParaRPr lang="es-ES_tradnl" dirty="0"/>
          </a:p>
        </p:txBody>
      </p:sp>
      <p:sp>
        <p:nvSpPr>
          <p:cNvPr id="4" name="Marcador de número de diapositiva 3"/>
          <p:cNvSpPr>
            <a:spLocks noGrp="1"/>
          </p:cNvSpPr>
          <p:nvPr>
            <p:ph type="sldNum" idx="12"/>
          </p:nvPr>
        </p:nvSpPr>
        <p:spPr/>
        <p:txBody>
          <a:bodyPr/>
          <a:lstStyle/>
          <a:p>
            <a:pPr marL="0" marR="0" lvl="0" indent="0" algn="r" rtl="0">
              <a:lnSpc>
                <a:spcPct val="100000"/>
              </a:lnSpc>
              <a:spcBef>
                <a:spcPts val="0"/>
              </a:spcBef>
              <a:spcAft>
                <a:spcPts val="0"/>
              </a:spcAft>
              <a:buClr>
                <a:srgbClr val="000000"/>
              </a:buClr>
              <a:buSzPts val="1300"/>
              <a:buFont typeface="Arial"/>
              <a:buNone/>
            </a:pPr>
            <a:fld id="{00000000-1234-1234-1234-123412341234}" type="slidenum">
              <a:rPr lang="en-US" sz="1300" b="0" i="0" u="none" strike="noStrike" cap="none" smtClean="0">
                <a:solidFill>
                  <a:schemeClr val="dk1"/>
                </a:solidFill>
                <a:latin typeface="Calibri"/>
                <a:ea typeface="Calibri"/>
                <a:cs typeface="Calibri"/>
                <a:sym typeface="Calibri"/>
              </a:rPr>
              <a:t>9</a:t>
            </a:fld>
            <a:endParaRPr lang="en-US" sz="13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70479452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E08EF1E-2911-C666-2C5F-DC4B37AC8114}"/>
              </a:ext>
            </a:extLst>
          </p:cNvPr>
          <p:cNvSpPr>
            <a:spLocks noGrp="1"/>
          </p:cNvSpPr>
          <p:nvPr>
            <p:ph type="ctrTitle"/>
          </p:nvPr>
        </p:nvSpPr>
        <p:spPr>
          <a:xfrm>
            <a:off x="1524000" y="1122363"/>
            <a:ext cx="9144000" cy="2387600"/>
          </a:xfrm>
        </p:spPr>
        <p:txBody>
          <a:bodyPr anchor="b"/>
          <a:lstStyle>
            <a:lvl1pPr algn="ctr">
              <a:defRPr sz="6000"/>
            </a:lvl1pPr>
          </a:lstStyle>
          <a:p>
            <a:r>
              <a:rPr lang="es-ES"/>
              <a:t>Haga clic para modificar el estilo de título del patrón</a:t>
            </a:r>
            <a:endParaRPr lang="es-MX"/>
          </a:p>
        </p:txBody>
      </p:sp>
      <p:sp>
        <p:nvSpPr>
          <p:cNvPr id="3" name="Subtítulo 2">
            <a:extLst>
              <a:ext uri="{FF2B5EF4-FFF2-40B4-BE49-F238E27FC236}">
                <a16:creationId xmlns:a16="http://schemas.microsoft.com/office/drawing/2014/main" id="{A16489EA-DD1C-849F-F5A9-951A080A194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endParaRPr lang="es-MX"/>
          </a:p>
        </p:txBody>
      </p:sp>
      <p:sp>
        <p:nvSpPr>
          <p:cNvPr id="4" name="Marcador de fecha 3">
            <a:extLst>
              <a:ext uri="{FF2B5EF4-FFF2-40B4-BE49-F238E27FC236}">
                <a16:creationId xmlns:a16="http://schemas.microsoft.com/office/drawing/2014/main" id="{0DEA1164-DA1A-0F0C-08BA-25FF221B648A}"/>
              </a:ext>
            </a:extLst>
          </p:cNvPr>
          <p:cNvSpPr>
            <a:spLocks noGrp="1"/>
          </p:cNvSpPr>
          <p:nvPr>
            <p:ph type="dt" sz="half" idx="10"/>
          </p:nvPr>
        </p:nvSpPr>
        <p:spPr/>
        <p:txBody>
          <a:bodyPr/>
          <a:lstStyle/>
          <a:p>
            <a:fld id="{015F005F-0DCB-428C-BCD7-5FDA3206CA52}" type="datetimeFigureOut">
              <a:rPr lang="es-MX" smtClean="0"/>
              <a:t>16/01/2025</a:t>
            </a:fld>
            <a:endParaRPr lang="es-MX"/>
          </a:p>
        </p:txBody>
      </p:sp>
      <p:sp>
        <p:nvSpPr>
          <p:cNvPr id="5" name="Marcador de pie de página 4">
            <a:extLst>
              <a:ext uri="{FF2B5EF4-FFF2-40B4-BE49-F238E27FC236}">
                <a16:creationId xmlns:a16="http://schemas.microsoft.com/office/drawing/2014/main" id="{C7CD6F28-4B8A-3222-8F09-24EA890F3066}"/>
              </a:ext>
            </a:extLst>
          </p:cNvPr>
          <p:cNvSpPr>
            <a:spLocks noGrp="1"/>
          </p:cNvSpPr>
          <p:nvPr>
            <p:ph type="ftr" sz="quarter" idx="11"/>
          </p:nvPr>
        </p:nvSpPr>
        <p:spPr/>
        <p:txBody>
          <a:bodyPr/>
          <a:lstStyle/>
          <a:p>
            <a:endParaRPr lang="es-MX"/>
          </a:p>
        </p:txBody>
      </p:sp>
      <p:sp>
        <p:nvSpPr>
          <p:cNvPr id="6" name="Marcador de número de diapositiva 5">
            <a:extLst>
              <a:ext uri="{FF2B5EF4-FFF2-40B4-BE49-F238E27FC236}">
                <a16:creationId xmlns:a16="http://schemas.microsoft.com/office/drawing/2014/main" id="{51A3DF67-27F7-F047-973A-EFFE154B7596}"/>
              </a:ext>
            </a:extLst>
          </p:cNvPr>
          <p:cNvSpPr>
            <a:spLocks noGrp="1"/>
          </p:cNvSpPr>
          <p:nvPr>
            <p:ph type="sldNum" sz="quarter" idx="12"/>
          </p:nvPr>
        </p:nvSpPr>
        <p:spPr/>
        <p:txBody>
          <a:bodyPr/>
          <a:lstStyle/>
          <a:p>
            <a:fld id="{E0F599FC-E92C-43DE-905C-84C8774C57FE}" type="slidenum">
              <a:rPr lang="es-MX" smtClean="0"/>
              <a:t>‹Nº›</a:t>
            </a:fld>
            <a:endParaRPr lang="es-MX"/>
          </a:p>
        </p:txBody>
      </p:sp>
    </p:spTree>
    <p:extLst>
      <p:ext uri="{BB962C8B-B14F-4D97-AF65-F5344CB8AC3E}">
        <p14:creationId xmlns:p14="http://schemas.microsoft.com/office/powerpoint/2010/main" val="30707574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54D2ACA-5B9A-C7B2-7152-246613E1BC40}"/>
              </a:ext>
            </a:extLst>
          </p:cNvPr>
          <p:cNvSpPr>
            <a:spLocks noGrp="1"/>
          </p:cNvSpPr>
          <p:nvPr>
            <p:ph type="title"/>
          </p:nvPr>
        </p:nvSpPr>
        <p:spPr/>
        <p:txBody>
          <a:bodyPr/>
          <a:lstStyle/>
          <a:p>
            <a:r>
              <a:rPr lang="es-ES"/>
              <a:t>Haga clic para modificar el estilo de título del patrón</a:t>
            </a:r>
            <a:endParaRPr lang="es-MX"/>
          </a:p>
        </p:txBody>
      </p:sp>
      <p:sp>
        <p:nvSpPr>
          <p:cNvPr id="3" name="Marcador de texto vertical 2">
            <a:extLst>
              <a:ext uri="{FF2B5EF4-FFF2-40B4-BE49-F238E27FC236}">
                <a16:creationId xmlns:a16="http://schemas.microsoft.com/office/drawing/2014/main" id="{A37FEC7A-57FF-771B-930D-C75C130DC17E}"/>
              </a:ext>
            </a:extLst>
          </p:cNvPr>
          <p:cNvSpPr>
            <a:spLocks noGrp="1"/>
          </p:cNvSpPr>
          <p:nvPr>
            <p:ph type="body" orient="vert" idx="1"/>
          </p:nvPr>
        </p:nvSpPr>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fecha 3">
            <a:extLst>
              <a:ext uri="{FF2B5EF4-FFF2-40B4-BE49-F238E27FC236}">
                <a16:creationId xmlns:a16="http://schemas.microsoft.com/office/drawing/2014/main" id="{EB8BB92C-8AEE-0426-115D-DECA461F6E99}"/>
              </a:ext>
            </a:extLst>
          </p:cNvPr>
          <p:cNvSpPr>
            <a:spLocks noGrp="1"/>
          </p:cNvSpPr>
          <p:nvPr>
            <p:ph type="dt" sz="half" idx="10"/>
          </p:nvPr>
        </p:nvSpPr>
        <p:spPr/>
        <p:txBody>
          <a:bodyPr/>
          <a:lstStyle/>
          <a:p>
            <a:fld id="{015F005F-0DCB-428C-BCD7-5FDA3206CA52}" type="datetimeFigureOut">
              <a:rPr lang="es-MX" smtClean="0"/>
              <a:t>16/01/2025</a:t>
            </a:fld>
            <a:endParaRPr lang="es-MX"/>
          </a:p>
        </p:txBody>
      </p:sp>
      <p:sp>
        <p:nvSpPr>
          <p:cNvPr id="5" name="Marcador de pie de página 4">
            <a:extLst>
              <a:ext uri="{FF2B5EF4-FFF2-40B4-BE49-F238E27FC236}">
                <a16:creationId xmlns:a16="http://schemas.microsoft.com/office/drawing/2014/main" id="{D8B9E5F7-AC73-80CA-D910-6CD305A6D611}"/>
              </a:ext>
            </a:extLst>
          </p:cNvPr>
          <p:cNvSpPr>
            <a:spLocks noGrp="1"/>
          </p:cNvSpPr>
          <p:nvPr>
            <p:ph type="ftr" sz="quarter" idx="11"/>
          </p:nvPr>
        </p:nvSpPr>
        <p:spPr/>
        <p:txBody>
          <a:bodyPr/>
          <a:lstStyle/>
          <a:p>
            <a:endParaRPr lang="es-MX"/>
          </a:p>
        </p:txBody>
      </p:sp>
      <p:sp>
        <p:nvSpPr>
          <p:cNvPr id="6" name="Marcador de número de diapositiva 5">
            <a:extLst>
              <a:ext uri="{FF2B5EF4-FFF2-40B4-BE49-F238E27FC236}">
                <a16:creationId xmlns:a16="http://schemas.microsoft.com/office/drawing/2014/main" id="{E22D90C2-23C9-D0E5-9FBC-4F3EE3F4B50A}"/>
              </a:ext>
            </a:extLst>
          </p:cNvPr>
          <p:cNvSpPr>
            <a:spLocks noGrp="1"/>
          </p:cNvSpPr>
          <p:nvPr>
            <p:ph type="sldNum" sz="quarter" idx="12"/>
          </p:nvPr>
        </p:nvSpPr>
        <p:spPr/>
        <p:txBody>
          <a:bodyPr/>
          <a:lstStyle/>
          <a:p>
            <a:fld id="{E0F599FC-E92C-43DE-905C-84C8774C57FE}" type="slidenum">
              <a:rPr lang="es-MX" smtClean="0"/>
              <a:t>‹Nº›</a:t>
            </a:fld>
            <a:endParaRPr lang="es-MX"/>
          </a:p>
        </p:txBody>
      </p:sp>
    </p:spTree>
    <p:extLst>
      <p:ext uri="{BB962C8B-B14F-4D97-AF65-F5344CB8AC3E}">
        <p14:creationId xmlns:p14="http://schemas.microsoft.com/office/powerpoint/2010/main" val="32314054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a:extLst>
              <a:ext uri="{FF2B5EF4-FFF2-40B4-BE49-F238E27FC236}">
                <a16:creationId xmlns:a16="http://schemas.microsoft.com/office/drawing/2014/main" id="{F04B4204-A54F-5EA0-835D-A1C7EB08658A}"/>
              </a:ext>
            </a:extLst>
          </p:cNvPr>
          <p:cNvSpPr>
            <a:spLocks noGrp="1"/>
          </p:cNvSpPr>
          <p:nvPr>
            <p:ph type="title" orient="vert"/>
          </p:nvPr>
        </p:nvSpPr>
        <p:spPr>
          <a:xfrm>
            <a:off x="8724900" y="365125"/>
            <a:ext cx="2628900" cy="5811838"/>
          </a:xfrm>
        </p:spPr>
        <p:txBody>
          <a:bodyPr vert="eaVert"/>
          <a:lstStyle/>
          <a:p>
            <a:r>
              <a:rPr lang="es-ES"/>
              <a:t>Haga clic para modificar el estilo de título del patrón</a:t>
            </a:r>
            <a:endParaRPr lang="es-MX"/>
          </a:p>
        </p:txBody>
      </p:sp>
      <p:sp>
        <p:nvSpPr>
          <p:cNvPr id="3" name="Marcador de texto vertical 2">
            <a:extLst>
              <a:ext uri="{FF2B5EF4-FFF2-40B4-BE49-F238E27FC236}">
                <a16:creationId xmlns:a16="http://schemas.microsoft.com/office/drawing/2014/main" id="{74E0A317-6D75-CD73-7CF2-7E674FC806C7}"/>
              </a:ext>
            </a:extLst>
          </p:cNvPr>
          <p:cNvSpPr>
            <a:spLocks noGrp="1"/>
          </p:cNvSpPr>
          <p:nvPr>
            <p:ph type="body" orient="vert" idx="1"/>
          </p:nvPr>
        </p:nvSpPr>
        <p:spPr>
          <a:xfrm>
            <a:off x="838200" y="365125"/>
            <a:ext cx="7734300" cy="5811838"/>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fecha 3">
            <a:extLst>
              <a:ext uri="{FF2B5EF4-FFF2-40B4-BE49-F238E27FC236}">
                <a16:creationId xmlns:a16="http://schemas.microsoft.com/office/drawing/2014/main" id="{AD7F92AF-93E0-091F-9217-AE6119B3A35D}"/>
              </a:ext>
            </a:extLst>
          </p:cNvPr>
          <p:cNvSpPr>
            <a:spLocks noGrp="1"/>
          </p:cNvSpPr>
          <p:nvPr>
            <p:ph type="dt" sz="half" idx="10"/>
          </p:nvPr>
        </p:nvSpPr>
        <p:spPr/>
        <p:txBody>
          <a:bodyPr/>
          <a:lstStyle/>
          <a:p>
            <a:fld id="{015F005F-0DCB-428C-BCD7-5FDA3206CA52}" type="datetimeFigureOut">
              <a:rPr lang="es-MX" smtClean="0"/>
              <a:t>16/01/2025</a:t>
            </a:fld>
            <a:endParaRPr lang="es-MX"/>
          </a:p>
        </p:txBody>
      </p:sp>
      <p:sp>
        <p:nvSpPr>
          <p:cNvPr id="5" name="Marcador de pie de página 4">
            <a:extLst>
              <a:ext uri="{FF2B5EF4-FFF2-40B4-BE49-F238E27FC236}">
                <a16:creationId xmlns:a16="http://schemas.microsoft.com/office/drawing/2014/main" id="{75DEB318-6F8E-868F-18CD-C551BF0AF4F0}"/>
              </a:ext>
            </a:extLst>
          </p:cNvPr>
          <p:cNvSpPr>
            <a:spLocks noGrp="1"/>
          </p:cNvSpPr>
          <p:nvPr>
            <p:ph type="ftr" sz="quarter" idx="11"/>
          </p:nvPr>
        </p:nvSpPr>
        <p:spPr/>
        <p:txBody>
          <a:bodyPr/>
          <a:lstStyle/>
          <a:p>
            <a:endParaRPr lang="es-MX"/>
          </a:p>
        </p:txBody>
      </p:sp>
      <p:sp>
        <p:nvSpPr>
          <p:cNvPr id="6" name="Marcador de número de diapositiva 5">
            <a:extLst>
              <a:ext uri="{FF2B5EF4-FFF2-40B4-BE49-F238E27FC236}">
                <a16:creationId xmlns:a16="http://schemas.microsoft.com/office/drawing/2014/main" id="{3ED73B4A-3D66-77C0-1440-381031D6A5FD}"/>
              </a:ext>
            </a:extLst>
          </p:cNvPr>
          <p:cNvSpPr>
            <a:spLocks noGrp="1"/>
          </p:cNvSpPr>
          <p:nvPr>
            <p:ph type="sldNum" sz="quarter" idx="12"/>
          </p:nvPr>
        </p:nvSpPr>
        <p:spPr/>
        <p:txBody>
          <a:bodyPr/>
          <a:lstStyle/>
          <a:p>
            <a:fld id="{E0F599FC-E92C-43DE-905C-84C8774C57FE}" type="slidenum">
              <a:rPr lang="es-MX" smtClean="0"/>
              <a:t>‹Nº›</a:t>
            </a:fld>
            <a:endParaRPr lang="es-MX"/>
          </a:p>
        </p:txBody>
      </p:sp>
    </p:spTree>
    <p:extLst>
      <p:ext uri="{BB962C8B-B14F-4D97-AF65-F5344CB8AC3E}">
        <p14:creationId xmlns:p14="http://schemas.microsoft.com/office/powerpoint/2010/main" val="35624159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17F03C5-D19B-8386-D95A-DEEEDA960FFE}"/>
              </a:ext>
            </a:extLst>
          </p:cNvPr>
          <p:cNvSpPr>
            <a:spLocks noGrp="1"/>
          </p:cNvSpPr>
          <p:nvPr>
            <p:ph type="title"/>
          </p:nvPr>
        </p:nvSpPr>
        <p:spPr/>
        <p:txBody>
          <a:bodyPr/>
          <a:lstStyle/>
          <a:p>
            <a:r>
              <a:rPr lang="es-ES"/>
              <a:t>Haga clic para modificar el estilo de título del patrón</a:t>
            </a:r>
            <a:endParaRPr lang="es-MX"/>
          </a:p>
        </p:txBody>
      </p:sp>
      <p:sp>
        <p:nvSpPr>
          <p:cNvPr id="3" name="Marcador de contenido 2">
            <a:extLst>
              <a:ext uri="{FF2B5EF4-FFF2-40B4-BE49-F238E27FC236}">
                <a16:creationId xmlns:a16="http://schemas.microsoft.com/office/drawing/2014/main" id="{D13CEE49-58AF-C9AB-CBC2-C68B1BB6543B}"/>
              </a:ext>
            </a:extLst>
          </p:cNvPr>
          <p:cNvSpPr>
            <a:spLocks noGrp="1"/>
          </p:cNvSpPr>
          <p:nvPr>
            <p:ph idx="1"/>
          </p:nvPr>
        </p:nvSpPr>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fecha 3">
            <a:extLst>
              <a:ext uri="{FF2B5EF4-FFF2-40B4-BE49-F238E27FC236}">
                <a16:creationId xmlns:a16="http://schemas.microsoft.com/office/drawing/2014/main" id="{FDBF36BF-2A91-3725-48EC-0C7D1C8F6258}"/>
              </a:ext>
            </a:extLst>
          </p:cNvPr>
          <p:cNvSpPr>
            <a:spLocks noGrp="1"/>
          </p:cNvSpPr>
          <p:nvPr>
            <p:ph type="dt" sz="half" idx="10"/>
          </p:nvPr>
        </p:nvSpPr>
        <p:spPr/>
        <p:txBody>
          <a:bodyPr/>
          <a:lstStyle/>
          <a:p>
            <a:fld id="{015F005F-0DCB-428C-BCD7-5FDA3206CA52}" type="datetimeFigureOut">
              <a:rPr lang="es-MX" smtClean="0"/>
              <a:t>16/01/2025</a:t>
            </a:fld>
            <a:endParaRPr lang="es-MX"/>
          </a:p>
        </p:txBody>
      </p:sp>
      <p:sp>
        <p:nvSpPr>
          <p:cNvPr id="5" name="Marcador de pie de página 4">
            <a:extLst>
              <a:ext uri="{FF2B5EF4-FFF2-40B4-BE49-F238E27FC236}">
                <a16:creationId xmlns:a16="http://schemas.microsoft.com/office/drawing/2014/main" id="{EE5F2A51-7918-5230-9C7A-AEFF4F202DF1}"/>
              </a:ext>
            </a:extLst>
          </p:cNvPr>
          <p:cNvSpPr>
            <a:spLocks noGrp="1"/>
          </p:cNvSpPr>
          <p:nvPr>
            <p:ph type="ftr" sz="quarter" idx="11"/>
          </p:nvPr>
        </p:nvSpPr>
        <p:spPr/>
        <p:txBody>
          <a:bodyPr/>
          <a:lstStyle/>
          <a:p>
            <a:endParaRPr lang="es-MX"/>
          </a:p>
        </p:txBody>
      </p:sp>
      <p:sp>
        <p:nvSpPr>
          <p:cNvPr id="6" name="Marcador de número de diapositiva 5">
            <a:extLst>
              <a:ext uri="{FF2B5EF4-FFF2-40B4-BE49-F238E27FC236}">
                <a16:creationId xmlns:a16="http://schemas.microsoft.com/office/drawing/2014/main" id="{90E4179F-4B9D-1E31-712E-30F18706F7C0}"/>
              </a:ext>
            </a:extLst>
          </p:cNvPr>
          <p:cNvSpPr>
            <a:spLocks noGrp="1"/>
          </p:cNvSpPr>
          <p:nvPr>
            <p:ph type="sldNum" sz="quarter" idx="12"/>
          </p:nvPr>
        </p:nvSpPr>
        <p:spPr/>
        <p:txBody>
          <a:bodyPr/>
          <a:lstStyle/>
          <a:p>
            <a:fld id="{E0F599FC-E92C-43DE-905C-84C8774C57FE}" type="slidenum">
              <a:rPr lang="es-MX" smtClean="0"/>
              <a:t>‹Nº›</a:t>
            </a:fld>
            <a:endParaRPr lang="es-MX"/>
          </a:p>
        </p:txBody>
      </p:sp>
    </p:spTree>
    <p:extLst>
      <p:ext uri="{BB962C8B-B14F-4D97-AF65-F5344CB8AC3E}">
        <p14:creationId xmlns:p14="http://schemas.microsoft.com/office/powerpoint/2010/main" val="11925500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1F62C8E-3CBD-992E-900B-B70A923AE7E6}"/>
              </a:ext>
            </a:extLst>
          </p:cNvPr>
          <p:cNvSpPr>
            <a:spLocks noGrp="1"/>
          </p:cNvSpPr>
          <p:nvPr>
            <p:ph type="title"/>
          </p:nvPr>
        </p:nvSpPr>
        <p:spPr>
          <a:xfrm>
            <a:off x="831850" y="1709738"/>
            <a:ext cx="10515600" cy="2852737"/>
          </a:xfrm>
        </p:spPr>
        <p:txBody>
          <a:bodyPr anchor="b"/>
          <a:lstStyle>
            <a:lvl1pPr>
              <a:defRPr sz="6000"/>
            </a:lvl1pPr>
          </a:lstStyle>
          <a:p>
            <a:r>
              <a:rPr lang="es-ES"/>
              <a:t>Haga clic para modificar el estilo de título del patrón</a:t>
            </a:r>
            <a:endParaRPr lang="es-MX"/>
          </a:p>
        </p:txBody>
      </p:sp>
      <p:sp>
        <p:nvSpPr>
          <p:cNvPr id="3" name="Marcador de texto 2">
            <a:extLst>
              <a:ext uri="{FF2B5EF4-FFF2-40B4-BE49-F238E27FC236}">
                <a16:creationId xmlns:a16="http://schemas.microsoft.com/office/drawing/2014/main" id="{A5C82268-2B08-F8AD-BB14-C3CF557F3631}"/>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Haga clic para modificar los estilos de texto del patrón</a:t>
            </a:r>
          </a:p>
        </p:txBody>
      </p:sp>
      <p:sp>
        <p:nvSpPr>
          <p:cNvPr id="4" name="Marcador de fecha 3">
            <a:extLst>
              <a:ext uri="{FF2B5EF4-FFF2-40B4-BE49-F238E27FC236}">
                <a16:creationId xmlns:a16="http://schemas.microsoft.com/office/drawing/2014/main" id="{BDA56D6F-A170-9AC2-E9DD-670E373BDBEE}"/>
              </a:ext>
            </a:extLst>
          </p:cNvPr>
          <p:cNvSpPr>
            <a:spLocks noGrp="1"/>
          </p:cNvSpPr>
          <p:nvPr>
            <p:ph type="dt" sz="half" idx="10"/>
          </p:nvPr>
        </p:nvSpPr>
        <p:spPr/>
        <p:txBody>
          <a:bodyPr/>
          <a:lstStyle/>
          <a:p>
            <a:fld id="{015F005F-0DCB-428C-BCD7-5FDA3206CA52}" type="datetimeFigureOut">
              <a:rPr lang="es-MX" smtClean="0"/>
              <a:t>16/01/2025</a:t>
            </a:fld>
            <a:endParaRPr lang="es-MX"/>
          </a:p>
        </p:txBody>
      </p:sp>
      <p:sp>
        <p:nvSpPr>
          <p:cNvPr id="5" name="Marcador de pie de página 4">
            <a:extLst>
              <a:ext uri="{FF2B5EF4-FFF2-40B4-BE49-F238E27FC236}">
                <a16:creationId xmlns:a16="http://schemas.microsoft.com/office/drawing/2014/main" id="{153EA59B-E869-1EC9-06F6-3FE35E854763}"/>
              </a:ext>
            </a:extLst>
          </p:cNvPr>
          <p:cNvSpPr>
            <a:spLocks noGrp="1"/>
          </p:cNvSpPr>
          <p:nvPr>
            <p:ph type="ftr" sz="quarter" idx="11"/>
          </p:nvPr>
        </p:nvSpPr>
        <p:spPr/>
        <p:txBody>
          <a:bodyPr/>
          <a:lstStyle/>
          <a:p>
            <a:endParaRPr lang="es-MX"/>
          </a:p>
        </p:txBody>
      </p:sp>
      <p:sp>
        <p:nvSpPr>
          <p:cNvPr id="6" name="Marcador de número de diapositiva 5">
            <a:extLst>
              <a:ext uri="{FF2B5EF4-FFF2-40B4-BE49-F238E27FC236}">
                <a16:creationId xmlns:a16="http://schemas.microsoft.com/office/drawing/2014/main" id="{AFC53D05-BFD4-9BFF-CD32-043686ED2278}"/>
              </a:ext>
            </a:extLst>
          </p:cNvPr>
          <p:cNvSpPr>
            <a:spLocks noGrp="1"/>
          </p:cNvSpPr>
          <p:nvPr>
            <p:ph type="sldNum" sz="quarter" idx="12"/>
          </p:nvPr>
        </p:nvSpPr>
        <p:spPr/>
        <p:txBody>
          <a:bodyPr/>
          <a:lstStyle/>
          <a:p>
            <a:fld id="{E0F599FC-E92C-43DE-905C-84C8774C57FE}" type="slidenum">
              <a:rPr lang="es-MX" smtClean="0"/>
              <a:t>‹Nº›</a:t>
            </a:fld>
            <a:endParaRPr lang="es-MX"/>
          </a:p>
        </p:txBody>
      </p:sp>
    </p:spTree>
    <p:extLst>
      <p:ext uri="{BB962C8B-B14F-4D97-AF65-F5344CB8AC3E}">
        <p14:creationId xmlns:p14="http://schemas.microsoft.com/office/powerpoint/2010/main" val="29191038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F0233E4-1919-602B-BAC7-99D7137E6860}"/>
              </a:ext>
            </a:extLst>
          </p:cNvPr>
          <p:cNvSpPr>
            <a:spLocks noGrp="1"/>
          </p:cNvSpPr>
          <p:nvPr>
            <p:ph type="title"/>
          </p:nvPr>
        </p:nvSpPr>
        <p:spPr/>
        <p:txBody>
          <a:bodyPr/>
          <a:lstStyle/>
          <a:p>
            <a:r>
              <a:rPr lang="es-ES"/>
              <a:t>Haga clic para modificar el estilo de título del patrón</a:t>
            </a:r>
            <a:endParaRPr lang="es-MX"/>
          </a:p>
        </p:txBody>
      </p:sp>
      <p:sp>
        <p:nvSpPr>
          <p:cNvPr id="3" name="Marcador de contenido 2">
            <a:extLst>
              <a:ext uri="{FF2B5EF4-FFF2-40B4-BE49-F238E27FC236}">
                <a16:creationId xmlns:a16="http://schemas.microsoft.com/office/drawing/2014/main" id="{FDDD4012-A204-2A12-D468-91319755412C}"/>
              </a:ext>
            </a:extLst>
          </p:cNvPr>
          <p:cNvSpPr>
            <a:spLocks noGrp="1"/>
          </p:cNvSpPr>
          <p:nvPr>
            <p:ph sz="half" idx="1"/>
          </p:nvPr>
        </p:nvSpPr>
        <p:spPr>
          <a:xfrm>
            <a:off x="838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contenido 3">
            <a:extLst>
              <a:ext uri="{FF2B5EF4-FFF2-40B4-BE49-F238E27FC236}">
                <a16:creationId xmlns:a16="http://schemas.microsoft.com/office/drawing/2014/main" id="{28F39AD7-6D3D-DB18-8CCC-64CDE71494C7}"/>
              </a:ext>
            </a:extLst>
          </p:cNvPr>
          <p:cNvSpPr>
            <a:spLocks noGrp="1"/>
          </p:cNvSpPr>
          <p:nvPr>
            <p:ph sz="half" idx="2"/>
          </p:nvPr>
        </p:nvSpPr>
        <p:spPr>
          <a:xfrm>
            <a:off x="6172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5" name="Marcador de fecha 4">
            <a:extLst>
              <a:ext uri="{FF2B5EF4-FFF2-40B4-BE49-F238E27FC236}">
                <a16:creationId xmlns:a16="http://schemas.microsoft.com/office/drawing/2014/main" id="{838F748D-4F0D-EEF3-5E6D-7513DF04C9F0}"/>
              </a:ext>
            </a:extLst>
          </p:cNvPr>
          <p:cNvSpPr>
            <a:spLocks noGrp="1"/>
          </p:cNvSpPr>
          <p:nvPr>
            <p:ph type="dt" sz="half" idx="10"/>
          </p:nvPr>
        </p:nvSpPr>
        <p:spPr/>
        <p:txBody>
          <a:bodyPr/>
          <a:lstStyle/>
          <a:p>
            <a:fld id="{015F005F-0DCB-428C-BCD7-5FDA3206CA52}" type="datetimeFigureOut">
              <a:rPr lang="es-MX" smtClean="0"/>
              <a:t>16/01/2025</a:t>
            </a:fld>
            <a:endParaRPr lang="es-MX"/>
          </a:p>
        </p:txBody>
      </p:sp>
      <p:sp>
        <p:nvSpPr>
          <p:cNvPr id="6" name="Marcador de pie de página 5">
            <a:extLst>
              <a:ext uri="{FF2B5EF4-FFF2-40B4-BE49-F238E27FC236}">
                <a16:creationId xmlns:a16="http://schemas.microsoft.com/office/drawing/2014/main" id="{C7F3EE6F-DFA8-22A6-A3D4-AACF86C0CF85}"/>
              </a:ext>
            </a:extLst>
          </p:cNvPr>
          <p:cNvSpPr>
            <a:spLocks noGrp="1"/>
          </p:cNvSpPr>
          <p:nvPr>
            <p:ph type="ftr" sz="quarter" idx="11"/>
          </p:nvPr>
        </p:nvSpPr>
        <p:spPr/>
        <p:txBody>
          <a:bodyPr/>
          <a:lstStyle/>
          <a:p>
            <a:endParaRPr lang="es-MX"/>
          </a:p>
        </p:txBody>
      </p:sp>
      <p:sp>
        <p:nvSpPr>
          <p:cNvPr id="7" name="Marcador de número de diapositiva 6">
            <a:extLst>
              <a:ext uri="{FF2B5EF4-FFF2-40B4-BE49-F238E27FC236}">
                <a16:creationId xmlns:a16="http://schemas.microsoft.com/office/drawing/2014/main" id="{A504B8F4-E070-E933-AA95-3FCA5D507293}"/>
              </a:ext>
            </a:extLst>
          </p:cNvPr>
          <p:cNvSpPr>
            <a:spLocks noGrp="1"/>
          </p:cNvSpPr>
          <p:nvPr>
            <p:ph type="sldNum" sz="quarter" idx="12"/>
          </p:nvPr>
        </p:nvSpPr>
        <p:spPr/>
        <p:txBody>
          <a:bodyPr/>
          <a:lstStyle/>
          <a:p>
            <a:fld id="{E0F599FC-E92C-43DE-905C-84C8774C57FE}" type="slidenum">
              <a:rPr lang="es-MX" smtClean="0"/>
              <a:t>‹Nº›</a:t>
            </a:fld>
            <a:endParaRPr lang="es-MX"/>
          </a:p>
        </p:txBody>
      </p:sp>
    </p:spTree>
    <p:extLst>
      <p:ext uri="{BB962C8B-B14F-4D97-AF65-F5344CB8AC3E}">
        <p14:creationId xmlns:p14="http://schemas.microsoft.com/office/powerpoint/2010/main" val="310739295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90EE962-038C-9710-2822-FA7B26D0C9D1}"/>
              </a:ext>
            </a:extLst>
          </p:cNvPr>
          <p:cNvSpPr>
            <a:spLocks noGrp="1"/>
          </p:cNvSpPr>
          <p:nvPr>
            <p:ph type="title"/>
          </p:nvPr>
        </p:nvSpPr>
        <p:spPr>
          <a:xfrm>
            <a:off x="839788" y="365125"/>
            <a:ext cx="10515600" cy="1325563"/>
          </a:xfrm>
        </p:spPr>
        <p:txBody>
          <a:bodyPr/>
          <a:lstStyle/>
          <a:p>
            <a:r>
              <a:rPr lang="es-ES"/>
              <a:t>Haga clic para modificar el estilo de título del patrón</a:t>
            </a:r>
            <a:endParaRPr lang="es-MX"/>
          </a:p>
        </p:txBody>
      </p:sp>
      <p:sp>
        <p:nvSpPr>
          <p:cNvPr id="3" name="Marcador de texto 2">
            <a:extLst>
              <a:ext uri="{FF2B5EF4-FFF2-40B4-BE49-F238E27FC236}">
                <a16:creationId xmlns:a16="http://schemas.microsoft.com/office/drawing/2014/main" id="{D83EDB60-EE0D-722D-39C5-83249F01689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 name="Marcador de contenido 3">
            <a:extLst>
              <a:ext uri="{FF2B5EF4-FFF2-40B4-BE49-F238E27FC236}">
                <a16:creationId xmlns:a16="http://schemas.microsoft.com/office/drawing/2014/main" id="{1797389A-0B05-5D2A-11ED-484BE850CC56}"/>
              </a:ext>
            </a:extLst>
          </p:cNvPr>
          <p:cNvSpPr>
            <a:spLocks noGrp="1"/>
          </p:cNvSpPr>
          <p:nvPr>
            <p:ph sz="half" idx="2"/>
          </p:nvPr>
        </p:nvSpPr>
        <p:spPr>
          <a:xfrm>
            <a:off x="839788" y="2505075"/>
            <a:ext cx="5157787"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5" name="Marcador de texto 4">
            <a:extLst>
              <a:ext uri="{FF2B5EF4-FFF2-40B4-BE49-F238E27FC236}">
                <a16:creationId xmlns:a16="http://schemas.microsoft.com/office/drawing/2014/main" id="{333A0A81-ACCC-71EA-0DDE-580675D3705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6" name="Marcador de contenido 5">
            <a:extLst>
              <a:ext uri="{FF2B5EF4-FFF2-40B4-BE49-F238E27FC236}">
                <a16:creationId xmlns:a16="http://schemas.microsoft.com/office/drawing/2014/main" id="{7FDC1620-2267-C644-1928-E9ED050D8AA5}"/>
              </a:ext>
            </a:extLst>
          </p:cNvPr>
          <p:cNvSpPr>
            <a:spLocks noGrp="1"/>
          </p:cNvSpPr>
          <p:nvPr>
            <p:ph sz="quarter" idx="4"/>
          </p:nvPr>
        </p:nvSpPr>
        <p:spPr>
          <a:xfrm>
            <a:off x="6172200" y="2505075"/>
            <a:ext cx="5183188"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7" name="Marcador de fecha 6">
            <a:extLst>
              <a:ext uri="{FF2B5EF4-FFF2-40B4-BE49-F238E27FC236}">
                <a16:creationId xmlns:a16="http://schemas.microsoft.com/office/drawing/2014/main" id="{09C2BB94-86ED-AA4B-2248-E79B4E3AA9C5}"/>
              </a:ext>
            </a:extLst>
          </p:cNvPr>
          <p:cNvSpPr>
            <a:spLocks noGrp="1"/>
          </p:cNvSpPr>
          <p:nvPr>
            <p:ph type="dt" sz="half" idx="10"/>
          </p:nvPr>
        </p:nvSpPr>
        <p:spPr/>
        <p:txBody>
          <a:bodyPr/>
          <a:lstStyle/>
          <a:p>
            <a:fld id="{015F005F-0DCB-428C-BCD7-5FDA3206CA52}" type="datetimeFigureOut">
              <a:rPr lang="es-MX" smtClean="0"/>
              <a:t>16/01/2025</a:t>
            </a:fld>
            <a:endParaRPr lang="es-MX"/>
          </a:p>
        </p:txBody>
      </p:sp>
      <p:sp>
        <p:nvSpPr>
          <p:cNvPr id="8" name="Marcador de pie de página 7">
            <a:extLst>
              <a:ext uri="{FF2B5EF4-FFF2-40B4-BE49-F238E27FC236}">
                <a16:creationId xmlns:a16="http://schemas.microsoft.com/office/drawing/2014/main" id="{E1924A73-0700-1D0F-08D1-3FF35A6F6739}"/>
              </a:ext>
            </a:extLst>
          </p:cNvPr>
          <p:cNvSpPr>
            <a:spLocks noGrp="1"/>
          </p:cNvSpPr>
          <p:nvPr>
            <p:ph type="ftr" sz="quarter" idx="11"/>
          </p:nvPr>
        </p:nvSpPr>
        <p:spPr/>
        <p:txBody>
          <a:bodyPr/>
          <a:lstStyle/>
          <a:p>
            <a:endParaRPr lang="es-MX"/>
          </a:p>
        </p:txBody>
      </p:sp>
      <p:sp>
        <p:nvSpPr>
          <p:cNvPr id="9" name="Marcador de número de diapositiva 8">
            <a:extLst>
              <a:ext uri="{FF2B5EF4-FFF2-40B4-BE49-F238E27FC236}">
                <a16:creationId xmlns:a16="http://schemas.microsoft.com/office/drawing/2014/main" id="{D1917461-5D4F-E054-896D-B7D316167A8B}"/>
              </a:ext>
            </a:extLst>
          </p:cNvPr>
          <p:cNvSpPr>
            <a:spLocks noGrp="1"/>
          </p:cNvSpPr>
          <p:nvPr>
            <p:ph type="sldNum" sz="quarter" idx="12"/>
          </p:nvPr>
        </p:nvSpPr>
        <p:spPr/>
        <p:txBody>
          <a:bodyPr/>
          <a:lstStyle/>
          <a:p>
            <a:fld id="{E0F599FC-E92C-43DE-905C-84C8774C57FE}" type="slidenum">
              <a:rPr lang="es-MX" smtClean="0"/>
              <a:t>‹Nº›</a:t>
            </a:fld>
            <a:endParaRPr lang="es-MX"/>
          </a:p>
        </p:txBody>
      </p:sp>
    </p:spTree>
    <p:extLst>
      <p:ext uri="{BB962C8B-B14F-4D97-AF65-F5344CB8AC3E}">
        <p14:creationId xmlns:p14="http://schemas.microsoft.com/office/powerpoint/2010/main" val="322253703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D58C155-91B2-14D5-3412-22E4A574C09D}"/>
              </a:ext>
            </a:extLst>
          </p:cNvPr>
          <p:cNvSpPr>
            <a:spLocks noGrp="1"/>
          </p:cNvSpPr>
          <p:nvPr>
            <p:ph type="title"/>
          </p:nvPr>
        </p:nvSpPr>
        <p:spPr/>
        <p:txBody>
          <a:bodyPr/>
          <a:lstStyle/>
          <a:p>
            <a:r>
              <a:rPr lang="es-ES"/>
              <a:t>Haga clic para modificar el estilo de título del patrón</a:t>
            </a:r>
            <a:endParaRPr lang="es-MX"/>
          </a:p>
        </p:txBody>
      </p:sp>
      <p:sp>
        <p:nvSpPr>
          <p:cNvPr id="3" name="Marcador de fecha 2">
            <a:extLst>
              <a:ext uri="{FF2B5EF4-FFF2-40B4-BE49-F238E27FC236}">
                <a16:creationId xmlns:a16="http://schemas.microsoft.com/office/drawing/2014/main" id="{221C3B67-686D-9ED1-CA25-F92BC8BDCA07}"/>
              </a:ext>
            </a:extLst>
          </p:cNvPr>
          <p:cNvSpPr>
            <a:spLocks noGrp="1"/>
          </p:cNvSpPr>
          <p:nvPr>
            <p:ph type="dt" sz="half" idx="10"/>
          </p:nvPr>
        </p:nvSpPr>
        <p:spPr/>
        <p:txBody>
          <a:bodyPr/>
          <a:lstStyle/>
          <a:p>
            <a:fld id="{015F005F-0DCB-428C-BCD7-5FDA3206CA52}" type="datetimeFigureOut">
              <a:rPr lang="es-MX" smtClean="0"/>
              <a:t>16/01/2025</a:t>
            </a:fld>
            <a:endParaRPr lang="es-MX"/>
          </a:p>
        </p:txBody>
      </p:sp>
      <p:sp>
        <p:nvSpPr>
          <p:cNvPr id="4" name="Marcador de pie de página 3">
            <a:extLst>
              <a:ext uri="{FF2B5EF4-FFF2-40B4-BE49-F238E27FC236}">
                <a16:creationId xmlns:a16="http://schemas.microsoft.com/office/drawing/2014/main" id="{54C2AC44-DA08-DDCC-E293-E282C3846F51}"/>
              </a:ext>
            </a:extLst>
          </p:cNvPr>
          <p:cNvSpPr>
            <a:spLocks noGrp="1"/>
          </p:cNvSpPr>
          <p:nvPr>
            <p:ph type="ftr" sz="quarter" idx="11"/>
          </p:nvPr>
        </p:nvSpPr>
        <p:spPr/>
        <p:txBody>
          <a:bodyPr/>
          <a:lstStyle/>
          <a:p>
            <a:endParaRPr lang="es-MX"/>
          </a:p>
        </p:txBody>
      </p:sp>
      <p:sp>
        <p:nvSpPr>
          <p:cNvPr id="5" name="Marcador de número de diapositiva 4">
            <a:extLst>
              <a:ext uri="{FF2B5EF4-FFF2-40B4-BE49-F238E27FC236}">
                <a16:creationId xmlns:a16="http://schemas.microsoft.com/office/drawing/2014/main" id="{256820AD-DE87-13EA-2B31-D3FE33486908}"/>
              </a:ext>
            </a:extLst>
          </p:cNvPr>
          <p:cNvSpPr>
            <a:spLocks noGrp="1"/>
          </p:cNvSpPr>
          <p:nvPr>
            <p:ph type="sldNum" sz="quarter" idx="12"/>
          </p:nvPr>
        </p:nvSpPr>
        <p:spPr/>
        <p:txBody>
          <a:bodyPr/>
          <a:lstStyle/>
          <a:p>
            <a:fld id="{E0F599FC-E92C-43DE-905C-84C8774C57FE}" type="slidenum">
              <a:rPr lang="es-MX" smtClean="0"/>
              <a:t>‹Nº›</a:t>
            </a:fld>
            <a:endParaRPr lang="es-MX"/>
          </a:p>
        </p:txBody>
      </p:sp>
    </p:spTree>
    <p:extLst>
      <p:ext uri="{BB962C8B-B14F-4D97-AF65-F5344CB8AC3E}">
        <p14:creationId xmlns:p14="http://schemas.microsoft.com/office/powerpoint/2010/main" val="124267000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a:extLst>
              <a:ext uri="{FF2B5EF4-FFF2-40B4-BE49-F238E27FC236}">
                <a16:creationId xmlns:a16="http://schemas.microsoft.com/office/drawing/2014/main" id="{F8954287-ADE2-0A10-F42D-8F2C1504D035}"/>
              </a:ext>
            </a:extLst>
          </p:cNvPr>
          <p:cNvSpPr>
            <a:spLocks noGrp="1"/>
          </p:cNvSpPr>
          <p:nvPr>
            <p:ph type="dt" sz="half" idx="10"/>
          </p:nvPr>
        </p:nvSpPr>
        <p:spPr/>
        <p:txBody>
          <a:bodyPr/>
          <a:lstStyle/>
          <a:p>
            <a:fld id="{015F005F-0DCB-428C-BCD7-5FDA3206CA52}" type="datetimeFigureOut">
              <a:rPr lang="es-MX" smtClean="0"/>
              <a:t>16/01/2025</a:t>
            </a:fld>
            <a:endParaRPr lang="es-MX"/>
          </a:p>
        </p:txBody>
      </p:sp>
      <p:sp>
        <p:nvSpPr>
          <p:cNvPr id="3" name="Marcador de pie de página 2">
            <a:extLst>
              <a:ext uri="{FF2B5EF4-FFF2-40B4-BE49-F238E27FC236}">
                <a16:creationId xmlns:a16="http://schemas.microsoft.com/office/drawing/2014/main" id="{06234C09-1CF8-9BFF-98CD-EC88E4477BB9}"/>
              </a:ext>
            </a:extLst>
          </p:cNvPr>
          <p:cNvSpPr>
            <a:spLocks noGrp="1"/>
          </p:cNvSpPr>
          <p:nvPr>
            <p:ph type="ftr" sz="quarter" idx="11"/>
          </p:nvPr>
        </p:nvSpPr>
        <p:spPr/>
        <p:txBody>
          <a:bodyPr/>
          <a:lstStyle/>
          <a:p>
            <a:endParaRPr lang="es-MX"/>
          </a:p>
        </p:txBody>
      </p:sp>
      <p:sp>
        <p:nvSpPr>
          <p:cNvPr id="4" name="Marcador de número de diapositiva 3">
            <a:extLst>
              <a:ext uri="{FF2B5EF4-FFF2-40B4-BE49-F238E27FC236}">
                <a16:creationId xmlns:a16="http://schemas.microsoft.com/office/drawing/2014/main" id="{3910BCAB-B44C-D69E-3BB0-AAAE16DEE5A8}"/>
              </a:ext>
            </a:extLst>
          </p:cNvPr>
          <p:cNvSpPr>
            <a:spLocks noGrp="1"/>
          </p:cNvSpPr>
          <p:nvPr>
            <p:ph type="sldNum" sz="quarter" idx="12"/>
          </p:nvPr>
        </p:nvSpPr>
        <p:spPr/>
        <p:txBody>
          <a:bodyPr/>
          <a:lstStyle/>
          <a:p>
            <a:fld id="{E0F599FC-E92C-43DE-905C-84C8774C57FE}" type="slidenum">
              <a:rPr lang="es-MX" smtClean="0"/>
              <a:t>‹Nº›</a:t>
            </a:fld>
            <a:endParaRPr lang="es-MX"/>
          </a:p>
        </p:txBody>
      </p:sp>
    </p:spTree>
    <p:extLst>
      <p:ext uri="{BB962C8B-B14F-4D97-AF65-F5344CB8AC3E}">
        <p14:creationId xmlns:p14="http://schemas.microsoft.com/office/powerpoint/2010/main" val="25815001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D27F97E-92DC-4EE1-CAE3-47021C9CA08C}"/>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MX"/>
          </a:p>
        </p:txBody>
      </p:sp>
      <p:sp>
        <p:nvSpPr>
          <p:cNvPr id="3" name="Marcador de contenido 2">
            <a:extLst>
              <a:ext uri="{FF2B5EF4-FFF2-40B4-BE49-F238E27FC236}">
                <a16:creationId xmlns:a16="http://schemas.microsoft.com/office/drawing/2014/main" id="{7E3EB2F3-3C90-C220-C6E0-0E52AA9DC13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texto 3">
            <a:extLst>
              <a:ext uri="{FF2B5EF4-FFF2-40B4-BE49-F238E27FC236}">
                <a16:creationId xmlns:a16="http://schemas.microsoft.com/office/drawing/2014/main" id="{905A5DCE-7300-BC6D-17E7-4DC6A342BAE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id="{2D780D50-44AB-9042-5294-4F810582793E}"/>
              </a:ext>
            </a:extLst>
          </p:cNvPr>
          <p:cNvSpPr>
            <a:spLocks noGrp="1"/>
          </p:cNvSpPr>
          <p:nvPr>
            <p:ph type="dt" sz="half" idx="10"/>
          </p:nvPr>
        </p:nvSpPr>
        <p:spPr/>
        <p:txBody>
          <a:bodyPr/>
          <a:lstStyle/>
          <a:p>
            <a:fld id="{015F005F-0DCB-428C-BCD7-5FDA3206CA52}" type="datetimeFigureOut">
              <a:rPr lang="es-MX" smtClean="0"/>
              <a:t>16/01/2025</a:t>
            </a:fld>
            <a:endParaRPr lang="es-MX"/>
          </a:p>
        </p:txBody>
      </p:sp>
      <p:sp>
        <p:nvSpPr>
          <p:cNvPr id="6" name="Marcador de pie de página 5">
            <a:extLst>
              <a:ext uri="{FF2B5EF4-FFF2-40B4-BE49-F238E27FC236}">
                <a16:creationId xmlns:a16="http://schemas.microsoft.com/office/drawing/2014/main" id="{371E7AC0-701C-4C47-682E-B54B1FFC85B6}"/>
              </a:ext>
            </a:extLst>
          </p:cNvPr>
          <p:cNvSpPr>
            <a:spLocks noGrp="1"/>
          </p:cNvSpPr>
          <p:nvPr>
            <p:ph type="ftr" sz="quarter" idx="11"/>
          </p:nvPr>
        </p:nvSpPr>
        <p:spPr/>
        <p:txBody>
          <a:bodyPr/>
          <a:lstStyle/>
          <a:p>
            <a:endParaRPr lang="es-MX"/>
          </a:p>
        </p:txBody>
      </p:sp>
      <p:sp>
        <p:nvSpPr>
          <p:cNvPr id="7" name="Marcador de número de diapositiva 6">
            <a:extLst>
              <a:ext uri="{FF2B5EF4-FFF2-40B4-BE49-F238E27FC236}">
                <a16:creationId xmlns:a16="http://schemas.microsoft.com/office/drawing/2014/main" id="{E45703B8-C08F-296C-FCA5-A601620669AA}"/>
              </a:ext>
            </a:extLst>
          </p:cNvPr>
          <p:cNvSpPr>
            <a:spLocks noGrp="1"/>
          </p:cNvSpPr>
          <p:nvPr>
            <p:ph type="sldNum" sz="quarter" idx="12"/>
          </p:nvPr>
        </p:nvSpPr>
        <p:spPr/>
        <p:txBody>
          <a:bodyPr/>
          <a:lstStyle/>
          <a:p>
            <a:fld id="{E0F599FC-E92C-43DE-905C-84C8774C57FE}" type="slidenum">
              <a:rPr lang="es-MX" smtClean="0"/>
              <a:t>‹Nº›</a:t>
            </a:fld>
            <a:endParaRPr lang="es-MX"/>
          </a:p>
        </p:txBody>
      </p:sp>
    </p:spTree>
    <p:extLst>
      <p:ext uri="{BB962C8B-B14F-4D97-AF65-F5344CB8AC3E}">
        <p14:creationId xmlns:p14="http://schemas.microsoft.com/office/powerpoint/2010/main" val="4487249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194323F-1454-B470-1B4E-ACA91CEBBF50}"/>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MX"/>
          </a:p>
        </p:txBody>
      </p:sp>
      <p:sp>
        <p:nvSpPr>
          <p:cNvPr id="3" name="Marcador de posición de imagen 2">
            <a:extLst>
              <a:ext uri="{FF2B5EF4-FFF2-40B4-BE49-F238E27FC236}">
                <a16:creationId xmlns:a16="http://schemas.microsoft.com/office/drawing/2014/main" id="{C80EE6A2-F69A-9802-DDC9-00AB8B2B431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MX"/>
          </a:p>
        </p:txBody>
      </p:sp>
      <p:sp>
        <p:nvSpPr>
          <p:cNvPr id="4" name="Marcador de texto 3">
            <a:extLst>
              <a:ext uri="{FF2B5EF4-FFF2-40B4-BE49-F238E27FC236}">
                <a16:creationId xmlns:a16="http://schemas.microsoft.com/office/drawing/2014/main" id="{E09F9B7D-D2CF-17F4-EAB2-AD5E0C2D70A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id="{402BBFF4-4F6E-6322-399C-C72BAC0DD35C}"/>
              </a:ext>
            </a:extLst>
          </p:cNvPr>
          <p:cNvSpPr>
            <a:spLocks noGrp="1"/>
          </p:cNvSpPr>
          <p:nvPr>
            <p:ph type="dt" sz="half" idx="10"/>
          </p:nvPr>
        </p:nvSpPr>
        <p:spPr/>
        <p:txBody>
          <a:bodyPr/>
          <a:lstStyle/>
          <a:p>
            <a:fld id="{015F005F-0DCB-428C-BCD7-5FDA3206CA52}" type="datetimeFigureOut">
              <a:rPr lang="es-MX" smtClean="0"/>
              <a:t>16/01/2025</a:t>
            </a:fld>
            <a:endParaRPr lang="es-MX"/>
          </a:p>
        </p:txBody>
      </p:sp>
      <p:sp>
        <p:nvSpPr>
          <p:cNvPr id="6" name="Marcador de pie de página 5">
            <a:extLst>
              <a:ext uri="{FF2B5EF4-FFF2-40B4-BE49-F238E27FC236}">
                <a16:creationId xmlns:a16="http://schemas.microsoft.com/office/drawing/2014/main" id="{9215D632-D434-7DBF-B1B8-877F673349E0}"/>
              </a:ext>
            </a:extLst>
          </p:cNvPr>
          <p:cNvSpPr>
            <a:spLocks noGrp="1"/>
          </p:cNvSpPr>
          <p:nvPr>
            <p:ph type="ftr" sz="quarter" idx="11"/>
          </p:nvPr>
        </p:nvSpPr>
        <p:spPr/>
        <p:txBody>
          <a:bodyPr/>
          <a:lstStyle/>
          <a:p>
            <a:endParaRPr lang="es-MX"/>
          </a:p>
        </p:txBody>
      </p:sp>
      <p:sp>
        <p:nvSpPr>
          <p:cNvPr id="7" name="Marcador de número de diapositiva 6">
            <a:extLst>
              <a:ext uri="{FF2B5EF4-FFF2-40B4-BE49-F238E27FC236}">
                <a16:creationId xmlns:a16="http://schemas.microsoft.com/office/drawing/2014/main" id="{E07C5DA1-8385-194C-2626-40B6C52C4B0A}"/>
              </a:ext>
            </a:extLst>
          </p:cNvPr>
          <p:cNvSpPr>
            <a:spLocks noGrp="1"/>
          </p:cNvSpPr>
          <p:nvPr>
            <p:ph type="sldNum" sz="quarter" idx="12"/>
          </p:nvPr>
        </p:nvSpPr>
        <p:spPr/>
        <p:txBody>
          <a:bodyPr/>
          <a:lstStyle/>
          <a:p>
            <a:fld id="{E0F599FC-E92C-43DE-905C-84C8774C57FE}" type="slidenum">
              <a:rPr lang="es-MX" smtClean="0"/>
              <a:t>‹Nº›</a:t>
            </a:fld>
            <a:endParaRPr lang="es-MX"/>
          </a:p>
        </p:txBody>
      </p:sp>
    </p:spTree>
    <p:extLst>
      <p:ext uri="{BB962C8B-B14F-4D97-AF65-F5344CB8AC3E}">
        <p14:creationId xmlns:p14="http://schemas.microsoft.com/office/powerpoint/2010/main" val="104960881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a:extLst>
              <a:ext uri="{FF2B5EF4-FFF2-40B4-BE49-F238E27FC236}">
                <a16:creationId xmlns:a16="http://schemas.microsoft.com/office/drawing/2014/main" id="{EB208347-0829-A263-8E5B-6D38507EE0C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a:t>Haga clic para modificar el estilo de título del patrón</a:t>
            </a:r>
            <a:endParaRPr lang="es-MX"/>
          </a:p>
        </p:txBody>
      </p:sp>
      <p:sp>
        <p:nvSpPr>
          <p:cNvPr id="3" name="Marcador de texto 2">
            <a:extLst>
              <a:ext uri="{FF2B5EF4-FFF2-40B4-BE49-F238E27FC236}">
                <a16:creationId xmlns:a16="http://schemas.microsoft.com/office/drawing/2014/main" id="{C328AFBC-7DB0-AD60-E402-53AC4B4A1FC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fecha 3">
            <a:extLst>
              <a:ext uri="{FF2B5EF4-FFF2-40B4-BE49-F238E27FC236}">
                <a16:creationId xmlns:a16="http://schemas.microsoft.com/office/drawing/2014/main" id="{5EC73C06-20C4-0AD9-9D5B-105AD030ED3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15F005F-0DCB-428C-BCD7-5FDA3206CA52}" type="datetimeFigureOut">
              <a:rPr lang="es-MX" smtClean="0"/>
              <a:t>16/01/2025</a:t>
            </a:fld>
            <a:endParaRPr lang="es-MX"/>
          </a:p>
        </p:txBody>
      </p:sp>
      <p:sp>
        <p:nvSpPr>
          <p:cNvPr id="5" name="Marcador de pie de página 4">
            <a:extLst>
              <a:ext uri="{FF2B5EF4-FFF2-40B4-BE49-F238E27FC236}">
                <a16:creationId xmlns:a16="http://schemas.microsoft.com/office/drawing/2014/main" id="{987664F2-FC15-8F29-F804-0C76371388A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MX"/>
          </a:p>
        </p:txBody>
      </p:sp>
      <p:sp>
        <p:nvSpPr>
          <p:cNvPr id="6" name="Marcador de número de diapositiva 5">
            <a:extLst>
              <a:ext uri="{FF2B5EF4-FFF2-40B4-BE49-F238E27FC236}">
                <a16:creationId xmlns:a16="http://schemas.microsoft.com/office/drawing/2014/main" id="{83A34BF9-06EB-BD7C-E982-21A5C1F5EBE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0F599FC-E92C-43DE-905C-84C8774C57FE}" type="slidenum">
              <a:rPr lang="es-MX" smtClean="0"/>
              <a:t>‹Nº›</a:t>
            </a:fld>
            <a:endParaRPr lang="es-MX"/>
          </a:p>
        </p:txBody>
      </p:sp>
    </p:spTree>
    <p:extLst>
      <p:ext uri="{BB962C8B-B14F-4D97-AF65-F5344CB8AC3E}">
        <p14:creationId xmlns:p14="http://schemas.microsoft.com/office/powerpoint/2010/main" val="389358160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0.xml"/><Relationship Id="rId1" Type="http://schemas.openxmlformats.org/officeDocument/2006/relationships/slideLayout" Target="../slideLayouts/slideLayout2.xml"/><Relationship Id="rId5" Type="http://schemas.openxmlformats.org/officeDocument/2006/relationships/image" Target="../media/image5.png"/><Relationship Id="rId4" Type="http://schemas.openxmlformats.org/officeDocument/2006/relationships/image" Target="../media/image1.png"/></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3.xml"/><Relationship Id="rId1" Type="http://schemas.openxmlformats.org/officeDocument/2006/relationships/slideLayout" Target="../slideLayouts/slideLayout2.xml"/><Relationship Id="rId4" Type="http://schemas.openxmlformats.org/officeDocument/2006/relationships/chart" Target="../charts/chart1.xml"/></Relationships>
</file>

<file path=ppt/slides/_rels/slide1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4.xml"/><Relationship Id="rId1" Type="http://schemas.openxmlformats.org/officeDocument/2006/relationships/slideLayout" Target="../slideLayouts/slideLayout2.xml"/><Relationship Id="rId4" Type="http://schemas.openxmlformats.org/officeDocument/2006/relationships/chart" Target="../charts/chart2.xml"/></Relationships>
</file>

<file path=ppt/slides/_rels/slide1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5.xml"/><Relationship Id="rId1" Type="http://schemas.openxmlformats.org/officeDocument/2006/relationships/slideLayout" Target="../slideLayouts/slideLayout2.xml"/><Relationship Id="rId4" Type="http://schemas.openxmlformats.org/officeDocument/2006/relationships/chart" Target="../charts/chart3.xml"/></Relationships>
</file>

<file path=ppt/slides/_rels/slide1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8.xml"/><Relationship Id="rId1" Type="http://schemas.openxmlformats.org/officeDocument/2006/relationships/slideLayout" Target="../slideLayouts/slideLayout2.xml"/><Relationship Id="rId5" Type="http://schemas.openxmlformats.org/officeDocument/2006/relationships/chart" Target="../charts/chart5.xml"/><Relationship Id="rId4" Type="http://schemas.openxmlformats.org/officeDocument/2006/relationships/chart" Target="../charts/chart4.xml"/></Relationships>
</file>

<file path=ppt/slides/_rels/slide19.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chart" Target="../charts/chart6.xml"/><Relationship Id="rId2" Type="http://schemas.openxmlformats.org/officeDocument/2006/relationships/notesSlide" Target="../notesSlides/notesSlide19.xml"/><Relationship Id="rId1" Type="http://schemas.openxmlformats.org/officeDocument/2006/relationships/slideLayout" Target="../slideLayouts/slideLayout2.xml"/><Relationship Id="rId6" Type="http://schemas.openxmlformats.org/officeDocument/2006/relationships/image" Target="../media/image8.png"/><Relationship Id="rId4" Type="http://schemas.openxmlformats.org/officeDocument/2006/relationships/image" Target="../media/image7.png"/></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8" Type="http://schemas.microsoft.com/office/2007/relationships/diagramDrawing" Target="../diagrams/drawing1.xml"/><Relationship Id="rId13" Type="http://schemas.openxmlformats.org/officeDocument/2006/relationships/image" Target="../media/image13.png"/><Relationship Id="rId18" Type="http://schemas.openxmlformats.org/officeDocument/2006/relationships/image" Target="../media/image18.svg"/><Relationship Id="rId3" Type="http://schemas.openxmlformats.org/officeDocument/2006/relationships/image" Target="../media/image1.png"/><Relationship Id="rId7" Type="http://schemas.openxmlformats.org/officeDocument/2006/relationships/diagramColors" Target="../diagrams/colors1.xml"/><Relationship Id="rId12" Type="http://schemas.openxmlformats.org/officeDocument/2006/relationships/image" Target="../media/image12.svg"/><Relationship Id="rId17" Type="http://schemas.openxmlformats.org/officeDocument/2006/relationships/image" Target="../media/image17.png"/><Relationship Id="rId2" Type="http://schemas.openxmlformats.org/officeDocument/2006/relationships/notesSlide" Target="../notesSlides/notesSlide20.xml"/><Relationship Id="rId16" Type="http://schemas.openxmlformats.org/officeDocument/2006/relationships/image" Target="../media/image16.svg"/><Relationship Id="rId20" Type="http://schemas.openxmlformats.org/officeDocument/2006/relationships/image" Target="../media/image20.svg"/><Relationship Id="rId1" Type="http://schemas.openxmlformats.org/officeDocument/2006/relationships/slideLayout" Target="../slideLayouts/slideLayout2.xml"/><Relationship Id="rId6" Type="http://schemas.openxmlformats.org/officeDocument/2006/relationships/diagramQuickStyle" Target="../diagrams/quickStyle1.xml"/><Relationship Id="rId11" Type="http://schemas.openxmlformats.org/officeDocument/2006/relationships/image" Target="../media/image11.png"/><Relationship Id="rId5" Type="http://schemas.openxmlformats.org/officeDocument/2006/relationships/diagramLayout" Target="../diagrams/layout1.xml"/><Relationship Id="rId15" Type="http://schemas.openxmlformats.org/officeDocument/2006/relationships/image" Target="../media/image15.png"/><Relationship Id="rId10" Type="http://schemas.openxmlformats.org/officeDocument/2006/relationships/image" Target="../media/image10.svg"/><Relationship Id="rId19" Type="http://schemas.openxmlformats.org/officeDocument/2006/relationships/image" Target="../media/image19.png"/><Relationship Id="rId4" Type="http://schemas.openxmlformats.org/officeDocument/2006/relationships/diagramData" Target="../diagrams/data1.xml"/><Relationship Id="rId9" Type="http://schemas.openxmlformats.org/officeDocument/2006/relationships/image" Target="../media/image9.png"/><Relationship Id="rId14" Type="http://schemas.openxmlformats.org/officeDocument/2006/relationships/image" Target="../media/image14.svg"/></Relationships>
</file>

<file path=ppt/slides/_rels/slide2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3.xml"/><Relationship Id="rId1" Type="http://schemas.openxmlformats.org/officeDocument/2006/relationships/slideLayout" Target="../slideLayouts/slideLayout2.xml"/><Relationship Id="rId4" Type="http://schemas.openxmlformats.org/officeDocument/2006/relationships/chart" Target="../charts/chart7.xml"/></Relationships>
</file>

<file path=ppt/slides/_rels/slide2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8.xml"/><Relationship Id="rId1" Type="http://schemas.openxmlformats.org/officeDocument/2006/relationships/slideLayout" Target="../slideLayouts/slideLayout2.xml"/><Relationship Id="rId4" Type="http://schemas.openxmlformats.org/officeDocument/2006/relationships/image" Target="../media/image21.png"/></Relationships>
</file>

<file path=ppt/slides/_rels/slide2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9.xml"/><Relationship Id="rId1" Type="http://schemas.openxmlformats.org/officeDocument/2006/relationships/slideLayout" Target="../slideLayouts/slideLayout2.xml"/><Relationship Id="rId4" Type="http://schemas.openxmlformats.org/officeDocument/2006/relationships/chart" Target="../charts/chart8.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0.xml"/><Relationship Id="rId1" Type="http://schemas.openxmlformats.org/officeDocument/2006/relationships/slideLayout" Target="../slideLayouts/slideLayout2.xml"/><Relationship Id="rId4" Type="http://schemas.openxmlformats.org/officeDocument/2006/relationships/chart" Target="../charts/chart9.xml"/></Relationships>
</file>

<file path=ppt/slides/_rels/slide31.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chart" Target="../charts/chart10.xml"/><Relationship Id="rId2" Type="http://schemas.openxmlformats.org/officeDocument/2006/relationships/notesSlide" Target="../notesSlides/notesSlide31.xml"/><Relationship Id="rId1" Type="http://schemas.openxmlformats.org/officeDocument/2006/relationships/slideLayout" Target="../slideLayouts/slideLayout2.xml"/><Relationship Id="rId6" Type="http://schemas.openxmlformats.org/officeDocument/2006/relationships/image" Target="../media/image23.png"/><Relationship Id="rId4" Type="http://schemas.openxmlformats.org/officeDocument/2006/relationships/image" Target="../media/image22.png"/></Relationships>
</file>

<file path=ppt/slides/_rels/slide3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3.xml"/><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5.xml"/><Relationship Id="rId1" Type="http://schemas.openxmlformats.org/officeDocument/2006/relationships/slideLayout" Target="../slideLayouts/slideLayout2.xml"/><Relationship Id="rId4" Type="http://schemas.openxmlformats.org/officeDocument/2006/relationships/chart" Target="../charts/chart11.xml"/></Relationships>
</file>

<file path=ppt/slides/_rels/slide3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6.xml"/><Relationship Id="rId1" Type="http://schemas.openxmlformats.org/officeDocument/2006/relationships/slideLayout" Target="../slideLayouts/slideLayout2.xml"/><Relationship Id="rId4" Type="http://schemas.openxmlformats.org/officeDocument/2006/relationships/chart" Target="../charts/chart12.xml"/></Relationships>
</file>

<file path=ppt/slides/_rels/slide3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7.xml"/><Relationship Id="rId1" Type="http://schemas.openxmlformats.org/officeDocument/2006/relationships/slideLayout" Target="../slideLayouts/slideLayout2.xml"/><Relationship Id="rId4" Type="http://schemas.openxmlformats.org/officeDocument/2006/relationships/chart" Target="../charts/chart13.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88"/>
        <p:cNvGrpSpPr/>
        <p:nvPr/>
      </p:nvGrpSpPr>
      <p:grpSpPr>
        <a:xfrm>
          <a:off x="0" y="0"/>
          <a:ext cx="0" cy="0"/>
          <a:chOff x="0" y="0"/>
          <a:chExt cx="0" cy="0"/>
        </a:xfrm>
      </p:grpSpPr>
      <p:sp>
        <p:nvSpPr>
          <p:cNvPr id="89" name="Google Shape;89;p1"/>
          <p:cNvSpPr txBox="1">
            <a:spLocks noGrp="1"/>
          </p:cNvSpPr>
          <p:nvPr>
            <p:ph type="subTitle" idx="1"/>
          </p:nvPr>
        </p:nvSpPr>
        <p:spPr>
          <a:xfrm>
            <a:off x="1346424" y="2398184"/>
            <a:ext cx="9699184" cy="3303466"/>
          </a:xfrm>
          <a:prstGeom prst="rect">
            <a:avLst/>
          </a:prstGeom>
          <a:noFill/>
          <a:ln>
            <a:noFill/>
          </a:ln>
        </p:spPr>
        <p:txBody>
          <a:bodyPr spcFirstLastPara="1" wrap="square" lIns="91425" tIns="45700" rIns="91425" bIns="45700" anchor="t" anchorCtr="0">
            <a:noAutofit/>
          </a:bodyPr>
          <a:lstStyle/>
          <a:p>
            <a:pPr marL="0" lvl="0" indent="0" algn="ctr" rtl="0">
              <a:lnSpc>
                <a:spcPct val="90000"/>
              </a:lnSpc>
              <a:spcBef>
                <a:spcPts val="0"/>
              </a:spcBef>
              <a:spcAft>
                <a:spcPts val="1800"/>
              </a:spcAft>
              <a:buClr>
                <a:srgbClr val="E03B26"/>
              </a:buClr>
              <a:buSzPts val="3600"/>
              <a:buNone/>
            </a:pPr>
            <a:r>
              <a:rPr lang="es-CL" sz="4800" b="1" dirty="0">
                <a:solidFill>
                  <a:srgbClr val="E03B26"/>
                </a:solidFill>
                <a:latin typeface="gobCL" pitchFamily="2" charset="77"/>
                <a:ea typeface="Arial"/>
                <a:cs typeface="Arial"/>
                <a:sym typeface="Arial"/>
              </a:rPr>
              <a:t>Informe Anual de Productividad 2024</a:t>
            </a:r>
          </a:p>
          <a:p>
            <a:pPr marL="0" lvl="0" indent="0" algn="just" rtl="0">
              <a:lnSpc>
                <a:spcPct val="90000"/>
              </a:lnSpc>
              <a:spcBef>
                <a:spcPts val="1000"/>
              </a:spcBef>
              <a:spcAft>
                <a:spcPts val="0"/>
              </a:spcAft>
              <a:buClr>
                <a:schemeClr val="dk1"/>
              </a:buClr>
              <a:buSzPts val="2800"/>
              <a:buNone/>
            </a:pPr>
            <a:endParaRPr lang="es-CL" sz="2800" dirty="0">
              <a:solidFill>
                <a:srgbClr val="262626"/>
              </a:solidFill>
              <a:latin typeface="gobCL" pitchFamily="2" charset="77"/>
              <a:ea typeface="Arial"/>
              <a:cs typeface="Arial"/>
              <a:sym typeface="Arial"/>
            </a:endParaRPr>
          </a:p>
          <a:p>
            <a:pPr marL="0" lvl="0" indent="0" algn="r" rtl="0">
              <a:lnSpc>
                <a:spcPct val="90000"/>
              </a:lnSpc>
              <a:spcBef>
                <a:spcPts val="1000"/>
              </a:spcBef>
              <a:spcAft>
                <a:spcPts val="0"/>
              </a:spcAft>
              <a:buClr>
                <a:srgbClr val="262626"/>
              </a:buClr>
              <a:buSzPts val="2000"/>
              <a:buNone/>
            </a:pPr>
            <a:endParaRPr lang="en-US" sz="1800" dirty="0">
              <a:latin typeface="gobCL" pitchFamily="2" charset="77"/>
              <a:ea typeface="Arial"/>
              <a:cs typeface="Arial"/>
              <a:sym typeface="Arial"/>
            </a:endParaRPr>
          </a:p>
          <a:p>
            <a:pPr marL="0" lvl="0" indent="0" algn="r" rtl="0">
              <a:lnSpc>
                <a:spcPct val="90000"/>
              </a:lnSpc>
              <a:spcBef>
                <a:spcPts val="1000"/>
              </a:spcBef>
              <a:spcAft>
                <a:spcPts val="0"/>
              </a:spcAft>
              <a:buClr>
                <a:srgbClr val="262626"/>
              </a:buClr>
              <a:buSzPts val="2000"/>
              <a:buNone/>
            </a:pPr>
            <a:r>
              <a:rPr lang="en-US" sz="1800" i="1" dirty="0">
                <a:latin typeface="gobCL" pitchFamily="2" charset="77"/>
                <a:ea typeface="Arial"/>
                <a:cs typeface="Arial"/>
                <a:sym typeface="Arial"/>
              </a:rPr>
              <a:t> 14 de </a:t>
            </a:r>
            <a:r>
              <a:rPr lang="en-US" sz="1800" i="1" dirty="0" err="1">
                <a:latin typeface="gobCL" pitchFamily="2" charset="77"/>
                <a:ea typeface="Arial"/>
                <a:cs typeface="Arial"/>
                <a:sym typeface="Arial"/>
              </a:rPr>
              <a:t>enero</a:t>
            </a:r>
            <a:r>
              <a:rPr lang="en-US" sz="1800" i="1" dirty="0">
                <a:latin typeface="gobCL" pitchFamily="2" charset="77"/>
                <a:ea typeface="Arial"/>
                <a:cs typeface="Arial"/>
                <a:sym typeface="Arial"/>
              </a:rPr>
              <a:t> de 2025</a:t>
            </a:r>
            <a:endParaRPr sz="2000" i="1" dirty="0">
              <a:latin typeface="gobCL" pitchFamily="2" charset="77"/>
              <a:ea typeface="Arial"/>
              <a:cs typeface="Arial"/>
              <a:sym typeface="Arial"/>
            </a:endParaRPr>
          </a:p>
          <a:p>
            <a:pPr marL="0" lvl="0" indent="0" algn="l" rtl="0">
              <a:lnSpc>
                <a:spcPct val="90000"/>
              </a:lnSpc>
              <a:spcBef>
                <a:spcPts val="1000"/>
              </a:spcBef>
              <a:spcAft>
                <a:spcPts val="0"/>
              </a:spcAft>
              <a:buClr>
                <a:schemeClr val="dk1"/>
              </a:buClr>
              <a:buSzPts val="2800"/>
              <a:buNone/>
            </a:pPr>
            <a:endParaRPr sz="2800" dirty="0">
              <a:solidFill>
                <a:srgbClr val="262626"/>
              </a:solidFill>
              <a:latin typeface="gobCL" pitchFamily="2" charset="77"/>
              <a:ea typeface="Arial"/>
              <a:cs typeface="Arial"/>
              <a:sym typeface="Arial"/>
            </a:endParaRPr>
          </a:p>
        </p:txBody>
      </p:sp>
      <p:sp>
        <p:nvSpPr>
          <p:cNvPr id="90" name="Google Shape;90;p1"/>
          <p:cNvSpPr/>
          <p:nvPr/>
        </p:nvSpPr>
        <p:spPr>
          <a:xfrm>
            <a:off x="91440" y="5861304"/>
            <a:ext cx="2212848" cy="896112"/>
          </a:xfrm>
          <a:prstGeom prst="rect">
            <a:avLst/>
          </a:prstGeom>
          <a:solidFill>
            <a:srgbClr val="FFFFFF"/>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400"/>
              <a:buFont typeface="Arial"/>
              <a:buNone/>
            </a:pPr>
            <a:endParaRPr sz="1400" b="0" i="0" u="none" strike="noStrike" cap="none">
              <a:solidFill>
                <a:schemeClr val="lt1"/>
              </a:solidFill>
              <a:latin typeface="Arial"/>
              <a:ea typeface="Arial"/>
              <a:cs typeface="Arial"/>
              <a:sym typeface="Arial"/>
            </a:endParaRPr>
          </a:p>
        </p:txBody>
      </p:sp>
      <p:pic>
        <p:nvPicPr>
          <p:cNvPr id="2" name="Imagen 1">
            <a:extLst>
              <a:ext uri="{FF2B5EF4-FFF2-40B4-BE49-F238E27FC236}">
                <a16:creationId xmlns:a16="http://schemas.microsoft.com/office/drawing/2014/main" id="{0109E987-5774-2EA6-EF2D-149617F42A07}"/>
              </a:ext>
            </a:extLst>
          </p:cNvPr>
          <p:cNvPicPr>
            <a:picLocks noChangeAspect="1"/>
          </p:cNvPicPr>
          <p:nvPr/>
        </p:nvPicPr>
        <p:blipFill>
          <a:blip r:embed="rId3"/>
          <a:stretch>
            <a:fillRect/>
          </a:stretch>
        </p:blipFill>
        <p:spPr>
          <a:xfrm>
            <a:off x="432634" y="453164"/>
            <a:ext cx="2336129" cy="1042416"/>
          </a:xfrm>
          <a:prstGeom prst="rect">
            <a:avLst/>
          </a:prstGeom>
        </p:spPr>
      </p:pic>
    </p:spTree>
    <p:extLst>
      <p:ext uri="{BB962C8B-B14F-4D97-AF65-F5344CB8AC3E}">
        <p14:creationId xmlns:p14="http://schemas.microsoft.com/office/powerpoint/2010/main" val="215241532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12" name="Marcador de texto 2">
                <a:extLst>
                  <a:ext uri="{FF2B5EF4-FFF2-40B4-BE49-F238E27FC236}">
                    <a16:creationId xmlns:a16="http://schemas.microsoft.com/office/drawing/2014/main" id="{3DBE83E6-588F-22B1-2937-968776DFAEC6}"/>
                  </a:ext>
                </a:extLst>
              </p:cNvPr>
              <p:cNvSpPr txBox="1">
                <a:spLocks/>
              </p:cNvSpPr>
              <p:nvPr/>
            </p:nvSpPr>
            <p:spPr>
              <a:xfrm>
                <a:off x="838200" y="1590385"/>
                <a:ext cx="10515600" cy="4072517"/>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lnSpc>
                    <a:spcPct val="100000"/>
                  </a:lnSpc>
                  <a:spcBef>
                    <a:spcPts val="600"/>
                  </a:spcBef>
                  <a:spcAft>
                    <a:spcPts val="600"/>
                  </a:spcAft>
                  <a:buClr>
                    <a:srgbClr val="EB8A2D"/>
                  </a:buClr>
                  <a:buNone/>
                </a:pPr>
                <a:r>
                  <a:rPr lang="es-CL" sz="2400" dirty="0">
                    <a:solidFill>
                      <a:schemeClr val="tx1">
                        <a:lumMod val="95000"/>
                        <a:lumOff val="5000"/>
                      </a:schemeClr>
                    </a:solidFill>
                    <a:latin typeface="gobCL" panose="02000603050000020004" pitchFamily="50" charset="0"/>
                    <a:ea typeface="Calibri" panose="020F0502020204030204" pitchFamily="34" charset="0"/>
                    <a:cs typeface="Times New Roman" panose="02020603050405020304" pitchFamily="18" charset="0"/>
                  </a:rPr>
                  <a:t>El cálculo de PTF de la CNEP realiza ajustes a los factores:</a:t>
                </a:r>
              </a:p>
              <a:p>
                <a:pPr marL="0" indent="0" algn="just">
                  <a:lnSpc>
                    <a:spcPct val="100000"/>
                  </a:lnSpc>
                  <a:spcBef>
                    <a:spcPts val="600"/>
                  </a:spcBef>
                  <a:spcAft>
                    <a:spcPts val="600"/>
                  </a:spcAft>
                  <a:buClr>
                    <a:srgbClr val="EB8A2D"/>
                  </a:buClr>
                  <a:buNone/>
                </a:pPr>
                <a:endParaRPr lang="es-CL" sz="2400" dirty="0">
                  <a:solidFill>
                    <a:schemeClr val="tx1">
                      <a:lumMod val="95000"/>
                      <a:lumOff val="5000"/>
                    </a:schemeClr>
                  </a:solidFill>
                  <a:latin typeface="gobCL" panose="02000603050000020004" pitchFamily="50" charset="0"/>
                  <a:ea typeface="Calibri" panose="020F0502020204030204" pitchFamily="34" charset="0"/>
                  <a:cs typeface="Times New Roman" panose="02020603050405020304" pitchFamily="18" charset="0"/>
                </a:endParaRPr>
              </a:p>
              <a:p>
                <a:pPr algn="just">
                  <a:lnSpc>
                    <a:spcPct val="100000"/>
                  </a:lnSpc>
                  <a:spcBef>
                    <a:spcPts val="600"/>
                  </a:spcBef>
                  <a:spcAft>
                    <a:spcPts val="600"/>
                  </a:spcAft>
                  <a:buClr>
                    <a:srgbClr val="EB8A2D"/>
                  </a:buClr>
                </a:pPr>
                <a:r>
                  <a:rPr lang="es-CL" sz="2400" dirty="0">
                    <a:solidFill>
                      <a:schemeClr val="tx1">
                        <a:lumMod val="95000"/>
                        <a:lumOff val="5000"/>
                      </a:schemeClr>
                    </a:solidFill>
                    <a:latin typeface="gobCL" panose="02000603050000020004" pitchFamily="50" charset="0"/>
                    <a:ea typeface="Calibri" panose="020F0502020204030204" pitchFamily="34" charset="0"/>
                    <a:cs typeface="Times New Roman" panose="02020603050405020304" pitchFamily="18" charset="0"/>
                  </a:rPr>
                  <a:t>Ajuste de capital humano (AJL): Busca corregir por el nivel de </a:t>
                </a:r>
                <a:r>
                  <a:rPr lang="es-CL" sz="2400" b="1" dirty="0">
                    <a:solidFill>
                      <a:schemeClr val="tx1">
                        <a:lumMod val="95000"/>
                        <a:lumOff val="5000"/>
                      </a:schemeClr>
                    </a:solidFill>
                    <a:latin typeface="gobCL" panose="02000603050000020004" pitchFamily="50" charset="0"/>
                    <a:ea typeface="Calibri" panose="020F0502020204030204" pitchFamily="34" charset="0"/>
                    <a:cs typeface="Times New Roman" panose="02020603050405020304" pitchFamily="18" charset="0"/>
                  </a:rPr>
                  <a:t>calidad del trabajo</a:t>
                </a:r>
              </a:p>
              <a:p>
                <a:pPr algn="just">
                  <a:lnSpc>
                    <a:spcPct val="100000"/>
                  </a:lnSpc>
                  <a:spcBef>
                    <a:spcPts val="600"/>
                  </a:spcBef>
                  <a:spcAft>
                    <a:spcPts val="600"/>
                  </a:spcAft>
                  <a:buClr>
                    <a:srgbClr val="EB8A2D"/>
                  </a:buClr>
                </a:pPr>
                <a:endParaRPr lang="es-CL" sz="2400" b="1" dirty="0">
                  <a:solidFill>
                    <a:schemeClr val="tx1">
                      <a:lumMod val="95000"/>
                      <a:lumOff val="5000"/>
                    </a:schemeClr>
                  </a:solidFill>
                  <a:latin typeface="gobCL" panose="02000603050000020004" pitchFamily="50" charset="0"/>
                  <a:ea typeface="Calibri" panose="020F0502020204030204" pitchFamily="34" charset="0"/>
                  <a:cs typeface="Times New Roman" panose="02020603050405020304" pitchFamily="18" charset="0"/>
                </a:endParaRPr>
              </a:p>
              <a:p>
                <a:pPr algn="just">
                  <a:lnSpc>
                    <a:spcPct val="100000"/>
                  </a:lnSpc>
                  <a:spcBef>
                    <a:spcPts val="600"/>
                  </a:spcBef>
                  <a:spcAft>
                    <a:spcPts val="600"/>
                  </a:spcAft>
                  <a:buClr>
                    <a:srgbClr val="EB8A2D"/>
                  </a:buClr>
                </a:pPr>
                <a:endParaRPr lang="es-CL" sz="2400" b="1" dirty="0">
                  <a:solidFill>
                    <a:schemeClr val="tx1">
                      <a:lumMod val="95000"/>
                      <a:lumOff val="5000"/>
                    </a:schemeClr>
                  </a:solidFill>
                  <a:latin typeface="gobCL" panose="02000603050000020004" pitchFamily="50" charset="0"/>
                  <a:ea typeface="Calibri" panose="020F0502020204030204" pitchFamily="34" charset="0"/>
                  <a:cs typeface="Times New Roman" panose="02020603050405020304" pitchFamily="18" charset="0"/>
                </a:endParaRPr>
              </a:p>
              <a:p>
                <a:pPr algn="just">
                  <a:lnSpc>
                    <a:spcPct val="100000"/>
                  </a:lnSpc>
                  <a:spcBef>
                    <a:spcPts val="600"/>
                  </a:spcBef>
                  <a:spcAft>
                    <a:spcPts val="600"/>
                  </a:spcAft>
                  <a:buClr>
                    <a:srgbClr val="EB8A2D"/>
                  </a:buClr>
                </a:pPr>
                <a:endParaRPr lang="es-CL" sz="2400" b="1" dirty="0">
                  <a:solidFill>
                    <a:schemeClr val="tx1">
                      <a:lumMod val="95000"/>
                      <a:lumOff val="5000"/>
                    </a:schemeClr>
                  </a:solidFill>
                  <a:latin typeface="gobCL" panose="02000603050000020004" pitchFamily="50" charset="0"/>
                  <a:ea typeface="Calibri" panose="020F0502020204030204" pitchFamily="34" charset="0"/>
                  <a:cs typeface="Times New Roman" panose="02020603050405020304" pitchFamily="18" charset="0"/>
                </a:endParaRPr>
              </a:p>
              <a:p>
                <a:pPr algn="just">
                  <a:lnSpc>
                    <a:spcPct val="100000"/>
                  </a:lnSpc>
                  <a:spcBef>
                    <a:spcPts val="600"/>
                  </a:spcBef>
                  <a:spcAft>
                    <a:spcPts val="600"/>
                  </a:spcAft>
                  <a:buClr>
                    <a:srgbClr val="EB8A2D"/>
                  </a:buClr>
                </a:pPr>
                <a:endParaRPr lang="es-CL" sz="2400" b="1" dirty="0">
                  <a:solidFill>
                    <a:schemeClr val="tx1">
                      <a:lumMod val="95000"/>
                      <a:lumOff val="5000"/>
                    </a:schemeClr>
                  </a:solidFill>
                  <a:latin typeface="gobCL" panose="02000603050000020004" pitchFamily="50" charset="0"/>
                  <a:ea typeface="Calibri" panose="020F0502020204030204" pitchFamily="34" charset="0"/>
                  <a:cs typeface="Times New Roman" panose="02020603050405020304" pitchFamily="18" charset="0"/>
                </a:endParaRPr>
              </a:p>
              <a:p>
                <a:pPr algn="just">
                  <a:lnSpc>
                    <a:spcPct val="100000"/>
                  </a:lnSpc>
                  <a:spcBef>
                    <a:spcPts val="600"/>
                  </a:spcBef>
                  <a:spcAft>
                    <a:spcPts val="600"/>
                  </a:spcAft>
                  <a:buClr>
                    <a:srgbClr val="EB8A2D"/>
                  </a:buClr>
                </a:pPr>
                <a:r>
                  <a:rPr lang="es-CL" sz="2400" dirty="0">
                    <a:solidFill>
                      <a:schemeClr val="tx1">
                        <a:lumMod val="95000"/>
                        <a:lumOff val="5000"/>
                      </a:schemeClr>
                    </a:solidFill>
                    <a:latin typeface="gobCL" panose="02000603050000020004" pitchFamily="50" charset="0"/>
                    <a:ea typeface="Calibri" panose="020F0502020204030204" pitchFamily="34" charset="0"/>
                    <a:cs typeface="Times New Roman" panose="02020603050405020304" pitchFamily="18" charset="0"/>
                  </a:rPr>
                  <a:t>Donde </a:t>
                </a:r>
                <a14:m>
                  <m:oMath xmlns:m="http://schemas.openxmlformats.org/officeDocument/2006/math">
                    <m:sSub>
                      <m:sSubPr>
                        <m:ctrlPr>
                          <a:rPr lang="es-MX" sz="2400" b="0" i="1" smtClean="0">
                            <a:solidFill>
                              <a:schemeClr val="tx1">
                                <a:lumMod val="95000"/>
                                <a:lumOff val="5000"/>
                              </a:schemeClr>
                            </a:solidFill>
                            <a:latin typeface="Cambria Math" panose="02040503050406030204" pitchFamily="18" charset="0"/>
                            <a:ea typeface="Calibri" panose="020F0502020204030204" pitchFamily="34" charset="0"/>
                            <a:cs typeface="Times New Roman" panose="02020603050405020304" pitchFamily="18" charset="0"/>
                          </a:rPr>
                        </m:ctrlPr>
                      </m:sSubPr>
                      <m:e>
                        <m:r>
                          <a:rPr lang="es-MX" sz="2400" b="0" i="1" smtClean="0">
                            <a:solidFill>
                              <a:schemeClr val="tx1">
                                <a:lumMod val="95000"/>
                                <a:lumOff val="5000"/>
                              </a:schemeClr>
                            </a:solidFill>
                            <a:latin typeface="Cambria Math" panose="02040503050406030204" pitchFamily="18" charset="0"/>
                            <a:ea typeface="Calibri" panose="020F0502020204030204" pitchFamily="34" charset="0"/>
                            <a:cs typeface="Times New Roman" panose="02020603050405020304" pitchFamily="18" charset="0"/>
                          </a:rPr>
                          <m:t>𝐿</m:t>
                        </m:r>
                      </m:e>
                      <m:sub>
                        <m:r>
                          <a:rPr lang="es-MX" sz="2400" b="0" i="1" smtClean="0">
                            <a:solidFill>
                              <a:schemeClr val="tx1">
                                <a:lumMod val="95000"/>
                                <a:lumOff val="5000"/>
                              </a:schemeClr>
                            </a:solidFill>
                            <a:latin typeface="Cambria Math" panose="02040503050406030204" pitchFamily="18" charset="0"/>
                            <a:ea typeface="Calibri" panose="020F0502020204030204" pitchFamily="34" charset="0"/>
                            <a:cs typeface="Times New Roman" panose="02020603050405020304" pitchFamily="18" charset="0"/>
                          </a:rPr>
                          <m:t>𝑖</m:t>
                        </m:r>
                      </m:sub>
                    </m:sSub>
                  </m:oMath>
                </a14:m>
                <a:r>
                  <a:rPr lang="es-CL" sz="2400" dirty="0">
                    <a:solidFill>
                      <a:schemeClr val="tx1">
                        <a:lumMod val="95000"/>
                        <a:lumOff val="5000"/>
                      </a:schemeClr>
                    </a:solidFill>
                    <a:latin typeface="gobCL" panose="02000603050000020004" pitchFamily="50" charset="0"/>
                    <a:ea typeface="Calibri" panose="020F0502020204030204" pitchFamily="34" charset="0"/>
                    <a:cs typeface="Times New Roman" panose="02020603050405020304" pitchFamily="18" charset="0"/>
                  </a:rPr>
                  <a:t> representa el número de ocupados y </a:t>
                </a:r>
                <a14:m>
                  <m:oMath xmlns:m="http://schemas.openxmlformats.org/officeDocument/2006/math">
                    <m:sSub>
                      <m:sSubPr>
                        <m:ctrlPr>
                          <a:rPr lang="es-MX" sz="2400" i="1">
                            <a:solidFill>
                              <a:schemeClr val="tx1">
                                <a:lumMod val="95000"/>
                                <a:lumOff val="5000"/>
                              </a:schemeClr>
                            </a:solidFill>
                            <a:latin typeface="Cambria Math" panose="02040503050406030204" pitchFamily="18" charset="0"/>
                            <a:ea typeface="Calibri" panose="020F0502020204030204" pitchFamily="34" charset="0"/>
                            <a:cs typeface="Times New Roman" panose="02020603050405020304" pitchFamily="18" charset="0"/>
                          </a:rPr>
                        </m:ctrlPr>
                      </m:sSubPr>
                      <m:e>
                        <m:r>
                          <a:rPr lang="es-MX" sz="2400" i="1">
                            <a:solidFill>
                              <a:schemeClr val="tx1">
                                <a:lumMod val="95000"/>
                                <a:lumOff val="5000"/>
                              </a:schemeClr>
                            </a:solidFill>
                            <a:latin typeface="Cambria Math" panose="02040503050406030204" pitchFamily="18" charset="0"/>
                            <a:ea typeface="Calibri" panose="020F0502020204030204" pitchFamily="34" charset="0"/>
                            <a:cs typeface="Times New Roman" panose="02020603050405020304" pitchFamily="18" charset="0"/>
                          </a:rPr>
                          <m:t>𝑤</m:t>
                        </m:r>
                      </m:e>
                      <m:sub>
                        <m:r>
                          <a:rPr lang="es-MX" sz="2400" i="1">
                            <a:solidFill>
                              <a:schemeClr val="tx1">
                                <a:lumMod val="95000"/>
                                <a:lumOff val="5000"/>
                              </a:schemeClr>
                            </a:solidFill>
                            <a:latin typeface="Cambria Math" panose="02040503050406030204" pitchFamily="18" charset="0"/>
                            <a:ea typeface="Calibri" panose="020F0502020204030204" pitchFamily="34" charset="0"/>
                            <a:cs typeface="Times New Roman" panose="02020603050405020304" pitchFamily="18" charset="0"/>
                          </a:rPr>
                          <m:t>𝑖</m:t>
                        </m:r>
                      </m:sub>
                    </m:sSub>
                  </m:oMath>
                </a14:m>
                <a:r>
                  <a:rPr lang="es-CL" sz="2400" dirty="0">
                    <a:solidFill>
                      <a:schemeClr val="tx1">
                        <a:lumMod val="95000"/>
                        <a:lumOff val="5000"/>
                      </a:schemeClr>
                    </a:solidFill>
                    <a:latin typeface="gobCL" panose="02000603050000020004" pitchFamily="50" charset="0"/>
                    <a:ea typeface="Calibri" panose="020F0502020204030204" pitchFamily="34" charset="0"/>
                    <a:cs typeface="Times New Roman" panose="02020603050405020304" pitchFamily="18" charset="0"/>
                  </a:rPr>
                  <a:t> el salario promedio del grupo educacional </a:t>
                </a:r>
                <a14:m>
                  <m:oMath xmlns:m="http://schemas.openxmlformats.org/officeDocument/2006/math">
                    <m:r>
                      <a:rPr lang="es-MX" sz="2400" i="1">
                        <a:solidFill>
                          <a:schemeClr val="tx1">
                            <a:lumMod val="95000"/>
                            <a:lumOff val="5000"/>
                          </a:schemeClr>
                        </a:solidFill>
                        <a:latin typeface="Cambria Math" panose="02040503050406030204" pitchFamily="18" charset="0"/>
                        <a:ea typeface="Calibri" panose="020F0502020204030204" pitchFamily="34" charset="0"/>
                        <a:cs typeface="Times New Roman" panose="02020603050405020304" pitchFamily="18" charset="0"/>
                      </a:rPr>
                      <m:t>𝑖</m:t>
                    </m:r>
                  </m:oMath>
                </a14:m>
                <a:r>
                  <a:rPr lang="es-CL" sz="2400" dirty="0">
                    <a:solidFill>
                      <a:schemeClr val="tx1">
                        <a:lumMod val="95000"/>
                        <a:lumOff val="5000"/>
                      </a:schemeClr>
                    </a:solidFill>
                    <a:latin typeface="gobCL" panose="02000603050000020004" pitchFamily="50" charset="0"/>
                    <a:ea typeface="Calibri" panose="020F0502020204030204" pitchFamily="34" charset="0"/>
                    <a:cs typeface="Times New Roman" panose="02020603050405020304" pitchFamily="18" charset="0"/>
                  </a:rPr>
                  <a:t>  </a:t>
                </a:r>
              </a:p>
              <a:p>
                <a:pPr algn="just">
                  <a:lnSpc>
                    <a:spcPct val="100000"/>
                  </a:lnSpc>
                  <a:spcBef>
                    <a:spcPts val="600"/>
                  </a:spcBef>
                  <a:spcAft>
                    <a:spcPts val="600"/>
                  </a:spcAft>
                  <a:buClr>
                    <a:srgbClr val="EB8A2D"/>
                  </a:buClr>
                </a:pPr>
                <a:endParaRPr lang="es-CL" sz="2400" dirty="0">
                  <a:solidFill>
                    <a:schemeClr val="tx1">
                      <a:lumMod val="95000"/>
                      <a:lumOff val="5000"/>
                    </a:schemeClr>
                  </a:solidFill>
                  <a:latin typeface="gobCL" panose="02000603050000020004" pitchFamily="50" charset="0"/>
                  <a:ea typeface="Calibri" panose="020F0502020204030204" pitchFamily="34" charset="0"/>
                  <a:cs typeface="Times New Roman" panose="02020603050405020304" pitchFamily="18" charset="0"/>
                </a:endParaRPr>
              </a:p>
              <a:p>
                <a:pPr marL="0" indent="0" algn="just">
                  <a:lnSpc>
                    <a:spcPct val="100000"/>
                  </a:lnSpc>
                  <a:spcBef>
                    <a:spcPts val="600"/>
                  </a:spcBef>
                  <a:spcAft>
                    <a:spcPts val="600"/>
                  </a:spcAft>
                  <a:buClr>
                    <a:srgbClr val="EB8A2D"/>
                  </a:buClr>
                  <a:buNone/>
                </a:pPr>
                <a:endParaRPr lang="es-CL" sz="2400" dirty="0">
                  <a:solidFill>
                    <a:schemeClr val="tx1">
                      <a:lumMod val="95000"/>
                      <a:lumOff val="5000"/>
                    </a:schemeClr>
                  </a:solidFill>
                  <a:latin typeface="gobCL" panose="02000603050000020004" pitchFamily="50" charset="0"/>
                  <a:ea typeface="Calibri" panose="020F0502020204030204" pitchFamily="34" charset="0"/>
                  <a:cs typeface="Times New Roman" panose="02020603050405020304" pitchFamily="18" charset="0"/>
                </a:endParaRPr>
              </a:p>
              <a:p>
                <a:pPr marL="0" indent="0" algn="just">
                  <a:lnSpc>
                    <a:spcPct val="100000"/>
                  </a:lnSpc>
                  <a:spcBef>
                    <a:spcPts val="600"/>
                  </a:spcBef>
                  <a:spcAft>
                    <a:spcPts val="600"/>
                  </a:spcAft>
                  <a:buClr>
                    <a:srgbClr val="EB8A2D"/>
                  </a:buClr>
                  <a:buNone/>
                </a:pPr>
                <a:endParaRPr lang="es-CL" sz="2400" dirty="0">
                  <a:solidFill>
                    <a:schemeClr val="tx1">
                      <a:lumMod val="95000"/>
                      <a:lumOff val="5000"/>
                    </a:schemeClr>
                  </a:solidFill>
                  <a:latin typeface="gobCL" panose="02000603050000020004" pitchFamily="50" charset="0"/>
                  <a:ea typeface="Calibri" panose="020F0502020204030204" pitchFamily="34" charset="0"/>
                  <a:cs typeface="Times New Roman" panose="02020603050405020304" pitchFamily="18" charset="0"/>
                </a:endParaRPr>
              </a:p>
              <a:p>
                <a:pPr marL="0" indent="0" algn="just">
                  <a:lnSpc>
                    <a:spcPct val="100000"/>
                  </a:lnSpc>
                  <a:spcBef>
                    <a:spcPts val="600"/>
                  </a:spcBef>
                  <a:spcAft>
                    <a:spcPts val="600"/>
                  </a:spcAft>
                  <a:buClr>
                    <a:srgbClr val="EB8A2D"/>
                  </a:buClr>
                  <a:buNone/>
                </a:pPr>
                <a:endParaRPr lang="es-CL" sz="2000" dirty="0">
                  <a:solidFill>
                    <a:schemeClr val="tx1">
                      <a:lumMod val="95000"/>
                      <a:lumOff val="5000"/>
                    </a:schemeClr>
                  </a:solidFill>
                  <a:effectLst/>
                  <a:latin typeface="gobCL" panose="02000603050000020004" pitchFamily="50" charset="0"/>
                  <a:ea typeface="Calibri" panose="020F0502020204030204" pitchFamily="34" charset="0"/>
                  <a:cs typeface="Times New Roman" panose="02020603050405020304" pitchFamily="18" charset="0"/>
                </a:endParaRPr>
              </a:p>
            </p:txBody>
          </p:sp>
        </mc:Choice>
        <mc:Fallback xmlns="">
          <p:sp>
            <p:nvSpPr>
              <p:cNvPr id="12" name="Marcador de texto 2">
                <a:extLst>
                  <a:ext uri="{FF2B5EF4-FFF2-40B4-BE49-F238E27FC236}">
                    <a16:creationId xmlns:a16="http://schemas.microsoft.com/office/drawing/2014/main" id="{3DBE83E6-588F-22B1-2937-968776DFAEC6}"/>
                  </a:ext>
                </a:extLst>
              </p:cNvPr>
              <p:cNvSpPr txBox="1">
                <a:spLocks noRot="1" noChangeAspect="1" noMove="1" noResize="1" noEditPoints="1" noAdjustHandles="1" noChangeArrowheads="1" noChangeShapeType="1" noTextEdit="1"/>
              </p:cNvSpPr>
              <p:nvPr/>
            </p:nvSpPr>
            <p:spPr>
              <a:xfrm>
                <a:off x="838200" y="1590385"/>
                <a:ext cx="10515600" cy="4072517"/>
              </a:xfrm>
              <a:prstGeom prst="rect">
                <a:avLst/>
              </a:prstGeom>
              <a:blipFill>
                <a:blip r:embed="rId3"/>
                <a:stretch>
                  <a:fillRect l="-928" t="-1198" r="-870" b="-12725"/>
                </a:stretch>
              </a:blipFill>
            </p:spPr>
            <p:txBody>
              <a:bodyPr/>
              <a:lstStyle/>
              <a:p>
                <a:r>
                  <a:rPr lang="es-CL">
                    <a:noFill/>
                  </a:rPr>
                  <a:t> </a:t>
                </a:r>
              </a:p>
            </p:txBody>
          </p:sp>
        </mc:Fallback>
      </mc:AlternateContent>
      <p:pic>
        <p:nvPicPr>
          <p:cNvPr id="14" name="Imagen 4">
            <a:extLst>
              <a:ext uri="{FF2B5EF4-FFF2-40B4-BE49-F238E27FC236}">
                <a16:creationId xmlns:a16="http://schemas.microsoft.com/office/drawing/2014/main" id="{E625FF39-BF6A-BC3E-443B-2136BC16044D}"/>
              </a:ext>
            </a:extLst>
          </p:cNvPr>
          <p:cNvPicPr>
            <a:picLocks noChangeAspect="1"/>
          </p:cNvPicPr>
          <p:nvPr/>
        </p:nvPicPr>
        <p:blipFill>
          <a:blip r:embed="rId4"/>
          <a:stretch>
            <a:fillRect/>
          </a:stretch>
        </p:blipFill>
        <p:spPr>
          <a:xfrm>
            <a:off x="10869617" y="6158242"/>
            <a:ext cx="1214363" cy="541867"/>
          </a:xfrm>
          <a:prstGeom prst="rect">
            <a:avLst/>
          </a:prstGeom>
        </p:spPr>
      </p:pic>
      <p:sp>
        <p:nvSpPr>
          <p:cNvPr id="20" name="Título 1">
            <a:extLst>
              <a:ext uri="{FF2B5EF4-FFF2-40B4-BE49-F238E27FC236}">
                <a16:creationId xmlns:a16="http://schemas.microsoft.com/office/drawing/2014/main" id="{8E74F7B6-87C1-0338-4504-2A01A3715C28}"/>
              </a:ext>
            </a:extLst>
          </p:cNvPr>
          <p:cNvSpPr>
            <a:spLocks noGrp="1"/>
          </p:cNvSpPr>
          <p:nvPr>
            <p:ph type="title"/>
          </p:nvPr>
        </p:nvSpPr>
        <p:spPr>
          <a:xfrm>
            <a:off x="838200" y="264822"/>
            <a:ext cx="10515600" cy="1325563"/>
          </a:xfrm>
        </p:spPr>
        <p:txBody>
          <a:bodyPr>
            <a:normAutofit/>
          </a:bodyPr>
          <a:lstStyle/>
          <a:p>
            <a:r>
              <a:rPr lang="es-CL" sz="3600" b="1">
                <a:solidFill>
                  <a:srgbClr val="E03B26"/>
                </a:solidFill>
                <a:latin typeface="gobCL" pitchFamily="2" charset="77"/>
                <a:cs typeface="Arial"/>
              </a:rPr>
              <a:t>PTF Ajustes CNEP : </a:t>
            </a:r>
            <a:r>
              <a:rPr lang="es-CL" sz="3600">
                <a:solidFill>
                  <a:srgbClr val="E03B26"/>
                </a:solidFill>
                <a:latin typeface="gobCL" pitchFamily="2" charset="77"/>
                <a:cs typeface="Arial"/>
              </a:rPr>
              <a:t>Capital humano</a:t>
            </a:r>
            <a:endParaRPr lang="es-ES_tradnl" sz="3600">
              <a:solidFill>
                <a:srgbClr val="E03B26"/>
              </a:solidFill>
              <a:latin typeface="gobCL" pitchFamily="2" charset="77"/>
              <a:cs typeface="Arial"/>
            </a:endParaRPr>
          </a:p>
        </p:txBody>
      </p:sp>
      <mc:AlternateContent xmlns:mc="http://schemas.openxmlformats.org/markup-compatibility/2006" xmlns:a14="http://schemas.microsoft.com/office/drawing/2010/main">
        <mc:Choice Requires="a14">
          <p:sp>
            <p:nvSpPr>
              <p:cNvPr id="7" name="CuadroTexto 6">
                <a:extLst>
                  <a:ext uri="{FF2B5EF4-FFF2-40B4-BE49-F238E27FC236}">
                    <a16:creationId xmlns:a16="http://schemas.microsoft.com/office/drawing/2014/main" id="{997A1E94-DC1E-9ABD-FC32-92851524EE5B}"/>
                  </a:ext>
                </a:extLst>
              </p:cNvPr>
              <p:cNvSpPr txBox="1"/>
              <p:nvPr/>
            </p:nvSpPr>
            <p:spPr>
              <a:xfrm>
                <a:off x="4929890" y="3722698"/>
                <a:ext cx="3996939" cy="1127103"/>
              </a:xfrm>
              <a:prstGeom prst="rect">
                <a:avLst/>
              </a:prstGeom>
              <a:noFill/>
            </p:spPr>
            <p:txBody>
              <a:bodyPr wrap="square">
                <a:spAutoFit/>
              </a:bodyPr>
              <a:lstStyle/>
              <a:p>
                <a:pPr/>
                <a14:m>
                  <m:oMathPara xmlns:m="http://schemas.openxmlformats.org/officeDocument/2006/math">
                    <m:oMathParaPr>
                      <m:jc m:val="centerGroup"/>
                    </m:oMathParaPr>
                    <m:oMath xmlns:m="http://schemas.openxmlformats.org/officeDocument/2006/math">
                      <m:r>
                        <m:rPr>
                          <m:sty m:val="p"/>
                        </m:rPr>
                        <a:rPr lang="es-MX" sz="2400" i="0" smtClean="0">
                          <a:latin typeface="Cambria Math" panose="02040503050406030204" pitchFamily="18" charset="0"/>
                        </a:rPr>
                        <m:t>AJ</m:t>
                      </m:r>
                      <m:sSub>
                        <m:sSubPr>
                          <m:ctrlPr>
                            <a:rPr lang="es-MX" sz="2400" i="1">
                              <a:solidFill>
                                <a:srgbClr val="836967"/>
                              </a:solidFill>
                              <a:latin typeface="Cambria Math" panose="02040503050406030204" pitchFamily="18" charset="0"/>
                            </a:rPr>
                          </m:ctrlPr>
                        </m:sSubPr>
                        <m:e>
                          <m:r>
                            <m:rPr>
                              <m:sty m:val="p"/>
                            </m:rPr>
                            <a:rPr lang="es-MX" sz="2400" i="0">
                              <a:latin typeface="Cambria Math" panose="02040503050406030204" pitchFamily="18" charset="0"/>
                            </a:rPr>
                            <m:t>L</m:t>
                          </m:r>
                        </m:e>
                        <m:sub>
                          <m:r>
                            <m:rPr>
                              <m:sty m:val="p"/>
                            </m:rPr>
                            <a:rPr lang="es-MX" sz="2400" i="0">
                              <a:latin typeface="Cambria Math" panose="02040503050406030204" pitchFamily="18" charset="0"/>
                            </a:rPr>
                            <m:t>t</m:t>
                          </m:r>
                        </m:sub>
                      </m:sSub>
                      <m:r>
                        <a:rPr lang="es-MX" sz="2400" i="0">
                          <a:latin typeface="Cambria Math" panose="02040503050406030204" pitchFamily="18" charset="0"/>
                        </a:rPr>
                        <m:t>=</m:t>
                      </m:r>
                      <m:nary>
                        <m:naryPr>
                          <m:chr m:val="∑"/>
                          <m:limLoc m:val="undOvr"/>
                          <m:ctrlPr>
                            <a:rPr lang="es-MX" sz="2400" i="1">
                              <a:latin typeface="Cambria Math" panose="02040503050406030204" pitchFamily="18" charset="0"/>
                            </a:rPr>
                          </m:ctrlPr>
                        </m:naryPr>
                        <m:sub>
                          <m:r>
                            <m:rPr>
                              <m:sty m:val="p"/>
                            </m:rPr>
                            <a:rPr lang="es-MX" sz="2400" i="0">
                              <a:latin typeface="Cambria Math" panose="02040503050406030204" pitchFamily="18" charset="0"/>
                            </a:rPr>
                            <m:t>i</m:t>
                          </m:r>
                          <m:r>
                            <a:rPr lang="es-MX" sz="2400" i="0">
                              <a:latin typeface="Cambria Math" panose="02040503050406030204" pitchFamily="18" charset="0"/>
                            </a:rPr>
                            <m:t>=1</m:t>
                          </m:r>
                        </m:sub>
                        <m:sup>
                          <m:r>
                            <a:rPr lang="es-MX" sz="2400" i="0">
                              <a:latin typeface="Cambria Math" panose="02040503050406030204" pitchFamily="18" charset="0"/>
                            </a:rPr>
                            <m:t>4</m:t>
                          </m:r>
                        </m:sup>
                        <m:e>
                          <m:f>
                            <m:fPr>
                              <m:ctrlPr>
                                <a:rPr lang="es-MX" sz="2400" i="1" smtClean="0">
                                  <a:solidFill>
                                    <a:schemeClr val="tx1"/>
                                  </a:solidFill>
                                  <a:latin typeface="Cambria Math" panose="02040503050406030204" pitchFamily="18" charset="0"/>
                                </a:rPr>
                              </m:ctrlPr>
                            </m:fPr>
                            <m:num>
                              <m:sSub>
                                <m:sSubPr>
                                  <m:ctrlPr>
                                    <a:rPr lang="es-MX" sz="2400" i="1" smtClean="0">
                                      <a:solidFill>
                                        <a:schemeClr val="tx1"/>
                                      </a:solidFill>
                                      <a:latin typeface="Cambria Math" panose="02040503050406030204" pitchFamily="18" charset="0"/>
                                    </a:rPr>
                                  </m:ctrlPr>
                                </m:sSubPr>
                                <m:e>
                                  <m:acc>
                                    <m:accPr>
                                      <m:chr m:val="̂"/>
                                      <m:ctrlPr>
                                        <a:rPr lang="es-MX" sz="2400" i="1">
                                          <a:solidFill>
                                            <a:schemeClr val="tx1"/>
                                          </a:solidFill>
                                          <a:latin typeface="Cambria Math" panose="02040503050406030204" pitchFamily="18" charset="0"/>
                                        </a:rPr>
                                      </m:ctrlPr>
                                    </m:accPr>
                                    <m:e>
                                      <m:r>
                                        <m:rPr>
                                          <m:sty m:val="p"/>
                                        </m:rPr>
                                        <a:rPr lang="es-MX" sz="2400" b="0" i="0" smtClean="0">
                                          <a:solidFill>
                                            <a:schemeClr val="tx1"/>
                                          </a:solidFill>
                                          <a:latin typeface="Cambria Math" panose="02040503050406030204" pitchFamily="18" charset="0"/>
                                        </a:rPr>
                                        <m:t>L</m:t>
                                      </m:r>
                                      <m:r>
                                        <a:rPr lang="es-MX" sz="2400" b="0" i="0" smtClean="0">
                                          <a:solidFill>
                                            <a:schemeClr val="tx1"/>
                                          </a:solidFill>
                                          <a:latin typeface="Cambria Math" panose="02040503050406030204" pitchFamily="18" charset="0"/>
                                        </a:rPr>
                                        <m:t> </m:t>
                                      </m:r>
                                    </m:e>
                                  </m:acc>
                                </m:e>
                                <m:sub>
                                  <m:r>
                                    <m:rPr>
                                      <m:sty m:val="p"/>
                                    </m:rPr>
                                    <a:rPr lang="es-MX" sz="2400" i="0">
                                      <a:solidFill>
                                        <a:schemeClr val="tx1"/>
                                      </a:solidFill>
                                      <a:latin typeface="Cambria Math" panose="02040503050406030204" pitchFamily="18" charset="0"/>
                                    </a:rPr>
                                    <m:t>i</m:t>
                                  </m:r>
                                </m:sub>
                              </m:sSub>
                            </m:num>
                            <m:den>
                              <m:acc>
                                <m:accPr>
                                  <m:chr m:val="̂"/>
                                  <m:ctrlPr>
                                    <a:rPr lang="es-MX" sz="2400" i="1">
                                      <a:solidFill>
                                        <a:schemeClr val="tx1"/>
                                      </a:solidFill>
                                      <a:latin typeface="Cambria Math" panose="02040503050406030204" pitchFamily="18" charset="0"/>
                                    </a:rPr>
                                  </m:ctrlPr>
                                </m:accPr>
                                <m:e>
                                  <m:r>
                                    <m:rPr>
                                      <m:sty m:val="p"/>
                                    </m:rPr>
                                    <a:rPr lang="es-MX" sz="2400" b="0" i="0" smtClean="0">
                                      <a:solidFill>
                                        <a:schemeClr val="tx1"/>
                                      </a:solidFill>
                                      <a:latin typeface="Cambria Math" panose="02040503050406030204" pitchFamily="18" charset="0"/>
                                    </a:rPr>
                                    <m:t>L</m:t>
                                  </m:r>
                                </m:e>
                              </m:acc>
                            </m:den>
                          </m:f>
                        </m:e>
                      </m:nary>
                      <m:r>
                        <a:rPr lang="es-MX" sz="2400" i="0">
                          <a:latin typeface="Cambria Math" panose="02040503050406030204" pitchFamily="18" charset="0"/>
                        </a:rPr>
                        <m:t>⋅</m:t>
                      </m:r>
                      <m:f>
                        <m:fPr>
                          <m:ctrlPr>
                            <a:rPr lang="es-MX" sz="2400" i="1">
                              <a:solidFill>
                                <a:srgbClr val="836967"/>
                              </a:solidFill>
                              <a:latin typeface="Cambria Math" panose="02040503050406030204" pitchFamily="18" charset="0"/>
                            </a:rPr>
                          </m:ctrlPr>
                        </m:fPr>
                        <m:num>
                          <m:sSub>
                            <m:sSubPr>
                              <m:ctrlPr>
                                <a:rPr lang="es-MX" sz="2400" i="1">
                                  <a:solidFill>
                                    <a:srgbClr val="836967"/>
                                  </a:solidFill>
                                  <a:latin typeface="Cambria Math" panose="02040503050406030204" pitchFamily="18" charset="0"/>
                                </a:rPr>
                              </m:ctrlPr>
                            </m:sSubPr>
                            <m:e>
                              <m:r>
                                <m:rPr>
                                  <m:sty m:val="p"/>
                                </m:rPr>
                                <a:rPr lang="es-MX" sz="2400" i="0">
                                  <a:latin typeface="Cambria Math" panose="02040503050406030204" pitchFamily="18" charset="0"/>
                                </a:rPr>
                                <m:t>w</m:t>
                              </m:r>
                            </m:e>
                            <m:sub>
                              <m:r>
                                <m:rPr>
                                  <m:sty m:val="p"/>
                                </m:rPr>
                                <a:rPr lang="es-MX" sz="2400" i="0">
                                  <a:latin typeface="Cambria Math" panose="02040503050406030204" pitchFamily="18" charset="0"/>
                                </a:rPr>
                                <m:t>i</m:t>
                              </m:r>
                            </m:sub>
                          </m:sSub>
                        </m:num>
                        <m:den>
                          <m:sSub>
                            <m:sSubPr>
                              <m:ctrlPr>
                                <a:rPr lang="es-MX" sz="2400" i="1">
                                  <a:solidFill>
                                    <a:srgbClr val="836967"/>
                                  </a:solidFill>
                                  <a:latin typeface="Cambria Math" panose="02040503050406030204" pitchFamily="18" charset="0"/>
                                </a:rPr>
                              </m:ctrlPr>
                            </m:sSubPr>
                            <m:e>
                              <m:r>
                                <m:rPr>
                                  <m:sty m:val="p"/>
                                </m:rPr>
                                <a:rPr lang="es-MX" sz="2400" i="0">
                                  <a:latin typeface="Cambria Math" panose="02040503050406030204" pitchFamily="18" charset="0"/>
                                </a:rPr>
                                <m:t>w</m:t>
                              </m:r>
                            </m:e>
                            <m:sub>
                              <m:r>
                                <a:rPr lang="es-MX" sz="2400" i="0">
                                  <a:latin typeface="Cambria Math" panose="02040503050406030204" pitchFamily="18" charset="0"/>
                                </a:rPr>
                                <m:t>1</m:t>
                              </m:r>
                            </m:sub>
                          </m:sSub>
                        </m:den>
                      </m:f>
                    </m:oMath>
                  </m:oMathPara>
                </a14:m>
                <a:endParaRPr lang="es-MX" sz="2400"/>
              </a:p>
            </p:txBody>
          </p:sp>
        </mc:Choice>
        <mc:Fallback xmlns="">
          <p:sp>
            <p:nvSpPr>
              <p:cNvPr id="7" name="CuadroTexto 6">
                <a:extLst>
                  <a:ext uri="{FF2B5EF4-FFF2-40B4-BE49-F238E27FC236}">
                    <a16:creationId xmlns:a16="http://schemas.microsoft.com/office/drawing/2014/main" id="{997A1E94-DC1E-9ABD-FC32-92851524EE5B}"/>
                  </a:ext>
                </a:extLst>
              </p:cNvPr>
              <p:cNvSpPr txBox="1">
                <a:spLocks noRot="1" noChangeAspect="1" noMove="1" noResize="1" noEditPoints="1" noAdjustHandles="1" noChangeArrowheads="1" noChangeShapeType="1" noTextEdit="1"/>
              </p:cNvSpPr>
              <p:nvPr/>
            </p:nvSpPr>
            <p:spPr>
              <a:xfrm>
                <a:off x="4929890" y="3722698"/>
                <a:ext cx="3996939" cy="1127103"/>
              </a:xfrm>
              <a:prstGeom prst="rect">
                <a:avLst/>
              </a:prstGeom>
              <a:blipFill>
                <a:blip r:embed="rId5"/>
                <a:stretch>
                  <a:fillRect/>
                </a:stretch>
              </a:blipFill>
            </p:spPr>
            <p:txBody>
              <a:bodyPr/>
              <a:lstStyle/>
              <a:p>
                <a:r>
                  <a:rPr lang="en-US">
                    <a:noFill/>
                  </a:rPr>
                  <a:t> </a:t>
                </a:r>
              </a:p>
            </p:txBody>
          </p:sp>
        </mc:Fallback>
      </mc:AlternateContent>
    </p:spTree>
    <p:extLst>
      <p:ext uri="{BB962C8B-B14F-4D97-AF65-F5344CB8AC3E}">
        <p14:creationId xmlns:p14="http://schemas.microsoft.com/office/powerpoint/2010/main" val="303677286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show="0">
  <p:cSld>
    <p:spTree>
      <p:nvGrpSpPr>
        <p:cNvPr id="1" name="">
          <a:extLst>
            <a:ext uri="{FF2B5EF4-FFF2-40B4-BE49-F238E27FC236}">
              <a16:creationId xmlns:a16="http://schemas.microsoft.com/office/drawing/2014/main" id="{763B2C33-784C-214B-2F5C-B19650320243}"/>
            </a:ext>
          </a:extLst>
        </p:cNvPr>
        <p:cNvGrpSpPr/>
        <p:nvPr/>
      </p:nvGrpSpPr>
      <p:grpSpPr>
        <a:xfrm>
          <a:off x="0" y="0"/>
          <a:ext cx="0" cy="0"/>
          <a:chOff x="0" y="0"/>
          <a:chExt cx="0" cy="0"/>
        </a:xfrm>
      </p:grpSpPr>
      <p:sp>
        <p:nvSpPr>
          <p:cNvPr id="12" name="Marcador de texto 2">
            <a:extLst>
              <a:ext uri="{FF2B5EF4-FFF2-40B4-BE49-F238E27FC236}">
                <a16:creationId xmlns:a16="http://schemas.microsoft.com/office/drawing/2014/main" id="{C30347DD-A30A-34ED-D606-F3AE0C255407}"/>
              </a:ext>
            </a:extLst>
          </p:cNvPr>
          <p:cNvSpPr txBox="1">
            <a:spLocks/>
          </p:cNvSpPr>
          <p:nvPr/>
        </p:nvSpPr>
        <p:spPr>
          <a:xfrm>
            <a:off x="838200" y="1590385"/>
            <a:ext cx="10515600" cy="4072517"/>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lnSpc>
                <a:spcPct val="100000"/>
              </a:lnSpc>
              <a:spcBef>
                <a:spcPts val="600"/>
              </a:spcBef>
              <a:spcAft>
                <a:spcPts val="600"/>
              </a:spcAft>
              <a:buClr>
                <a:srgbClr val="EB8A2D"/>
              </a:buClr>
              <a:buNone/>
            </a:pPr>
            <a:r>
              <a:rPr lang="es-CL" sz="2400" dirty="0">
                <a:solidFill>
                  <a:schemeClr val="tx1">
                    <a:lumMod val="95000"/>
                    <a:lumOff val="5000"/>
                  </a:schemeClr>
                </a:solidFill>
                <a:latin typeface="gobCL" panose="02000603050000020004" pitchFamily="50" charset="0"/>
                <a:ea typeface="Calibri" panose="020F0502020204030204" pitchFamily="34" charset="0"/>
                <a:cs typeface="Times New Roman" panose="02020603050405020304" pitchFamily="18" charset="0"/>
              </a:rPr>
              <a:t>El cálculo de PTF de la CNEP realiza ajustes a los factores:</a:t>
            </a:r>
          </a:p>
          <a:p>
            <a:pPr algn="just">
              <a:lnSpc>
                <a:spcPct val="100000"/>
              </a:lnSpc>
              <a:spcBef>
                <a:spcPts val="600"/>
              </a:spcBef>
              <a:spcAft>
                <a:spcPts val="600"/>
              </a:spcAft>
              <a:buClr>
                <a:srgbClr val="EB8A2D"/>
              </a:buClr>
            </a:pPr>
            <a:r>
              <a:rPr lang="es-CL" sz="2400" dirty="0">
                <a:solidFill>
                  <a:schemeClr val="tx1">
                    <a:lumMod val="95000"/>
                    <a:lumOff val="5000"/>
                  </a:schemeClr>
                </a:solidFill>
                <a:latin typeface="gobCL" panose="02000603050000020004" pitchFamily="50" charset="0"/>
                <a:ea typeface="Calibri" panose="020F0502020204030204" pitchFamily="34" charset="0"/>
                <a:cs typeface="Times New Roman" panose="02020603050405020304" pitchFamily="18" charset="0"/>
              </a:rPr>
              <a:t>Ajuste de intensidad de uso de capital (AJK): Busca corregir por el grado de </a:t>
            </a:r>
            <a:r>
              <a:rPr lang="es-CL" sz="2400" b="1" dirty="0">
                <a:solidFill>
                  <a:schemeClr val="tx1">
                    <a:lumMod val="95000"/>
                    <a:lumOff val="5000"/>
                  </a:schemeClr>
                </a:solidFill>
                <a:latin typeface="gobCL" panose="02000603050000020004" pitchFamily="50" charset="0"/>
                <a:ea typeface="Calibri" panose="020F0502020204030204" pitchFamily="34" charset="0"/>
                <a:cs typeface="Times New Roman" panose="02020603050405020304" pitchFamily="18" charset="0"/>
              </a:rPr>
              <a:t>subutilización del capital en el ciclo económico</a:t>
            </a:r>
          </a:p>
          <a:p>
            <a:pPr algn="just">
              <a:lnSpc>
                <a:spcPct val="100000"/>
              </a:lnSpc>
              <a:spcBef>
                <a:spcPts val="600"/>
              </a:spcBef>
              <a:spcAft>
                <a:spcPts val="600"/>
              </a:spcAft>
              <a:buClr>
                <a:srgbClr val="EB8A2D"/>
              </a:buClr>
            </a:pPr>
            <a:endParaRPr lang="es-CL" sz="2400" b="1" dirty="0">
              <a:solidFill>
                <a:schemeClr val="tx1">
                  <a:lumMod val="95000"/>
                  <a:lumOff val="5000"/>
                </a:schemeClr>
              </a:solidFill>
              <a:latin typeface="gobCL" panose="02000603050000020004" pitchFamily="50" charset="0"/>
              <a:ea typeface="Calibri" panose="020F0502020204030204" pitchFamily="34" charset="0"/>
              <a:cs typeface="Times New Roman" panose="02020603050405020304" pitchFamily="18" charset="0"/>
            </a:endParaRPr>
          </a:p>
          <a:p>
            <a:pPr algn="just">
              <a:lnSpc>
                <a:spcPct val="100000"/>
              </a:lnSpc>
              <a:spcBef>
                <a:spcPts val="600"/>
              </a:spcBef>
              <a:spcAft>
                <a:spcPts val="600"/>
              </a:spcAft>
              <a:buClr>
                <a:srgbClr val="EB8A2D"/>
              </a:buClr>
            </a:pPr>
            <a:endParaRPr lang="es-CL" sz="2400" b="1" dirty="0">
              <a:solidFill>
                <a:schemeClr val="tx1">
                  <a:lumMod val="95000"/>
                  <a:lumOff val="5000"/>
                </a:schemeClr>
              </a:solidFill>
              <a:latin typeface="gobCL" panose="02000603050000020004" pitchFamily="50" charset="0"/>
              <a:ea typeface="Calibri" panose="020F0502020204030204" pitchFamily="34" charset="0"/>
              <a:cs typeface="Times New Roman" panose="02020603050405020304" pitchFamily="18" charset="0"/>
            </a:endParaRPr>
          </a:p>
          <a:p>
            <a:pPr algn="just">
              <a:lnSpc>
                <a:spcPct val="100000"/>
              </a:lnSpc>
              <a:spcBef>
                <a:spcPts val="600"/>
              </a:spcBef>
              <a:spcAft>
                <a:spcPts val="600"/>
              </a:spcAft>
              <a:buClr>
                <a:srgbClr val="EB8A2D"/>
              </a:buClr>
            </a:pPr>
            <a:endParaRPr lang="es-CL" sz="2400" b="1" dirty="0">
              <a:solidFill>
                <a:schemeClr val="tx1">
                  <a:lumMod val="95000"/>
                  <a:lumOff val="5000"/>
                </a:schemeClr>
              </a:solidFill>
              <a:latin typeface="gobCL" panose="02000603050000020004" pitchFamily="50" charset="0"/>
              <a:ea typeface="Calibri" panose="020F0502020204030204" pitchFamily="34" charset="0"/>
              <a:cs typeface="Times New Roman" panose="02020603050405020304" pitchFamily="18" charset="0"/>
            </a:endParaRPr>
          </a:p>
          <a:p>
            <a:pPr algn="just">
              <a:lnSpc>
                <a:spcPct val="100000"/>
              </a:lnSpc>
              <a:spcBef>
                <a:spcPts val="600"/>
              </a:spcBef>
              <a:spcAft>
                <a:spcPts val="600"/>
              </a:spcAft>
              <a:buClr>
                <a:srgbClr val="EB8A2D"/>
              </a:buClr>
            </a:pPr>
            <a:endParaRPr lang="es-CL" sz="2400" b="1" dirty="0">
              <a:solidFill>
                <a:schemeClr val="tx1">
                  <a:lumMod val="95000"/>
                  <a:lumOff val="5000"/>
                </a:schemeClr>
              </a:solidFill>
              <a:latin typeface="gobCL" panose="02000603050000020004" pitchFamily="50" charset="0"/>
              <a:ea typeface="Calibri" panose="020F0502020204030204" pitchFamily="34" charset="0"/>
              <a:cs typeface="Times New Roman" panose="02020603050405020304" pitchFamily="18" charset="0"/>
            </a:endParaRPr>
          </a:p>
          <a:p>
            <a:pPr algn="just">
              <a:lnSpc>
                <a:spcPct val="100000"/>
              </a:lnSpc>
              <a:spcBef>
                <a:spcPts val="600"/>
              </a:spcBef>
              <a:spcAft>
                <a:spcPts val="600"/>
              </a:spcAft>
              <a:buClr>
                <a:srgbClr val="EB8A2D"/>
              </a:buClr>
            </a:pPr>
            <a:endParaRPr lang="es-CL" sz="2400" dirty="0">
              <a:solidFill>
                <a:schemeClr val="tx1">
                  <a:lumMod val="95000"/>
                  <a:lumOff val="5000"/>
                </a:schemeClr>
              </a:solidFill>
              <a:latin typeface="gobCL" panose="02000603050000020004" pitchFamily="50" charset="0"/>
              <a:ea typeface="Calibri" panose="020F0502020204030204" pitchFamily="34" charset="0"/>
              <a:cs typeface="Times New Roman" panose="02020603050405020304" pitchFamily="18" charset="0"/>
            </a:endParaRPr>
          </a:p>
          <a:p>
            <a:pPr algn="just">
              <a:lnSpc>
                <a:spcPct val="100000"/>
              </a:lnSpc>
              <a:spcBef>
                <a:spcPts val="600"/>
              </a:spcBef>
              <a:spcAft>
                <a:spcPts val="600"/>
              </a:spcAft>
              <a:buClr>
                <a:srgbClr val="EB8A2D"/>
              </a:buClr>
            </a:pPr>
            <a:r>
              <a:rPr lang="es-CL" sz="2400" dirty="0">
                <a:solidFill>
                  <a:schemeClr val="tx1">
                    <a:lumMod val="95000"/>
                    <a:lumOff val="5000"/>
                  </a:schemeClr>
                </a:solidFill>
                <a:latin typeface="gobCL" panose="02000603050000020004" pitchFamily="50" charset="0"/>
                <a:ea typeface="Calibri" panose="020F0502020204030204" pitchFamily="34" charset="0"/>
                <a:cs typeface="Times New Roman" panose="02020603050405020304" pitchFamily="18" charset="0"/>
              </a:rPr>
              <a:t>También se presentan los resultados con el ajuste de DIPRES que considera el ratio entre el porcentaje de ocupados y el porcentaje de ocupados natural</a:t>
            </a:r>
            <a:endParaRPr lang="es-CL" sz="2000" dirty="0">
              <a:solidFill>
                <a:schemeClr val="tx1">
                  <a:lumMod val="95000"/>
                  <a:lumOff val="5000"/>
                </a:schemeClr>
              </a:solidFill>
              <a:effectLst/>
              <a:latin typeface="gobCL" panose="02000603050000020004" pitchFamily="50" charset="0"/>
              <a:ea typeface="Calibri" panose="020F0502020204030204" pitchFamily="34" charset="0"/>
              <a:cs typeface="Times New Roman" panose="02020603050405020304" pitchFamily="18" charset="0"/>
            </a:endParaRPr>
          </a:p>
        </p:txBody>
      </p:sp>
      <p:pic>
        <p:nvPicPr>
          <p:cNvPr id="14" name="Imagen 4">
            <a:extLst>
              <a:ext uri="{FF2B5EF4-FFF2-40B4-BE49-F238E27FC236}">
                <a16:creationId xmlns:a16="http://schemas.microsoft.com/office/drawing/2014/main" id="{BAE0B95F-FDF3-4C6E-FF78-91AE783AD1F2}"/>
              </a:ext>
            </a:extLst>
          </p:cNvPr>
          <p:cNvPicPr>
            <a:picLocks noChangeAspect="1"/>
          </p:cNvPicPr>
          <p:nvPr/>
        </p:nvPicPr>
        <p:blipFill>
          <a:blip r:embed="rId3"/>
          <a:stretch>
            <a:fillRect/>
          </a:stretch>
        </p:blipFill>
        <p:spPr>
          <a:xfrm>
            <a:off x="10869617" y="6158242"/>
            <a:ext cx="1214363" cy="541867"/>
          </a:xfrm>
          <a:prstGeom prst="rect">
            <a:avLst/>
          </a:prstGeom>
        </p:spPr>
      </p:pic>
      <p:sp>
        <p:nvSpPr>
          <p:cNvPr id="20" name="Título 1">
            <a:extLst>
              <a:ext uri="{FF2B5EF4-FFF2-40B4-BE49-F238E27FC236}">
                <a16:creationId xmlns:a16="http://schemas.microsoft.com/office/drawing/2014/main" id="{8CE06432-28F5-AE15-6B35-B2A24A421E24}"/>
              </a:ext>
            </a:extLst>
          </p:cNvPr>
          <p:cNvSpPr>
            <a:spLocks noGrp="1"/>
          </p:cNvSpPr>
          <p:nvPr>
            <p:ph type="title"/>
          </p:nvPr>
        </p:nvSpPr>
        <p:spPr>
          <a:xfrm>
            <a:off x="838200" y="264822"/>
            <a:ext cx="10515600" cy="1325563"/>
          </a:xfrm>
        </p:spPr>
        <p:txBody>
          <a:bodyPr>
            <a:normAutofit/>
          </a:bodyPr>
          <a:lstStyle/>
          <a:p>
            <a:r>
              <a:rPr lang="es-CL" sz="3600" b="1">
                <a:solidFill>
                  <a:srgbClr val="E03B26"/>
                </a:solidFill>
                <a:latin typeface="gobCL" pitchFamily="2" charset="77"/>
                <a:cs typeface="Arial"/>
              </a:rPr>
              <a:t>PTF Ajustes CNEP : </a:t>
            </a:r>
            <a:r>
              <a:rPr lang="es-CL" sz="3600">
                <a:solidFill>
                  <a:srgbClr val="E03B26"/>
                </a:solidFill>
                <a:latin typeface="gobCL" pitchFamily="2" charset="77"/>
                <a:cs typeface="Arial"/>
              </a:rPr>
              <a:t>Utilización del capital</a:t>
            </a:r>
            <a:endParaRPr lang="es-ES_tradnl" sz="3600">
              <a:solidFill>
                <a:srgbClr val="E03B26"/>
              </a:solidFill>
              <a:latin typeface="gobCL" pitchFamily="2" charset="77"/>
              <a:cs typeface="Arial"/>
            </a:endParaRPr>
          </a:p>
        </p:txBody>
      </p:sp>
      <mc:AlternateContent xmlns:mc="http://schemas.openxmlformats.org/markup-compatibility/2006" xmlns:a14="http://schemas.microsoft.com/office/drawing/2010/main">
        <mc:Choice Requires="a14">
          <p:sp>
            <p:nvSpPr>
              <p:cNvPr id="2" name="CuadroTexto 1">
                <a:extLst>
                  <a:ext uri="{FF2B5EF4-FFF2-40B4-BE49-F238E27FC236}">
                    <a16:creationId xmlns:a16="http://schemas.microsoft.com/office/drawing/2014/main" id="{22DAD653-1A48-04B6-48D6-63A591D6AD56}"/>
                  </a:ext>
                </a:extLst>
              </p:cNvPr>
              <p:cNvSpPr txBox="1"/>
              <p:nvPr/>
            </p:nvSpPr>
            <p:spPr>
              <a:xfrm>
                <a:off x="3290176" y="3626643"/>
                <a:ext cx="5611647" cy="858825"/>
              </a:xfrm>
              <a:prstGeom prst="rect">
                <a:avLst/>
              </a:prstGeom>
              <a:noFill/>
            </p:spPr>
            <p:txBody>
              <a:bodyPr wrap="square">
                <a:spAutoFit/>
              </a:bodyPr>
              <a:lstStyle/>
              <a:p>
                <a:pPr/>
                <a14:m>
                  <m:oMathPara xmlns:m="http://schemas.openxmlformats.org/officeDocument/2006/math">
                    <m:oMathParaPr>
                      <m:jc m:val="centerGroup"/>
                    </m:oMathParaPr>
                    <m:oMath xmlns:m="http://schemas.openxmlformats.org/officeDocument/2006/math">
                      <m:r>
                        <m:rPr>
                          <m:sty m:val="p"/>
                        </m:rPr>
                        <a:rPr lang="es-MX" sz="2400" i="0" smtClean="0">
                          <a:solidFill>
                            <a:schemeClr val="tx1"/>
                          </a:solidFill>
                          <a:latin typeface="Cambria Math" panose="02040503050406030204" pitchFamily="18" charset="0"/>
                        </a:rPr>
                        <m:t>AJ</m:t>
                      </m:r>
                      <m:sSubSup>
                        <m:sSubSupPr>
                          <m:ctrlPr>
                            <a:rPr lang="es-CL" sz="2400" b="0" i="1" smtClean="0">
                              <a:solidFill>
                                <a:schemeClr val="tx1"/>
                              </a:solidFill>
                              <a:latin typeface="Cambria Math" panose="02040503050406030204" pitchFamily="18" charset="0"/>
                            </a:rPr>
                          </m:ctrlPr>
                        </m:sSubSupPr>
                        <m:e>
                          <m:r>
                            <m:rPr>
                              <m:sty m:val="p"/>
                            </m:rPr>
                            <a:rPr lang="es-CL" sz="2400" b="0" i="0" smtClean="0">
                              <a:solidFill>
                                <a:schemeClr val="tx1"/>
                              </a:solidFill>
                              <a:latin typeface="Cambria Math" panose="02040503050406030204" pitchFamily="18" charset="0"/>
                            </a:rPr>
                            <m:t>K</m:t>
                          </m:r>
                        </m:e>
                        <m:sub>
                          <m:r>
                            <m:rPr>
                              <m:sty m:val="p"/>
                            </m:rPr>
                            <a:rPr lang="es-MX" sz="2400" i="0">
                              <a:solidFill>
                                <a:schemeClr val="tx1"/>
                              </a:solidFill>
                              <a:latin typeface="Cambria Math" panose="02040503050406030204" pitchFamily="18" charset="0"/>
                            </a:rPr>
                            <m:t>t</m:t>
                          </m:r>
                        </m:sub>
                        <m:sup>
                          <m:r>
                            <a:rPr lang="es-CL" sz="2400" b="0" i="1" smtClean="0">
                              <a:solidFill>
                                <a:schemeClr val="tx1"/>
                              </a:solidFill>
                              <a:latin typeface="Cambria Math" panose="02040503050406030204" pitchFamily="18" charset="0"/>
                            </a:rPr>
                            <m:t>𝐶𝑁𝐸𝑃</m:t>
                          </m:r>
                        </m:sup>
                      </m:sSubSup>
                      <m:r>
                        <a:rPr lang="es-MX" sz="2400" i="0">
                          <a:solidFill>
                            <a:schemeClr val="tx1"/>
                          </a:solidFill>
                          <a:latin typeface="Cambria Math" panose="02040503050406030204" pitchFamily="18" charset="0"/>
                        </a:rPr>
                        <m:t>=</m:t>
                      </m:r>
                      <m:f>
                        <m:fPr>
                          <m:ctrlPr>
                            <a:rPr lang="es-MX" sz="2400" i="1">
                              <a:solidFill>
                                <a:schemeClr val="tx1"/>
                              </a:solidFill>
                              <a:latin typeface="Cambria Math" panose="02040503050406030204" pitchFamily="18" charset="0"/>
                            </a:rPr>
                          </m:ctrlPr>
                        </m:fPr>
                        <m:num>
                          <m:sSub>
                            <m:sSubPr>
                              <m:ctrlPr>
                                <a:rPr lang="es-MX" sz="2400" i="1">
                                  <a:solidFill>
                                    <a:schemeClr val="tx1"/>
                                  </a:solidFill>
                                  <a:latin typeface="Cambria Math" panose="02040503050406030204" pitchFamily="18" charset="0"/>
                                </a:rPr>
                              </m:ctrlPr>
                            </m:sSubPr>
                            <m:e>
                              <m:r>
                                <a:rPr lang="es-CL" sz="2400" b="0" i="1" smtClean="0">
                                  <a:solidFill>
                                    <a:schemeClr val="tx1"/>
                                  </a:solidFill>
                                  <a:latin typeface="Cambria Math" panose="02040503050406030204" pitchFamily="18" charset="0"/>
                                </a:rPr>
                                <m:t>𝐴𝑠𝑎𝑙𝑎𝑟𝑖𝑎𝑑𝑜𝑠</m:t>
                              </m:r>
                            </m:e>
                            <m:sub>
                              <m:r>
                                <m:rPr>
                                  <m:sty m:val="p"/>
                                </m:rPr>
                                <a:rPr lang="es-CL" sz="2400" b="0" i="0" smtClean="0">
                                  <a:solidFill>
                                    <a:schemeClr val="tx1"/>
                                  </a:solidFill>
                                  <a:latin typeface="Cambria Math" panose="02040503050406030204" pitchFamily="18" charset="0"/>
                                </a:rPr>
                                <m:t>t</m:t>
                              </m:r>
                            </m:sub>
                          </m:sSub>
                          <m:r>
                            <a:rPr lang="es-CL" sz="2400" b="0" i="1" smtClean="0">
                              <a:solidFill>
                                <a:schemeClr val="tx1"/>
                              </a:solidFill>
                              <a:latin typeface="Cambria Math" panose="02040503050406030204" pitchFamily="18" charset="0"/>
                            </a:rPr>
                            <m:t>/</m:t>
                          </m:r>
                          <m:sSub>
                            <m:sSubPr>
                              <m:ctrlPr>
                                <a:rPr lang="es-MX" sz="2400" i="1">
                                  <a:solidFill>
                                    <a:schemeClr val="tx1"/>
                                  </a:solidFill>
                                  <a:latin typeface="Cambria Math" panose="02040503050406030204" pitchFamily="18" charset="0"/>
                                </a:rPr>
                              </m:ctrlPr>
                            </m:sSubPr>
                            <m:e>
                              <m:r>
                                <a:rPr lang="es-CL" sz="2400" b="0" i="1" smtClean="0">
                                  <a:solidFill>
                                    <a:schemeClr val="tx1"/>
                                  </a:solidFill>
                                  <a:latin typeface="Cambria Math" panose="02040503050406030204" pitchFamily="18" charset="0"/>
                                </a:rPr>
                                <m:t>𝐹𝑇</m:t>
                              </m:r>
                            </m:e>
                            <m:sub>
                              <m:r>
                                <m:rPr>
                                  <m:sty m:val="p"/>
                                </m:rPr>
                                <a:rPr lang="es-CL" sz="2400">
                                  <a:solidFill>
                                    <a:schemeClr val="tx1"/>
                                  </a:solidFill>
                                  <a:latin typeface="Cambria Math" panose="02040503050406030204" pitchFamily="18" charset="0"/>
                                </a:rPr>
                                <m:t>t</m:t>
                              </m:r>
                            </m:sub>
                          </m:sSub>
                        </m:num>
                        <m:den>
                          <m:sSup>
                            <m:sSupPr>
                              <m:ctrlPr>
                                <a:rPr lang="es-CL" sz="2400" b="0" i="1" smtClean="0">
                                  <a:solidFill>
                                    <a:schemeClr val="tx1"/>
                                  </a:solidFill>
                                  <a:latin typeface="Cambria Math" panose="02040503050406030204" pitchFamily="18" charset="0"/>
                                </a:rPr>
                              </m:ctrlPr>
                            </m:sSupPr>
                            <m:e>
                              <m:d>
                                <m:dPr>
                                  <m:ctrlPr>
                                    <a:rPr lang="es-CL" sz="2400" b="0" i="1" smtClean="0">
                                      <a:solidFill>
                                        <a:schemeClr val="tx1"/>
                                      </a:solidFill>
                                      <a:latin typeface="Cambria Math" panose="02040503050406030204" pitchFamily="18" charset="0"/>
                                    </a:rPr>
                                  </m:ctrlPr>
                                </m:dPr>
                                <m:e>
                                  <m:sSub>
                                    <m:sSubPr>
                                      <m:ctrlPr>
                                        <a:rPr lang="es-MX" sz="2400" i="1">
                                          <a:solidFill>
                                            <a:schemeClr val="tx1"/>
                                          </a:solidFill>
                                          <a:latin typeface="Cambria Math" panose="02040503050406030204" pitchFamily="18" charset="0"/>
                                        </a:rPr>
                                      </m:ctrlPr>
                                    </m:sSubPr>
                                    <m:e>
                                      <m:r>
                                        <a:rPr lang="es-CL" sz="2400" i="1">
                                          <a:solidFill>
                                            <a:schemeClr val="tx1"/>
                                          </a:solidFill>
                                          <a:latin typeface="Cambria Math" panose="02040503050406030204" pitchFamily="18" charset="0"/>
                                        </a:rPr>
                                        <m:t>𝐴𝑠𝑎𝑙𝑎𝑟𝑖𝑎𝑑𝑜𝑠</m:t>
                                      </m:r>
                                    </m:e>
                                    <m:sub>
                                      <m:r>
                                        <m:rPr>
                                          <m:sty m:val="p"/>
                                        </m:rPr>
                                        <a:rPr lang="es-CL" sz="2400">
                                          <a:solidFill>
                                            <a:schemeClr val="tx1"/>
                                          </a:solidFill>
                                          <a:latin typeface="Cambria Math" panose="02040503050406030204" pitchFamily="18" charset="0"/>
                                        </a:rPr>
                                        <m:t>t</m:t>
                                      </m:r>
                                    </m:sub>
                                  </m:sSub>
                                  <m:r>
                                    <a:rPr lang="es-CL" sz="2400" i="1">
                                      <a:solidFill>
                                        <a:schemeClr val="tx1"/>
                                      </a:solidFill>
                                      <a:latin typeface="Cambria Math" panose="02040503050406030204" pitchFamily="18" charset="0"/>
                                    </a:rPr>
                                    <m:t>/</m:t>
                                  </m:r>
                                  <m:sSub>
                                    <m:sSubPr>
                                      <m:ctrlPr>
                                        <a:rPr lang="es-MX" sz="2400" i="1">
                                          <a:solidFill>
                                            <a:schemeClr val="tx1"/>
                                          </a:solidFill>
                                          <a:latin typeface="Cambria Math" panose="02040503050406030204" pitchFamily="18" charset="0"/>
                                        </a:rPr>
                                      </m:ctrlPr>
                                    </m:sSubPr>
                                    <m:e>
                                      <m:r>
                                        <a:rPr lang="es-CL" sz="2400" i="1">
                                          <a:solidFill>
                                            <a:schemeClr val="tx1"/>
                                          </a:solidFill>
                                          <a:latin typeface="Cambria Math" panose="02040503050406030204" pitchFamily="18" charset="0"/>
                                        </a:rPr>
                                        <m:t>𝐹𝑇</m:t>
                                      </m:r>
                                    </m:e>
                                    <m:sub>
                                      <m:r>
                                        <m:rPr>
                                          <m:sty m:val="p"/>
                                        </m:rPr>
                                        <a:rPr lang="es-CL" sz="2400">
                                          <a:solidFill>
                                            <a:schemeClr val="tx1"/>
                                          </a:solidFill>
                                          <a:latin typeface="Cambria Math" panose="02040503050406030204" pitchFamily="18" charset="0"/>
                                        </a:rPr>
                                        <m:t>t</m:t>
                                      </m:r>
                                    </m:sub>
                                  </m:sSub>
                                </m:e>
                              </m:d>
                            </m:e>
                            <m:sup>
                              <m:r>
                                <a:rPr lang="es-CL" sz="2400" b="0" i="1" smtClean="0">
                                  <a:solidFill>
                                    <a:schemeClr val="tx1"/>
                                  </a:solidFill>
                                  <a:latin typeface="Cambria Math" panose="02040503050406030204" pitchFamily="18" charset="0"/>
                                </a:rPr>
                                <m:t>𝑇𝑒𝑛𝑑𝑒𝑛𝑐𝑖𝑎</m:t>
                              </m:r>
                            </m:sup>
                          </m:sSup>
                        </m:den>
                      </m:f>
                    </m:oMath>
                  </m:oMathPara>
                </a14:m>
                <a:endParaRPr lang="es-MX" sz="2400" dirty="0">
                  <a:solidFill>
                    <a:schemeClr val="tx1"/>
                  </a:solidFill>
                </a:endParaRPr>
              </a:p>
            </p:txBody>
          </p:sp>
        </mc:Choice>
        <mc:Fallback xmlns="">
          <p:sp>
            <p:nvSpPr>
              <p:cNvPr id="2" name="CuadroTexto 1">
                <a:extLst>
                  <a:ext uri="{FF2B5EF4-FFF2-40B4-BE49-F238E27FC236}">
                    <a16:creationId xmlns:a16="http://schemas.microsoft.com/office/drawing/2014/main" id="{22DAD653-1A48-04B6-48D6-63A591D6AD56}"/>
                  </a:ext>
                </a:extLst>
              </p:cNvPr>
              <p:cNvSpPr txBox="1">
                <a:spLocks noRot="1" noChangeAspect="1" noMove="1" noResize="1" noEditPoints="1" noAdjustHandles="1" noChangeArrowheads="1" noChangeShapeType="1" noTextEdit="1"/>
              </p:cNvSpPr>
              <p:nvPr/>
            </p:nvSpPr>
            <p:spPr>
              <a:xfrm>
                <a:off x="3290176" y="3626643"/>
                <a:ext cx="5611647" cy="858825"/>
              </a:xfrm>
              <a:prstGeom prst="rect">
                <a:avLst/>
              </a:prstGeom>
              <a:blipFill>
                <a:blip r:embed="rId4"/>
                <a:stretch>
                  <a:fillRect/>
                </a:stretch>
              </a:blipFill>
            </p:spPr>
            <p:txBody>
              <a:bodyPr/>
              <a:lstStyle/>
              <a:p>
                <a:r>
                  <a:rPr lang="es-CL">
                    <a:noFill/>
                  </a:rPr>
                  <a:t> </a:t>
                </a:r>
              </a:p>
            </p:txBody>
          </p:sp>
        </mc:Fallback>
      </mc:AlternateContent>
    </p:spTree>
    <p:extLst>
      <p:ext uri="{BB962C8B-B14F-4D97-AF65-F5344CB8AC3E}">
        <p14:creationId xmlns:p14="http://schemas.microsoft.com/office/powerpoint/2010/main" val="117597600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A76A22-E5D9-EA46-D608-3823D401A67A}"/>
              </a:ext>
            </a:extLst>
          </p:cNvPr>
          <p:cNvSpPr>
            <a:spLocks noGrp="1"/>
          </p:cNvSpPr>
          <p:nvPr>
            <p:ph type="title"/>
          </p:nvPr>
        </p:nvSpPr>
        <p:spPr/>
        <p:txBody>
          <a:bodyPr/>
          <a:lstStyle/>
          <a:p>
            <a:r>
              <a:rPr lang="es-CL" sz="4000" b="1">
                <a:solidFill>
                  <a:srgbClr val="E03B26"/>
                </a:solidFill>
                <a:latin typeface="gobCL" pitchFamily="2" charset="77"/>
              </a:rPr>
              <a:t>Agenda</a:t>
            </a:r>
          </a:p>
        </p:txBody>
      </p:sp>
      <p:sp>
        <p:nvSpPr>
          <p:cNvPr id="4" name="Content Placeholder 3">
            <a:extLst>
              <a:ext uri="{FF2B5EF4-FFF2-40B4-BE49-F238E27FC236}">
                <a16:creationId xmlns:a16="http://schemas.microsoft.com/office/drawing/2014/main" id="{0BAB4AB4-E68D-1734-224E-91057F8039BB}"/>
              </a:ext>
            </a:extLst>
          </p:cNvPr>
          <p:cNvSpPr>
            <a:spLocks noGrp="1"/>
          </p:cNvSpPr>
          <p:nvPr>
            <p:ph idx="1"/>
          </p:nvPr>
        </p:nvSpPr>
        <p:spPr>
          <a:xfrm>
            <a:off x="838200" y="1825625"/>
            <a:ext cx="10515600" cy="4351338"/>
          </a:xfrm>
        </p:spPr>
        <p:txBody>
          <a:bodyPr vert="horz" lIns="91440" tIns="45720" rIns="91440" bIns="45720" rtlCol="0" anchor="t">
            <a:normAutofit fontScale="92500" lnSpcReduction="20000"/>
          </a:bodyPr>
          <a:lstStyle/>
          <a:p>
            <a:pPr marL="514350" indent="-514350" algn="just">
              <a:lnSpc>
                <a:spcPct val="170000"/>
              </a:lnSpc>
              <a:buFont typeface="+mj-lt"/>
              <a:buAutoNum type="arabicPeriod"/>
            </a:pPr>
            <a:r>
              <a:rPr lang="es-ES" sz="2600" dirty="0">
                <a:latin typeface="gobCL" panose="02000603050000020004" pitchFamily="50" charset="0"/>
                <a:cs typeface="Calibri"/>
              </a:rPr>
              <a:t>Reporte CNEP 2024</a:t>
            </a:r>
          </a:p>
          <a:p>
            <a:pPr marL="514350" indent="-514350" algn="just">
              <a:lnSpc>
                <a:spcPct val="170000"/>
              </a:lnSpc>
              <a:buFont typeface="+mj-lt"/>
              <a:buAutoNum type="arabicPeriod"/>
            </a:pPr>
            <a:r>
              <a:rPr lang="es-ES" sz="2600" dirty="0">
                <a:latin typeface="gobCL" panose="02000603050000020004" pitchFamily="50" charset="0"/>
                <a:cs typeface="Calibri"/>
              </a:rPr>
              <a:t>Productividad: ¿Qué es y cómo se calcula? </a:t>
            </a:r>
          </a:p>
          <a:p>
            <a:pPr marL="514350" indent="-514350" algn="just">
              <a:lnSpc>
                <a:spcPct val="170000"/>
              </a:lnSpc>
              <a:buFont typeface="+mj-lt"/>
              <a:buAutoNum type="arabicPeriod"/>
            </a:pPr>
            <a:r>
              <a:rPr lang="es-ES" sz="2600" b="1" dirty="0">
                <a:solidFill>
                  <a:srgbClr val="EB8A2D"/>
                </a:solidFill>
                <a:latin typeface="gobCL" panose="02000603050000020004" pitchFamily="50" charset="0"/>
                <a:cs typeface="Calibri"/>
              </a:rPr>
              <a:t>Estimación de la PTF en 2024</a:t>
            </a:r>
          </a:p>
          <a:p>
            <a:pPr marL="971550" lvl="1" indent="-514350" algn="just">
              <a:lnSpc>
                <a:spcPct val="170000"/>
              </a:lnSpc>
              <a:buFont typeface="+mj-lt"/>
              <a:buAutoNum type="romanLcPeriod"/>
            </a:pPr>
            <a:r>
              <a:rPr lang="es-ES" sz="2200" b="1" dirty="0">
                <a:solidFill>
                  <a:srgbClr val="EB8A2D"/>
                </a:solidFill>
                <a:latin typeface="gobCL" panose="02000603050000020004" pitchFamily="50" charset="0"/>
                <a:cs typeface="Calibri"/>
              </a:rPr>
              <a:t>Contexto</a:t>
            </a:r>
          </a:p>
          <a:p>
            <a:pPr marL="971550" lvl="1" indent="-514350" algn="just">
              <a:lnSpc>
                <a:spcPct val="170000"/>
              </a:lnSpc>
              <a:buFont typeface="+mj-lt"/>
              <a:buAutoNum type="romanLcPeriod"/>
            </a:pPr>
            <a:r>
              <a:rPr lang="es-ES" sz="2200" dirty="0">
                <a:latin typeface="gobCL" panose="02000603050000020004" pitchFamily="50" charset="0"/>
                <a:cs typeface="Calibri"/>
              </a:rPr>
              <a:t>PTF agregada y no minera 2024</a:t>
            </a:r>
          </a:p>
          <a:p>
            <a:pPr marL="971550" lvl="1" indent="-514350" algn="just">
              <a:lnSpc>
                <a:spcPct val="170000"/>
              </a:lnSpc>
              <a:buFont typeface="+mj-lt"/>
              <a:buAutoNum type="romanLcPeriod"/>
            </a:pPr>
            <a:r>
              <a:rPr lang="es-ES" sz="2200" dirty="0">
                <a:latin typeface="gobCL" panose="02000603050000020004" pitchFamily="50" charset="0"/>
                <a:cs typeface="Calibri"/>
              </a:rPr>
              <a:t>PTF sectores económicos 2023</a:t>
            </a:r>
          </a:p>
          <a:p>
            <a:pPr marL="514350" indent="-514350" algn="just">
              <a:lnSpc>
                <a:spcPct val="170000"/>
              </a:lnSpc>
              <a:buFont typeface="+mj-lt"/>
              <a:buAutoNum type="arabicPeriod"/>
            </a:pPr>
            <a:r>
              <a:rPr lang="es-ES" sz="2600" dirty="0">
                <a:latin typeface="gobCL" panose="02000603050000020004" pitchFamily="50" charset="0"/>
                <a:cs typeface="Calibri"/>
              </a:rPr>
              <a:t>Productividad Laboral</a:t>
            </a:r>
          </a:p>
          <a:p>
            <a:pPr marL="514350" indent="-514350" algn="just">
              <a:lnSpc>
                <a:spcPct val="170000"/>
              </a:lnSpc>
              <a:buFont typeface="+mj-lt"/>
              <a:buAutoNum type="arabicPeriod"/>
            </a:pPr>
            <a:endParaRPr lang="es-ES" sz="2200" dirty="0">
              <a:latin typeface="gobCL" panose="02000603050000020004" pitchFamily="50" charset="0"/>
              <a:cs typeface="Calibri"/>
            </a:endParaRPr>
          </a:p>
          <a:p>
            <a:pPr marL="514350" indent="-514350" algn="just">
              <a:lnSpc>
                <a:spcPct val="200000"/>
              </a:lnSpc>
              <a:buFont typeface="+mj-lt"/>
              <a:buAutoNum type="arabicPeriod"/>
            </a:pPr>
            <a:endParaRPr lang="es-ES" sz="2600" dirty="0">
              <a:latin typeface="gobCL" panose="02000603050000020004" pitchFamily="50" charset="0"/>
              <a:cs typeface="Calibri"/>
            </a:endParaRPr>
          </a:p>
        </p:txBody>
      </p:sp>
      <p:pic>
        <p:nvPicPr>
          <p:cNvPr id="5" name="Imagen 4">
            <a:extLst>
              <a:ext uri="{FF2B5EF4-FFF2-40B4-BE49-F238E27FC236}">
                <a16:creationId xmlns:a16="http://schemas.microsoft.com/office/drawing/2014/main" id="{B3F7C1ED-D548-13D0-D451-4DC8E6912BF0}"/>
              </a:ext>
            </a:extLst>
          </p:cNvPr>
          <p:cNvPicPr>
            <a:picLocks noChangeAspect="1"/>
          </p:cNvPicPr>
          <p:nvPr/>
        </p:nvPicPr>
        <p:blipFill>
          <a:blip r:embed="rId3"/>
          <a:stretch>
            <a:fillRect/>
          </a:stretch>
        </p:blipFill>
        <p:spPr>
          <a:xfrm>
            <a:off x="10869617" y="6158242"/>
            <a:ext cx="1214363" cy="541867"/>
          </a:xfrm>
          <a:prstGeom prst="rect">
            <a:avLst/>
          </a:prstGeom>
        </p:spPr>
      </p:pic>
    </p:spTree>
    <p:extLst>
      <p:ext uri="{BB962C8B-B14F-4D97-AF65-F5344CB8AC3E}">
        <p14:creationId xmlns:p14="http://schemas.microsoft.com/office/powerpoint/2010/main" val="40346583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 name="Imagen 4">
            <a:extLst>
              <a:ext uri="{FF2B5EF4-FFF2-40B4-BE49-F238E27FC236}">
                <a16:creationId xmlns:a16="http://schemas.microsoft.com/office/drawing/2014/main" id="{E625FF39-BF6A-BC3E-443B-2136BC16044D}"/>
              </a:ext>
            </a:extLst>
          </p:cNvPr>
          <p:cNvPicPr>
            <a:picLocks noChangeAspect="1"/>
          </p:cNvPicPr>
          <p:nvPr/>
        </p:nvPicPr>
        <p:blipFill>
          <a:blip r:embed="rId3"/>
          <a:stretch>
            <a:fillRect/>
          </a:stretch>
        </p:blipFill>
        <p:spPr>
          <a:xfrm>
            <a:off x="10869617" y="6158242"/>
            <a:ext cx="1214363" cy="541867"/>
          </a:xfrm>
          <a:prstGeom prst="rect">
            <a:avLst/>
          </a:prstGeom>
        </p:spPr>
      </p:pic>
      <p:sp>
        <p:nvSpPr>
          <p:cNvPr id="20" name="Título 1">
            <a:extLst>
              <a:ext uri="{FF2B5EF4-FFF2-40B4-BE49-F238E27FC236}">
                <a16:creationId xmlns:a16="http://schemas.microsoft.com/office/drawing/2014/main" id="{8E74F7B6-87C1-0338-4504-2A01A3715C28}"/>
              </a:ext>
            </a:extLst>
          </p:cNvPr>
          <p:cNvSpPr>
            <a:spLocks noGrp="1"/>
          </p:cNvSpPr>
          <p:nvPr>
            <p:ph type="title"/>
          </p:nvPr>
        </p:nvSpPr>
        <p:spPr>
          <a:xfrm>
            <a:off x="838200" y="243556"/>
            <a:ext cx="10515600" cy="1325563"/>
          </a:xfrm>
        </p:spPr>
        <p:txBody>
          <a:bodyPr>
            <a:normAutofit/>
          </a:bodyPr>
          <a:lstStyle/>
          <a:p>
            <a:r>
              <a:rPr lang="es-CL" sz="3600" b="1">
                <a:solidFill>
                  <a:srgbClr val="E03B26"/>
                </a:solidFill>
                <a:latin typeface="gobCL" pitchFamily="2" charset="77"/>
                <a:cs typeface="Arial"/>
              </a:rPr>
              <a:t>Contexto: </a:t>
            </a:r>
            <a:r>
              <a:rPr lang="es-CL" sz="3600">
                <a:solidFill>
                  <a:srgbClr val="E03B26"/>
                </a:solidFill>
                <a:latin typeface="gobCL" pitchFamily="2" charset="77"/>
                <a:cs typeface="Arial"/>
              </a:rPr>
              <a:t>Principales cifras macroeconómicas 2024</a:t>
            </a:r>
            <a:endParaRPr lang="es-ES_tradnl" sz="3600">
              <a:solidFill>
                <a:srgbClr val="E03B26"/>
              </a:solidFill>
              <a:latin typeface="gobCL" pitchFamily="2" charset="77"/>
              <a:cs typeface="Arial"/>
            </a:endParaRPr>
          </a:p>
        </p:txBody>
      </p:sp>
      <p:sp>
        <p:nvSpPr>
          <p:cNvPr id="3" name="CuadroTexto 2">
            <a:extLst>
              <a:ext uri="{FF2B5EF4-FFF2-40B4-BE49-F238E27FC236}">
                <a16:creationId xmlns:a16="http://schemas.microsoft.com/office/drawing/2014/main" id="{FA2A85F9-F238-1699-15A6-FF6D7ECE9D63}"/>
              </a:ext>
            </a:extLst>
          </p:cNvPr>
          <p:cNvSpPr txBox="1"/>
          <p:nvPr/>
        </p:nvSpPr>
        <p:spPr>
          <a:xfrm>
            <a:off x="1214043" y="1286274"/>
            <a:ext cx="4082132" cy="369332"/>
          </a:xfrm>
          <a:prstGeom prst="rect">
            <a:avLst/>
          </a:prstGeom>
          <a:noFill/>
        </p:spPr>
        <p:txBody>
          <a:bodyPr wrap="square" rtlCol="0">
            <a:spAutoFit/>
          </a:bodyPr>
          <a:lstStyle/>
          <a:p>
            <a:r>
              <a:rPr lang="es-MX" b="1">
                <a:latin typeface="gobCL" pitchFamily="50" charset="0"/>
              </a:rPr>
              <a:t>Producto Interno Bruto</a:t>
            </a:r>
          </a:p>
        </p:txBody>
      </p:sp>
      <p:sp>
        <p:nvSpPr>
          <p:cNvPr id="6" name="CuadroTexto 5">
            <a:extLst>
              <a:ext uri="{FF2B5EF4-FFF2-40B4-BE49-F238E27FC236}">
                <a16:creationId xmlns:a16="http://schemas.microsoft.com/office/drawing/2014/main" id="{BA2C63D4-C250-D35B-9744-C728D4856993}"/>
              </a:ext>
            </a:extLst>
          </p:cNvPr>
          <p:cNvSpPr txBox="1"/>
          <p:nvPr/>
        </p:nvSpPr>
        <p:spPr>
          <a:xfrm>
            <a:off x="7708973" y="2063187"/>
            <a:ext cx="3998287" cy="2585323"/>
          </a:xfrm>
          <a:prstGeom prst="rect">
            <a:avLst/>
          </a:prstGeom>
          <a:noFill/>
        </p:spPr>
        <p:txBody>
          <a:bodyPr wrap="square" rtlCol="0">
            <a:spAutoFit/>
          </a:bodyPr>
          <a:lstStyle/>
          <a:p>
            <a:pPr marL="285750" indent="-285750" algn="just">
              <a:buClr>
                <a:srgbClr val="EB8A2D"/>
              </a:buClr>
              <a:buFont typeface="Arial" panose="020B0604020202020204" pitchFamily="34" charset="0"/>
              <a:buChar char="•"/>
            </a:pPr>
            <a:endParaRPr lang="es-MX" dirty="0">
              <a:latin typeface="gobCL" pitchFamily="50" charset="0"/>
            </a:endParaRPr>
          </a:p>
          <a:p>
            <a:pPr marL="285750" indent="-285750" algn="just">
              <a:buClr>
                <a:srgbClr val="EB8A2D"/>
              </a:buClr>
              <a:buFont typeface="Arial" panose="020B0604020202020204" pitchFamily="34" charset="0"/>
              <a:buChar char="•"/>
            </a:pPr>
            <a:r>
              <a:rPr lang="es-MX" dirty="0">
                <a:latin typeface="gobCL" pitchFamily="50" charset="0"/>
              </a:rPr>
              <a:t>Para 2024 el </a:t>
            </a:r>
            <a:r>
              <a:rPr lang="es-MX" dirty="0" err="1">
                <a:latin typeface="gobCL" pitchFamily="50" charset="0"/>
              </a:rPr>
              <a:t>BCCh</a:t>
            </a:r>
            <a:r>
              <a:rPr lang="es-MX" dirty="0">
                <a:latin typeface="gobCL" pitchFamily="50" charset="0"/>
              </a:rPr>
              <a:t> proyecta una variación del PIB de </a:t>
            </a:r>
            <a:r>
              <a:rPr lang="es-MX" b="1" dirty="0">
                <a:solidFill>
                  <a:srgbClr val="E03B26"/>
                </a:solidFill>
                <a:latin typeface="gobCL" pitchFamily="50" charset="0"/>
              </a:rPr>
              <a:t>2,3%</a:t>
            </a:r>
          </a:p>
          <a:p>
            <a:pPr algn="just">
              <a:buClr>
                <a:srgbClr val="EB8A2D"/>
              </a:buClr>
            </a:pPr>
            <a:endParaRPr lang="es-MX" b="1" dirty="0">
              <a:solidFill>
                <a:srgbClr val="E03B26"/>
              </a:solidFill>
              <a:latin typeface="gobCL" pitchFamily="50" charset="0"/>
            </a:endParaRPr>
          </a:p>
          <a:p>
            <a:pPr marL="285750" indent="-285750" algn="just">
              <a:buClr>
                <a:srgbClr val="EB8A2D"/>
              </a:buClr>
              <a:buFont typeface="Arial" panose="020B0604020202020204" pitchFamily="34" charset="0"/>
              <a:buChar char="•"/>
            </a:pPr>
            <a:endParaRPr lang="es-MX" b="1" dirty="0">
              <a:latin typeface="gobCL" pitchFamily="50" charset="0"/>
            </a:endParaRPr>
          </a:p>
          <a:p>
            <a:pPr marL="285750" indent="-285750" algn="just">
              <a:buClr>
                <a:srgbClr val="EB8A2D"/>
              </a:buClr>
              <a:buFont typeface="Arial" panose="020B0604020202020204" pitchFamily="34" charset="0"/>
              <a:buChar char="•"/>
            </a:pPr>
            <a:r>
              <a:rPr lang="es-MX" dirty="0">
                <a:latin typeface="gobCL" pitchFamily="50" charset="0"/>
              </a:rPr>
              <a:t>Para el PIB no minero, se estima un crecimiento de </a:t>
            </a:r>
            <a:r>
              <a:rPr lang="es-MX" b="1" dirty="0">
                <a:solidFill>
                  <a:srgbClr val="FF0000"/>
                </a:solidFill>
                <a:latin typeface="gobCL" pitchFamily="50" charset="0"/>
              </a:rPr>
              <a:t>2,1%</a:t>
            </a:r>
            <a:r>
              <a:rPr lang="es-MX" dirty="0">
                <a:latin typeface="gobCL" pitchFamily="50" charset="0"/>
              </a:rPr>
              <a:t> (Encuesta de Expectativas Económicas, 2024)</a:t>
            </a:r>
          </a:p>
          <a:p>
            <a:pPr marL="285750" indent="-285750" algn="just">
              <a:buClr>
                <a:srgbClr val="EB8A2D"/>
              </a:buClr>
              <a:buFont typeface="Arial" panose="020B0604020202020204" pitchFamily="34" charset="0"/>
              <a:buChar char="•"/>
            </a:pPr>
            <a:endParaRPr lang="es-MX" b="1" dirty="0"/>
          </a:p>
        </p:txBody>
      </p:sp>
      <p:sp>
        <p:nvSpPr>
          <p:cNvPr id="18" name="CuadroTexto 17">
            <a:extLst>
              <a:ext uri="{FF2B5EF4-FFF2-40B4-BE49-F238E27FC236}">
                <a16:creationId xmlns:a16="http://schemas.microsoft.com/office/drawing/2014/main" id="{3824E763-7344-55D6-0FF2-FBE5E9A73EB1}"/>
              </a:ext>
            </a:extLst>
          </p:cNvPr>
          <p:cNvSpPr txBox="1"/>
          <p:nvPr/>
        </p:nvSpPr>
        <p:spPr>
          <a:xfrm>
            <a:off x="893284" y="1785339"/>
            <a:ext cx="3703159" cy="307777"/>
          </a:xfrm>
          <a:prstGeom prst="rect">
            <a:avLst/>
          </a:prstGeom>
          <a:noFill/>
        </p:spPr>
        <p:txBody>
          <a:bodyPr wrap="square" rtlCol="0">
            <a:spAutoFit/>
          </a:bodyPr>
          <a:lstStyle/>
          <a:p>
            <a:pPr algn="ctr"/>
            <a:r>
              <a:rPr lang="es-MX" sz="1400">
                <a:latin typeface="gobCL" pitchFamily="50" charset="0"/>
              </a:rPr>
              <a:t>Figura 1: Evolución del PIB (2015.T1 = 100)</a:t>
            </a:r>
          </a:p>
        </p:txBody>
      </p:sp>
      <p:sp>
        <p:nvSpPr>
          <p:cNvPr id="4" name="TextBox 3">
            <a:extLst>
              <a:ext uri="{FF2B5EF4-FFF2-40B4-BE49-F238E27FC236}">
                <a16:creationId xmlns:a16="http://schemas.microsoft.com/office/drawing/2014/main" id="{206EF09C-2443-0295-7C37-224461833D74}"/>
              </a:ext>
            </a:extLst>
          </p:cNvPr>
          <p:cNvSpPr txBox="1"/>
          <p:nvPr/>
        </p:nvSpPr>
        <p:spPr>
          <a:xfrm>
            <a:off x="1317954" y="5582324"/>
            <a:ext cx="4393035" cy="461665"/>
          </a:xfrm>
          <a:prstGeom prst="rect">
            <a:avLst/>
          </a:prstGeom>
          <a:noFill/>
        </p:spPr>
        <p:txBody>
          <a:bodyPr wrap="square" rtlCol="0">
            <a:spAutoFit/>
          </a:bodyPr>
          <a:lstStyle/>
          <a:p>
            <a:pPr algn="just"/>
            <a:r>
              <a:rPr lang="es-CL" sz="1200"/>
              <a:t>Fuente: Elaboración propia en base a Cuentas Nacionales (2024). Nota: Cifras desestacionalizadas.</a:t>
            </a:r>
          </a:p>
        </p:txBody>
      </p:sp>
      <p:graphicFrame>
        <p:nvGraphicFramePr>
          <p:cNvPr id="2" name="Gráfico 1">
            <a:extLst>
              <a:ext uri="{FF2B5EF4-FFF2-40B4-BE49-F238E27FC236}">
                <a16:creationId xmlns:a16="http://schemas.microsoft.com/office/drawing/2014/main" id="{A86E76E8-336A-0E13-DF16-C80859CCBBD2}"/>
              </a:ext>
            </a:extLst>
          </p:cNvPr>
          <p:cNvGraphicFramePr>
            <a:graphicFrameLocks/>
          </p:cNvGraphicFramePr>
          <p:nvPr>
            <p:extLst>
              <p:ext uri="{D42A27DB-BD31-4B8C-83A1-F6EECF244321}">
                <p14:modId xmlns:p14="http://schemas.microsoft.com/office/powerpoint/2010/main" val="2415889608"/>
              </p:ext>
            </p:extLst>
          </p:nvPr>
        </p:nvGraphicFramePr>
        <p:xfrm>
          <a:off x="1017434" y="2044669"/>
          <a:ext cx="6296398" cy="3463200"/>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284964813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 name="Imagen 4">
            <a:extLst>
              <a:ext uri="{FF2B5EF4-FFF2-40B4-BE49-F238E27FC236}">
                <a16:creationId xmlns:a16="http://schemas.microsoft.com/office/drawing/2014/main" id="{E625FF39-BF6A-BC3E-443B-2136BC16044D}"/>
              </a:ext>
            </a:extLst>
          </p:cNvPr>
          <p:cNvPicPr>
            <a:picLocks noChangeAspect="1"/>
          </p:cNvPicPr>
          <p:nvPr/>
        </p:nvPicPr>
        <p:blipFill>
          <a:blip r:embed="rId3"/>
          <a:stretch>
            <a:fillRect/>
          </a:stretch>
        </p:blipFill>
        <p:spPr>
          <a:xfrm>
            <a:off x="10869617" y="6158242"/>
            <a:ext cx="1214363" cy="541867"/>
          </a:xfrm>
          <a:prstGeom prst="rect">
            <a:avLst/>
          </a:prstGeom>
        </p:spPr>
      </p:pic>
      <p:sp>
        <p:nvSpPr>
          <p:cNvPr id="20" name="Título 1">
            <a:extLst>
              <a:ext uri="{FF2B5EF4-FFF2-40B4-BE49-F238E27FC236}">
                <a16:creationId xmlns:a16="http://schemas.microsoft.com/office/drawing/2014/main" id="{8E74F7B6-87C1-0338-4504-2A01A3715C28}"/>
              </a:ext>
            </a:extLst>
          </p:cNvPr>
          <p:cNvSpPr>
            <a:spLocks noGrp="1"/>
          </p:cNvSpPr>
          <p:nvPr>
            <p:ph type="title"/>
          </p:nvPr>
        </p:nvSpPr>
        <p:spPr>
          <a:xfrm>
            <a:off x="838200" y="243556"/>
            <a:ext cx="10515600" cy="1325563"/>
          </a:xfrm>
        </p:spPr>
        <p:txBody>
          <a:bodyPr>
            <a:normAutofit/>
          </a:bodyPr>
          <a:lstStyle/>
          <a:p>
            <a:r>
              <a:rPr lang="es-CL" sz="3600" b="1">
                <a:solidFill>
                  <a:srgbClr val="E03B26"/>
                </a:solidFill>
                <a:latin typeface="gobCL" pitchFamily="2" charset="77"/>
                <a:cs typeface="Arial"/>
              </a:rPr>
              <a:t>Contexto: </a:t>
            </a:r>
            <a:r>
              <a:rPr lang="es-CL" sz="3600">
                <a:solidFill>
                  <a:srgbClr val="E03B26"/>
                </a:solidFill>
                <a:latin typeface="gobCL" pitchFamily="2" charset="77"/>
                <a:cs typeface="Arial"/>
              </a:rPr>
              <a:t>Principales cifras macroeconómicas 2024</a:t>
            </a:r>
            <a:endParaRPr lang="es-ES_tradnl" sz="3600">
              <a:solidFill>
                <a:srgbClr val="E03B26"/>
              </a:solidFill>
              <a:latin typeface="gobCL" pitchFamily="2" charset="77"/>
              <a:cs typeface="Arial"/>
            </a:endParaRPr>
          </a:p>
        </p:txBody>
      </p:sp>
      <p:sp>
        <p:nvSpPr>
          <p:cNvPr id="3" name="CuadroTexto 2">
            <a:extLst>
              <a:ext uri="{FF2B5EF4-FFF2-40B4-BE49-F238E27FC236}">
                <a16:creationId xmlns:a16="http://schemas.microsoft.com/office/drawing/2014/main" id="{FA2A85F9-F238-1699-15A6-FF6D7ECE9D63}"/>
              </a:ext>
            </a:extLst>
          </p:cNvPr>
          <p:cNvSpPr txBox="1"/>
          <p:nvPr/>
        </p:nvSpPr>
        <p:spPr>
          <a:xfrm>
            <a:off x="1198002" y="1286274"/>
            <a:ext cx="4082132" cy="369332"/>
          </a:xfrm>
          <a:prstGeom prst="rect">
            <a:avLst/>
          </a:prstGeom>
          <a:noFill/>
        </p:spPr>
        <p:txBody>
          <a:bodyPr wrap="square" rtlCol="0">
            <a:spAutoFit/>
          </a:bodyPr>
          <a:lstStyle/>
          <a:p>
            <a:r>
              <a:rPr lang="es-MX" b="1">
                <a:latin typeface="gobCL" pitchFamily="50" charset="0"/>
              </a:rPr>
              <a:t>Trabajo</a:t>
            </a:r>
          </a:p>
        </p:txBody>
      </p:sp>
      <p:sp>
        <p:nvSpPr>
          <p:cNvPr id="6" name="CuadroTexto 5">
            <a:extLst>
              <a:ext uri="{FF2B5EF4-FFF2-40B4-BE49-F238E27FC236}">
                <a16:creationId xmlns:a16="http://schemas.microsoft.com/office/drawing/2014/main" id="{BA2C63D4-C250-D35B-9744-C728D4856993}"/>
              </a:ext>
            </a:extLst>
          </p:cNvPr>
          <p:cNvSpPr txBox="1"/>
          <p:nvPr/>
        </p:nvSpPr>
        <p:spPr>
          <a:xfrm>
            <a:off x="7708973" y="2063187"/>
            <a:ext cx="3998287" cy="2585323"/>
          </a:xfrm>
          <a:prstGeom prst="rect">
            <a:avLst/>
          </a:prstGeom>
          <a:noFill/>
        </p:spPr>
        <p:txBody>
          <a:bodyPr wrap="square" rtlCol="0">
            <a:spAutoFit/>
          </a:bodyPr>
          <a:lstStyle/>
          <a:p>
            <a:pPr marL="285750" indent="-285750" algn="just">
              <a:buClr>
                <a:srgbClr val="EB8A2D"/>
              </a:buClr>
              <a:buFont typeface="Arial" panose="020B0604020202020204" pitchFamily="34" charset="0"/>
              <a:buChar char="•"/>
            </a:pPr>
            <a:endParaRPr lang="es-MX" dirty="0">
              <a:latin typeface="gobCL" pitchFamily="50" charset="0"/>
            </a:endParaRPr>
          </a:p>
          <a:p>
            <a:pPr marL="285750" indent="-285750" algn="just">
              <a:buClr>
                <a:srgbClr val="EB8A2D"/>
              </a:buClr>
              <a:buFont typeface="Arial" panose="020B0604020202020204" pitchFamily="34" charset="0"/>
              <a:buChar char="•"/>
            </a:pPr>
            <a:r>
              <a:rPr lang="es-MX" dirty="0">
                <a:latin typeface="gobCL" pitchFamily="50" charset="0"/>
              </a:rPr>
              <a:t>En 2024, las </a:t>
            </a:r>
            <a:r>
              <a:rPr lang="es-MX" b="1" dirty="0">
                <a:latin typeface="gobCL" pitchFamily="50" charset="0"/>
              </a:rPr>
              <a:t>horas efectivamente trabajadas aumentaron</a:t>
            </a:r>
            <a:r>
              <a:rPr lang="es-MX" dirty="0">
                <a:latin typeface="gobCL" pitchFamily="50" charset="0"/>
              </a:rPr>
              <a:t> un </a:t>
            </a:r>
            <a:r>
              <a:rPr lang="es-MX" b="1" dirty="0">
                <a:solidFill>
                  <a:srgbClr val="E03B26"/>
                </a:solidFill>
                <a:latin typeface="gobCL" pitchFamily="50" charset="0"/>
              </a:rPr>
              <a:t>1,3%</a:t>
            </a:r>
          </a:p>
          <a:p>
            <a:pPr algn="just">
              <a:buClr>
                <a:srgbClr val="EB8A2D"/>
              </a:buClr>
            </a:pPr>
            <a:endParaRPr lang="es-MX" b="1" dirty="0">
              <a:solidFill>
                <a:srgbClr val="E03B26"/>
              </a:solidFill>
              <a:latin typeface="gobCL" pitchFamily="50" charset="0"/>
            </a:endParaRPr>
          </a:p>
          <a:p>
            <a:pPr marL="742950" lvl="1" indent="-285750" algn="just">
              <a:buClr>
                <a:srgbClr val="EB8A2D"/>
              </a:buClr>
              <a:buFont typeface="Arial" panose="020B0604020202020204" pitchFamily="34" charset="0"/>
              <a:buChar char="•"/>
            </a:pPr>
            <a:r>
              <a:rPr lang="es-MX" dirty="0">
                <a:latin typeface="gobCL" pitchFamily="50" charset="0"/>
              </a:rPr>
              <a:t>Margen extensivo: número de ocupados creció un </a:t>
            </a:r>
            <a:r>
              <a:rPr lang="es-MX" dirty="0">
                <a:solidFill>
                  <a:srgbClr val="E03B26"/>
                </a:solidFill>
                <a:latin typeface="gobCL" pitchFamily="50" charset="0"/>
              </a:rPr>
              <a:t>2,9%</a:t>
            </a:r>
            <a:r>
              <a:rPr lang="es-MX" dirty="0">
                <a:latin typeface="gobCL" pitchFamily="50" charset="0"/>
              </a:rPr>
              <a:t> </a:t>
            </a:r>
          </a:p>
          <a:p>
            <a:pPr lvl="1" algn="just">
              <a:buClr>
                <a:srgbClr val="EB8A2D"/>
              </a:buClr>
            </a:pPr>
            <a:endParaRPr lang="es-MX" dirty="0">
              <a:latin typeface="gobCL" pitchFamily="50" charset="0"/>
            </a:endParaRPr>
          </a:p>
          <a:p>
            <a:pPr marL="742950" lvl="1" indent="-285750" algn="just">
              <a:buClr>
                <a:srgbClr val="EB8A2D"/>
              </a:buClr>
              <a:buFont typeface="Arial" panose="020B0604020202020204" pitchFamily="34" charset="0"/>
              <a:buChar char="•"/>
            </a:pPr>
            <a:r>
              <a:rPr lang="es-MX" dirty="0">
                <a:latin typeface="gobCL" pitchFamily="50" charset="0"/>
              </a:rPr>
              <a:t>Margen intensivo: jornada laboral cayó un </a:t>
            </a:r>
            <a:r>
              <a:rPr lang="es-MX" dirty="0">
                <a:solidFill>
                  <a:srgbClr val="E03B26"/>
                </a:solidFill>
                <a:latin typeface="gobCL" pitchFamily="50" charset="0"/>
              </a:rPr>
              <a:t>-1,6%</a:t>
            </a:r>
          </a:p>
        </p:txBody>
      </p:sp>
      <p:sp>
        <p:nvSpPr>
          <p:cNvPr id="18" name="CuadroTexto 17">
            <a:extLst>
              <a:ext uri="{FF2B5EF4-FFF2-40B4-BE49-F238E27FC236}">
                <a16:creationId xmlns:a16="http://schemas.microsoft.com/office/drawing/2014/main" id="{3824E763-7344-55D6-0FF2-FBE5E9A73EB1}"/>
              </a:ext>
            </a:extLst>
          </p:cNvPr>
          <p:cNvSpPr txBox="1"/>
          <p:nvPr/>
        </p:nvSpPr>
        <p:spPr>
          <a:xfrm>
            <a:off x="893284" y="1785339"/>
            <a:ext cx="5202716" cy="307777"/>
          </a:xfrm>
          <a:prstGeom prst="rect">
            <a:avLst/>
          </a:prstGeom>
          <a:noFill/>
        </p:spPr>
        <p:txBody>
          <a:bodyPr wrap="square" rtlCol="0">
            <a:spAutoFit/>
          </a:bodyPr>
          <a:lstStyle/>
          <a:p>
            <a:pPr algn="ctr"/>
            <a:r>
              <a:rPr lang="es-MX" sz="1400">
                <a:latin typeface="gobCL" pitchFamily="50" charset="0"/>
              </a:rPr>
              <a:t>Figura 2: Evolución del número de ocupados y horas trabajadas </a:t>
            </a:r>
          </a:p>
        </p:txBody>
      </p:sp>
      <p:sp>
        <p:nvSpPr>
          <p:cNvPr id="4" name="TextBox 3">
            <a:extLst>
              <a:ext uri="{FF2B5EF4-FFF2-40B4-BE49-F238E27FC236}">
                <a16:creationId xmlns:a16="http://schemas.microsoft.com/office/drawing/2014/main" id="{206EF09C-2443-0295-7C37-224461833D74}"/>
              </a:ext>
            </a:extLst>
          </p:cNvPr>
          <p:cNvSpPr txBox="1"/>
          <p:nvPr/>
        </p:nvSpPr>
        <p:spPr>
          <a:xfrm>
            <a:off x="1146218" y="6014315"/>
            <a:ext cx="4393035" cy="276999"/>
          </a:xfrm>
          <a:prstGeom prst="rect">
            <a:avLst/>
          </a:prstGeom>
          <a:noFill/>
        </p:spPr>
        <p:txBody>
          <a:bodyPr wrap="square" rtlCol="0">
            <a:spAutoFit/>
          </a:bodyPr>
          <a:lstStyle/>
          <a:p>
            <a:pPr algn="just"/>
            <a:r>
              <a:rPr lang="es-ES" sz="1200"/>
              <a:t>Fuente: Elaboración propia en base a NENE (2024)</a:t>
            </a:r>
          </a:p>
        </p:txBody>
      </p:sp>
      <p:graphicFrame>
        <p:nvGraphicFramePr>
          <p:cNvPr id="2" name="Gráfico 1">
            <a:extLst>
              <a:ext uri="{FF2B5EF4-FFF2-40B4-BE49-F238E27FC236}">
                <a16:creationId xmlns:a16="http://schemas.microsoft.com/office/drawing/2014/main" id="{944352A9-D6A0-74D5-D086-4915711DD8B4}"/>
              </a:ext>
            </a:extLst>
          </p:cNvPr>
          <p:cNvGraphicFramePr>
            <a:graphicFrameLocks/>
          </p:cNvGraphicFramePr>
          <p:nvPr>
            <p:extLst>
              <p:ext uri="{D42A27DB-BD31-4B8C-83A1-F6EECF244321}">
                <p14:modId xmlns:p14="http://schemas.microsoft.com/office/powerpoint/2010/main" val="4238917049"/>
              </p:ext>
            </p:extLst>
          </p:nvPr>
        </p:nvGraphicFramePr>
        <p:xfrm>
          <a:off x="966173" y="2063187"/>
          <a:ext cx="6742800" cy="3884400"/>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361556456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 name="Imagen 4">
            <a:extLst>
              <a:ext uri="{FF2B5EF4-FFF2-40B4-BE49-F238E27FC236}">
                <a16:creationId xmlns:a16="http://schemas.microsoft.com/office/drawing/2014/main" id="{E625FF39-BF6A-BC3E-443B-2136BC16044D}"/>
              </a:ext>
            </a:extLst>
          </p:cNvPr>
          <p:cNvPicPr>
            <a:picLocks noChangeAspect="1"/>
          </p:cNvPicPr>
          <p:nvPr/>
        </p:nvPicPr>
        <p:blipFill>
          <a:blip r:embed="rId3"/>
          <a:stretch>
            <a:fillRect/>
          </a:stretch>
        </p:blipFill>
        <p:spPr>
          <a:xfrm>
            <a:off x="10869617" y="6158242"/>
            <a:ext cx="1214363" cy="541867"/>
          </a:xfrm>
          <a:prstGeom prst="rect">
            <a:avLst/>
          </a:prstGeom>
        </p:spPr>
      </p:pic>
      <p:sp>
        <p:nvSpPr>
          <p:cNvPr id="20" name="Título 1">
            <a:extLst>
              <a:ext uri="{FF2B5EF4-FFF2-40B4-BE49-F238E27FC236}">
                <a16:creationId xmlns:a16="http://schemas.microsoft.com/office/drawing/2014/main" id="{8E74F7B6-87C1-0338-4504-2A01A3715C28}"/>
              </a:ext>
            </a:extLst>
          </p:cNvPr>
          <p:cNvSpPr>
            <a:spLocks noGrp="1"/>
          </p:cNvSpPr>
          <p:nvPr>
            <p:ph type="title"/>
          </p:nvPr>
        </p:nvSpPr>
        <p:spPr>
          <a:xfrm>
            <a:off x="838200" y="243556"/>
            <a:ext cx="10515600" cy="1325563"/>
          </a:xfrm>
        </p:spPr>
        <p:txBody>
          <a:bodyPr>
            <a:normAutofit/>
          </a:bodyPr>
          <a:lstStyle/>
          <a:p>
            <a:r>
              <a:rPr lang="es-CL" sz="3600" b="1">
                <a:solidFill>
                  <a:srgbClr val="E03B26"/>
                </a:solidFill>
                <a:latin typeface="gobCL" pitchFamily="2" charset="77"/>
                <a:cs typeface="Arial"/>
              </a:rPr>
              <a:t>Contexto: </a:t>
            </a:r>
            <a:r>
              <a:rPr lang="es-CL" sz="3600">
                <a:solidFill>
                  <a:srgbClr val="E03B26"/>
                </a:solidFill>
                <a:latin typeface="gobCL" pitchFamily="2" charset="77"/>
                <a:cs typeface="Arial"/>
              </a:rPr>
              <a:t>Principales cifras macroeconómicas 2024</a:t>
            </a:r>
            <a:endParaRPr lang="es-ES_tradnl" sz="3600">
              <a:solidFill>
                <a:srgbClr val="E03B26"/>
              </a:solidFill>
              <a:latin typeface="gobCL" pitchFamily="2" charset="77"/>
              <a:cs typeface="Arial"/>
            </a:endParaRPr>
          </a:p>
        </p:txBody>
      </p:sp>
      <p:sp>
        <p:nvSpPr>
          <p:cNvPr id="3" name="CuadroTexto 2">
            <a:extLst>
              <a:ext uri="{FF2B5EF4-FFF2-40B4-BE49-F238E27FC236}">
                <a16:creationId xmlns:a16="http://schemas.microsoft.com/office/drawing/2014/main" id="{FA2A85F9-F238-1699-15A6-FF6D7ECE9D63}"/>
              </a:ext>
            </a:extLst>
          </p:cNvPr>
          <p:cNvSpPr txBox="1"/>
          <p:nvPr/>
        </p:nvSpPr>
        <p:spPr>
          <a:xfrm>
            <a:off x="667790" y="1386766"/>
            <a:ext cx="4082132" cy="369332"/>
          </a:xfrm>
          <a:prstGeom prst="rect">
            <a:avLst/>
          </a:prstGeom>
          <a:noFill/>
        </p:spPr>
        <p:txBody>
          <a:bodyPr wrap="square" rtlCol="0">
            <a:spAutoFit/>
          </a:bodyPr>
          <a:lstStyle/>
          <a:p>
            <a:r>
              <a:rPr lang="es-MX" b="1">
                <a:latin typeface="gobCL" pitchFamily="50" charset="0"/>
              </a:rPr>
              <a:t>Stock de Capital Neto</a:t>
            </a:r>
          </a:p>
        </p:txBody>
      </p:sp>
      <p:sp>
        <p:nvSpPr>
          <p:cNvPr id="6" name="CuadroTexto 5">
            <a:extLst>
              <a:ext uri="{FF2B5EF4-FFF2-40B4-BE49-F238E27FC236}">
                <a16:creationId xmlns:a16="http://schemas.microsoft.com/office/drawing/2014/main" id="{BA2C63D4-C250-D35B-9744-C728D4856993}"/>
              </a:ext>
            </a:extLst>
          </p:cNvPr>
          <p:cNvSpPr txBox="1"/>
          <p:nvPr/>
        </p:nvSpPr>
        <p:spPr>
          <a:xfrm>
            <a:off x="7708973" y="2125772"/>
            <a:ext cx="3998287" cy="3416320"/>
          </a:xfrm>
          <a:prstGeom prst="rect">
            <a:avLst/>
          </a:prstGeom>
          <a:noFill/>
        </p:spPr>
        <p:txBody>
          <a:bodyPr wrap="square" rtlCol="0">
            <a:spAutoFit/>
          </a:bodyPr>
          <a:lstStyle/>
          <a:p>
            <a:pPr marL="285750" indent="-285750" algn="just">
              <a:buClr>
                <a:srgbClr val="EB8A2D"/>
              </a:buClr>
              <a:buFont typeface="Arial" panose="020B0604020202020204" pitchFamily="34" charset="0"/>
              <a:buChar char="•"/>
            </a:pPr>
            <a:endParaRPr lang="es-MX" dirty="0">
              <a:latin typeface="gobCL" pitchFamily="50" charset="0"/>
            </a:endParaRPr>
          </a:p>
          <a:p>
            <a:pPr marL="285750" indent="-285750" algn="just">
              <a:buClr>
                <a:srgbClr val="EB8A2D"/>
              </a:buClr>
              <a:buFont typeface="Arial" panose="020B0604020202020204" pitchFamily="34" charset="0"/>
              <a:buChar char="•"/>
            </a:pPr>
            <a:r>
              <a:rPr lang="es-MX" dirty="0">
                <a:latin typeface="gobCL" pitchFamily="50" charset="0"/>
              </a:rPr>
              <a:t>Las cifras de stock de capital para 2024 aún no se encuentran publicadas</a:t>
            </a:r>
          </a:p>
          <a:p>
            <a:pPr marL="285750" indent="-285750" algn="just">
              <a:buClr>
                <a:srgbClr val="EB8A2D"/>
              </a:buClr>
              <a:buFont typeface="Arial" panose="020B0604020202020204" pitchFamily="34" charset="0"/>
              <a:buChar char="•"/>
            </a:pPr>
            <a:endParaRPr lang="es-MX" dirty="0">
              <a:latin typeface="gobCL" pitchFamily="50" charset="0"/>
            </a:endParaRPr>
          </a:p>
          <a:p>
            <a:pPr marL="285750" indent="-285750" algn="just">
              <a:buClr>
                <a:srgbClr val="EB8A2D"/>
              </a:buClr>
              <a:buFont typeface="Arial" panose="020B0604020202020204" pitchFamily="34" charset="0"/>
              <a:buChar char="•"/>
            </a:pPr>
            <a:r>
              <a:rPr lang="es-MX" dirty="0">
                <a:latin typeface="gobCL" pitchFamily="50" charset="0"/>
              </a:rPr>
              <a:t>Es estimado mediante la ecuación del movimiento del capital</a:t>
            </a:r>
          </a:p>
          <a:p>
            <a:pPr algn="just">
              <a:buClr>
                <a:srgbClr val="EB8A2D"/>
              </a:buClr>
            </a:pPr>
            <a:endParaRPr lang="es-MX" dirty="0">
              <a:latin typeface="gobCL" pitchFamily="50" charset="0"/>
            </a:endParaRPr>
          </a:p>
          <a:p>
            <a:pPr marL="285750" indent="-285750" algn="just">
              <a:buClr>
                <a:srgbClr val="EB8A2D"/>
              </a:buClr>
              <a:buFont typeface="Arial" panose="020B0604020202020204" pitchFamily="34" charset="0"/>
              <a:buChar char="•"/>
            </a:pPr>
            <a:r>
              <a:rPr lang="es-MX" dirty="0">
                <a:latin typeface="gobCL" pitchFamily="50" charset="0"/>
              </a:rPr>
              <a:t>Se estima que, en 2024, el </a:t>
            </a:r>
            <a:r>
              <a:rPr lang="es-MX" b="1" dirty="0">
                <a:latin typeface="gobCL" pitchFamily="50" charset="0"/>
              </a:rPr>
              <a:t>stock neto de capital fijo aumente </a:t>
            </a:r>
            <a:r>
              <a:rPr lang="es-MX" dirty="0">
                <a:latin typeface="gobCL" pitchFamily="50" charset="0"/>
              </a:rPr>
              <a:t>un </a:t>
            </a:r>
            <a:r>
              <a:rPr lang="es-MX" b="1" dirty="0">
                <a:solidFill>
                  <a:srgbClr val="E03B26"/>
                </a:solidFill>
                <a:latin typeface="gobCL" pitchFamily="50" charset="0"/>
              </a:rPr>
              <a:t>2,8%</a:t>
            </a:r>
          </a:p>
          <a:p>
            <a:pPr marL="285750" indent="-285750" algn="just">
              <a:buClr>
                <a:srgbClr val="EB8A2D"/>
              </a:buClr>
              <a:buFont typeface="Arial" panose="020B0604020202020204" pitchFamily="34" charset="0"/>
              <a:buChar char="•"/>
            </a:pPr>
            <a:endParaRPr lang="es-MX" b="1" dirty="0">
              <a:solidFill>
                <a:srgbClr val="E03B26"/>
              </a:solidFill>
              <a:latin typeface="gobCL" pitchFamily="50" charset="0"/>
            </a:endParaRPr>
          </a:p>
          <a:p>
            <a:pPr marL="285750" indent="-285750" algn="just">
              <a:buClr>
                <a:srgbClr val="EB8A2D"/>
              </a:buClr>
              <a:buFont typeface="Arial" panose="020B0604020202020204" pitchFamily="34" charset="0"/>
              <a:buChar char="•"/>
            </a:pPr>
            <a:endParaRPr lang="es-MX" b="1" dirty="0">
              <a:solidFill>
                <a:srgbClr val="E03B26"/>
              </a:solidFill>
              <a:latin typeface="gobCL" pitchFamily="50" charset="0"/>
            </a:endParaRPr>
          </a:p>
        </p:txBody>
      </p:sp>
      <p:sp>
        <p:nvSpPr>
          <p:cNvPr id="18" name="CuadroTexto 17">
            <a:extLst>
              <a:ext uri="{FF2B5EF4-FFF2-40B4-BE49-F238E27FC236}">
                <a16:creationId xmlns:a16="http://schemas.microsoft.com/office/drawing/2014/main" id="{3824E763-7344-55D6-0FF2-FBE5E9A73EB1}"/>
              </a:ext>
            </a:extLst>
          </p:cNvPr>
          <p:cNvSpPr txBox="1"/>
          <p:nvPr/>
        </p:nvSpPr>
        <p:spPr>
          <a:xfrm>
            <a:off x="569663" y="1770531"/>
            <a:ext cx="7130576" cy="307777"/>
          </a:xfrm>
          <a:prstGeom prst="rect">
            <a:avLst/>
          </a:prstGeom>
          <a:noFill/>
        </p:spPr>
        <p:txBody>
          <a:bodyPr wrap="square" rtlCol="0">
            <a:spAutoFit/>
          </a:bodyPr>
          <a:lstStyle/>
          <a:p>
            <a:pPr algn="ctr"/>
            <a:r>
              <a:rPr lang="es-ES" sz="1400">
                <a:latin typeface="gobCL" pitchFamily="50" charset="0"/>
              </a:rPr>
              <a:t>Figura 3: Evolución de la formación bruta de capital fijo y sus componentes (2015.T1  = 100)</a:t>
            </a:r>
          </a:p>
        </p:txBody>
      </p:sp>
      <p:sp>
        <p:nvSpPr>
          <p:cNvPr id="4" name="TextBox 3">
            <a:extLst>
              <a:ext uri="{FF2B5EF4-FFF2-40B4-BE49-F238E27FC236}">
                <a16:creationId xmlns:a16="http://schemas.microsoft.com/office/drawing/2014/main" id="{206EF09C-2443-0295-7C37-224461833D74}"/>
              </a:ext>
            </a:extLst>
          </p:cNvPr>
          <p:cNvSpPr txBox="1"/>
          <p:nvPr/>
        </p:nvSpPr>
        <p:spPr>
          <a:xfrm>
            <a:off x="460206" y="5888521"/>
            <a:ext cx="7075170" cy="276999"/>
          </a:xfrm>
          <a:prstGeom prst="rect">
            <a:avLst/>
          </a:prstGeom>
          <a:noFill/>
        </p:spPr>
        <p:txBody>
          <a:bodyPr wrap="square" rtlCol="0">
            <a:spAutoFit/>
          </a:bodyPr>
          <a:lstStyle/>
          <a:p>
            <a:pPr algn="just"/>
            <a:r>
              <a:rPr lang="es-CL" sz="1200"/>
              <a:t>Fuente: Elaboración propia en base a Cuentas Nacionales (2024). Nota: Cifras desestacionalizadas.</a:t>
            </a:r>
          </a:p>
        </p:txBody>
      </p:sp>
      <p:graphicFrame>
        <p:nvGraphicFramePr>
          <p:cNvPr id="2" name="Gráfico 1">
            <a:extLst>
              <a:ext uri="{FF2B5EF4-FFF2-40B4-BE49-F238E27FC236}">
                <a16:creationId xmlns:a16="http://schemas.microsoft.com/office/drawing/2014/main" id="{910231F1-76FE-4CF9-AEA0-E6214F91DD1B}"/>
              </a:ext>
            </a:extLst>
          </p:cNvPr>
          <p:cNvGraphicFramePr>
            <a:graphicFrameLocks/>
          </p:cNvGraphicFramePr>
          <p:nvPr>
            <p:extLst>
              <p:ext uri="{D42A27DB-BD31-4B8C-83A1-F6EECF244321}">
                <p14:modId xmlns:p14="http://schemas.microsoft.com/office/powerpoint/2010/main" val="3791721220"/>
              </p:ext>
            </p:extLst>
          </p:nvPr>
        </p:nvGraphicFramePr>
        <p:xfrm>
          <a:off x="357773" y="2043429"/>
          <a:ext cx="7351200" cy="3790800"/>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176720343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032D06E-2AB8-0A0E-5EB8-E7588CB7E9C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1CAADD8-9A43-E908-1712-44BB7C948018}"/>
              </a:ext>
            </a:extLst>
          </p:cNvPr>
          <p:cNvSpPr>
            <a:spLocks noGrp="1"/>
          </p:cNvSpPr>
          <p:nvPr>
            <p:ph type="title"/>
          </p:nvPr>
        </p:nvSpPr>
        <p:spPr/>
        <p:txBody>
          <a:bodyPr/>
          <a:lstStyle/>
          <a:p>
            <a:r>
              <a:rPr lang="es-CL" sz="4000" b="1">
                <a:solidFill>
                  <a:srgbClr val="E03B26"/>
                </a:solidFill>
                <a:latin typeface="gobCL" pitchFamily="2" charset="77"/>
              </a:rPr>
              <a:t>Agenda</a:t>
            </a:r>
          </a:p>
        </p:txBody>
      </p:sp>
      <p:sp>
        <p:nvSpPr>
          <p:cNvPr id="4" name="Content Placeholder 3">
            <a:extLst>
              <a:ext uri="{FF2B5EF4-FFF2-40B4-BE49-F238E27FC236}">
                <a16:creationId xmlns:a16="http://schemas.microsoft.com/office/drawing/2014/main" id="{F860873B-7541-E0AD-E00C-92606D03FB7A}"/>
              </a:ext>
            </a:extLst>
          </p:cNvPr>
          <p:cNvSpPr>
            <a:spLocks noGrp="1"/>
          </p:cNvSpPr>
          <p:nvPr>
            <p:ph idx="1"/>
          </p:nvPr>
        </p:nvSpPr>
        <p:spPr>
          <a:xfrm>
            <a:off x="838200" y="1825625"/>
            <a:ext cx="10515600" cy="4351338"/>
          </a:xfrm>
        </p:spPr>
        <p:txBody>
          <a:bodyPr vert="horz" lIns="91440" tIns="45720" rIns="91440" bIns="45720" rtlCol="0" anchor="t">
            <a:normAutofit fontScale="92500" lnSpcReduction="20000"/>
          </a:bodyPr>
          <a:lstStyle/>
          <a:p>
            <a:pPr marL="514350" indent="-514350" algn="just">
              <a:lnSpc>
                <a:spcPct val="170000"/>
              </a:lnSpc>
              <a:buFont typeface="+mj-lt"/>
              <a:buAutoNum type="arabicPeriod"/>
            </a:pPr>
            <a:r>
              <a:rPr lang="es-ES" sz="2600" dirty="0">
                <a:latin typeface="gobCL" panose="02000603050000020004" pitchFamily="50" charset="0"/>
                <a:cs typeface="Calibri"/>
              </a:rPr>
              <a:t>Reporte CNEP 2024</a:t>
            </a:r>
          </a:p>
          <a:p>
            <a:pPr marL="514350" indent="-514350" algn="just">
              <a:lnSpc>
                <a:spcPct val="170000"/>
              </a:lnSpc>
              <a:buFont typeface="+mj-lt"/>
              <a:buAutoNum type="arabicPeriod"/>
            </a:pPr>
            <a:r>
              <a:rPr lang="es-ES" sz="2600" dirty="0">
                <a:latin typeface="gobCL" panose="02000603050000020004" pitchFamily="50" charset="0"/>
                <a:cs typeface="Calibri"/>
              </a:rPr>
              <a:t>Productividad: ¿Qué es y cómo se calcula? </a:t>
            </a:r>
          </a:p>
          <a:p>
            <a:pPr marL="514350" indent="-514350" algn="just">
              <a:lnSpc>
                <a:spcPct val="170000"/>
              </a:lnSpc>
              <a:buFont typeface="+mj-lt"/>
              <a:buAutoNum type="arabicPeriod"/>
            </a:pPr>
            <a:r>
              <a:rPr lang="es-ES" sz="2600" b="1" dirty="0">
                <a:solidFill>
                  <a:srgbClr val="EB8A2D"/>
                </a:solidFill>
                <a:latin typeface="gobCL" panose="02000603050000020004" pitchFamily="50" charset="0"/>
                <a:cs typeface="Calibri"/>
              </a:rPr>
              <a:t>Estimación de la PTF en 2024</a:t>
            </a:r>
          </a:p>
          <a:p>
            <a:pPr marL="971550" lvl="1" indent="-514350" algn="just">
              <a:lnSpc>
                <a:spcPct val="170000"/>
              </a:lnSpc>
              <a:buFont typeface="+mj-lt"/>
              <a:buAutoNum type="romanLcPeriod"/>
            </a:pPr>
            <a:r>
              <a:rPr lang="es-ES" sz="2200" dirty="0">
                <a:latin typeface="gobCL" panose="02000603050000020004" pitchFamily="50" charset="0"/>
                <a:cs typeface="Calibri"/>
              </a:rPr>
              <a:t>Contexto</a:t>
            </a:r>
          </a:p>
          <a:p>
            <a:pPr marL="971550" lvl="1" indent="-514350" algn="just">
              <a:lnSpc>
                <a:spcPct val="170000"/>
              </a:lnSpc>
              <a:buFont typeface="+mj-lt"/>
              <a:buAutoNum type="romanLcPeriod"/>
            </a:pPr>
            <a:r>
              <a:rPr lang="es-ES" sz="2200" b="1" dirty="0">
                <a:solidFill>
                  <a:srgbClr val="EB8A2D"/>
                </a:solidFill>
                <a:latin typeface="gobCL" panose="02000603050000020004" pitchFamily="50" charset="0"/>
                <a:cs typeface="Calibri"/>
              </a:rPr>
              <a:t>PTF agregada y no minera 2024</a:t>
            </a:r>
          </a:p>
          <a:p>
            <a:pPr marL="971550" lvl="1" indent="-514350" algn="just">
              <a:lnSpc>
                <a:spcPct val="170000"/>
              </a:lnSpc>
              <a:buFont typeface="+mj-lt"/>
              <a:buAutoNum type="romanLcPeriod"/>
            </a:pPr>
            <a:r>
              <a:rPr lang="es-ES" sz="2200" dirty="0">
                <a:latin typeface="gobCL" panose="02000603050000020004" pitchFamily="50" charset="0"/>
                <a:cs typeface="Calibri"/>
              </a:rPr>
              <a:t>PTF sectores económicos 2023</a:t>
            </a:r>
          </a:p>
          <a:p>
            <a:pPr marL="514350" indent="-514350" algn="just">
              <a:lnSpc>
                <a:spcPct val="170000"/>
              </a:lnSpc>
              <a:buFont typeface="+mj-lt"/>
              <a:buAutoNum type="arabicPeriod"/>
            </a:pPr>
            <a:r>
              <a:rPr lang="es-ES" sz="2600" dirty="0">
                <a:latin typeface="gobCL" panose="02000603050000020004" pitchFamily="50" charset="0"/>
                <a:cs typeface="Calibri"/>
              </a:rPr>
              <a:t>Productividad Laboral</a:t>
            </a:r>
          </a:p>
          <a:p>
            <a:pPr marL="514350" indent="-514350" algn="just">
              <a:lnSpc>
                <a:spcPct val="170000"/>
              </a:lnSpc>
              <a:buFont typeface="+mj-lt"/>
              <a:buAutoNum type="arabicPeriod"/>
            </a:pPr>
            <a:endParaRPr lang="es-ES" sz="2200" dirty="0">
              <a:latin typeface="gobCL" panose="02000603050000020004" pitchFamily="50" charset="0"/>
              <a:cs typeface="Calibri"/>
            </a:endParaRPr>
          </a:p>
          <a:p>
            <a:pPr marL="514350" indent="-514350" algn="just">
              <a:lnSpc>
                <a:spcPct val="200000"/>
              </a:lnSpc>
              <a:buFont typeface="+mj-lt"/>
              <a:buAutoNum type="arabicPeriod"/>
            </a:pPr>
            <a:endParaRPr lang="es-ES" sz="2600" dirty="0">
              <a:latin typeface="gobCL" panose="02000603050000020004" pitchFamily="50" charset="0"/>
              <a:cs typeface="Calibri"/>
            </a:endParaRPr>
          </a:p>
        </p:txBody>
      </p:sp>
      <p:pic>
        <p:nvPicPr>
          <p:cNvPr id="5" name="Imagen 4">
            <a:extLst>
              <a:ext uri="{FF2B5EF4-FFF2-40B4-BE49-F238E27FC236}">
                <a16:creationId xmlns:a16="http://schemas.microsoft.com/office/drawing/2014/main" id="{B18750A9-8C0F-CBC9-DBA9-7D22DD9E3751}"/>
              </a:ext>
            </a:extLst>
          </p:cNvPr>
          <p:cNvPicPr>
            <a:picLocks noChangeAspect="1"/>
          </p:cNvPicPr>
          <p:nvPr/>
        </p:nvPicPr>
        <p:blipFill>
          <a:blip r:embed="rId3"/>
          <a:stretch>
            <a:fillRect/>
          </a:stretch>
        </p:blipFill>
        <p:spPr>
          <a:xfrm>
            <a:off x="10869617" y="6158242"/>
            <a:ext cx="1214363" cy="541867"/>
          </a:xfrm>
          <a:prstGeom prst="rect">
            <a:avLst/>
          </a:prstGeom>
        </p:spPr>
      </p:pic>
    </p:spTree>
    <p:extLst>
      <p:ext uri="{BB962C8B-B14F-4D97-AF65-F5344CB8AC3E}">
        <p14:creationId xmlns:p14="http://schemas.microsoft.com/office/powerpoint/2010/main" val="126638958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Marcador de texto 2">
            <a:extLst>
              <a:ext uri="{FF2B5EF4-FFF2-40B4-BE49-F238E27FC236}">
                <a16:creationId xmlns:a16="http://schemas.microsoft.com/office/drawing/2014/main" id="{3DBE83E6-588F-22B1-2937-968776DFAEC6}"/>
              </a:ext>
            </a:extLst>
          </p:cNvPr>
          <p:cNvSpPr txBox="1">
            <a:spLocks/>
          </p:cNvSpPr>
          <p:nvPr/>
        </p:nvSpPr>
        <p:spPr>
          <a:xfrm>
            <a:off x="838200" y="1281528"/>
            <a:ext cx="10515600" cy="4072517"/>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lnSpc>
                <a:spcPct val="150000"/>
              </a:lnSpc>
              <a:spcBef>
                <a:spcPts val="0"/>
              </a:spcBef>
              <a:buClr>
                <a:srgbClr val="EB8A2D"/>
              </a:buClr>
            </a:pPr>
            <a:r>
              <a:rPr lang="es-CL" sz="2400" dirty="0">
                <a:solidFill>
                  <a:schemeClr val="tx1">
                    <a:lumMod val="95000"/>
                    <a:lumOff val="5000"/>
                  </a:schemeClr>
                </a:solidFill>
                <a:effectLst/>
                <a:latin typeface="gobCL" panose="02000603050000020004" pitchFamily="50" charset="0"/>
                <a:ea typeface="Calibri" panose="020F0502020204030204" pitchFamily="34" charset="0"/>
                <a:cs typeface="Times New Roman" panose="02020603050405020304" pitchFamily="18" charset="0"/>
              </a:rPr>
              <a:t>Se estima que la </a:t>
            </a:r>
            <a:r>
              <a:rPr lang="es-CL" sz="2400" b="1" dirty="0">
                <a:solidFill>
                  <a:schemeClr val="tx1">
                    <a:lumMod val="95000"/>
                    <a:lumOff val="5000"/>
                  </a:schemeClr>
                </a:solidFill>
                <a:effectLst/>
                <a:latin typeface="gobCL" panose="02000603050000020004" pitchFamily="50" charset="0"/>
                <a:ea typeface="Calibri" panose="020F0502020204030204" pitchFamily="34" charset="0"/>
                <a:cs typeface="Times New Roman" panose="02020603050405020304" pitchFamily="18" charset="0"/>
              </a:rPr>
              <a:t>PTF agregada </a:t>
            </a:r>
            <a:r>
              <a:rPr lang="es-CL" sz="2400" b="1" dirty="0">
                <a:solidFill>
                  <a:srgbClr val="E03B26"/>
                </a:solidFill>
                <a:effectLst/>
                <a:latin typeface="gobCL" panose="02000603050000020004" pitchFamily="50" charset="0"/>
                <a:ea typeface="Calibri" panose="020F0502020204030204" pitchFamily="34" charset="0"/>
                <a:cs typeface="Times New Roman" panose="02020603050405020304" pitchFamily="18" charset="0"/>
              </a:rPr>
              <a:t>var</a:t>
            </a:r>
            <a:r>
              <a:rPr lang="es-CL" sz="2400" b="1" dirty="0">
                <a:solidFill>
                  <a:srgbClr val="E03B26"/>
                </a:solidFill>
                <a:latin typeface="gobCL" panose="02000603050000020004" pitchFamily="50" charset="0"/>
                <a:ea typeface="Calibri" panose="020F0502020204030204" pitchFamily="34" charset="0"/>
                <a:cs typeface="Times New Roman" panose="02020603050405020304" pitchFamily="18" charset="0"/>
              </a:rPr>
              <a:t>íe</a:t>
            </a:r>
            <a:r>
              <a:rPr lang="es-CL" sz="2400" b="1" dirty="0">
                <a:solidFill>
                  <a:schemeClr val="tx1">
                    <a:lumMod val="95000"/>
                    <a:lumOff val="5000"/>
                  </a:schemeClr>
                </a:solidFill>
                <a:effectLst/>
                <a:latin typeface="gobCL" panose="02000603050000020004" pitchFamily="50" charset="0"/>
                <a:ea typeface="Calibri" panose="020F0502020204030204" pitchFamily="34" charset="0"/>
                <a:cs typeface="Times New Roman" panose="02020603050405020304" pitchFamily="18" charset="0"/>
              </a:rPr>
              <a:t> </a:t>
            </a:r>
            <a:r>
              <a:rPr lang="es-CL" sz="2400" dirty="0">
                <a:solidFill>
                  <a:schemeClr val="tx1">
                    <a:lumMod val="95000"/>
                    <a:lumOff val="5000"/>
                  </a:schemeClr>
                </a:solidFill>
                <a:effectLst/>
                <a:latin typeface="gobCL" panose="02000603050000020004" pitchFamily="50" charset="0"/>
                <a:ea typeface="Calibri" panose="020F0502020204030204" pitchFamily="34" charset="0"/>
                <a:cs typeface="Times New Roman" panose="02020603050405020304" pitchFamily="18" charset="0"/>
              </a:rPr>
              <a:t>entre un </a:t>
            </a:r>
            <a:r>
              <a:rPr lang="es-CL" sz="2400" b="1" dirty="0">
                <a:solidFill>
                  <a:srgbClr val="E03B26"/>
                </a:solidFill>
                <a:effectLst/>
                <a:latin typeface="gobCL" panose="02000603050000020004" pitchFamily="50" charset="0"/>
                <a:ea typeface="Calibri" panose="020F0502020204030204" pitchFamily="34" charset="0"/>
                <a:cs typeface="Times New Roman" panose="02020603050405020304" pitchFamily="18" charset="0"/>
              </a:rPr>
              <a:t>-0,2</a:t>
            </a:r>
            <a:r>
              <a:rPr lang="es-CL" sz="2400" b="1" dirty="0">
                <a:solidFill>
                  <a:schemeClr val="tx1">
                    <a:lumMod val="95000"/>
                    <a:lumOff val="5000"/>
                  </a:schemeClr>
                </a:solidFill>
                <a:effectLst/>
                <a:latin typeface="gobCL" panose="02000603050000020004" pitchFamily="50" charset="0"/>
                <a:ea typeface="Calibri" panose="020F0502020204030204" pitchFamily="34" charset="0"/>
                <a:cs typeface="Times New Roman" panose="02020603050405020304" pitchFamily="18" charset="0"/>
              </a:rPr>
              <a:t> </a:t>
            </a:r>
            <a:r>
              <a:rPr lang="es-CL" sz="2400" dirty="0">
                <a:solidFill>
                  <a:schemeClr val="tx1">
                    <a:lumMod val="95000"/>
                    <a:lumOff val="5000"/>
                  </a:schemeClr>
                </a:solidFill>
                <a:effectLst/>
                <a:latin typeface="gobCL" panose="02000603050000020004" pitchFamily="50" charset="0"/>
                <a:ea typeface="Calibri" panose="020F0502020204030204" pitchFamily="34" charset="0"/>
                <a:cs typeface="Times New Roman" panose="02020603050405020304" pitchFamily="18" charset="0"/>
              </a:rPr>
              <a:t>y un </a:t>
            </a:r>
            <a:r>
              <a:rPr lang="es-CL" sz="2400" b="1" dirty="0">
                <a:solidFill>
                  <a:srgbClr val="E03B26"/>
                </a:solidFill>
                <a:effectLst/>
                <a:latin typeface="gobCL" panose="02000603050000020004" pitchFamily="50" charset="0"/>
                <a:ea typeface="Calibri" panose="020F0502020204030204" pitchFamily="34" charset="0"/>
                <a:cs typeface="Times New Roman" panose="02020603050405020304" pitchFamily="18" charset="0"/>
              </a:rPr>
              <a:t>0,1%</a:t>
            </a:r>
            <a:endParaRPr lang="es-CL" sz="2400" b="1" dirty="0">
              <a:solidFill>
                <a:schemeClr val="tx1">
                  <a:lumMod val="95000"/>
                  <a:lumOff val="5000"/>
                </a:schemeClr>
              </a:solidFill>
              <a:latin typeface="gobCL" panose="02000603050000020004" pitchFamily="50" charset="0"/>
              <a:ea typeface="Calibri" panose="020F0502020204030204" pitchFamily="34" charset="0"/>
              <a:cs typeface="Times New Roman" panose="02020603050405020304" pitchFamily="18" charset="0"/>
            </a:endParaRPr>
          </a:p>
          <a:p>
            <a:pPr algn="just">
              <a:lnSpc>
                <a:spcPct val="150000"/>
              </a:lnSpc>
              <a:spcBef>
                <a:spcPts val="0"/>
              </a:spcBef>
              <a:buClr>
                <a:srgbClr val="EB8A2D"/>
              </a:buClr>
            </a:pPr>
            <a:r>
              <a:rPr lang="es-CL" sz="2400" dirty="0">
                <a:solidFill>
                  <a:schemeClr val="tx1">
                    <a:lumMod val="95000"/>
                    <a:lumOff val="5000"/>
                  </a:schemeClr>
                </a:solidFill>
                <a:effectLst/>
                <a:latin typeface="gobCL" panose="02000603050000020004" pitchFamily="50" charset="0"/>
                <a:ea typeface="Calibri" panose="020F0502020204030204" pitchFamily="34" charset="0"/>
                <a:cs typeface="Times New Roman" panose="02020603050405020304" pitchFamily="18" charset="0"/>
              </a:rPr>
              <a:t>Se estima que la </a:t>
            </a:r>
            <a:r>
              <a:rPr lang="es-CL" sz="2400" b="1" dirty="0">
                <a:solidFill>
                  <a:schemeClr val="tx1">
                    <a:lumMod val="95000"/>
                    <a:lumOff val="5000"/>
                  </a:schemeClr>
                </a:solidFill>
                <a:effectLst/>
                <a:latin typeface="gobCL" panose="02000603050000020004" pitchFamily="50" charset="0"/>
                <a:ea typeface="Calibri" panose="020F0502020204030204" pitchFamily="34" charset="0"/>
                <a:cs typeface="Times New Roman" panose="02020603050405020304" pitchFamily="18" charset="0"/>
              </a:rPr>
              <a:t>PTF no minera </a:t>
            </a:r>
            <a:r>
              <a:rPr lang="es-CL" sz="2400" b="1" dirty="0">
                <a:solidFill>
                  <a:srgbClr val="E03B26"/>
                </a:solidFill>
                <a:effectLst/>
                <a:latin typeface="gobCL" panose="02000603050000020004" pitchFamily="50" charset="0"/>
                <a:ea typeface="Calibri" panose="020F0502020204030204" pitchFamily="34" charset="0"/>
                <a:cs typeface="Times New Roman" panose="02020603050405020304" pitchFamily="18" charset="0"/>
              </a:rPr>
              <a:t>varíe </a:t>
            </a:r>
            <a:r>
              <a:rPr lang="es-CL" sz="2400" dirty="0">
                <a:solidFill>
                  <a:schemeClr val="tx1">
                    <a:lumMod val="95000"/>
                    <a:lumOff val="5000"/>
                  </a:schemeClr>
                </a:solidFill>
                <a:effectLst/>
                <a:latin typeface="gobCL" panose="02000603050000020004" pitchFamily="50" charset="0"/>
                <a:ea typeface="Calibri" panose="020F0502020204030204" pitchFamily="34" charset="0"/>
                <a:cs typeface="Times New Roman" panose="02020603050405020304" pitchFamily="18" charset="0"/>
              </a:rPr>
              <a:t>entre un </a:t>
            </a:r>
            <a:r>
              <a:rPr lang="es-CL" sz="2400" b="1" dirty="0">
                <a:solidFill>
                  <a:srgbClr val="E03B26"/>
                </a:solidFill>
                <a:effectLst/>
                <a:latin typeface="gobCL" panose="02000603050000020004" pitchFamily="50" charset="0"/>
                <a:ea typeface="Calibri" panose="020F0502020204030204" pitchFamily="34" charset="0"/>
                <a:cs typeface="Times New Roman" panose="02020603050405020304" pitchFamily="18" charset="0"/>
              </a:rPr>
              <a:t>-0,2 </a:t>
            </a:r>
            <a:r>
              <a:rPr lang="es-CL" sz="2400" dirty="0">
                <a:solidFill>
                  <a:schemeClr val="tx1">
                    <a:lumMod val="95000"/>
                    <a:lumOff val="5000"/>
                  </a:schemeClr>
                </a:solidFill>
                <a:effectLst/>
                <a:latin typeface="gobCL" panose="02000603050000020004" pitchFamily="50" charset="0"/>
                <a:ea typeface="Calibri" panose="020F0502020204030204" pitchFamily="34" charset="0"/>
                <a:cs typeface="Times New Roman" panose="02020603050405020304" pitchFamily="18" charset="0"/>
              </a:rPr>
              <a:t>y un </a:t>
            </a:r>
            <a:r>
              <a:rPr lang="es-CL" sz="2400" b="1" dirty="0">
                <a:solidFill>
                  <a:srgbClr val="E03B26"/>
                </a:solidFill>
                <a:latin typeface="gobCL" panose="02000603050000020004" pitchFamily="50" charset="0"/>
                <a:ea typeface="Calibri" panose="020F0502020204030204" pitchFamily="34" charset="0"/>
                <a:cs typeface="Times New Roman" panose="02020603050405020304" pitchFamily="18" charset="0"/>
              </a:rPr>
              <a:t>0</a:t>
            </a:r>
            <a:r>
              <a:rPr lang="es-CL" sz="2400" b="1" dirty="0">
                <a:solidFill>
                  <a:srgbClr val="E03B26"/>
                </a:solidFill>
                <a:effectLst/>
                <a:latin typeface="gobCL" panose="02000603050000020004" pitchFamily="50" charset="0"/>
                <a:ea typeface="Calibri" panose="020F0502020204030204" pitchFamily="34" charset="0"/>
                <a:cs typeface="Times New Roman" panose="02020603050405020304" pitchFamily="18" charset="0"/>
              </a:rPr>
              <a:t>,1%</a:t>
            </a:r>
          </a:p>
          <a:p>
            <a:pPr algn="just">
              <a:lnSpc>
                <a:spcPct val="150000"/>
              </a:lnSpc>
              <a:spcBef>
                <a:spcPts val="0"/>
              </a:spcBef>
              <a:buClr>
                <a:srgbClr val="EB8A2D"/>
              </a:buClr>
            </a:pPr>
            <a:endParaRPr lang="es-CL" sz="2400" dirty="0">
              <a:solidFill>
                <a:schemeClr val="tx1">
                  <a:lumMod val="95000"/>
                  <a:lumOff val="5000"/>
                </a:schemeClr>
              </a:solidFill>
              <a:effectLst/>
              <a:latin typeface="gobCL" panose="02000603050000020004" pitchFamily="50" charset="0"/>
              <a:ea typeface="Calibri" panose="020F0502020204030204" pitchFamily="34" charset="0"/>
              <a:cs typeface="Times New Roman" panose="02020603050405020304" pitchFamily="18" charset="0"/>
            </a:endParaRPr>
          </a:p>
        </p:txBody>
      </p:sp>
      <p:pic>
        <p:nvPicPr>
          <p:cNvPr id="14" name="Imagen 4">
            <a:extLst>
              <a:ext uri="{FF2B5EF4-FFF2-40B4-BE49-F238E27FC236}">
                <a16:creationId xmlns:a16="http://schemas.microsoft.com/office/drawing/2014/main" id="{E625FF39-BF6A-BC3E-443B-2136BC16044D}"/>
              </a:ext>
            </a:extLst>
          </p:cNvPr>
          <p:cNvPicPr>
            <a:picLocks noChangeAspect="1"/>
          </p:cNvPicPr>
          <p:nvPr/>
        </p:nvPicPr>
        <p:blipFill>
          <a:blip r:embed="rId3"/>
          <a:stretch>
            <a:fillRect/>
          </a:stretch>
        </p:blipFill>
        <p:spPr>
          <a:xfrm>
            <a:off x="10869617" y="6158242"/>
            <a:ext cx="1214363" cy="541867"/>
          </a:xfrm>
          <a:prstGeom prst="rect">
            <a:avLst/>
          </a:prstGeom>
        </p:spPr>
      </p:pic>
      <p:sp>
        <p:nvSpPr>
          <p:cNvPr id="20" name="Título 1">
            <a:extLst>
              <a:ext uri="{FF2B5EF4-FFF2-40B4-BE49-F238E27FC236}">
                <a16:creationId xmlns:a16="http://schemas.microsoft.com/office/drawing/2014/main" id="{8E74F7B6-87C1-0338-4504-2A01A3715C28}"/>
              </a:ext>
            </a:extLst>
          </p:cNvPr>
          <p:cNvSpPr>
            <a:spLocks noGrp="1"/>
          </p:cNvSpPr>
          <p:nvPr>
            <p:ph type="title"/>
          </p:nvPr>
        </p:nvSpPr>
        <p:spPr>
          <a:xfrm>
            <a:off x="838200" y="264822"/>
            <a:ext cx="10515600" cy="1325563"/>
          </a:xfrm>
        </p:spPr>
        <p:txBody>
          <a:bodyPr>
            <a:normAutofit/>
          </a:bodyPr>
          <a:lstStyle/>
          <a:p>
            <a:r>
              <a:rPr lang="es-CL" sz="3600" b="1">
                <a:solidFill>
                  <a:srgbClr val="E03B26"/>
                </a:solidFill>
                <a:latin typeface="gobCL" pitchFamily="2" charset="77"/>
                <a:cs typeface="Arial"/>
              </a:rPr>
              <a:t>Resultados PTF 2024</a:t>
            </a:r>
            <a:endParaRPr lang="es-ES_tradnl" sz="3600">
              <a:solidFill>
                <a:srgbClr val="E03B26"/>
              </a:solidFill>
              <a:latin typeface="gobCL" pitchFamily="2" charset="77"/>
              <a:cs typeface="Arial"/>
            </a:endParaRPr>
          </a:p>
        </p:txBody>
      </p:sp>
      <p:sp>
        <p:nvSpPr>
          <p:cNvPr id="4" name="TextBox 3">
            <a:extLst>
              <a:ext uri="{FF2B5EF4-FFF2-40B4-BE49-F238E27FC236}">
                <a16:creationId xmlns:a16="http://schemas.microsoft.com/office/drawing/2014/main" id="{DADBC20C-A0D3-6DB1-1266-ABD791538E78}"/>
              </a:ext>
            </a:extLst>
          </p:cNvPr>
          <p:cNvSpPr txBox="1"/>
          <p:nvPr/>
        </p:nvSpPr>
        <p:spPr>
          <a:xfrm>
            <a:off x="266700" y="6547879"/>
            <a:ext cx="6629400" cy="276999"/>
          </a:xfrm>
          <a:prstGeom prst="rect">
            <a:avLst/>
          </a:prstGeom>
          <a:noFill/>
        </p:spPr>
        <p:txBody>
          <a:bodyPr wrap="square" rtlCol="0">
            <a:spAutoFit/>
          </a:bodyPr>
          <a:lstStyle/>
          <a:p>
            <a:pPr algn="ctr"/>
            <a:r>
              <a:rPr lang="es-CL" sz="1200"/>
              <a:t>Fuente: Elaboración propia en base a metodología CNEP (2024). </a:t>
            </a:r>
          </a:p>
        </p:txBody>
      </p:sp>
      <p:graphicFrame>
        <p:nvGraphicFramePr>
          <p:cNvPr id="2" name="Tabla 1">
            <a:extLst>
              <a:ext uri="{FF2B5EF4-FFF2-40B4-BE49-F238E27FC236}">
                <a16:creationId xmlns:a16="http://schemas.microsoft.com/office/drawing/2014/main" id="{E088D36F-1798-72FF-EEFD-765A69EAA2CD}"/>
              </a:ext>
            </a:extLst>
          </p:cNvPr>
          <p:cNvGraphicFramePr>
            <a:graphicFrameLocks noGrp="1"/>
          </p:cNvGraphicFramePr>
          <p:nvPr>
            <p:extLst>
              <p:ext uri="{D42A27DB-BD31-4B8C-83A1-F6EECF244321}">
                <p14:modId xmlns:p14="http://schemas.microsoft.com/office/powerpoint/2010/main" val="319392146"/>
              </p:ext>
            </p:extLst>
          </p:nvPr>
        </p:nvGraphicFramePr>
        <p:xfrm>
          <a:off x="1618735" y="2796388"/>
          <a:ext cx="9158313" cy="3744000"/>
        </p:xfrm>
        <a:graphic>
          <a:graphicData uri="http://schemas.openxmlformats.org/drawingml/2006/table">
            <a:tbl>
              <a:tblPr>
                <a:tableStyleId>{5C22544A-7EE6-4342-B048-85BDC9FD1C3A}</a:tableStyleId>
              </a:tblPr>
              <a:tblGrid>
                <a:gridCol w="1655806">
                  <a:extLst>
                    <a:ext uri="{9D8B030D-6E8A-4147-A177-3AD203B41FA5}">
                      <a16:colId xmlns:a16="http://schemas.microsoft.com/office/drawing/2014/main" val="1560833810"/>
                    </a:ext>
                  </a:extLst>
                </a:gridCol>
                <a:gridCol w="1550923">
                  <a:extLst>
                    <a:ext uri="{9D8B030D-6E8A-4147-A177-3AD203B41FA5}">
                      <a16:colId xmlns:a16="http://schemas.microsoft.com/office/drawing/2014/main" val="2107306637"/>
                    </a:ext>
                  </a:extLst>
                </a:gridCol>
                <a:gridCol w="1372427">
                  <a:extLst>
                    <a:ext uri="{9D8B030D-6E8A-4147-A177-3AD203B41FA5}">
                      <a16:colId xmlns:a16="http://schemas.microsoft.com/office/drawing/2014/main" val="3192750117"/>
                    </a:ext>
                  </a:extLst>
                </a:gridCol>
                <a:gridCol w="1029321">
                  <a:extLst>
                    <a:ext uri="{9D8B030D-6E8A-4147-A177-3AD203B41FA5}">
                      <a16:colId xmlns:a16="http://schemas.microsoft.com/office/drawing/2014/main" val="1597608571"/>
                    </a:ext>
                  </a:extLst>
                </a:gridCol>
                <a:gridCol w="1148088">
                  <a:extLst>
                    <a:ext uri="{9D8B030D-6E8A-4147-A177-3AD203B41FA5}">
                      <a16:colId xmlns:a16="http://schemas.microsoft.com/office/drawing/2014/main" val="141807558"/>
                    </a:ext>
                  </a:extLst>
                </a:gridCol>
                <a:gridCol w="1372427">
                  <a:extLst>
                    <a:ext uri="{9D8B030D-6E8A-4147-A177-3AD203B41FA5}">
                      <a16:colId xmlns:a16="http://schemas.microsoft.com/office/drawing/2014/main" val="1697301502"/>
                    </a:ext>
                  </a:extLst>
                </a:gridCol>
                <a:gridCol w="1029321">
                  <a:extLst>
                    <a:ext uri="{9D8B030D-6E8A-4147-A177-3AD203B41FA5}">
                      <a16:colId xmlns:a16="http://schemas.microsoft.com/office/drawing/2014/main" val="2722822431"/>
                    </a:ext>
                  </a:extLst>
                </a:gridCol>
              </a:tblGrid>
              <a:tr h="288000">
                <a:tc rowSpan="2">
                  <a:txBody>
                    <a:bodyPr/>
                    <a:lstStyle/>
                    <a:p>
                      <a:pPr algn="ctr" rtl="0" fontAlgn="ctr"/>
                      <a:r>
                        <a:rPr lang="es-MX" sz="1600" u="none" strike="noStrike">
                          <a:effectLst/>
                          <a:latin typeface="gobCL" pitchFamily="50" charset="0"/>
                        </a:rPr>
                        <a:t>Periodo</a:t>
                      </a:r>
                      <a:endParaRPr lang="es-MX" sz="1600" b="1" i="0" u="none" strike="noStrike">
                        <a:solidFill>
                          <a:srgbClr val="000000"/>
                        </a:solidFill>
                        <a:effectLst/>
                        <a:latin typeface="gobCL" pitchFamily="50"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gridSpan="3">
                  <a:txBody>
                    <a:bodyPr/>
                    <a:lstStyle/>
                    <a:p>
                      <a:pPr algn="ctr" fontAlgn="b"/>
                      <a:r>
                        <a:rPr lang="es-MX" sz="1600" b="1" u="none" strike="noStrike">
                          <a:effectLst/>
                          <a:latin typeface="gobCL" pitchFamily="50" charset="0"/>
                        </a:rPr>
                        <a:t>Agregada</a:t>
                      </a:r>
                      <a:endParaRPr lang="es-MX" sz="1600" b="1" i="0" u="none" strike="noStrike">
                        <a:solidFill>
                          <a:srgbClr val="000000"/>
                        </a:solidFill>
                        <a:effectLst/>
                        <a:latin typeface="gobCL" pitchFamily="50"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hMerge="1">
                  <a:txBody>
                    <a:bodyPr/>
                    <a:lstStyle/>
                    <a:p>
                      <a:endParaRPr lang="es-MX"/>
                    </a:p>
                  </a:txBody>
                  <a:tcPr/>
                </a:tc>
                <a:tc hMerge="1">
                  <a:txBody>
                    <a:bodyPr/>
                    <a:lstStyle/>
                    <a:p>
                      <a:endParaRPr lang="es-MX"/>
                    </a:p>
                  </a:txBody>
                  <a:tcPr/>
                </a:tc>
                <a:tc gridSpan="3">
                  <a:txBody>
                    <a:bodyPr/>
                    <a:lstStyle/>
                    <a:p>
                      <a:pPr algn="ctr" fontAlgn="b"/>
                      <a:r>
                        <a:rPr lang="es-MX" sz="1600" b="1" u="none" strike="noStrike">
                          <a:effectLst/>
                          <a:latin typeface="gobCL" pitchFamily="50" charset="0"/>
                        </a:rPr>
                        <a:t>Agregada sin minería</a:t>
                      </a:r>
                      <a:endParaRPr lang="es-MX" sz="1600" b="1" i="0" u="none" strike="noStrike">
                        <a:solidFill>
                          <a:srgbClr val="000000"/>
                        </a:solidFill>
                        <a:effectLst/>
                        <a:latin typeface="gobCL" pitchFamily="50"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hMerge="1">
                  <a:txBody>
                    <a:bodyPr/>
                    <a:lstStyle/>
                    <a:p>
                      <a:endParaRPr lang="es-MX"/>
                    </a:p>
                  </a:txBody>
                  <a:tcPr/>
                </a:tc>
                <a:tc hMerge="1">
                  <a:txBody>
                    <a:bodyPr/>
                    <a:lstStyle/>
                    <a:p>
                      <a:endParaRPr lang="es-MX"/>
                    </a:p>
                  </a:txBody>
                  <a:tcPr/>
                </a:tc>
                <a:extLst>
                  <a:ext uri="{0D108BD9-81ED-4DB2-BD59-A6C34878D82A}">
                    <a16:rowId xmlns:a16="http://schemas.microsoft.com/office/drawing/2014/main" val="408345355"/>
                  </a:ext>
                </a:extLst>
              </a:tr>
              <a:tr h="288000">
                <a:tc vMerge="1">
                  <a:txBody>
                    <a:bodyPr/>
                    <a:lstStyle/>
                    <a:p>
                      <a:endParaRPr lang="es-MX"/>
                    </a:p>
                  </a:txBody>
                  <a:tcPr/>
                </a:tc>
                <a:tc>
                  <a:txBody>
                    <a:bodyPr/>
                    <a:lstStyle/>
                    <a:p>
                      <a:pPr algn="ctr" fontAlgn="b"/>
                      <a:r>
                        <a:rPr lang="es-MX" sz="1600" u="none" strike="noStrike">
                          <a:effectLst/>
                          <a:latin typeface="gobCL" pitchFamily="50" charset="0"/>
                        </a:rPr>
                        <a:t>Ajuste K CNP</a:t>
                      </a:r>
                      <a:endParaRPr lang="es-MX" sz="1600" b="1" i="0" u="none" strike="noStrike">
                        <a:solidFill>
                          <a:srgbClr val="000000"/>
                        </a:solidFill>
                        <a:effectLst/>
                        <a:latin typeface="gobCL" pitchFamily="50" charset="0"/>
                      </a:endParaRPr>
                    </a:p>
                  </a:txBody>
                  <a:tcPr marL="6350" marR="6350" marT="6350" marB="0" anchor="b">
                    <a:lnL w="12700" cap="flat" cmpd="sng" algn="ctr">
                      <a:solidFill>
                        <a:schemeClr val="tx1"/>
                      </a:solidFill>
                      <a:prstDash val="solid"/>
                      <a:round/>
                      <a:headEnd type="none" w="med" len="med"/>
                      <a:tailEnd type="none" w="med" len="med"/>
                    </a:lnL>
                    <a:lnR w="12700" cmpd="sng">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b"/>
                      <a:r>
                        <a:rPr lang="es-MX" sz="1600" u="none" strike="noStrike">
                          <a:effectLst/>
                          <a:latin typeface="gobCL" pitchFamily="50" charset="0"/>
                        </a:rPr>
                        <a:t>Ajuste K DIPRES</a:t>
                      </a:r>
                      <a:endParaRPr lang="es-MX" sz="1600" b="1" i="0" u="none" strike="noStrike">
                        <a:solidFill>
                          <a:srgbClr val="000000"/>
                        </a:solidFill>
                        <a:effectLst/>
                        <a:latin typeface="gobCL" pitchFamily="50" charset="0"/>
                      </a:endParaRPr>
                    </a:p>
                  </a:txBody>
                  <a:tcPr marL="6350" marR="6350" marT="6350" marB="0" anchor="b">
                    <a:lnL w="12700" cmpd="sng">
                      <a:noFill/>
                    </a:lnL>
                    <a:lnR w="12700" cmpd="sng">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b"/>
                      <a:r>
                        <a:rPr lang="es-MX" sz="1600" u="none" strike="noStrike">
                          <a:effectLst/>
                          <a:latin typeface="gobCL" pitchFamily="50" charset="0"/>
                        </a:rPr>
                        <a:t>Sin Ajustar</a:t>
                      </a:r>
                      <a:endParaRPr lang="es-MX" sz="1600" b="1" i="0" u="none" strike="noStrike">
                        <a:solidFill>
                          <a:srgbClr val="000000"/>
                        </a:solidFill>
                        <a:effectLst/>
                        <a:latin typeface="gobCL" pitchFamily="50" charset="0"/>
                      </a:endParaRPr>
                    </a:p>
                  </a:txBody>
                  <a:tcPr marL="6350" marR="6350" marT="6350" marB="0" anchor="b">
                    <a:lnL w="12700" cmpd="sng">
                      <a:no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b"/>
                      <a:r>
                        <a:rPr lang="es-MX" sz="1600" u="none" strike="noStrike">
                          <a:effectLst/>
                          <a:latin typeface="gobCL" pitchFamily="50" charset="0"/>
                        </a:rPr>
                        <a:t>Ajuste K CNP</a:t>
                      </a:r>
                      <a:endParaRPr lang="es-MX" sz="1600" b="1" i="0" u="none" strike="noStrike">
                        <a:solidFill>
                          <a:srgbClr val="000000"/>
                        </a:solidFill>
                        <a:effectLst/>
                        <a:latin typeface="gobCL" pitchFamily="50" charset="0"/>
                      </a:endParaRPr>
                    </a:p>
                  </a:txBody>
                  <a:tcPr marL="6350" marR="6350" marT="6350" marB="0" anchor="b">
                    <a:lnL w="12700" cap="flat" cmpd="sng" algn="ctr">
                      <a:solidFill>
                        <a:schemeClr val="tx1"/>
                      </a:solidFill>
                      <a:prstDash val="solid"/>
                      <a:round/>
                      <a:headEnd type="none" w="med" len="med"/>
                      <a:tailEnd type="none" w="med" len="med"/>
                    </a:lnL>
                    <a:lnR w="12700" cmpd="sng">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b"/>
                      <a:r>
                        <a:rPr lang="es-MX" sz="1600" u="none" strike="noStrike">
                          <a:effectLst/>
                          <a:latin typeface="gobCL" pitchFamily="50" charset="0"/>
                        </a:rPr>
                        <a:t>Ajuste K DIPRES</a:t>
                      </a:r>
                      <a:endParaRPr lang="es-MX" sz="1600" b="1" i="0" u="none" strike="noStrike">
                        <a:solidFill>
                          <a:srgbClr val="000000"/>
                        </a:solidFill>
                        <a:effectLst/>
                        <a:latin typeface="gobCL" pitchFamily="50" charset="0"/>
                      </a:endParaRPr>
                    </a:p>
                  </a:txBody>
                  <a:tcPr marL="6350" marR="6350" marT="6350" marB="0" anchor="b">
                    <a:lnL w="12700" cmpd="sng">
                      <a:noFill/>
                    </a:lnL>
                    <a:lnR w="12700" cmpd="sng">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b"/>
                      <a:r>
                        <a:rPr lang="es-MX" sz="1600" u="none" strike="noStrike">
                          <a:effectLst/>
                          <a:latin typeface="gobCL" pitchFamily="50" charset="0"/>
                        </a:rPr>
                        <a:t>Sin Ajustar</a:t>
                      </a:r>
                      <a:endParaRPr lang="es-MX" sz="1600" b="1" i="0" u="none" strike="noStrike">
                        <a:solidFill>
                          <a:srgbClr val="000000"/>
                        </a:solidFill>
                        <a:effectLst/>
                        <a:latin typeface="gobCL" pitchFamily="50" charset="0"/>
                      </a:endParaRPr>
                    </a:p>
                  </a:txBody>
                  <a:tcPr marL="6350" marR="6350" marT="6350" marB="0" anchor="b">
                    <a:lnL w="12700" cmpd="sng">
                      <a:no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75443622"/>
                  </a:ext>
                </a:extLst>
              </a:tr>
              <a:tr h="288000">
                <a:tc>
                  <a:txBody>
                    <a:bodyPr/>
                    <a:lstStyle/>
                    <a:p>
                      <a:pPr algn="ctr" rtl="0" fontAlgn="b"/>
                      <a:r>
                        <a:rPr lang="es-MX" sz="1600" u="none" strike="noStrike">
                          <a:effectLst/>
                          <a:latin typeface="gobCL" pitchFamily="50" charset="0"/>
                        </a:rPr>
                        <a:t>1991-1995</a:t>
                      </a:r>
                      <a:endParaRPr lang="es-MX" sz="1600" b="0" i="0" u="none" strike="noStrike">
                        <a:solidFill>
                          <a:srgbClr val="000000"/>
                        </a:solidFill>
                        <a:effectLst/>
                        <a:latin typeface="gobCL" pitchFamily="50" charset="0"/>
                      </a:endParaRP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solidFill>
                      <a:schemeClr val="bg1">
                        <a:lumMod val="85000"/>
                      </a:schemeClr>
                    </a:solidFill>
                  </a:tcPr>
                </a:tc>
                <a:tc>
                  <a:txBody>
                    <a:bodyPr/>
                    <a:lstStyle/>
                    <a:p>
                      <a:pPr algn="ctr" fontAlgn="b"/>
                      <a:r>
                        <a:rPr lang="es-CL" sz="1600" b="0" i="0" u="none" strike="noStrike">
                          <a:solidFill>
                            <a:srgbClr val="000000"/>
                          </a:solidFill>
                          <a:effectLst/>
                          <a:latin typeface="gobCL" panose="02000603050000020004"/>
                        </a:rPr>
                        <a:t>3.2%</a:t>
                      </a:r>
                    </a:p>
                  </a:txBody>
                  <a:tcPr marL="6350" marR="6350" marT="6350" marB="0" anchor="b">
                    <a:lnL w="12700" cap="flat" cmpd="sng" algn="ctr">
                      <a:solidFill>
                        <a:schemeClr val="tx1"/>
                      </a:solidFill>
                      <a:prstDash val="solid"/>
                      <a:round/>
                      <a:headEnd type="none" w="med" len="med"/>
                      <a:tailEnd type="none" w="med" len="med"/>
                    </a:lnL>
                    <a:lnR w="12700" cmpd="sng">
                      <a:noFill/>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solidFill>
                      <a:schemeClr val="bg1">
                        <a:lumMod val="85000"/>
                      </a:schemeClr>
                    </a:solidFill>
                  </a:tcPr>
                </a:tc>
                <a:tc>
                  <a:txBody>
                    <a:bodyPr/>
                    <a:lstStyle/>
                    <a:p>
                      <a:pPr algn="ctr" fontAlgn="b"/>
                      <a:r>
                        <a:rPr lang="es-CL" sz="1600" b="0" i="0" u="none" strike="noStrike">
                          <a:solidFill>
                            <a:srgbClr val="000000"/>
                          </a:solidFill>
                          <a:effectLst/>
                          <a:latin typeface="gobCL" panose="02000603050000020004"/>
                        </a:rPr>
                        <a:t>3.8%</a:t>
                      </a:r>
                    </a:p>
                  </a:txBody>
                  <a:tcPr marL="6350" marR="6350" marT="6350" marB="0" anchor="b">
                    <a:lnL w="12700" cmpd="sng">
                      <a:noFill/>
                    </a:lnL>
                    <a:lnR w="12700" cmpd="sng">
                      <a:noFill/>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solidFill>
                      <a:schemeClr val="bg1">
                        <a:lumMod val="85000"/>
                      </a:schemeClr>
                    </a:solidFill>
                  </a:tcPr>
                </a:tc>
                <a:tc>
                  <a:txBody>
                    <a:bodyPr/>
                    <a:lstStyle/>
                    <a:p>
                      <a:pPr algn="ctr" fontAlgn="b"/>
                      <a:r>
                        <a:rPr lang="es-CL" sz="1600" b="0" i="0" u="none" strike="noStrike">
                          <a:solidFill>
                            <a:srgbClr val="000000"/>
                          </a:solidFill>
                          <a:effectLst/>
                          <a:latin typeface="gobCL" panose="02000603050000020004"/>
                        </a:rPr>
                        <a:t>3.9%</a:t>
                      </a:r>
                    </a:p>
                  </a:txBody>
                  <a:tcPr marL="6350" marR="6350" marT="6350" marB="0" anchor="b">
                    <a:lnL w="12700" cmpd="sng">
                      <a:no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solidFill>
                      <a:schemeClr val="bg1">
                        <a:lumMod val="85000"/>
                      </a:schemeClr>
                    </a:solidFill>
                  </a:tcPr>
                </a:tc>
                <a:tc>
                  <a:txBody>
                    <a:bodyPr/>
                    <a:lstStyle/>
                    <a:p>
                      <a:pPr algn="ctr" fontAlgn="b"/>
                      <a:r>
                        <a:rPr lang="es-CL" sz="1600" b="0" i="0" u="none" strike="noStrike">
                          <a:solidFill>
                            <a:srgbClr val="000000"/>
                          </a:solidFill>
                          <a:effectLst/>
                          <a:latin typeface="gobCL" panose="02000603050000020004"/>
                        </a:rPr>
                        <a:t>3.4%</a:t>
                      </a:r>
                    </a:p>
                  </a:txBody>
                  <a:tcPr marL="6350" marR="6350" marT="6350" marB="0" anchor="b">
                    <a:lnL w="12700" cap="flat" cmpd="sng" algn="ctr">
                      <a:solidFill>
                        <a:schemeClr val="tx1"/>
                      </a:solidFill>
                      <a:prstDash val="solid"/>
                      <a:round/>
                      <a:headEnd type="none" w="med" len="med"/>
                      <a:tailEnd type="none" w="med" len="med"/>
                    </a:lnL>
                    <a:lnR w="12700" cmpd="sng">
                      <a:noFill/>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solidFill>
                      <a:schemeClr val="bg1">
                        <a:lumMod val="85000"/>
                      </a:schemeClr>
                    </a:solidFill>
                  </a:tcPr>
                </a:tc>
                <a:tc>
                  <a:txBody>
                    <a:bodyPr/>
                    <a:lstStyle/>
                    <a:p>
                      <a:pPr algn="ctr" fontAlgn="b"/>
                      <a:r>
                        <a:rPr lang="es-CL" sz="1600" b="0" i="0" u="none" strike="noStrike">
                          <a:solidFill>
                            <a:srgbClr val="000000"/>
                          </a:solidFill>
                          <a:effectLst/>
                          <a:latin typeface="gobCL" panose="02000603050000020004"/>
                        </a:rPr>
                        <a:t>4.1%</a:t>
                      </a:r>
                    </a:p>
                  </a:txBody>
                  <a:tcPr marL="6350" marR="6350" marT="6350" marB="0" anchor="b">
                    <a:lnL w="12700" cmpd="sng">
                      <a:noFill/>
                    </a:lnL>
                    <a:lnR w="12700" cmpd="sng">
                      <a:noFill/>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solidFill>
                      <a:schemeClr val="bg1">
                        <a:lumMod val="85000"/>
                      </a:schemeClr>
                    </a:solidFill>
                  </a:tcPr>
                </a:tc>
                <a:tc>
                  <a:txBody>
                    <a:bodyPr/>
                    <a:lstStyle/>
                    <a:p>
                      <a:pPr algn="ctr" fontAlgn="b"/>
                      <a:r>
                        <a:rPr lang="es-CL" sz="1600" b="0" i="0" u="none" strike="noStrike">
                          <a:solidFill>
                            <a:srgbClr val="000000"/>
                          </a:solidFill>
                          <a:effectLst/>
                          <a:latin typeface="gobCL" panose="02000603050000020004"/>
                        </a:rPr>
                        <a:t>4.1%</a:t>
                      </a:r>
                    </a:p>
                  </a:txBody>
                  <a:tcPr marL="6350" marR="6350" marT="6350" marB="0" anchor="b">
                    <a:lnL w="12700" cmpd="sng">
                      <a:no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solidFill>
                      <a:schemeClr val="bg1">
                        <a:lumMod val="85000"/>
                      </a:schemeClr>
                    </a:solidFill>
                  </a:tcPr>
                </a:tc>
                <a:extLst>
                  <a:ext uri="{0D108BD9-81ED-4DB2-BD59-A6C34878D82A}">
                    <a16:rowId xmlns:a16="http://schemas.microsoft.com/office/drawing/2014/main" val="3500813350"/>
                  </a:ext>
                </a:extLst>
              </a:tr>
              <a:tr h="288000">
                <a:tc>
                  <a:txBody>
                    <a:bodyPr/>
                    <a:lstStyle/>
                    <a:p>
                      <a:pPr algn="ctr" rtl="0" fontAlgn="b"/>
                      <a:r>
                        <a:rPr lang="es-MX" sz="1600" u="none" strike="noStrike">
                          <a:effectLst/>
                          <a:latin typeface="gobCL" pitchFamily="50" charset="0"/>
                        </a:rPr>
                        <a:t>1996-2000</a:t>
                      </a:r>
                      <a:endParaRPr lang="es-MX" sz="1600" b="0" i="0" u="none" strike="noStrike">
                        <a:solidFill>
                          <a:srgbClr val="000000"/>
                        </a:solidFill>
                        <a:effectLst/>
                        <a:latin typeface="gobCL" pitchFamily="50" charset="0"/>
                      </a:endParaRP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1"/>
                    </a:solidFill>
                  </a:tcPr>
                </a:tc>
                <a:tc>
                  <a:txBody>
                    <a:bodyPr/>
                    <a:lstStyle/>
                    <a:p>
                      <a:pPr algn="ctr" fontAlgn="b"/>
                      <a:r>
                        <a:rPr lang="es-CL" sz="1600" b="0" i="0" u="none" strike="noStrike">
                          <a:solidFill>
                            <a:srgbClr val="000000"/>
                          </a:solidFill>
                          <a:effectLst/>
                          <a:latin typeface="gobCL" panose="02000603050000020004"/>
                        </a:rPr>
                        <a:t>1.5%</a:t>
                      </a:r>
                    </a:p>
                  </a:txBody>
                  <a:tcPr marL="6350" marR="6350" marT="6350" marB="0" anchor="b">
                    <a:lnL w="12700"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tc>
                  <a:txBody>
                    <a:bodyPr/>
                    <a:lstStyle/>
                    <a:p>
                      <a:pPr algn="ctr" fontAlgn="b"/>
                      <a:r>
                        <a:rPr lang="es-CL" sz="1600" b="0" i="0" u="none" strike="noStrike">
                          <a:solidFill>
                            <a:srgbClr val="000000"/>
                          </a:solidFill>
                          <a:effectLst/>
                          <a:latin typeface="gobCL" panose="02000603050000020004"/>
                        </a:rPr>
                        <a:t>1.5%</a:t>
                      </a:r>
                    </a:p>
                  </a:txBody>
                  <a:tcPr marL="6350" marR="6350" marT="6350" marB="0" anchor="b">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tc>
                  <a:txBody>
                    <a:bodyPr/>
                    <a:lstStyle/>
                    <a:p>
                      <a:pPr algn="ctr" fontAlgn="b"/>
                      <a:r>
                        <a:rPr lang="es-CL" sz="1600" b="0" i="0" u="none" strike="noStrike">
                          <a:solidFill>
                            <a:srgbClr val="000000"/>
                          </a:solidFill>
                          <a:effectLst/>
                          <a:latin typeface="gobCL" panose="02000603050000020004"/>
                        </a:rPr>
                        <a:t>1.7%</a:t>
                      </a:r>
                    </a:p>
                  </a:txBody>
                  <a:tcPr marL="6350" marR="6350" marT="6350" marB="0" anchor="b">
                    <a:lnL w="12700" cmpd="sng">
                      <a:noFill/>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1"/>
                    </a:solidFill>
                  </a:tcPr>
                </a:tc>
                <a:tc>
                  <a:txBody>
                    <a:bodyPr/>
                    <a:lstStyle/>
                    <a:p>
                      <a:pPr algn="ctr" fontAlgn="b"/>
                      <a:r>
                        <a:rPr lang="es-CL" sz="1600" b="0" i="0" u="none" strike="noStrike">
                          <a:solidFill>
                            <a:srgbClr val="000000"/>
                          </a:solidFill>
                          <a:effectLst/>
                          <a:latin typeface="gobCL" panose="02000603050000020004"/>
                        </a:rPr>
                        <a:t>1.1%</a:t>
                      </a:r>
                    </a:p>
                  </a:txBody>
                  <a:tcPr marL="6350" marR="6350" marT="6350" marB="0" anchor="b">
                    <a:lnL w="12700"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tc>
                  <a:txBody>
                    <a:bodyPr/>
                    <a:lstStyle/>
                    <a:p>
                      <a:pPr algn="ctr" fontAlgn="b"/>
                      <a:r>
                        <a:rPr lang="es-CL" sz="1600" b="0" i="0" u="none" strike="noStrike">
                          <a:solidFill>
                            <a:srgbClr val="000000"/>
                          </a:solidFill>
                          <a:effectLst/>
                          <a:latin typeface="gobCL" panose="02000603050000020004"/>
                        </a:rPr>
                        <a:t>1.1%</a:t>
                      </a:r>
                    </a:p>
                  </a:txBody>
                  <a:tcPr marL="6350" marR="6350" marT="6350" marB="0" anchor="b">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tc>
                  <a:txBody>
                    <a:bodyPr/>
                    <a:lstStyle/>
                    <a:p>
                      <a:pPr algn="ctr" fontAlgn="b"/>
                      <a:r>
                        <a:rPr lang="es-CL" sz="1600" b="0" i="0" u="none" strike="noStrike">
                          <a:solidFill>
                            <a:srgbClr val="000000"/>
                          </a:solidFill>
                          <a:effectLst/>
                          <a:latin typeface="gobCL" panose="02000603050000020004"/>
                        </a:rPr>
                        <a:t>1.3%</a:t>
                      </a:r>
                    </a:p>
                  </a:txBody>
                  <a:tcPr marL="6350" marR="6350" marT="6350" marB="0" anchor="b">
                    <a:lnL w="12700" cmpd="sng">
                      <a:noFill/>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690280090"/>
                  </a:ext>
                </a:extLst>
              </a:tr>
              <a:tr h="288000">
                <a:tc>
                  <a:txBody>
                    <a:bodyPr/>
                    <a:lstStyle/>
                    <a:p>
                      <a:pPr algn="ctr" rtl="0" fontAlgn="b"/>
                      <a:r>
                        <a:rPr lang="es-MX" sz="1600" u="none" strike="noStrike">
                          <a:effectLst/>
                          <a:latin typeface="gobCL" pitchFamily="50" charset="0"/>
                        </a:rPr>
                        <a:t>2001-2005</a:t>
                      </a:r>
                      <a:endParaRPr lang="es-MX" sz="1600" b="0" i="0" u="none" strike="noStrike">
                        <a:solidFill>
                          <a:srgbClr val="000000"/>
                        </a:solidFill>
                        <a:effectLst/>
                        <a:latin typeface="gobCL" pitchFamily="50" charset="0"/>
                      </a:endParaRP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1">
                        <a:lumMod val="85000"/>
                      </a:schemeClr>
                    </a:solidFill>
                  </a:tcPr>
                </a:tc>
                <a:tc>
                  <a:txBody>
                    <a:bodyPr/>
                    <a:lstStyle/>
                    <a:p>
                      <a:pPr algn="ctr" fontAlgn="b"/>
                      <a:r>
                        <a:rPr lang="es-CL" sz="1600" b="0" i="0" u="none" strike="noStrike">
                          <a:solidFill>
                            <a:srgbClr val="000000"/>
                          </a:solidFill>
                          <a:effectLst/>
                          <a:latin typeface="gobCL" panose="02000603050000020004"/>
                        </a:rPr>
                        <a:t>1.3%</a:t>
                      </a:r>
                    </a:p>
                  </a:txBody>
                  <a:tcPr marL="6350" marR="6350" marT="6350" marB="0" anchor="b">
                    <a:lnL w="12700"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solidFill>
                      <a:schemeClr val="bg1">
                        <a:lumMod val="85000"/>
                      </a:schemeClr>
                    </a:solidFill>
                  </a:tcPr>
                </a:tc>
                <a:tc>
                  <a:txBody>
                    <a:bodyPr/>
                    <a:lstStyle/>
                    <a:p>
                      <a:pPr algn="ctr" fontAlgn="b"/>
                      <a:r>
                        <a:rPr lang="es-CL" sz="1600" b="0" i="0" u="none" strike="noStrike">
                          <a:solidFill>
                            <a:srgbClr val="000000"/>
                          </a:solidFill>
                          <a:effectLst/>
                          <a:latin typeface="gobCL" panose="02000603050000020004"/>
                        </a:rPr>
                        <a:t>1.0%</a:t>
                      </a:r>
                    </a:p>
                  </a:txBody>
                  <a:tcPr marL="6350" marR="6350" marT="6350" marB="0" anchor="b">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lumMod val="85000"/>
                      </a:schemeClr>
                    </a:solidFill>
                  </a:tcPr>
                </a:tc>
                <a:tc>
                  <a:txBody>
                    <a:bodyPr/>
                    <a:lstStyle/>
                    <a:p>
                      <a:pPr algn="ctr" fontAlgn="b"/>
                      <a:r>
                        <a:rPr lang="es-CL" sz="1600" b="0" i="0" u="none" strike="noStrike">
                          <a:solidFill>
                            <a:srgbClr val="000000"/>
                          </a:solidFill>
                          <a:effectLst/>
                          <a:latin typeface="gobCL" panose="02000603050000020004"/>
                        </a:rPr>
                        <a:t>1.5%</a:t>
                      </a:r>
                    </a:p>
                  </a:txBody>
                  <a:tcPr marL="6350" marR="6350" marT="6350" marB="0" anchor="b">
                    <a:lnL w="12700" cmpd="sng">
                      <a:noFill/>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1">
                        <a:lumMod val="85000"/>
                      </a:schemeClr>
                    </a:solidFill>
                  </a:tcPr>
                </a:tc>
                <a:tc>
                  <a:txBody>
                    <a:bodyPr/>
                    <a:lstStyle/>
                    <a:p>
                      <a:pPr algn="ctr" fontAlgn="b"/>
                      <a:r>
                        <a:rPr lang="es-CL" sz="1600" b="0" i="0" u="none" strike="noStrike">
                          <a:solidFill>
                            <a:srgbClr val="000000"/>
                          </a:solidFill>
                          <a:effectLst/>
                          <a:latin typeface="gobCL" panose="02000603050000020004"/>
                        </a:rPr>
                        <a:t>2.2%</a:t>
                      </a:r>
                    </a:p>
                  </a:txBody>
                  <a:tcPr marL="6350" marR="6350" marT="6350" marB="0" anchor="b">
                    <a:lnL w="12700"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solidFill>
                      <a:schemeClr val="bg1">
                        <a:lumMod val="85000"/>
                      </a:schemeClr>
                    </a:solidFill>
                  </a:tcPr>
                </a:tc>
                <a:tc>
                  <a:txBody>
                    <a:bodyPr/>
                    <a:lstStyle/>
                    <a:p>
                      <a:pPr algn="ctr" fontAlgn="b"/>
                      <a:r>
                        <a:rPr lang="es-CL" sz="1600" b="0" i="0" u="none" strike="noStrike">
                          <a:solidFill>
                            <a:srgbClr val="000000"/>
                          </a:solidFill>
                          <a:effectLst/>
                          <a:latin typeface="gobCL" panose="02000603050000020004"/>
                        </a:rPr>
                        <a:t>2.0%</a:t>
                      </a:r>
                    </a:p>
                  </a:txBody>
                  <a:tcPr marL="6350" marR="6350" marT="6350" marB="0" anchor="b">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lumMod val="85000"/>
                      </a:schemeClr>
                    </a:solidFill>
                  </a:tcPr>
                </a:tc>
                <a:tc>
                  <a:txBody>
                    <a:bodyPr/>
                    <a:lstStyle/>
                    <a:p>
                      <a:pPr algn="ctr" fontAlgn="b"/>
                      <a:r>
                        <a:rPr lang="es-CL" sz="1600" b="0" i="0" u="none" strike="noStrike">
                          <a:solidFill>
                            <a:srgbClr val="000000"/>
                          </a:solidFill>
                          <a:effectLst/>
                          <a:latin typeface="gobCL" panose="02000603050000020004"/>
                        </a:rPr>
                        <a:t>2.4%</a:t>
                      </a:r>
                    </a:p>
                  </a:txBody>
                  <a:tcPr marL="6350" marR="6350" marT="6350" marB="0" anchor="b">
                    <a:lnL w="12700" cmpd="sng">
                      <a:noFill/>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1">
                        <a:lumMod val="85000"/>
                      </a:schemeClr>
                    </a:solidFill>
                  </a:tcPr>
                </a:tc>
                <a:extLst>
                  <a:ext uri="{0D108BD9-81ED-4DB2-BD59-A6C34878D82A}">
                    <a16:rowId xmlns:a16="http://schemas.microsoft.com/office/drawing/2014/main" val="3076235037"/>
                  </a:ext>
                </a:extLst>
              </a:tr>
              <a:tr h="288000">
                <a:tc>
                  <a:txBody>
                    <a:bodyPr/>
                    <a:lstStyle/>
                    <a:p>
                      <a:pPr algn="ctr" rtl="0" fontAlgn="b"/>
                      <a:r>
                        <a:rPr lang="es-MX" sz="1600" u="none" strike="noStrike">
                          <a:effectLst/>
                          <a:latin typeface="gobCL" pitchFamily="50" charset="0"/>
                        </a:rPr>
                        <a:t>2006-2010</a:t>
                      </a:r>
                      <a:endParaRPr lang="es-MX" sz="1600" b="0" i="0" u="none" strike="noStrike">
                        <a:solidFill>
                          <a:srgbClr val="000000"/>
                        </a:solidFill>
                        <a:effectLst/>
                        <a:latin typeface="gobCL" pitchFamily="50" charset="0"/>
                      </a:endParaRP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1"/>
                    </a:solidFill>
                  </a:tcPr>
                </a:tc>
                <a:tc>
                  <a:txBody>
                    <a:bodyPr/>
                    <a:lstStyle/>
                    <a:p>
                      <a:pPr algn="ctr" fontAlgn="b"/>
                      <a:r>
                        <a:rPr lang="es-CL" sz="1600" b="0" i="0" u="none" strike="noStrike">
                          <a:solidFill>
                            <a:srgbClr val="000000"/>
                          </a:solidFill>
                          <a:effectLst/>
                          <a:latin typeface="gobCL" panose="02000603050000020004"/>
                        </a:rPr>
                        <a:t>-0.2%</a:t>
                      </a:r>
                    </a:p>
                  </a:txBody>
                  <a:tcPr marL="6350" marR="6350" marT="6350" marB="0" anchor="b">
                    <a:lnL w="12700"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tc>
                  <a:txBody>
                    <a:bodyPr/>
                    <a:lstStyle/>
                    <a:p>
                      <a:pPr algn="ctr" fontAlgn="b"/>
                      <a:r>
                        <a:rPr lang="es-CL" sz="1600" b="0" i="0" u="none" strike="noStrike">
                          <a:solidFill>
                            <a:srgbClr val="000000"/>
                          </a:solidFill>
                          <a:effectLst/>
                          <a:latin typeface="gobCL" panose="02000603050000020004"/>
                        </a:rPr>
                        <a:t>-0.1%</a:t>
                      </a:r>
                    </a:p>
                  </a:txBody>
                  <a:tcPr marL="6350" marR="6350" marT="6350" marB="0" anchor="b">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tc>
                  <a:txBody>
                    <a:bodyPr/>
                    <a:lstStyle/>
                    <a:p>
                      <a:pPr algn="ctr" fontAlgn="b"/>
                      <a:r>
                        <a:rPr lang="es-CL" sz="1600" b="0" i="0" u="none" strike="noStrike">
                          <a:solidFill>
                            <a:srgbClr val="000000"/>
                          </a:solidFill>
                          <a:effectLst/>
                          <a:latin typeface="gobCL" panose="02000603050000020004"/>
                        </a:rPr>
                        <a:t>0.4%</a:t>
                      </a:r>
                    </a:p>
                  </a:txBody>
                  <a:tcPr marL="6350" marR="6350" marT="6350" marB="0" anchor="b">
                    <a:lnL w="12700" cmpd="sng">
                      <a:noFill/>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1"/>
                    </a:solidFill>
                  </a:tcPr>
                </a:tc>
                <a:tc>
                  <a:txBody>
                    <a:bodyPr/>
                    <a:lstStyle/>
                    <a:p>
                      <a:pPr algn="ctr" fontAlgn="b"/>
                      <a:r>
                        <a:rPr lang="es-CL" sz="1600" b="0" i="0" u="none" strike="noStrike">
                          <a:solidFill>
                            <a:srgbClr val="000000"/>
                          </a:solidFill>
                          <a:effectLst/>
                          <a:latin typeface="gobCL" panose="02000603050000020004"/>
                        </a:rPr>
                        <a:t>1.1%</a:t>
                      </a:r>
                    </a:p>
                  </a:txBody>
                  <a:tcPr marL="6350" marR="6350" marT="6350" marB="0" anchor="b">
                    <a:lnL w="12700"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tc>
                  <a:txBody>
                    <a:bodyPr/>
                    <a:lstStyle/>
                    <a:p>
                      <a:pPr algn="ctr" fontAlgn="b"/>
                      <a:r>
                        <a:rPr lang="es-CL" sz="1600" b="0" i="0" u="none" strike="noStrike">
                          <a:solidFill>
                            <a:srgbClr val="000000"/>
                          </a:solidFill>
                          <a:effectLst/>
                          <a:latin typeface="gobCL" panose="02000603050000020004"/>
                        </a:rPr>
                        <a:t>1.2%</a:t>
                      </a:r>
                    </a:p>
                  </a:txBody>
                  <a:tcPr marL="6350" marR="6350" marT="6350" marB="0" anchor="b">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tc>
                  <a:txBody>
                    <a:bodyPr/>
                    <a:lstStyle/>
                    <a:p>
                      <a:pPr algn="ctr" fontAlgn="b"/>
                      <a:r>
                        <a:rPr lang="es-CL" sz="1600" b="0" i="0" u="none" strike="noStrike">
                          <a:solidFill>
                            <a:srgbClr val="000000"/>
                          </a:solidFill>
                          <a:effectLst/>
                          <a:latin typeface="gobCL" panose="02000603050000020004"/>
                        </a:rPr>
                        <a:t>1.7%</a:t>
                      </a:r>
                    </a:p>
                  </a:txBody>
                  <a:tcPr marL="6350" marR="6350" marT="6350" marB="0" anchor="b">
                    <a:lnL w="12700" cmpd="sng">
                      <a:noFill/>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641102923"/>
                  </a:ext>
                </a:extLst>
              </a:tr>
              <a:tr h="288000">
                <a:tc>
                  <a:txBody>
                    <a:bodyPr/>
                    <a:lstStyle/>
                    <a:p>
                      <a:pPr algn="ctr" rtl="0" fontAlgn="b"/>
                      <a:r>
                        <a:rPr lang="es-MX" sz="1600" u="none" strike="noStrike">
                          <a:effectLst/>
                          <a:latin typeface="gobCL" pitchFamily="50" charset="0"/>
                        </a:rPr>
                        <a:t>2011-2015</a:t>
                      </a:r>
                      <a:endParaRPr lang="es-MX" sz="1600" b="0" i="0" u="none" strike="noStrike">
                        <a:solidFill>
                          <a:srgbClr val="000000"/>
                        </a:solidFill>
                        <a:effectLst/>
                        <a:latin typeface="gobCL" pitchFamily="50" charset="0"/>
                      </a:endParaRP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1">
                        <a:lumMod val="85000"/>
                      </a:schemeClr>
                    </a:solidFill>
                  </a:tcPr>
                </a:tc>
                <a:tc>
                  <a:txBody>
                    <a:bodyPr/>
                    <a:lstStyle/>
                    <a:p>
                      <a:pPr algn="ctr" fontAlgn="b"/>
                      <a:r>
                        <a:rPr lang="es-CL" sz="1600" b="0" i="0" u="none" strike="noStrike">
                          <a:solidFill>
                            <a:srgbClr val="000000"/>
                          </a:solidFill>
                          <a:effectLst/>
                          <a:latin typeface="gobCL" panose="02000603050000020004"/>
                        </a:rPr>
                        <a:t>-0.2%</a:t>
                      </a:r>
                    </a:p>
                  </a:txBody>
                  <a:tcPr marL="6350" marR="6350" marT="6350" marB="0" anchor="b">
                    <a:lnL w="12700"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solidFill>
                      <a:schemeClr val="bg1">
                        <a:lumMod val="85000"/>
                      </a:schemeClr>
                    </a:solidFill>
                  </a:tcPr>
                </a:tc>
                <a:tc>
                  <a:txBody>
                    <a:bodyPr/>
                    <a:lstStyle/>
                    <a:p>
                      <a:pPr algn="ctr" fontAlgn="b"/>
                      <a:r>
                        <a:rPr lang="es-CL" sz="1600" b="0" i="0" u="none" strike="noStrike">
                          <a:solidFill>
                            <a:srgbClr val="000000"/>
                          </a:solidFill>
                          <a:effectLst/>
                          <a:latin typeface="gobCL" panose="02000603050000020004"/>
                        </a:rPr>
                        <a:t>-0.2%</a:t>
                      </a:r>
                    </a:p>
                  </a:txBody>
                  <a:tcPr marL="6350" marR="6350" marT="6350" marB="0" anchor="b">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lumMod val="85000"/>
                      </a:schemeClr>
                    </a:solidFill>
                  </a:tcPr>
                </a:tc>
                <a:tc>
                  <a:txBody>
                    <a:bodyPr/>
                    <a:lstStyle/>
                    <a:p>
                      <a:pPr algn="ctr" fontAlgn="b"/>
                      <a:r>
                        <a:rPr lang="es-CL" sz="1600" b="0" i="0" u="none" strike="noStrike">
                          <a:solidFill>
                            <a:srgbClr val="000000"/>
                          </a:solidFill>
                          <a:effectLst/>
                          <a:latin typeface="gobCL" panose="02000603050000020004"/>
                        </a:rPr>
                        <a:t>0.2%</a:t>
                      </a:r>
                    </a:p>
                  </a:txBody>
                  <a:tcPr marL="6350" marR="6350" marT="6350" marB="0" anchor="b">
                    <a:lnL w="12700" cmpd="sng">
                      <a:noFill/>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1">
                        <a:lumMod val="85000"/>
                      </a:schemeClr>
                    </a:solidFill>
                  </a:tcPr>
                </a:tc>
                <a:tc>
                  <a:txBody>
                    <a:bodyPr/>
                    <a:lstStyle/>
                    <a:p>
                      <a:pPr algn="ctr" fontAlgn="b"/>
                      <a:r>
                        <a:rPr lang="es-CL" sz="1600" b="0" i="0" u="none" strike="noStrike">
                          <a:solidFill>
                            <a:srgbClr val="000000"/>
                          </a:solidFill>
                          <a:effectLst/>
                          <a:latin typeface="gobCL" panose="02000603050000020004"/>
                        </a:rPr>
                        <a:t>1.0%</a:t>
                      </a:r>
                    </a:p>
                  </a:txBody>
                  <a:tcPr marL="6350" marR="6350" marT="6350" marB="0" anchor="b">
                    <a:lnL w="12700"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solidFill>
                      <a:schemeClr val="bg1">
                        <a:lumMod val="85000"/>
                      </a:schemeClr>
                    </a:solidFill>
                  </a:tcPr>
                </a:tc>
                <a:tc>
                  <a:txBody>
                    <a:bodyPr/>
                    <a:lstStyle/>
                    <a:p>
                      <a:pPr algn="ctr" fontAlgn="b"/>
                      <a:r>
                        <a:rPr lang="es-CL" sz="1600" b="0" i="0" u="none" strike="noStrike">
                          <a:solidFill>
                            <a:srgbClr val="000000"/>
                          </a:solidFill>
                          <a:effectLst/>
                          <a:latin typeface="gobCL" panose="02000603050000020004"/>
                        </a:rPr>
                        <a:t>1.0%</a:t>
                      </a:r>
                    </a:p>
                  </a:txBody>
                  <a:tcPr marL="6350" marR="6350" marT="6350" marB="0" anchor="b">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lumMod val="85000"/>
                      </a:schemeClr>
                    </a:solidFill>
                  </a:tcPr>
                </a:tc>
                <a:tc>
                  <a:txBody>
                    <a:bodyPr/>
                    <a:lstStyle/>
                    <a:p>
                      <a:pPr algn="ctr" fontAlgn="b"/>
                      <a:r>
                        <a:rPr lang="es-CL" sz="1600" b="0" i="0" u="none" strike="noStrike">
                          <a:solidFill>
                            <a:srgbClr val="000000"/>
                          </a:solidFill>
                          <a:effectLst/>
                          <a:latin typeface="gobCL" panose="02000603050000020004"/>
                        </a:rPr>
                        <a:t>1.4%</a:t>
                      </a:r>
                    </a:p>
                  </a:txBody>
                  <a:tcPr marL="6350" marR="6350" marT="6350" marB="0" anchor="b">
                    <a:lnL w="12700" cmpd="sng">
                      <a:noFill/>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1">
                        <a:lumMod val="85000"/>
                      </a:schemeClr>
                    </a:solidFill>
                  </a:tcPr>
                </a:tc>
                <a:extLst>
                  <a:ext uri="{0D108BD9-81ED-4DB2-BD59-A6C34878D82A}">
                    <a16:rowId xmlns:a16="http://schemas.microsoft.com/office/drawing/2014/main" val="1424348119"/>
                  </a:ext>
                </a:extLst>
              </a:tr>
              <a:tr h="288000">
                <a:tc>
                  <a:txBody>
                    <a:bodyPr/>
                    <a:lstStyle/>
                    <a:p>
                      <a:pPr algn="ctr" rtl="0" fontAlgn="b"/>
                      <a:r>
                        <a:rPr lang="es-MX" sz="1600" u="none" strike="noStrike">
                          <a:effectLst/>
                          <a:latin typeface="gobCL" pitchFamily="50" charset="0"/>
                        </a:rPr>
                        <a:t>2016-2020</a:t>
                      </a:r>
                      <a:endParaRPr lang="es-MX" sz="1600" b="0" i="0" u="none" strike="noStrike">
                        <a:solidFill>
                          <a:srgbClr val="000000"/>
                        </a:solidFill>
                        <a:effectLst/>
                        <a:latin typeface="gobCL" pitchFamily="50" charset="0"/>
                      </a:endParaRP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1"/>
                    </a:solidFill>
                  </a:tcPr>
                </a:tc>
                <a:tc>
                  <a:txBody>
                    <a:bodyPr/>
                    <a:lstStyle/>
                    <a:p>
                      <a:pPr algn="ctr" fontAlgn="b"/>
                      <a:r>
                        <a:rPr lang="es-CL" sz="1600" b="0" i="0" u="none" strike="noStrike">
                          <a:solidFill>
                            <a:srgbClr val="000000"/>
                          </a:solidFill>
                          <a:effectLst/>
                          <a:latin typeface="gobCL" panose="02000603050000020004"/>
                        </a:rPr>
                        <a:t>0.0%</a:t>
                      </a:r>
                    </a:p>
                  </a:txBody>
                  <a:tcPr marL="6350" marR="6350" marT="6350" marB="0" anchor="b">
                    <a:lnL w="12700"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tc>
                  <a:txBody>
                    <a:bodyPr/>
                    <a:lstStyle/>
                    <a:p>
                      <a:pPr algn="ctr" fontAlgn="b"/>
                      <a:r>
                        <a:rPr lang="es-CL" sz="1600" b="0" i="0" u="none" strike="noStrike">
                          <a:solidFill>
                            <a:srgbClr val="000000"/>
                          </a:solidFill>
                          <a:effectLst/>
                          <a:latin typeface="gobCL" panose="02000603050000020004"/>
                        </a:rPr>
                        <a:t>0.2%</a:t>
                      </a:r>
                    </a:p>
                  </a:txBody>
                  <a:tcPr marL="6350" marR="6350" marT="6350" marB="0" anchor="b">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tc>
                  <a:txBody>
                    <a:bodyPr/>
                    <a:lstStyle/>
                    <a:p>
                      <a:pPr algn="ctr" fontAlgn="b"/>
                      <a:r>
                        <a:rPr lang="es-CL" sz="1600" b="0" i="0" u="none" strike="noStrike">
                          <a:solidFill>
                            <a:srgbClr val="000000"/>
                          </a:solidFill>
                          <a:effectLst/>
                          <a:latin typeface="gobCL" panose="02000603050000020004"/>
                        </a:rPr>
                        <a:t>0.1%</a:t>
                      </a:r>
                    </a:p>
                  </a:txBody>
                  <a:tcPr marL="6350" marR="6350" marT="6350" marB="0" anchor="b">
                    <a:lnL w="12700" cmpd="sng">
                      <a:noFill/>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1"/>
                    </a:solidFill>
                  </a:tcPr>
                </a:tc>
                <a:tc>
                  <a:txBody>
                    <a:bodyPr/>
                    <a:lstStyle/>
                    <a:p>
                      <a:pPr algn="ctr" fontAlgn="b"/>
                      <a:r>
                        <a:rPr lang="es-CL" sz="1600" b="0" i="0" u="none" strike="noStrike">
                          <a:solidFill>
                            <a:srgbClr val="000000"/>
                          </a:solidFill>
                          <a:effectLst/>
                          <a:latin typeface="gobCL" panose="02000603050000020004"/>
                        </a:rPr>
                        <a:t>0.4%</a:t>
                      </a:r>
                    </a:p>
                  </a:txBody>
                  <a:tcPr marL="6350" marR="6350" marT="6350" marB="0" anchor="b">
                    <a:lnL w="12700"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tc>
                  <a:txBody>
                    <a:bodyPr/>
                    <a:lstStyle/>
                    <a:p>
                      <a:pPr algn="ctr" fontAlgn="b"/>
                      <a:r>
                        <a:rPr lang="es-CL" sz="1600" b="0" i="0" u="none" strike="noStrike">
                          <a:solidFill>
                            <a:srgbClr val="000000"/>
                          </a:solidFill>
                          <a:effectLst/>
                          <a:latin typeface="gobCL" panose="02000603050000020004"/>
                        </a:rPr>
                        <a:t>0.6%</a:t>
                      </a:r>
                    </a:p>
                  </a:txBody>
                  <a:tcPr marL="6350" marR="6350" marT="6350" marB="0" anchor="b">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tc>
                  <a:txBody>
                    <a:bodyPr/>
                    <a:lstStyle/>
                    <a:p>
                      <a:pPr algn="ctr" fontAlgn="b"/>
                      <a:r>
                        <a:rPr lang="es-CL" sz="1600" b="0" i="0" u="none" strike="noStrike">
                          <a:solidFill>
                            <a:srgbClr val="000000"/>
                          </a:solidFill>
                          <a:effectLst/>
                          <a:latin typeface="gobCL" panose="02000603050000020004"/>
                        </a:rPr>
                        <a:t>0.4%</a:t>
                      </a:r>
                    </a:p>
                  </a:txBody>
                  <a:tcPr marL="6350" marR="6350" marT="6350" marB="0" anchor="b">
                    <a:lnL w="12700" cmpd="sng">
                      <a:noFill/>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4240116104"/>
                  </a:ext>
                </a:extLst>
              </a:tr>
              <a:tr h="288000">
                <a:tc>
                  <a:txBody>
                    <a:bodyPr/>
                    <a:lstStyle/>
                    <a:p>
                      <a:pPr algn="ctr" rtl="0" fontAlgn="b"/>
                      <a:r>
                        <a:rPr lang="es-MX" sz="1600" b="1" u="none" strike="noStrike">
                          <a:effectLst/>
                          <a:latin typeface="gobCL" pitchFamily="50" charset="0"/>
                        </a:rPr>
                        <a:t>2021-2024</a:t>
                      </a:r>
                      <a:endParaRPr lang="es-MX" sz="1600" b="1" i="0" u="none" strike="noStrike">
                        <a:solidFill>
                          <a:srgbClr val="000000"/>
                        </a:solidFill>
                        <a:effectLst/>
                        <a:latin typeface="gobCL" pitchFamily="50" charset="0"/>
                      </a:endParaRP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ctr" fontAlgn="b"/>
                      <a:r>
                        <a:rPr lang="es-CL" sz="1600" b="1" i="0" u="none" strike="noStrike" dirty="0">
                          <a:solidFill>
                            <a:srgbClr val="000000"/>
                          </a:solidFill>
                          <a:effectLst/>
                          <a:latin typeface="gobCL" panose="02000603050000020004"/>
                        </a:rPr>
                        <a:t>-0.8%</a:t>
                      </a:r>
                    </a:p>
                  </a:txBody>
                  <a:tcPr marL="6350" marR="6350" marT="6350" marB="0" anchor="b">
                    <a:lnL w="12700" cap="flat" cmpd="sng" algn="ctr">
                      <a:solidFill>
                        <a:schemeClr val="tx1"/>
                      </a:solidFill>
                      <a:prstDash val="solid"/>
                      <a:round/>
                      <a:headEnd type="none" w="med" len="med"/>
                      <a:tailEnd type="none" w="med" len="med"/>
                    </a:lnL>
                    <a:lnR w="12700" cmpd="sng">
                      <a:noFill/>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ctr" fontAlgn="b"/>
                      <a:r>
                        <a:rPr lang="es-CL" sz="1600" b="1" i="0" u="none" strike="noStrike">
                          <a:solidFill>
                            <a:srgbClr val="000000"/>
                          </a:solidFill>
                          <a:effectLst/>
                          <a:latin typeface="gobCL" panose="02000603050000020004"/>
                        </a:rPr>
                        <a:t>-0.9%</a:t>
                      </a:r>
                    </a:p>
                  </a:txBody>
                  <a:tcPr marL="6350" marR="6350" marT="6350" marB="0" anchor="b">
                    <a:lnL w="12700" cmpd="sng">
                      <a:noFill/>
                    </a:lnL>
                    <a:lnR w="12700" cmpd="sng">
                      <a:noFill/>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ctr" fontAlgn="b"/>
                      <a:r>
                        <a:rPr lang="es-CL" sz="1600" b="1" i="0" u="none" strike="noStrike">
                          <a:solidFill>
                            <a:srgbClr val="000000"/>
                          </a:solidFill>
                          <a:effectLst/>
                          <a:latin typeface="gobCL" panose="02000603050000020004"/>
                        </a:rPr>
                        <a:t>-0.5%</a:t>
                      </a:r>
                    </a:p>
                  </a:txBody>
                  <a:tcPr marL="6350" marR="6350" marT="6350" marB="0" anchor="b">
                    <a:lnL w="12700" cmpd="sng">
                      <a:noFill/>
                    </a:lnL>
                    <a:lnR w="12700" cap="flat" cmpd="sng" algn="ctr">
                      <a:solidFill>
                        <a:schemeClr val="tx1"/>
                      </a:solidFill>
                      <a:prstDash val="solid"/>
                      <a:round/>
                      <a:headEnd type="none" w="med" len="med"/>
                      <a:tailEnd type="none" w="med" len="med"/>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ctr" fontAlgn="b"/>
                      <a:r>
                        <a:rPr lang="es-CL" sz="1600" b="1" i="0" u="none" strike="noStrike">
                          <a:solidFill>
                            <a:srgbClr val="000000"/>
                          </a:solidFill>
                          <a:effectLst/>
                          <a:latin typeface="gobCL" panose="02000603050000020004"/>
                        </a:rPr>
                        <a:t>0.2%</a:t>
                      </a:r>
                    </a:p>
                  </a:txBody>
                  <a:tcPr marL="6350" marR="6350" marT="6350" marB="0" anchor="b">
                    <a:lnL w="12700" cap="flat" cmpd="sng" algn="ctr">
                      <a:solidFill>
                        <a:schemeClr val="tx1"/>
                      </a:solidFill>
                      <a:prstDash val="solid"/>
                      <a:round/>
                      <a:headEnd type="none" w="med" len="med"/>
                      <a:tailEnd type="none" w="med" len="med"/>
                    </a:lnL>
                    <a:lnR w="12700" cmpd="sng">
                      <a:noFill/>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ctr" fontAlgn="b"/>
                      <a:r>
                        <a:rPr lang="es-CL" sz="1600" b="1" i="0" u="none" strike="noStrike">
                          <a:solidFill>
                            <a:srgbClr val="000000"/>
                          </a:solidFill>
                          <a:effectLst/>
                          <a:latin typeface="gobCL" panose="02000603050000020004"/>
                        </a:rPr>
                        <a:t>0.0%</a:t>
                      </a:r>
                    </a:p>
                  </a:txBody>
                  <a:tcPr marL="6350" marR="6350" marT="6350" marB="0" anchor="b">
                    <a:lnL w="12700" cmpd="sng">
                      <a:noFill/>
                    </a:lnL>
                    <a:lnR w="12700" cmpd="sng">
                      <a:noFill/>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ctr" fontAlgn="b"/>
                      <a:r>
                        <a:rPr lang="es-CL" sz="1600" b="1" i="0" u="none" strike="noStrike" dirty="0">
                          <a:solidFill>
                            <a:srgbClr val="000000"/>
                          </a:solidFill>
                          <a:effectLst/>
                          <a:latin typeface="gobCL" panose="02000603050000020004"/>
                        </a:rPr>
                        <a:t>0.5%</a:t>
                      </a:r>
                    </a:p>
                  </a:txBody>
                  <a:tcPr marL="6350" marR="6350" marT="6350" marB="0" anchor="b">
                    <a:lnL w="12700" cmpd="sng">
                      <a:noFill/>
                    </a:lnL>
                    <a:lnR w="12700" cap="flat" cmpd="sng" algn="ctr">
                      <a:solidFill>
                        <a:schemeClr val="tx1"/>
                      </a:solidFill>
                      <a:prstDash val="solid"/>
                      <a:round/>
                      <a:headEnd type="none" w="med" len="med"/>
                      <a:tailEnd type="none" w="med" len="med"/>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extLst>
                  <a:ext uri="{0D108BD9-81ED-4DB2-BD59-A6C34878D82A}">
                    <a16:rowId xmlns:a16="http://schemas.microsoft.com/office/drawing/2014/main" val="1569856416"/>
                  </a:ext>
                </a:extLst>
              </a:tr>
              <a:tr h="288000">
                <a:tc>
                  <a:txBody>
                    <a:bodyPr/>
                    <a:lstStyle/>
                    <a:p>
                      <a:pPr algn="ctr" rtl="0" fontAlgn="b"/>
                      <a:r>
                        <a:rPr lang="es-MX" sz="1600" u="none" strike="noStrike">
                          <a:effectLst/>
                          <a:latin typeface="gobCL" pitchFamily="50" charset="0"/>
                        </a:rPr>
                        <a:t>2021</a:t>
                      </a:r>
                      <a:endParaRPr lang="es-MX" sz="1600" b="0" i="0" u="none" strike="noStrike">
                        <a:solidFill>
                          <a:srgbClr val="000000"/>
                        </a:solidFill>
                        <a:effectLst/>
                        <a:latin typeface="gobCL" pitchFamily="50" charset="0"/>
                      </a:endParaRP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solidFill>
                      <a:schemeClr val="bg1"/>
                    </a:solidFill>
                  </a:tcPr>
                </a:tc>
                <a:tc>
                  <a:txBody>
                    <a:bodyPr/>
                    <a:lstStyle/>
                    <a:p>
                      <a:pPr algn="ctr" fontAlgn="b"/>
                      <a:r>
                        <a:rPr lang="es-CL" sz="1600" b="0" i="0" u="none" strike="noStrike">
                          <a:solidFill>
                            <a:srgbClr val="000000"/>
                          </a:solidFill>
                          <a:effectLst/>
                          <a:latin typeface="gobCL" panose="02000603050000020004"/>
                        </a:rPr>
                        <a:t>2.6%</a:t>
                      </a:r>
                    </a:p>
                  </a:txBody>
                  <a:tcPr marL="6350" marR="6350" marT="6350" marB="0" anchor="b">
                    <a:lnL w="12700" cap="flat" cmpd="sng" algn="ctr">
                      <a:solidFill>
                        <a:schemeClr val="tx1"/>
                      </a:solidFill>
                      <a:prstDash val="solid"/>
                      <a:round/>
                      <a:headEnd type="none" w="med" len="med"/>
                      <a:tailEnd type="none" w="med" len="med"/>
                    </a:lnL>
                    <a:lnR w="12700" cmpd="sng">
                      <a:noFill/>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solidFill>
                      <a:schemeClr val="bg1"/>
                    </a:solidFill>
                  </a:tcPr>
                </a:tc>
                <a:tc>
                  <a:txBody>
                    <a:bodyPr/>
                    <a:lstStyle/>
                    <a:p>
                      <a:pPr algn="ctr" fontAlgn="b"/>
                      <a:r>
                        <a:rPr lang="es-CL" sz="1600" b="0" i="0" u="none" strike="noStrike">
                          <a:solidFill>
                            <a:srgbClr val="000000"/>
                          </a:solidFill>
                          <a:effectLst/>
                          <a:latin typeface="gobCL" panose="02000603050000020004"/>
                        </a:rPr>
                        <a:t>1.6%</a:t>
                      </a:r>
                    </a:p>
                  </a:txBody>
                  <a:tcPr marL="6350" marR="6350" marT="6350" marB="0" anchor="b">
                    <a:lnL w="12700" cmpd="sng">
                      <a:noFill/>
                    </a:lnL>
                    <a:lnR w="12700" cmpd="sng">
                      <a:noFill/>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solidFill>
                      <a:schemeClr val="bg1"/>
                    </a:solidFill>
                  </a:tcPr>
                </a:tc>
                <a:tc>
                  <a:txBody>
                    <a:bodyPr/>
                    <a:lstStyle/>
                    <a:p>
                      <a:pPr algn="ctr" fontAlgn="b"/>
                      <a:r>
                        <a:rPr lang="es-CL" sz="1600" b="0" i="0" u="none" strike="noStrike">
                          <a:solidFill>
                            <a:srgbClr val="000000"/>
                          </a:solidFill>
                          <a:effectLst/>
                          <a:latin typeface="gobCL" panose="02000603050000020004"/>
                        </a:rPr>
                        <a:t>2.6%</a:t>
                      </a:r>
                    </a:p>
                  </a:txBody>
                  <a:tcPr marL="6350" marR="6350" marT="6350" marB="0" anchor="b">
                    <a:lnL w="12700" cmpd="sng">
                      <a:no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solidFill>
                      <a:schemeClr val="bg1"/>
                    </a:solidFill>
                  </a:tcPr>
                </a:tc>
                <a:tc>
                  <a:txBody>
                    <a:bodyPr/>
                    <a:lstStyle/>
                    <a:p>
                      <a:pPr algn="ctr" fontAlgn="b"/>
                      <a:r>
                        <a:rPr lang="es-CL" sz="1600" b="0" i="0" u="none" strike="noStrike">
                          <a:solidFill>
                            <a:srgbClr val="000000"/>
                          </a:solidFill>
                          <a:effectLst/>
                          <a:latin typeface="gobCL" panose="02000603050000020004"/>
                        </a:rPr>
                        <a:t>4.4%</a:t>
                      </a:r>
                    </a:p>
                  </a:txBody>
                  <a:tcPr marL="6350" marR="6350" marT="6350" marB="0" anchor="b">
                    <a:lnL w="12700" cap="flat" cmpd="sng" algn="ctr">
                      <a:solidFill>
                        <a:schemeClr val="tx1"/>
                      </a:solidFill>
                      <a:prstDash val="solid"/>
                      <a:round/>
                      <a:headEnd type="none" w="med" len="med"/>
                      <a:tailEnd type="none" w="med" len="med"/>
                    </a:lnL>
                    <a:lnR w="12700" cmpd="sng">
                      <a:noFill/>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solidFill>
                      <a:schemeClr val="bg1"/>
                    </a:solidFill>
                  </a:tcPr>
                </a:tc>
                <a:tc>
                  <a:txBody>
                    <a:bodyPr/>
                    <a:lstStyle/>
                    <a:p>
                      <a:pPr algn="ctr" fontAlgn="b"/>
                      <a:r>
                        <a:rPr lang="es-CL" sz="1600" b="0" i="0" u="none" strike="noStrike">
                          <a:solidFill>
                            <a:srgbClr val="000000"/>
                          </a:solidFill>
                          <a:effectLst/>
                          <a:latin typeface="gobCL" panose="02000603050000020004"/>
                        </a:rPr>
                        <a:t>3.3%</a:t>
                      </a:r>
                    </a:p>
                  </a:txBody>
                  <a:tcPr marL="6350" marR="6350" marT="6350" marB="0" anchor="b">
                    <a:lnL w="12700" cmpd="sng">
                      <a:noFill/>
                    </a:lnL>
                    <a:lnR w="12700" cmpd="sng">
                      <a:noFill/>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solidFill>
                      <a:schemeClr val="bg1"/>
                    </a:solidFill>
                  </a:tcPr>
                </a:tc>
                <a:tc>
                  <a:txBody>
                    <a:bodyPr/>
                    <a:lstStyle/>
                    <a:p>
                      <a:pPr algn="ctr" fontAlgn="b"/>
                      <a:r>
                        <a:rPr lang="es-CL" sz="1600" b="0" i="0" u="none" strike="noStrike">
                          <a:solidFill>
                            <a:srgbClr val="000000"/>
                          </a:solidFill>
                          <a:effectLst/>
                          <a:latin typeface="gobCL" panose="02000603050000020004"/>
                        </a:rPr>
                        <a:t>4.5%</a:t>
                      </a:r>
                    </a:p>
                  </a:txBody>
                  <a:tcPr marL="6350" marR="6350" marT="6350" marB="0" anchor="b">
                    <a:lnL w="12700" cmpd="sng">
                      <a:no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16302756"/>
                  </a:ext>
                </a:extLst>
              </a:tr>
              <a:tr h="288000">
                <a:tc>
                  <a:txBody>
                    <a:bodyPr/>
                    <a:lstStyle/>
                    <a:p>
                      <a:pPr algn="ctr" rtl="0" fontAlgn="b"/>
                      <a:r>
                        <a:rPr lang="es-MX" sz="1600" u="none" strike="noStrike">
                          <a:effectLst/>
                          <a:latin typeface="gobCL" pitchFamily="50" charset="0"/>
                        </a:rPr>
                        <a:t>2022</a:t>
                      </a:r>
                      <a:endParaRPr lang="es-MX" sz="1600" b="0" i="0" u="none" strike="noStrike">
                        <a:solidFill>
                          <a:srgbClr val="000000"/>
                        </a:solidFill>
                        <a:effectLst/>
                        <a:latin typeface="gobCL" pitchFamily="50" charset="0"/>
                      </a:endParaRP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1">
                        <a:lumMod val="85000"/>
                      </a:schemeClr>
                    </a:solidFill>
                  </a:tcPr>
                </a:tc>
                <a:tc>
                  <a:txBody>
                    <a:bodyPr/>
                    <a:lstStyle/>
                    <a:p>
                      <a:pPr algn="ctr" fontAlgn="b"/>
                      <a:r>
                        <a:rPr lang="es-CL" sz="1600" b="0" i="0" u="none" strike="noStrike">
                          <a:solidFill>
                            <a:srgbClr val="000000"/>
                          </a:solidFill>
                          <a:effectLst/>
                          <a:latin typeface="gobCL" panose="02000603050000020004"/>
                        </a:rPr>
                        <a:t>-4.6%</a:t>
                      </a:r>
                    </a:p>
                  </a:txBody>
                  <a:tcPr marL="6350" marR="6350" marT="6350" marB="0" anchor="b">
                    <a:lnL w="12700"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solidFill>
                      <a:schemeClr val="bg1">
                        <a:lumMod val="85000"/>
                      </a:schemeClr>
                    </a:solidFill>
                  </a:tcPr>
                </a:tc>
                <a:tc>
                  <a:txBody>
                    <a:bodyPr/>
                    <a:lstStyle/>
                    <a:p>
                      <a:pPr algn="ctr" fontAlgn="b"/>
                      <a:r>
                        <a:rPr lang="es-CL" sz="1600" b="0" i="0" u="none" strike="noStrike">
                          <a:solidFill>
                            <a:srgbClr val="000000"/>
                          </a:solidFill>
                          <a:effectLst/>
                          <a:latin typeface="gobCL" panose="02000603050000020004"/>
                        </a:rPr>
                        <a:t>-4.5%</a:t>
                      </a:r>
                    </a:p>
                  </a:txBody>
                  <a:tcPr marL="6350" marR="6350" marT="6350" marB="0" anchor="b">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lumMod val="85000"/>
                      </a:schemeClr>
                    </a:solidFill>
                  </a:tcPr>
                </a:tc>
                <a:tc>
                  <a:txBody>
                    <a:bodyPr/>
                    <a:lstStyle/>
                    <a:p>
                      <a:pPr algn="ctr" fontAlgn="b"/>
                      <a:r>
                        <a:rPr lang="es-CL" sz="1600" b="0" i="0" u="none" strike="noStrike">
                          <a:solidFill>
                            <a:srgbClr val="000000"/>
                          </a:solidFill>
                          <a:effectLst/>
                          <a:latin typeface="gobCL" panose="02000603050000020004"/>
                        </a:rPr>
                        <a:t>-3.9%</a:t>
                      </a:r>
                    </a:p>
                  </a:txBody>
                  <a:tcPr marL="6350" marR="6350" marT="6350" marB="0" anchor="b">
                    <a:lnL w="12700" cmpd="sng">
                      <a:noFill/>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1">
                        <a:lumMod val="85000"/>
                      </a:schemeClr>
                    </a:solidFill>
                  </a:tcPr>
                </a:tc>
                <a:tc>
                  <a:txBody>
                    <a:bodyPr/>
                    <a:lstStyle/>
                    <a:p>
                      <a:pPr algn="ctr" fontAlgn="b"/>
                      <a:r>
                        <a:rPr lang="es-CL" sz="1600" b="0" i="0" u="none" strike="noStrike">
                          <a:solidFill>
                            <a:srgbClr val="000000"/>
                          </a:solidFill>
                          <a:effectLst/>
                          <a:latin typeface="gobCL" panose="02000603050000020004"/>
                        </a:rPr>
                        <a:t>-3.0%</a:t>
                      </a:r>
                    </a:p>
                  </a:txBody>
                  <a:tcPr marL="6350" marR="6350" marT="6350" marB="0" anchor="b">
                    <a:lnL w="12700"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solidFill>
                      <a:schemeClr val="bg1">
                        <a:lumMod val="85000"/>
                      </a:schemeClr>
                    </a:solidFill>
                  </a:tcPr>
                </a:tc>
                <a:tc>
                  <a:txBody>
                    <a:bodyPr/>
                    <a:lstStyle/>
                    <a:p>
                      <a:pPr algn="ctr" fontAlgn="b"/>
                      <a:r>
                        <a:rPr lang="es-CL" sz="1600" b="0" i="0" u="none" strike="noStrike">
                          <a:solidFill>
                            <a:srgbClr val="000000"/>
                          </a:solidFill>
                          <a:effectLst/>
                          <a:latin typeface="gobCL" panose="02000603050000020004"/>
                        </a:rPr>
                        <a:t>-2.9%</a:t>
                      </a:r>
                    </a:p>
                  </a:txBody>
                  <a:tcPr marL="6350" marR="6350" marT="6350" marB="0" anchor="b">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lumMod val="85000"/>
                      </a:schemeClr>
                    </a:solidFill>
                  </a:tcPr>
                </a:tc>
                <a:tc>
                  <a:txBody>
                    <a:bodyPr/>
                    <a:lstStyle/>
                    <a:p>
                      <a:pPr algn="ctr" fontAlgn="b"/>
                      <a:r>
                        <a:rPr lang="es-CL" sz="1600" b="0" i="0" u="none" strike="noStrike">
                          <a:solidFill>
                            <a:srgbClr val="000000"/>
                          </a:solidFill>
                          <a:effectLst/>
                          <a:latin typeface="gobCL" panose="02000603050000020004"/>
                        </a:rPr>
                        <a:t>-2.2%</a:t>
                      </a:r>
                    </a:p>
                  </a:txBody>
                  <a:tcPr marL="6350" marR="6350" marT="6350" marB="0" anchor="b">
                    <a:lnL w="12700" cmpd="sng">
                      <a:noFill/>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1">
                        <a:lumMod val="85000"/>
                      </a:schemeClr>
                    </a:solidFill>
                  </a:tcPr>
                </a:tc>
                <a:extLst>
                  <a:ext uri="{0D108BD9-81ED-4DB2-BD59-A6C34878D82A}">
                    <a16:rowId xmlns:a16="http://schemas.microsoft.com/office/drawing/2014/main" val="3621131705"/>
                  </a:ext>
                </a:extLst>
              </a:tr>
              <a:tr h="288000">
                <a:tc>
                  <a:txBody>
                    <a:bodyPr/>
                    <a:lstStyle/>
                    <a:p>
                      <a:pPr algn="ctr" rtl="0" fontAlgn="b"/>
                      <a:r>
                        <a:rPr lang="es-MX" sz="1600" u="none" strike="noStrike">
                          <a:effectLst/>
                          <a:latin typeface="gobCL" pitchFamily="50" charset="0"/>
                        </a:rPr>
                        <a:t>2023</a:t>
                      </a:r>
                      <a:endParaRPr lang="es-MX" sz="1600" b="0" i="0" u="none" strike="noStrike">
                        <a:solidFill>
                          <a:srgbClr val="000000"/>
                        </a:solidFill>
                        <a:effectLst/>
                        <a:latin typeface="gobCL" pitchFamily="50" charset="0"/>
                      </a:endParaRP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1"/>
                    </a:solidFill>
                  </a:tcPr>
                </a:tc>
                <a:tc>
                  <a:txBody>
                    <a:bodyPr/>
                    <a:lstStyle/>
                    <a:p>
                      <a:pPr algn="ctr" fontAlgn="b"/>
                      <a:r>
                        <a:rPr lang="es-CL" sz="1600" b="0" i="0" u="none" strike="noStrike">
                          <a:solidFill>
                            <a:srgbClr val="000000"/>
                          </a:solidFill>
                          <a:effectLst/>
                          <a:latin typeface="gobCL" panose="02000603050000020004"/>
                        </a:rPr>
                        <a:t>-1.1%</a:t>
                      </a:r>
                    </a:p>
                  </a:txBody>
                  <a:tcPr marL="6350" marR="6350" marT="6350" marB="0" anchor="b">
                    <a:lnL w="12700"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tc>
                  <a:txBody>
                    <a:bodyPr/>
                    <a:lstStyle/>
                    <a:p>
                      <a:pPr algn="ctr" fontAlgn="b"/>
                      <a:r>
                        <a:rPr lang="es-CL" sz="1600" b="0" i="0" u="none" strike="noStrike">
                          <a:solidFill>
                            <a:srgbClr val="000000"/>
                          </a:solidFill>
                          <a:effectLst/>
                          <a:latin typeface="gobCL" panose="02000603050000020004"/>
                        </a:rPr>
                        <a:t>-1.0%</a:t>
                      </a:r>
                    </a:p>
                  </a:txBody>
                  <a:tcPr marL="6350" marR="6350" marT="6350" marB="0" anchor="b">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tc>
                  <a:txBody>
                    <a:bodyPr/>
                    <a:lstStyle/>
                    <a:p>
                      <a:pPr algn="ctr" fontAlgn="b"/>
                      <a:r>
                        <a:rPr lang="es-CL" sz="1600" b="0" i="0" u="none" strike="noStrike">
                          <a:solidFill>
                            <a:srgbClr val="000000"/>
                          </a:solidFill>
                          <a:effectLst/>
                          <a:latin typeface="gobCL" panose="02000603050000020004"/>
                        </a:rPr>
                        <a:t>-1.2%</a:t>
                      </a:r>
                    </a:p>
                  </a:txBody>
                  <a:tcPr marL="6350" marR="6350" marT="6350" marB="0" anchor="b">
                    <a:lnL w="12700" cmpd="sng">
                      <a:noFill/>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1"/>
                    </a:solidFill>
                  </a:tcPr>
                </a:tc>
                <a:tc>
                  <a:txBody>
                    <a:bodyPr/>
                    <a:lstStyle/>
                    <a:p>
                      <a:pPr algn="ctr" fontAlgn="b"/>
                      <a:r>
                        <a:rPr lang="es-CL" sz="1600" b="0" i="0" u="none" strike="noStrike">
                          <a:solidFill>
                            <a:srgbClr val="000000"/>
                          </a:solidFill>
                          <a:effectLst/>
                          <a:latin typeface="gobCL" panose="02000603050000020004"/>
                        </a:rPr>
                        <a:t>-0.5%</a:t>
                      </a:r>
                    </a:p>
                  </a:txBody>
                  <a:tcPr marL="6350" marR="6350" marT="6350" marB="0" anchor="b">
                    <a:lnL w="12700"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tc>
                  <a:txBody>
                    <a:bodyPr/>
                    <a:lstStyle/>
                    <a:p>
                      <a:pPr algn="ctr" fontAlgn="b"/>
                      <a:r>
                        <a:rPr lang="es-CL" sz="1600" b="0" i="0" u="none" strike="noStrike">
                          <a:solidFill>
                            <a:srgbClr val="000000"/>
                          </a:solidFill>
                          <a:effectLst/>
                          <a:latin typeface="gobCL" panose="02000603050000020004"/>
                        </a:rPr>
                        <a:t>-0.4%</a:t>
                      </a:r>
                    </a:p>
                  </a:txBody>
                  <a:tcPr marL="6350" marR="6350" marT="6350" marB="0" anchor="b">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tc>
                  <a:txBody>
                    <a:bodyPr/>
                    <a:lstStyle/>
                    <a:p>
                      <a:pPr algn="ctr" fontAlgn="b"/>
                      <a:r>
                        <a:rPr lang="es-CL" sz="1600" b="0" i="0" u="none" strike="noStrike">
                          <a:solidFill>
                            <a:srgbClr val="000000"/>
                          </a:solidFill>
                          <a:effectLst/>
                          <a:latin typeface="gobCL" panose="02000603050000020004"/>
                        </a:rPr>
                        <a:t>-0.6%</a:t>
                      </a:r>
                    </a:p>
                  </a:txBody>
                  <a:tcPr marL="6350" marR="6350" marT="6350" marB="0" anchor="b">
                    <a:lnL w="12700" cmpd="sng">
                      <a:noFill/>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655002886"/>
                  </a:ext>
                </a:extLst>
              </a:tr>
              <a:tr h="288000">
                <a:tc>
                  <a:txBody>
                    <a:bodyPr/>
                    <a:lstStyle/>
                    <a:p>
                      <a:pPr algn="ctr" rtl="0" fontAlgn="b"/>
                      <a:r>
                        <a:rPr lang="es-MX" sz="1600" b="1" u="none" strike="noStrike" dirty="0">
                          <a:solidFill>
                            <a:srgbClr val="E03B26"/>
                          </a:solidFill>
                          <a:effectLst/>
                          <a:latin typeface="gobCL" pitchFamily="50" charset="0"/>
                        </a:rPr>
                        <a:t>2024</a:t>
                      </a:r>
                      <a:endParaRPr lang="es-MX" sz="1600" b="1" i="0" u="none" strike="noStrike" dirty="0">
                        <a:solidFill>
                          <a:srgbClr val="E03B26"/>
                        </a:solidFill>
                        <a:effectLst/>
                        <a:latin typeface="gobCL" pitchFamily="50" charset="0"/>
                      </a:endParaRP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ctr" fontAlgn="b"/>
                      <a:r>
                        <a:rPr lang="es-CL" sz="1600" b="1" i="0" u="none" strike="noStrike" dirty="0">
                          <a:solidFill>
                            <a:srgbClr val="DF4B38"/>
                          </a:solidFill>
                          <a:effectLst/>
                          <a:latin typeface="gobCL" panose="02000603050000020004"/>
                        </a:rPr>
                        <a:t>-0.2%</a:t>
                      </a:r>
                    </a:p>
                  </a:txBody>
                  <a:tcPr marL="6350" marR="6350" marT="6350" marB="0" anchor="b">
                    <a:lnL w="12700" cap="flat" cmpd="sng" algn="ctr">
                      <a:solidFill>
                        <a:schemeClr val="tx1"/>
                      </a:solidFill>
                      <a:prstDash val="solid"/>
                      <a:round/>
                      <a:headEnd type="none" w="med" len="med"/>
                      <a:tailEnd type="none" w="med" len="med"/>
                    </a:lnL>
                    <a:lnR w="12700" cmpd="sng">
                      <a:noFill/>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ctr" fontAlgn="b"/>
                      <a:r>
                        <a:rPr lang="es-CL" sz="1600" b="1" i="0" u="none" strike="noStrike" dirty="0">
                          <a:solidFill>
                            <a:srgbClr val="DF4B38"/>
                          </a:solidFill>
                          <a:effectLst/>
                          <a:latin typeface="gobCL" panose="02000603050000020004"/>
                        </a:rPr>
                        <a:t>0.1%</a:t>
                      </a:r>
                    </a:p>
                  </a:txBody>
                  <a:tcPr marL="6350" marR="6350" marT="6350" marB="0" anchor="b">
                    <a:lnL w="12700" cmpd="sng">
                      <a:noFill/>
                    </a:lnL>
                    <a:lnR w="12700" cmpd="sng">
                      <a:noFill/>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ctr" fontAlgn="b"/>
                      <a:r>
                        <a:rPr lang="es-CL" sz="1600" b="1" i="0" u="none" strike="noStrike" dirty="0">
                          <a:solidFill>
                            <a:srgbClr val="DF4B38"/>
                          </a:solidFill>
                          <a:effectLst/>
                          <a:latin typeface="gobCL" panose="02000603050000020004"/>
                        </a:rPr>
                        <a:t>0.3%</a:t>
                      </a:r>
                    </a:p>
                  </a:txBody>
                  <a:tcPr marL="6350" marR="6350" marT="6350" marB="0" anchor="b">
                    <a:lnL w="12700" cmpd="sng">
                      <a:noFill/>
                    </a:lnL>
                    <a:lnR w="12700" cap="flat" cmpd="sng" algn="ctr">
                      <a:solidFill>
                        <a:schemeClr val="tx1"/>
                      </a:solidFill>
                      <a:prstDash val="solid"/>
                      <a:round/>
                      <a:headEnd type="none" w="med" len="med"/>
                      <a:tailEnd type="none" w="med" len="med"/>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ctr" fontAlgn="b"/>
                      <a:r>
                        <a:rPr lang="es-CL" sz="1600" b="1" i="0" u="none" strike="noStrike" dirty="0">
                          <a:solidFill>
                            <a:srgbClr val="DF4B38"/>
                          </a:solidFill>
                          <a:effectLst/>
                          <a:latin typeface="gobCL" panose="02000603050000020004"/>
                        </a:rPr>
                        <a:t>-0.2%</a:t>
                      </a:r>
                    </a:p>
                  </a:txBody>
                  <a:tcPr marL="6350" marR="6350" marT="6350" marB="0" anchor="b">
                    <a:lnL w="12700" cap="flat" cmpd="sng" algn="ctr">
                      <a:solidFill>
                        <a:schemeClr val="tx1"/>
                      </a:solidFill>
                      <a:prstDash val="solid"/>
                      <a:round/>
                      <a:headEnd type="none" w="med" len="med"/>
                      <a:tailEnd type="none" w="med" len="med"/>
                    </a:lnL>
                    <a:lnR w="12700" cmpd="sng">
                      <a:noFill/>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ctr" fontAlgn="b"/>
                      <a:r>
                        <a:rPr lang="es-CL" sz="1600" b="1" i="0" u="none" strike="noStrike" dirty="0">
                          <a:solidFill>
                            <a:srgbClr val="DF4B38"/>
                          </a:solidFill>
                          <a:effectLst/>
                          <a:latin typeface="gobCL" panose="02000603050000020004"/>
                        </a:rPr>
                        <a:t>0.1%</a:t>
                      </a:r>
                    </a:p>
                  </a:txBody>
                  <a:tcPr marL="6350" marR="6350" marT="6350" marB="0" anchor="b">
                    <a:lnL w="12700" cmpd="sng">
                      <a:noFill/>
                    </a:lnL>
                    <a:lnR w="12700" cmpd="sng">
                      <a:noFill/>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ctr" fontAlgn="b"/>
                      <a:r>
                        <a:rPr lang="es-CL" sz="1600" b="1" i="0" u="none" strike="noStrike" dirty="0">
                          <a:solidFill>
                            <a:srgbClr val="DF4B38"/>
                          </a:solidFill>
                          <a:effectLst/>
                          <a:latin typeface="gobCL" panose="02000603050000020004"/>
                        </a:rPr>
                        <a:t>0.3%</a:t>
                      </a:r>
                    </a:p>
                  </a:txBody>
                  <a:tcPr marL="6350" marR="6350" marT="6350" marB="0" anchor="b">
                    <a:lnL w="12700" cmpd="sng">
                      <a:noFill/>
                    </a:lnL>
                    <a:lnR w="12700" cap="flat" cmpd="sng" algn="ctr">
                      <a:solidFill>
                        <a:schemeClr val="tx1"/>
                      </a:solidFill>
                      <a:prstDash val="solid"/>
                      <a:round/>
                      <a:headEnd type="none" w="med" len="med"/>
                      <a:tailEnd type="none" w="med" len="med"/>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extLst>
                  <a:ext uri="{0D108BD9-81ED-4DB2-BD59-A6C34878D82A}">
                    <a16:rowId xmlns:a16="http://schemas.microsoft.com/office/drawing/2014/main" val="4039315139"/>
                  </a:ext>
                </a:extLst>
              </a:tr>
            </a:tbl>
          </a:graphicData>
        </a:graphic>
      </p:graphicFrame>
      <p:sp>
        <p:nvSpPr>
          <p:cNvPr id="3" name="TextBox 6">
            <a:extLst>
              <a:ext uri="{FF2B5EF4-FFF2-40B4-BE49-F238E27FC236}">
                <a16:creationId xmlns:a16="http://schemas.microsoft.com/office/drawing/2014/main" id="{0DBCC563-7EF4-FED5-394D-5BE470D8AAFB}"/>
              </a:ext>
            </a:extLst>
          </p:cNvPr>
          <p:cNvSpPr txBox="1"/>
          <p:nvPr/>
        </p:nvSpPr>
        <p:spPr>
          <a:xfrm>
            <a:off x="2175297" y="2481120"/>
            <a:ext cx="7841405" cy="307777"/>
          </a:xfrm>
          <a:prstGeom prst="rect">
            <a:avLst/>
          </a:prstGeom>
          <a:noFill/>
        </p:spPr>
        <p:txBody>
          <a:bodyPr wrap="square" rtlCol="0">
            <a:spAutoFit/>
          </a:bodyPr>
          <a:lstStyle/>
          <a:p>
            <a:pPr algn="ctr"/>
            <a:r>
              <a:rPr lang="es-CL" sz="1400">
                <a:latin typeface="gobCL" pitchFamily="50" charset="0"/>
              </a:rPr>
              <a:t>Tabla 1: Variación anual de la Productividad Total de Factores según sector económico</a:t>
            </a:r>
          </a:p>
        </p:txBody>
      </p:sp>
    </p:spTree>
    <p:extLst>
      <p:ext uri="{BB962C8B-B14F-4D97-AF65-F5344CB8AC3E}">
        <p14:creationId xmlns:p14="http://schemas.microsoft.com/office/powerpoint/2010/main" val="317942138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 name="Imagen 4">
            <a:extLst>
              <a:ext uri="{FF2B5EF4-FFF2-40B4-BE49-F238E27FC236}">
                <a16:creationId xmlns:a16="http://schemas.microsoft.com/office/drawing/2014/main" id="{E625FF39-BF6A-BC3E-443B-2136BC16044D}"/>
              </a:ext>
            </a:extLst>
          </p:cNvPr>
          <p:cNvPicPr>
            <a:picLocks noChangeAspect="1"/>
          </p:cNvPicPr>
          <p:nvPr/>
        </p:nvPicPr>
        <p:blipFill>
          <a:blip r:embed="rId3"/>
          <a:stretch>
            <a:fillRect/>
          </a:stretch>
        </p:blipFill>
        <p:spPr>
          <a:xfrm>
            <a:off x="10869617" y="6158242"/>
            <a:ext cx="1214363" cy="541867"/>
          </a:xfrm>
          <a:prstGeom prst="rect">
            <a:avLst/>
          </a:prstGeom>
        </p:spPr>
      </p:pic>
      <p:sp>
        <p:nvSpPr>
          <p:cNvPr id="20" name="Título 1">
            <a:extLst>
              <a:ext uri="{FF2B5EF4-FFF2-40B4-BE49-F238E27FC236}">
                <a16:creationId xmlns:a16="http://schemas.microsoft.com/office/drawing/2014/main" id="{8E74F7B6-87C1-0338-4504-2A01A3715C28}"/>
              </a:ext>
            </a:extLst>
          </p:cNvPr>
          <p:cNvSpPr>
            <a:spLocks noGrp="1"/>
          </p:cNvSpPr>
          <p:nvPr>
            <p:ph type="title"/>
          </p:nvPr>
        </p:nvSpPr>
        <p:spPr>
          <a:xfrm>
            <a:off x="838200" y="264822"/>
            <a:ext cx="10515600" cy="1325563"/>
          </a:xfrm>
        </p:spPr>
        <p:txBody>
          <a:bodyPr>
            <a:normAutofit/>
          </a:bodyPr>
          <a:lstStyle/>
          <a:p>
            <a:r>
              <a:rPr lang="es-CL" sz="3600" b="1">
                <a:solidFill>
                  <a:srgbClr val="E03B26"/>
                </a:solidFill>
                <a:latin typeface="gobCL" pitchFamily="2" charset="77"/>
                <a:cs typeface="Arial"/>
              </a:rPr>
              <a:t>Breve contexto de la PTF: </a:t>
            </a:r>
            <a:r>
              <a:rPr lang="es-CL" sz="3600">
                <a:solidFill>
                  <a:srgbClr val="E03B26"/>
                </a:solidFill>
                <a:latin typeface="gobCL" pitchFamily="2" charset="77"/>
                <a:cs typeface="Arial"/>
              </a:rPr>
              <a:t>Productividad estancada</a:t>
            </a:r>
            <a:endParaRPr lang="es-ES_tradnl" sz="3600">
              <a:solidFill>
                <a:srgbClr val="E03B26"/>
              </a:solidFill>
              <a:latin typeface="gobCL" pitchFamily="2" charset="77"/>
              <a:cs typeface="Arial"/>
            </a:endParaRPr>
          </a:p>
        </p:txBody>
      </p:sp>
      <p:sp>
        <p:nvSpPr>
          <p:cNvPr id="4" name="TextBox 3">
            <a:extLst>
              <a:ext uri="{FF2B5EF4-FFF2-40B4-BE49-F238E27FC236}">
                <a16:creationId xmlns:a16="http://schemas.microsoft.com/office/drawing/2014/main" id="{DADBC20C-A0D3-6DB1-1266-ABD791538E78}"/>
              </a:ext>
            </a:extLst>
          </p:cNvPr>
          <p:cNvSpPr txBox="1"/>
          <p:nvPr/>
        </p:nvSpPr>
        <p:spPr>
          <a:xfrm>
            <a:off x="2661406" y="5228908"/>
            <a:ext cx="6629400" cy="276999"/>
          </a:xfrm>
          <a:prstGeom prst="rect">
            <a:avLst/>
          </a:prstGeom>
          <a:noFill/>
        </p:spPr>
        <p:txBody>
          <a:bodyPr wrap="square" rtlCol="0">
            <a:spAutoFit/>
          </a:bodyPr>
          <a:lstStyle/>
          <a:p>
            <a:pPr algn="ctr"/>
            <a:r>
              <a:rPr lang="es-CL" sz="1200"/>
              <a:t>Fuente: Elaboración propia en base a metodología CNEP (2024). </a:t>
            </a:r>
          </a:p>
        </p:txBody>
      </p:sp>
      <p:sp>
        <p:nvSpPr>
          <p:cNvPr id="7" name="TextBox 6">
            <a:extLst>
              <a:ext uri="{FF2B5EF4-FFF2-40B4-BE49-F238E27FC236}">
                <a16:creationId xmlns:a16="http://schemas.microsoft.com/office/drawing/2014/main" id="{17329B9C-32FA-5A73-1EEB-F95A4921F3FF}"/>
              </a:ext>
            </a:extLst>
          </p:cNvPr>
          <p:cNvSpPr txBox="1"/>
          <p:nvPr/>
        </p:nvSpPr>
        <p:spPr>
          <a:xfrm>
            <a:off x="468106" y="1780591"/>
            <a:ext cx="5394990" cy="307777"/>
          </a:xfrm>
          <a:prstGeom prst="rect">
            <a:avLst/>
          </a:prstGeom>
          <a:noFill/>
        </p:spPr>
        <p:txBody>
          <a:bodyPr wrap="square" rtlCol="0">
            <a:spAutoFit/>
          </a:bodyPr>
          <a:lstStyle/>
          <a:p>
            <a:pPr algn="ctr"/>
            <a:r>
              <a:rPr lang="es-CL" sz="1400">
                <a:latin typeface="gobCL" pitchFamily="50" charset="0"/>
              </a:rPr>
              <a:t>Figura 4: Evolución de la Productividad Total de Factores (1990 = 100%)</a:t>
            </a:r>
          </a:p>
        </p:txBody>
      </p:sp>
      <p:sp>
        <p:nvSpPr>
          <p:cNvPr id="11" name="TextBox 6">
            <a:extLst>
              <a:ext uri="{FF2B5EF4-FFF2-40B4-BE49-F238E27FC236}">
                <a16:creationId xmlns:a16="http://schemas.microsoft.com/office/drawing/2014/main" id="{2D10B045-AFEB-7B33-460A-6C68CF8DC3CB}"/>
              </a:ext>
            </a:extLst>
          </p:cNvPr>
          <p:cNvSpPr txBox="1"/>
          <p:nvPr/>
        </p:nvSpPr>
        <p:spPr>
          <a:xfrm>
            <a:off x="6456565" y="1684135"/>
            <a:ext cx="5061205" cy="523220"/>
          </a:xfrm>
          <a:prstGeom prst="rect">
            <a:avLst/>
          </a:prstGeom>
          <a:noFill/>
        </p:spPr>
        <p:txBody>
          <a:bodyPr wrap="square" rtlCol="0">
            <a:spAutoFit/>
          </a:bodyPr>
          <a:lstStyle/>
          <a:p>
            <a:pPr algn="ctr"/>
            <a:r>
              <a:rPr lang="es-CL" sz="1400">
                <a:latin typeface="gobCL" pitchFamily="50" charset="0"/>
              </a:rPr>
              <a:t>Figura 5: Variación de la Productividad Total de Factores (media móvil 5 años)</a:t>
            </a:r>
          </a:p>
        </p:txBody>
      </p:sp>
      <p:sp>
        <p:nvSpPr>
          <p:cNvPr id="17" name="Marcador de texto 2">
            <a:extLst>
              <a:ext uri="{FF2B5EF4-FFF2-40B4-BE49-F238E27FC236}">
                <a16:creationId xmlns:a16="http://schemas.microsoft.com/office/drawing/2014/main" id="{9D33C8BD-EF53-29E7-F518-6B4CB45241BE}"/>
              </a:ext>
            </a:extLst>
          </p:cNvPr>
          <p:cNvSpPr txBox="1">
            <a:spLocks/>
          </p:cNvSpPr>
          <p:nvPr/>
        </p:nvSpPr>
        <p:spPr>
          <a:xfrm>
            <a:off x="596396" y="5547422"/>
            <a:ext cx="11162575" cy="833538"/>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lnSpc>
                <a:spcPct val="100000"/>
              </a:lnSpc>
              <a:spcBef>
                <a:spcPts val="600"/>
              </a:spcBef>
              <a:spcAft>
                <a:spcPts val="600"/>
              </a:spcAft>
              <a:buClr>
                <a:srgbClr val="EB8A2D"/>
              </a:buClr>
            </a:pPr>
            <a:r>
              <a:rPr lang="es-CL" sz="2400">
                <a:solidFill>
                  <a:schemeClr val="tx1">
                    <a:lumMod val="95000"/>
                    <a:lumOff val="5000"/>
                  </a:schemeClr>
                </a:solidFill>
                <a:latin typeface="gobCL" panose="02000603050000020004" pitchFamily="50" charset="0"/>
                <a:ea typeface="Calibri" panose="020F0502020204030204" pitchFamily="34" charset="0"/>
                <a:cs typeface="Times New Roman" panose="02020603050405020304" pitchFamily="18" charset="0"/>
              </a:rPr>
              <a:t>PTF estancada desde hace casi 2 décadas</a:t>
            </a:r>
          </a:p>
          <a:p>
            <a:pPr algn="just">
              <a:lnSpc>
                <a:spcPct val="100000"/>
              </a:lnSpc>
              <a:spcBef>
                <a:spcPts val="600"/>
              </a:spcBef>
              <a:spcAft>
                <a:spcPts val="600"/>
              </a:spcAft>
              <a:buClr>
                <a:srgbClr val="EB8A2D"/>
              </a:buClr>
            </a:pPr>
            <a:r>
              <a:rPr lang="es-CL" sz="2400">
                <a:solidFill>
                  <a:schemeClr val="tx1">
                    <a:lumMod val="95000"/>
                    <a:lumOff val="5000"/>
                  </a:schemeClr>
                </a:solidFill>
                <a:effectLst/>
                <a:latin typeface="gobCL" panose="02000603050000020004" pitchFamily="50" charset="0"/>
                <a:ea typeface="Calibri" panose="020F0502020204030204" pitchFamily="34" charset="0"/>
                <a:cs typeface="Times New Roman" panose="02020603050405020304" pitchFamily="18" charset="0"/>
              </a:rPr>
              <a:t>Si bien la economía no minera tiene un mejor desempeño, éste es acotado</a:t>
            </a:r>
          </a:p>
        </p:txBody>
      </p:sp>
      <p:graphicFrame>
        <p:nvGraphicFramePr>
          <p:cNvPr id="5" name="Gráfico 4">
            <a:extLst>
              <a:ext uri="{FF2B5EF4-FFF2-40B4-BE49-F238E27FC236}">
                <a16:creationId xmlns:a16="http://schemas.microsoft.com/office/drawing/2014/main" id="{EE7DA44F-8277-48EF-AAE7-970F4B27B388}"/>
              </a:ext>
            </a:extLst>
          </p:cNvPr>
          <p:cNvGraphicFramePr>
            <a:graphicFrameLocks/>
          </p:cNvGraphicFramePr>
          <p:nvPr>
            <p:extLst>
              <p:ext uri="{D42A27DB-BD31-4B8C-83A1-F6EECF244321}">
                <p14:modId xmlns:p14="http://schemas.microsoft.com/office/powerpoint/2010/main" val="3306255594"/>
              </p:ext>
            </p:extLst>
          </p:nvPr>
        </p:nvGraphicFramePr>
        <p:xfrm>
          <a:off x="353462" y="2190475"/>
          <a:ext cx="5824221" cy="2828924"/>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6" name="Gráfico 5">
            <a:extLst>
              <a:ext uri="{FF2B5EF4-FFF2-40B4-BE49-F238E27FC236}">
                <a16:creationId xmlns:a16="http://schemas.microsoft.com/office/drawing/2014/main" id="{6FDBF49C-D002-4030-95B1-3E4C8ED4D6AB}"/>
              </a:ext>
            </a:extLst>
          </p:cNvPr>
          <p:cNvGraphicFramePr>
            <a:graphicFrameLocks/>
          </p:cNvGraphicFramePr>
          <p:nvPr>
            <p:extLst>
              <p:ext uri="{D42A27DB-BD31-4B8C-83A1-F6EECF244321}">
                <p14:modId xmlns:p14="http://schemas.microsoft.com/office/powerpoint/2010/main" val="1714373452"/>
              </p:ext>
            </p:extLst>
          </p:nvPr>
        </p:nvGraphicFramePr>
        <p:xfrm>
          <a:off x="6262934" y="2237356"/>
          <a:ext cx="5821046" cy="2832099"/>
        </p:xfrm>
        <a:graphic>
          <a:graphicData uri="http://schemas.openxmlformats.org/drawingml/2006/chart">
            <c:chart xmlns:c="http://schemas.openxmlformats.org/drawingml/2006/chart" xmlns:r="http://schemas.openxmlformats.org/officeDocument/2006/relationships" r:id="rId5"/>
          </a:graphicData>
        </a:graphic>
      </p:graphicFrame>
    </p:spTree>
    <p:extLst>
      <p:ext uri="{BB962C8B-B14F-4D97-AF65-F5344CB8AC3E}">
        <p14:creationId xmlns:p14="http://schemas.microsoft.com/office/powerpoint/2010/main" val="14947071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 name="Imagen 4">
            <a:extLst>
              <a:ext uri="{FF2B5EF4-FFF2-40B4-BE49-F238E27FC236}">
                <a16:creationId xmlns:a16="http://schemas.microsoft.com/office/drawing/2014/main" id="{E625FF39-BF6A-BC3E-443B-2136BC16044D}"/>
              </a:ext>
            </a:extLst>
          </p:cNvPr>
          <p:cNvPicPr>
            <a:picLocks noChangeAspect="1"/>
          </p:cNvPicPr>
          <p:nvPr/>
        </p:nvPicPr>
        <p:blipFill>
          <a:blip r:embed="rId3"/>
          <a:stretch>
            <a:fillRect/>
          </a:stretch>
        </p:blipFill>
        <p:spPr>
          <a:xfrm>
            <a:off x="10869617" y="6158242"/>
            <a:ext cx="1214363" cy="541867"/>
          </a:xfrm>
          <a:prstGeom prst="rect">
            <a:avLst/>
          </a:prstGeom>
        </p:spPr>
      </p:pic>
      <p:sp>
        <p:nvSpPr>
          <p:cNvPr id="20" name="Título 1">
            <a:extLst>
              <a:ext uri="{FF2B5EF4-FFF2-40B4-BE49-F238E27FC236}">
                <a16:creationId xmlns:a16="http://schemas.microsoft.com/office/drawing/2014/main" id="{8E74F7B6-87C1-0338-4504-2A01A3715C28}"/>
              </a:ext>
            </a:extLst>
          </p:cNvPr>
          <p:cNvSpPr>
            <a:spLocks noGrp="1"/>
          </p:cNvSpPr>
          <p:nvPr>
            <p:ph type="title"/>
          </p:nvPr>
        </p:nvSpPr>
        <p:spPr>
          <a:xfrm>
            <a:off x="838200" y="264822"/>
            <a:ext cx="10515600" cy="1325563"/>
          </a:xfrm>
        </p:spPr>
        <p:txBody>
          <a:bodyPr>
            <a:normAutofit/>
          </a:bodyPr>
          <a:lstStyle/>
          <a:p>
            <a:r>
              <a:rPr lang="es-CL" sz="3600" b="1">
                <a:solidFill>
                  <a:srgbClr val="E03B26"/>
                </a:solidFill>
                <a:latin typeface="gobCL" pitchFamily="2" charset="77"/>
                <a:cs typeface="Arial"/>
              </a:rPr>
              <a:t>Contexto: </a:t>
            </a:r>
            <a:r>
              <a:rPr lang="es-CL" sz="3600">
                <a:solidFill>
                  <a:srgbClr val="E03B26"/>
                </a:solidFill>
                <a:latin typeface="gobCL" pitchFamily="2" charset="77"/>
                <a:cs typeface="Arial"/>
              </a:rPr>
              <a:t>Composición del crecimiento del PIB</a:t>
            </a:r>
            <a:endParaRPr lang="es-ES_tradnl" sz="3600">
              <a:solidFill>
                <a:srgbClr val="E03B26"/>
              </a:solidFill>
              <a:latin typeface="gobCL" pitchFamily="2" charset="77"/>
              <a:cs typeface="Arial"/>
            </a:endParaRPr>
          </a:p>
        </p:txBody>
      </p:sp>
      <p:sp>
        <p:nvSpPr>
          <p:cNvPr id="6" name="TextBox 3">
            <a:extLst>
              <a:ext uri="{FF2B5EF4-FFF2-40B4-BE49-F238E27FC236}">
                <a16:creationId xmlns:a16="http://schemas.microsoft.com/office/drawing/2014/main" id="{2CF7574D-BD85-362D-D3BA-3A8E99C316C3}"/>
              </a:ext>
            </a:extLst>
          </p:cNvPr>
          <p:cNvSpPr txBox="1"/>
          <p:nvPr/>
        </p:nvSpPr>
        <p:spPr>
          <a:xfrm>
            <a:off x="1156800" y="6357070"/>
            <a:ext cx="9418320" cy="276999"/>
          </a:xfrm>
          <a:prstGeom prst="rect">
            <a:avLst/>
          </a:prstGeom>
          <a:noFill/>
        </p:spPr>
        <p:txBody>
          <a:bodyPr wrap="square" rtlCol="0">
            <a:spAutoFit/>
          </a:bodyPr>
          <a:lstStyle/>
          <a:p>
            <a:pPr algn="ctr"/>
            <a:r>
              <a:rPr lang="es-CL" sz="1200"/>
              <a:t>Notas: (1) Variación anual promedio calculada en base al promedio geométrico. Fuente: Elaboración propia en base a metodología CNEP (2024). </a:t>
            </a:r>
          </a:p>
        </p:txBody>
      </p:sp>
      <p:sp>
        <p:nvSpPr>
          <p:cNvPr id="16" name="TextBox 6">
            <a:extLst>
              <a:ext uri="{FF2B5EF4-FFF2-40B4-BE49-F238E27FC236}">
                <a16:creationId xmlns:a16="http://schemas.microsoft.com/office/drawing/2014/main" id="{D0832B0A-EEE9-FDA6-3647-9DCEF289374A}"/>
              </a:ext>
            </a:extLst>
          </p:cNvPr>
          <p:cNvSpPr txBox="1"/>
          <p:nvPr/>
        </p:nvSpPr>
        <p:spPr>
          <a:xfrm>
            <a:off x="2175296" y="1889986"/>
            <a:ext cx="7841405" cy="307777"/>
          </a:xfrm>
          <a:prstGeom prst="rect">
            <a:avLst/>
          </a:prstGeom>
          <a:noFill/>
        </p:spPr>
        <p:txBody>
          <a:bodyPr wrap="square" rtlCol="0">
            <a:spAutoFit/>
          </a:bodyPr>
          <a:lstStyle/>
          <a:p>
            <a:pPr algn="ctr"/>
            <a:r>
              <a:rPr lang="es-CL" sz="1400">
                <a:latin typeface="gobCL" pitchFamily="50" charset="0"/>
              </a:rPr>
              <a:t>Figura 6: Descomposición del crecimiento anual promedio del PIB según quinquenio</a:t>
            </a:r>
          </a:p>
        </p:txBody>
      </p:sp>
      <mc:AlternateContent xmlns:mc="http://schemas.openxmlformats.org/markup-compatibility/2006" xmlns:a14="http://schemas.microsoft.com/office/drawing/2010/main">
        <mc:Choice Requires="a14">
          <p:sp>
            <p:nvSpPr>
              <p:cNvPr id="2" name="CuadroTexto 2">
                <a:extLst>
                  <a:ext uri="{FF2B5EF4-FFF2-40B4-BE49-F238E27FC236}">
                    <a16:creationId xmlns:a16="http://schemas.microsoft.com/office/drawing/2014/main" id="{665BA2DA-A821-4B49-9F80-9B9BF952F589}"/>
                  </a:ext>
                </a:extLst>
              </p:cNvPr>
              <p:cNvSpPr txBox="1"/>
              <p:nvPr/>
            </p:nvSpPr>
            <p:spPr>
              <a:xfrm>
                <a:off x="4256490" y="1262275"/>
                <a:ext cx="3679020" cy="283860"/>
              </a:xfrm>
              <a:prstGeom prst="rect">
                <a:avLst/>
              </a:prstGeom>
              <a:noFill/>
            </p:spPr>
            <p:style>
              <a:lnRef idx="0">
                <a:scrgbClr r="0" g="0" b="0"/>
              </a:lnRef>
              <a:fillRef idx="0">
                <a:scrgbClr r="0" g="0" b="0"/>
              </a:fillRef>
              <a:effectRef idx="0">
                <a:scrgbClr r="0" g="0" b="0"/>
              </a:effectRef>
              <a:fontRef idx="minor">
                <a:schemeClr val="tx1"/>
              </a:fontRef>
            </p:style>
            <p:txBody>
              <a:bodyPr wrap="none" lIns="0" tIns="0" rIns="0" bIns="0" rtlCol="0" anchor="t">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14:m>
                  <m:oMathPara xmlns:m="http://schemas.openxmlformats.org/officeDocument/2006/math">
                    <m:oMathParaPr>
                      <m:jc m:val="centerGroup"/>
                    </m:oMathParaPr>
                    <m:oMath xmlns:m="http://schemas.openxmlformats.org/officeDocument/2006/math">
                      <m:r>
                        <a:rPr lang="es-MX" sz="1800" b="0" i="1" smtClean="0">
                          <a:latin typeface="Cambria Math" panose="02040503050406030204" pitchFamily="18" charset="0"/>
                          <a:ea typeface="Cambria Math" panose="02040503050406030204" pitchFamily="18" charset="0"/>
                        </a:rPr>
                        <m:t>∆</m:t>
                      </m:r>
                      <m:r>
                        <a:rPr lang="es-MX" sz="1800" b="0" i="1" smtClean="0">
                          <a:latin typeface="Cambria Math" panose="02040503050406030204" pitchFamily="18" charset="0"/>
                          <a:ea typeface="Cambria Math" panose="02040503050406030204" pitchFamily="18" charset="0"/>
                        </a:rPr>
                        <m:t>𝑃𝐼𝐵</m:t>
                      </m:r>
                      <m:r>
                        <a:rPr lang="es-MX" sz="1800" b="0" i="1" smtClean="0">
                          <a:latin typeface="Cambria Math" panose="02040503050406030204" pitchFamily="18" charset="0"/>
                          <a:ea typeface="Cambria Math" panose="02040503050406030204" pitchFamily="18" charset="0"/>
                        </a:rPr>
                        <m:t>=</m:t>
                      </m:r>
                      <m:d>
                        <m:dPr>
                          <m:ctrlPr>
                            <a:rPr lang="es-MX" sz="1800" b="0" i="1">
                              <a:latin typeface="Cambria Math" panose="02040503050406030204" pitchFamily="18" charset="0"/>
                              <a:ea typeface="Cambria Math" panose="02040503050406030204" pitchFamily="18" charset="0"/>
                            </a:rPr>
                          </m:ctrlPr>
                        </m:dPr>
                        <m:e>
                          <m:r>
                            <a:rPr lang="es-MX" sz="1800" b="0" i="1">
                              <a:latin typeface="Cambria Math" panose="02040503050406030204" pitchFamily="18" charset="0"/>
                              <a:ea typeface="Cambria Math" panose="02040503050406030204" pitchFamily="18" charset="0"/>
                            </a:rPr>
                            <m:t>1−</m:t>
                          </m:r>
                          <m:r>
                            <a:rPr lang="es-MX" sz="1800" b="0" i="1">
                              <a:latin typeface="Cambria Math" panose="02040503050406030204" pitchFamily="18" charset="0"/>
                              <a:ea typeface="Cambria Math" panose="02040503050406030204" pitchFamily="18" charset="0"/>
                            </a:rPr>
                            <m:t>𝛼</m:t>
                          </m:r>
                        </m:e>
                      </m:d>
                      <m:r>
                        <a:rPr lang="es-MX" sz="1800" b="0" i="1">
                          <a:latin typeface="Cambria Math" panose="02040503050406030204" pitchFamily="18" charset="0"/>
                          <a:ea typeface="Cambria Math" panose="02040503050406030204" pitchFamily="18" charset="0"/>
                        </a:rPr>
                        <m:t>∙∆</m:t>
                      </m:r>
                      <m:acc>
                        <m:accPr>
                          <m:chr m:val="̃"/>
                          <m:ctrlPr>
                            <a:rPr lang="es-MX" sz="1800" b="0" i="1" smtClean="0">
                              <a:latin typeface="Cambria Math" panose="02040503050406030204" pitchFamily="18" charset="0"/>
                              <a:ea typeface="Cambria Math" panose="02040503050406030204" pitchFamily="18" charset="0"/>
                            </a:rPr>
                          </m:ctrlPr>
                        </m:accPr>
                        <m:e>
                          <m:r>
                            <a:rPr lang="es-CL" sz="1800" b="0" i="1" smtClean="0">
                              <a:latin typeface="Cambria Math" panose="02040503050406030204" pitchFamily="18" charset="0"/>
                              <a:ea typeface="Cambria Math" panose="02040503050406030204" pitchFamily="18" charset="0"/>
                            </a:rPr>
                            <m:t>𝐿</m:t>
                          </m:r>
                        </m:e>
                      </m:acc>
                      <m:r>
                        <a:rPr lang="es-CL" sz="1800" b="0" i="1" smtClean="0">
                          <a:latin typeface="Cambria Math" panose="02040503050406030204" pitchFamily="18" charset="0"/>
                          <a:ea typeface="Cambria Math" panose="02040503050406030204" pitchFamily="18" charset="0"/>
                        </a:rPr>
                        <m:t>+</m:t>
                      </m:r>
                      <m:r>
                        <a:rPr lang="es-MX" sz="1800" b="0" i="1">
                          <a:latin typeface="Cambria Math" panose="02040503050406030204" pitchFamily="18" charset="0"/>
                          <a:ea typeface="Cambria Math" panose="02040503050406030204" pitchFamily="18" charset="0"/>
                        </a:rPr>
                        <m:t>𝛼</m:t>
                      </m:r>
                      <m:r>
                        <a:rPr lang="es-MX" sz="1800" b="0" i="1">
                          <a:latin typeface="Cambria Math" panose="02040503050406030204" pitchFamily="18" charset="0"/>
                          <a:ea typeface="Cambria Math" panose="02040503050406030204" pitchFamily="18" charset="0"/>
                        </a:rPr>
                        <m:t>∆</m:t>
                      </m:r>
                      <m:acc>
                        <m:accPr>
                          <m:chr m:val="̃"/>
                          <m:ctrlPr>
                            <a:rPr lang="es-MX" sz="1800" b="0" i="1" smtClean="0">
                              <a:latin typeface="Cambria Math" panose="02040503050406030204" pitchFamily="18" charset="0"/>
                              <a:ea typeface="Cambria Math" panose="02040503050406030204" pitchFamily="18" charset="0"/>
                            </a:rPr>
                          </m:ctrlPr>
                        </m:accPr>
                        <m:e>
                          <m:r>
                            <a:rPr lang="es-CL" sz="1800" b="0" i="1" smtClean="0">
                              <a:latin typeface="Cambria Math" panose="02040503050406030204" pitchFamily="18" charset="0"/>
                              <a:ea typeface="Cambria Math" panose="02040503050406030204" pitchFamily="18" charset="0"/>
                            </a:rPr>
                            <m:t>𝐾</m:t>
                          </m:r>
                        </m:e>
                      </m:acc>
                      <m:r>
                        <a:rPr lang="es-MX" sz="1800" b="0" i="1">
                          <a:latin typeface="Cambria Math" panose="02040503050406030204" pitchFamily="18" charset="0"/>
                          <a:ea typeface="Cambria Math" panose="02040503050406030204" pitchFamily="18" charset="0"/>
                        </a:rPr>
                        <m:t>+∆</m:t>
                      </m:r>
                      <m:r>
                        <a:rPr lang="es-MX" sz="1800" b="0" i="1">
                          <a:latin typeface="Cambria Math" panose="02040503050406030204" pitchFamily="18" charset="0"/>
                          <a:ea typeface="Cambria Math" panose="02040503050406030204" pitchFamily="18" charset="0"/>
                        </a:rPr>
                        <m:t>𝑃𝑇𝐹</m:t>
                      </m:r>
                      <m:r>
                        <a:rPr lang="es-MX" sz="1800" b="0" i="1">
                          <a:latin typeface="Cambria Math" panose="02040503050406030204" pitchFamily="18" charset="0"/>
                          <a:ea typeface="Cambria Math" panose="02040503050406030204" pitchFamily="18" charset="0"/>
                        </a:rPr>
                        <m:t> </m:t>
                      </m:r>
                    </m:oMath>
                  </m:oMathPara>
                </a14:m>
                <a:endParaRPr lang="es-MX" sz="1800" b="0" dirty="0"/>
              </a:p>
            </p:txBody>
          </p:sp>
        </mc:Choice>
        <mc:Fallback xmlns="">
          <p:sp>
            <p:nvSpPr>
              <p:cNvPr id="2" name="CuadroTexto 2">
                <a:extLst>
                  <a:ext uri="{FF2B5EF4-FFF2-40B4-BE49-F238E27FC236}">
                    <a16:creationId xmlns:a16="http://schemas.microsoft.com/office/drawing/2014/main" id="{665BA2DA-A821-4B49-9F80-9B9BF952F589}"/>
                  </a:ext>
                </a:extLst>
              </p:cNvPr>
              <p:cNvSpPr txBox="1">
                <a:spLocks noRot="1" noChangeAspect="1" noMove="1" noResize="1" noEditPoints="1" noAdjustHandles="1" noChangeArrowheads="1" noChangeShapeType="1" noTextEdit="1"/>
              </p:cNvSpPr>
              <p:nvPr/>
            </p:nvSpPr>
            <p:spPr>
              <a:xfrm>
                <a:off x="4256490" y="1262275"/>
                <a:ext cx="3679020" cy="283860"/>
              </a:xfrm>
              <a:prstGeom prst="rect">
                <a:avLst/>
              </a:prstGeom>
              <a:blipFill>
                <a:blip r:embed="rId4"/>
                <a:stretch>
                  <a:fillRect l="-993" t="-25532" b="-8511"/>
                </a:stretch>
              </a:blipFill>
            </p:spPr>
            <p:txBody>
              <a:bodyPr/>
              <a:lstStyle/>
              <a:p>
                <a:r>
                  <a:rPr lang="es-CL">
                    <a:noFill/>
                  </a:rPr>
                  <a:t> </a:t>
                </a:r>
              </a:p>
            </p:txBody>
          </p:sp>
        </mc:Fallback>
      </mc:AlternateContent>
      <mc:AlternateContent xmlns:mc="http://schemas.openxmlformats.org/markup-compatibility/2006" xmlns:a14="http://schemas.microsoft.com/office/drawing/2010/main">
        <mc:Choice Requires="a14">
          <p:sp>
            <p:nvSpPr>
              <p:cNvPr id="8" name="TextBox 6">
                <a:extLst>
                  <a:ext uri="{FF2B5EF4-FFF2-40B4-BE49-F238E27FC236}">
                    <a16:creationId xmlns:a16="http://schemas.microsoft.com/office/drawing/2014/main" id="{5AB2262B-2E23-1DFF-3DB5-92744D4F082F}"/>
                  </a:ext>
                </a:extLst>
              </p:cNvPr>
              <p:cNvSpPr txBox="1"/>
              <p:nvPr/>
            </p:nvSpPr>
            <p:spPr>
              <a:xfrm>
                <a:off x="4138863" y="1510567"/>
                <a:ext cx="7056933" cy="307777"/>
              </a:xfrm>
              <a:prstGeom prst="rect">
                <a:avLst/>
              </a:prstGeom>
              <a:noFill/>
            </p:spPr>
            <p:txBody>
              <a:bodyPr wrap="square" rtlCol="0">
                <a:spAutoFit/>
              </a:bodyPr>
              <a:lstStyle/>
              <a:p>
                <a:r>
                  <a:rPr lang="es-CL" sz="1400">
                    <a:latin typeface="gobCL" pitchFamily="50" charset="0"/>
                  </a:rPr>
                  <a:t>Donde </a:t>
                </a:r>
                <a14:m>
                  <m:oMath xmlns:m="http://schemas.openxmlformats.org/officeDocument/2006/math">
                    <m:r>
                      <a:rPr lang="es-CL" sz="1400" i="1" smtClean="0">
                        <a:latin typeface="Cambria Math" panose="02040503050406030204" pitchFamily="18" charset="0"/>
                        <a:ea typeface="Cambria Math" panose="02040503050406030204" pitchFamily="18" charset="0"/>
                      </a:rPr>
                      <m:t>∆</m:t>
                    </m:r>
                    <m:r>
                      <a:rPr lang="es-CL" sz="1400" b="0" i="1" smtClean="0">
                        <a:latin typeface="Cambria Math" panose="02040503050406030204" pitchFamily="18" charset="0"/>
                        <a:ea typeface="Cambria Math" panose="02040503050406030204" pitchFamily="18" charset="0"/>
                      </a:rPr>
                      <m:t>𝑋</m:t>
                    </m:r>
                  </m:oMath>
                </a14:m>
                <a:r>
                  <a:rPr lang="es-CL" sz="1400">
                    <a:latin typeface="gobCL" pitchFamily="50" charset="0"/>
                  </a:rPr>
                  <a:t> representa la variación del logaritmo natural de X.</a:t>
                </a:r>
              </a:p>
            </p:txBody>
          </p:sp>
        </mc:Choice>
        <mc:Fallback xmlns="">
          <p:sp>
            <p:nvSpPr>
              <p:cNvPr id="8" name="TextBox 6">
                <a:extLst>
                  <a:ext uri="{FF2B5EF4-FFF2-40B4-BE49-F238E27FC236}">
                    <a16:creationId xmlns:a16="http://schemas.microsoft.com/office/drawing/2014/main" id="{5AB2262B-2E23-1DFF-3DB5-92744D4F082F}"/>
                  </a:ext>
                </a:extLst>
              </p:cNvPr>
              <p:cNvSpPr txBox="1">
                <a:spLocks noRot="1" noChangeAspect="1" noMove="1" noResize="1" noEditPoints="1" noAdjustHandles="1" noChangeArrowheads="1" noChangeShapeType="1" noTextEdit="1"/>
              </p:cNvSpPr>
              <p:nvPr/>
            </p:nvSpPr>
            <p:spPr>
              <a:xfrm>
                <a:off x="4138863" y="1510567"/>
                <a:ext cx="7056933" cy="307777"/>
              </a:xfrm>
              <a:prstGeom prst="rect">
                <a:avLst/>
              </a:prstGeom>
              <a:blipFill>
                <a:blip r:embed="rId6"/>
                <a:stretch>
                  <a:fillRect l="-259" t="-4000" b="-20000"/>
                </a:stretch>
              </a:blipFill>
            </p:spPr>
            <p:txBody>
              <a:bodyPr/>
              <a:lstStyle/>
              <a:p>
                <a:r>
                  <a:rPr lang="en-US">
                    <a:noFill/>
                  </a:rPr>
                  <a:t> </a:t>
                </a:r>
              </a:p>
            </p:txBody>
          </p:sp>
        </mc:Fallback>
      </mc:AlternateContent>
      <p:graphicFrame>
        <p:nvGraphicFramePr>
          <p:cNvPr id="4" name="Gráfico 3">
            <a:extLst>
              <a:ext uri="{FF2B5EF4-FFF2-40B4-BE49-F238E27FC236}">
                <a16:creationId xmlns:a16="http://schemas.microsoft.com/office/drawing/2014/main" id="{F6E036A2-520B-44EA-9E80-EF9F50C6823F}"/>
              </a:ext>
            </a:extLst>
          </p:cNvPr>
          <p:cNvGraphicFramePr>
            <a:graphicFrameLocks/>
          </p:cNvGraphicFramePr>
          <p:nvPr>
            <p:extLst>
              <p:ext uri="{D42A27DB-BD31-4B8C-83A1-F6EECF244321}">
                <p14:modId xmlns:p14="http://schemas.microsoft.com/office/powerpoint/2010/main" val="3984341180"/>
              </p:ext>
            </p:extLst>
          </p:nvPr>
        </p:nvGraphicFramePr>
        <p:xfrm>
          <a:off x="991217" y="2199070"/>
          <a:ext cx="9878400" cy="4158000"/>
        </p:xfrm>
        <a:graphic>
          <a:graphicData uri="http://schemas.openxmlformats.org/drawingml/2006/chart">
            <c:chart xmlns:c="http://schemas.openxmlformats.org/drawingml/2006/chart" xmlns:r="http://schemas.openxmlformats.org/officeDocument/2006/relationships" r:id="rId7"/>
          </a:graphicData>
        </a:graphic>
      </p:graphicFrame>
    </p:spTree>
    <p:extLst>
      <p:ext uri="{BB962C8B-B14F-4D97-AF65-F5344CB8AC3E}">
        <p14:creationId xmlns:p14="http://schemas.microsoft.com/office/powerpoint/2010/main" val="233492544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0BEE854-DB56-CFCD-0BC7-C5E628BB79B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ACDA114-2AFA-5947-86BE-89392FC8ABA4}"/>
              </a:ext>
            </a:extLst>
          </p:cNvPr>
          <p:cNvSpPr>
            <a:spLocks noGrp="1"/>
          </p:cNvSpPr>
          <p:nvPr>
            <p:ph type="title"/>
          </p:nvPr>
        </p:nvSpPr>
        <p:spPr/>
        <p:txBody>
          <a:bodyPr/>
          <a:lstStyle/>
          <a:p>
            <a:r>
              <a:rPr lang="es-CL" sz="4000" b="1">
                <a:solidFill>
                  <a:srgbClr val="E03B26"/>
                </a:solidFill>
                <a:latin typeface="gobCL" pitchFamily="2" charset="77"/>
              </a:rPr>
              <a:t>Agenda</a:t>
            </a:r>
          </a:p>
        </p:txBody>
      </p:sp>
      <p:sp>
        <p:nvSpPr>
          <p:cNvPr id="4" name="Content Placeholder 3">
            <a:extLst>
              <a:ext uri="{FF2B5EF4-FFF2-40B4-BE49-F238E27FC236}">
                <a16:creationId xmlns:a16="http://schemas.microsoft.com/office/drawing/2014/main" id="{BBE985FE-55FF-7DEF-AA5A-E5360079F37F}"/>
              </a:ext>
            </a:extLst>
          </p:cNvPr>
          <p:cNvSpPr>
            <a:spLocks noGrp="1"/>
          </p:cNvSpPr>
          <p:nvPr>
            <p:ph idx="1"/>
          </p:nvPr>
        </p:nvSpPr>
        <p:spPr>
          <a:xfrm>
            <a:off x="838200" y="1825625"/>
            <a:ext cx="10515600" cy="4351338"/>
          </a:xfrm>
        </p:spPr>
        <p:txBody>
          <a:bodyPr vert="horz" lIns="91440" tIns="45720" rIns="91440" bIns="45720" rtlCol="0" anchor="t">
            <a:normAutofit/>
          </a:bodyPr>
          <a:lstStyle/>
          <a:p>
            <a:pPr marL="514350" indent="-514350" algn="just">
              <a:lnSpc>
                <a:spcPct val="170000"/>
              </a:lnSpc>
              <a:buFont typeface="+mj-lt"/>
              <a:buAutoNum type="arabicPeriod"/>
            </a:pPr>
            <a:r>
              <a:rPr lang="es-ES" sz="2600" b="1" dirty="0">
                <a:solidFill>
                  <a:srgbClr val="EB8A2D"/>
                </a:solidFill>
                <a:latin typeface="gobCL" panose="02000603050000020004" pitchFamily="50" charset="0"/>
                <a:cs typeface="Calibri"/>
              </a:rPr>
              <a:t>Reporte CNEP 2024</a:t>
            </a:r>
          </a:p>
          <a:p>
            <a:pPr marL="514350" indent="-514350" algn="just">
              <a:lnSpc>
                <a:spcPct val="170000"/>
              </a:lnSpc>
              <a:buFont typeface="+mj-lt"/>
              <a:buAutoNum type="arabicPeriod"/>
            </a:pPr>
            <a:r>
              <a:rPr lang="es-ES" sz="2600" dirty="0">
                <a:latin typeface="gobCL" panose="02000603050000020004" pitchFamily="50" charset="0"/>
                <a:cs typeface="Calibri"/>
              </a:rPr>
              <a:t>Productividad: ¿Qué es y cómo se calcula?</a:t>
            </a:r>
          </a:p>
          <a:p>
            <a:pPr marL="514350" indent="-514350" algn="just">
              <a:lnSpc>
                <a:spcPct val="170000"/>
              </a:lnSpc>
              <a:buFont typeface="+mj-lt"/>
              <a:buAutoNum type="arabicPeriod"/>
            </a:pPr>
            <a:r>
              <a:rPr lang="es-ES" sz="2600" dirty="0">
                <a:latin typeface="gobCL" panose="02000603050000020004" pitchFamily="50" charset="0"/>
                <a:cs typeface="Calibri"/>
              </a:rPr>
              <a:t>Estimación de la PTF 2024</a:t>
            </a:r>
          </a:p>
          <a:p>
            <a:pPr marL="514350" indent="-514350" algn="just">
              <a:lnSpc>
                <a:spcPct val="170000"/>
              </a:lnSpc>
              <a:buFont typeface="+mj-lt"/>
              <a:buAutoNum type="arabicPeriod"/>
            </a:pPr>
            <a:r>
              <a:rPr lang="es-ES" sz="2600" dirty="0">
                <a:latin typeface="gobCL" panose="02000603050000020004" pitchFamily="50" charset="0"/>
                <a:cs typeface="Calibri"/>
              </a:rPr>
              <a:t>Productividad Laboral</a:t>
            </a:r>
          </a:p>
          <a:p>
            <a:pPr marL="514350" indent="-514350" algn="just">
              <a:lnSpc>
                <a:spcPct val="170000"/>
              </a:lnSpc>
              <a:buFont typeface="+mj-lt"/>
              <a:buAutoNum type="arabicPeriod"/>
            </a:pPr>
            <a:endParaRPr lang="es-ES" sz="2200" dirty="0">
              <a:latin typeface="gobCL" panose="02000603050000020004" pitchFamily="50" charset="0"/>
              <a:cs typeface="Calibri"/>
            </a:endParaRPr>
          </a:p>
          <a:p>
            <a:pPr marL="514350" indent="-514350" algn="just">
              <a:lnSpc>
                <a:spcPct val="200000"/>
              </a:lnSpc>
              <a:buFont typeface="+mj-lt"/>
              <a:buAutoNum type="arabicPeriod"/>
            </a:pPr>
            <a:endParaRPr lang="es-ES" sz="2600" dirty="0">
              <a:latin typeface="gobCL" panose="02000603050000020004" pitchFamily="50" charset="0"/>
              <a:cs typeface="Calibri"/>
            </a:endParaRPr>
          </a:p>
        </p:txBody>
      </p:sp>
      <p:pic>
        <p:nvPicPr>
          <p:cNvPr id="5" name="Imagen 4">
            <a:extLst>
              <a:ext uri="{FF2B5EF4-FFF2-40B4-BE49-F238E27FC236}">
                <a16:creationId xmlns:a16="http://schemas.microsoft.com/office/drawing/2014/main" id="{4F10C816-44C8-B509-5446-BA8BD4566CA1}"/>
              </a:ext>
            </a:extLst>
          </p:cNvPr>
          <p:cNvPicPr>
            <a:picLocks noChangeAspect="1"/>
          </p:cNvPicPr>
          <p:nvPr/>
        </p:nvPicPr>
        <p:blipFill>
          <a:blip r:embed="rId3"/>
          <a:stretch>
            <a:fillRect/>
          </a:stretch>
        </p:blipFill>
        <p:spPr>
          <a:xfrm>
            <a:off x="10869617" y="6158242"/>
            <a:ext cx="1214363" cy="541867"/>
          </a:xfrm>
          <a:prstGeom prst="rect">
            <a:avLst/>
          </a:prstGeom>
        </p:spPr>
      </p:pic>
    </p:spTree>
    <p:extLst>
      <p:ext uri="{BB962C8B-B14F-4D97-AF65-F5344CB8AC3E}">
        <p14:creationId xmlns:p14="http://schemas.microsoft.com/office/powerpoint/2010/main" val="255238411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6388211-EE6C-60CA-9C13-DEF10EEE0641}"/>
            </a:ext>
          </a:extLst>
        </p:cNvPr>
        <p:cNvGrpSpPr/>
        <p:nvPr/>
      </p:nvGrpSpPr>
      <p:grpSpPr>
        <a:xfrm>
          <a:off x="0" y="0"/>
          <a:ext cx="0" cy="0"/>
          <a:chOff x="0" y="0"/>
          <a:chExt cx="0" cy="0"/>
        </a:xfrm>
      </p:grpSpPr>
      <p:pic>
        <p:nvPicPr>
          <p:cNvPr id="14" name="Imagen 4">
            <a:extLst>
              <a:ext uri="{FF2B5EF4-FFF2-40B4-BE49-F238E27FC236}">
                <a16:creationId xmlns:a16="http://schemas.microsoft.com/office/drawing/2014/main" id="{8D251C13-1CE6-FD81-2BA0-2F38318D7403}"/>
              </a:ext>
            </a:extLst>
          </p:cNvPr>
          <p:cNvPicPr>
            <a:picLocks noChangeAspect="1"/>
          </p:cNvPicPr>
          <p:nvPr/>
        </p:nvPicPr>
        <p:blipFill>
          <a:blip r:embed="rId3"/>
          <a:stretch>
            <a:fillRect/>
          </a:stretch>
        </p:blipFill>
        <p:spPr>
          <a:xfrm>
            <a:off x="10869617" y="6158242"/>
            <a:ext cx="1214363" cy="541867"/>
          </a:xfrm>
          <a:prstGeom prst="rect">
            <a:avLst/>
          </a:prstGeom>
        </p:spPr>
      </p:pic>
      <p:sp>
        <p:nvSpPr>
          <p:cNvPr id="20" name="Título 1">
            <a:extLst>
              <a:ext uri="{FF2B5EF4-FFF2-40B4-BE49-F238E27FC236}">
                <a16:creationId xmlns:a16="http://schemas.microsoft.com/office/drawing/2014/main" id="{CC0F8BAE-A3C9-60FE-DD1E-23A37FE27FAF}"/>
              </a:ext>
            </a:extLst>
          </p:cNvPr>
          <p:cNvSpPr>
            <a:spLocks noGrp="1"/>
          </p:cNvSpPr>
          <p:nvPr>
            <p:ph type="title"/>
          </p:nvPr>
        </p:nvSpPr>
        <p:spPr>
          <a:xfrm>
            <a:off x="838200" y="198147"/>
            <a:ext cx="10515600" cy="1325563"/>
          </a:xfrm>
        </p:spPr>
        <p:txBody>
          <a:bodyPr>
            <a:normAutofit/>
          </a:bodyPr>
          <a:lstStyle/>
          <a:p>
            <a:r>
              <a:rPr lang="es-CL" sz="3600" b="1" dirty="0">
                <a:solidFill>
                  <a:srgbClr val="E03B26"/>
                </a:solidFill>
                <a:latin typeface="gobCL" pitchFamily="2" charset="77"/>
                <a:cs typeface="Arial"/>
              </a:rPr>
              <a:t>Hipótesis estancamiento de la Productividad</a:t>
            </a:r>
            <a:endParaRPr lang="es-ES_tradnl" sz="3600" dirty="0">
              <a:solidFill>
                <a:srgbClr val="E03B26"/>
              </a:solidFill>
              <a:latin typeface="gobCL" pitchFamily="2" charset="77"/>
              <a:cs typeface="Arial"/>
            </a:endParaRPr>
          </a:p>
        </p:txBody>
      </p:sp>
      <p:grpSp>
        <p:nvGrpSpPr>
          <p:cNvPr id="11" name="Grupo 10">
            <a:extLst>
              <a:ext uri="{FF2B5EF4-FFF2-40B4-BE49-F238E27FC236}">
                <a16:creationId xmlns:a16="http://schemas.microsoft.com/office/drawing/2014/main" id="{D6CF63E8-547B-32F6-359D-4C3EAD906060}"/>
              </a:ext>
            </a:extLst>
          </p:cNvPr>
          <p:cNvGrpSpPr/>
          <p:nvPr/>
        </p:nvGrpSpPr>
        <p:grpSpPr>
          <a:xfrm>
            <a:off x="2978185" y="1254887"/>
            <a:ext cx="6235630" cy="5335778"/>
            <a:chOff x="2293162" y="1322301"/>
            <a:chExt cx="6235630" cy="5335778"/>
          </a:xfrm>
        </p:grpSpPr>
        <p:graphicFrame>
          <p:nvGraphicFramePr>
            <p:cNvPr id="3" name="Diagrama 2">
              <a:extLst>
                <a:ext uri="{FF2B5EF4-FFF2-40B4-BE49-F238E27FC236}">
                  <a16:creationId xmlns:a16="http://schemas.microsoft.com/office/drawing/2014/main" id="{1DCF72DA-33A3-A1A9-9245-18A53106D272}"/>
                </a:ext>
              </a:extLst>
            </p:cNvPr>
            <p:cNvGraphicFramePr/>
            <p:nvPr/>
          </p:nvGraphicFramePr>
          <p:xfrm>
            <a:off x="2293162" y="1322301"/>
            <a:ext cx="6235630" cy="5335778"/>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pic>
          <p:nvPicPr>
            <p:cNvPr id="28" name="Gráfico 27" descr="Ciclismo en compañía con relleno sólido">
              <a:extLst>
                <a:ext uri="{FF2B5EF4-FFF2-40B4-BE49-F238E27FC236}">
                  <a16:creationId xmlns:a16="http://schemas.microsoft.com/office/drawing/2014/main" id="{EA1187CD-72A4-123B-ABC3-18AA2BABA7CA}"/>
                </a:ext>
              </a:extLst>
            </p:cNvPr>
            <p:cNvPicPr>
              <a:picLocks noChangeAspect="1"/>
            </p:cNvPicPr>
            <p:nvPr/>
          </p:nvPicPr>
          <p:blipFill>
            <a:blip r:embed="rId9">
              <a:extLst>
                <a:ext uri="{96DAC541-7B7A-43D3-8B79-37D633B846F1}">
                  <asvg:svgBlip xmlns:asvg="http://schemas.microsoft.com/office/drawing/2016/SVG/main" r:embed="rId10"/>
                </a:ext>
              </a:extLst>
            </a:blip>
            <a:stretch>
              <a:fillRect/>
            </a:stretch>
          </p:blipFill>
          <p:spPr>
            <a:xfrm>
              <a:off x="5111430" y="1329414"/>
              <a:ext cx="592742" cy="592742"/>
            </a:xfrm>
            <a:prstGeom prst="rect">
              <a:avLst/>
            </a:prstGeom>
          </p:spPr>
        </p:pic>
        <p:pic>
          <p:nvPicPr>
            <p:cNvPr id="31" name="Gráfico 30" descr="Globo terráqueo: América con relleno sólido">
              <a:extLst>
                <a:ext uri="{FF2B5EF4-FFF2-40B4-BE49-F238E27FC236}">
                  <a16:creationId xmlns:a16="http://schemas.microsoft.com/office/drawing/2014/main" id="{6314B359-DCB1-3324-53AB-DFFC52B559E9}"/>
                </a:ext>
              </a:extLst>
            </p:cNvPr>
            <p:cNvPicPr>
              <a:picLocks noChangeAspect="1"/>
            </p:cNvPicPr>
            <p:nvPr/>
          </p:nvPicPr>
          <p:blipFill>
            <a:blip r:embed="rId11">
              <a:extLst>
                <a:ext uri="{96DAC541-7B7A-43D3-8B79-37D633B846F1}">
                  <asvg:svgBlip xmlns:asvg="http://schemas.microsoft.com/office/drawing/2016/SVG/main" r:embed="rId12"/>
                </a:ext>
              </a:extLst>
            </a:blip>
            <a:stretch>
              <a:fillRect/>
            </a:stretch>
          </p:blipFill>
          <p:spPr>
            <a:xfrm>
              <a:off x="3459481" y="4352555"/>
              <a:ext cx="530535" cy="530535"/>
            </a:xfrm>
            <a:prstGeom prst="rect">
              <a:avLst/>
            </a:prstGeom>
          </p:spPr>
        </p:pic>
        <p:pic>
          <p:nvPicPr>
            <p:cNvPr id="36" name="Gráfico 35" descr="Informática en la nube con relleno sólido">
              <a:extLst>
                <a:ext uri="{FF2B5EF4-FFF2-40B4-BE49-F238E27FC236}">
                  <a16:creationId xmlns:a16="http://schemas.microsoft.com/office/drawing/2014/main" id="{599F481C-ACA3-7DBF-A315-405FFB716709}"/>
                </a:ext>
              </a:extLst>
            </p:cNvPr>
            <p:cNvPicPr>
              <a:picLocks noChangeAspect="1"/>
            </p:cNvPicPr>
            <p:nvPr/>
          </p:nvPicPr>
          <p:blipFill>
            <a:blip r:embed="rId13">
              <a:extLst>
                <a:ext uri="{96DAC541-7B7A-43D3-8B79-37D633B846F1}">
                  <asvg:svgBlip xmlns:asvg="http://schemas.microsoft.com/office/drawing/2016/SVG/main" r:embed="rId14"/>
                </a:ext>
              </a:extLst>
            </a:blip>
            <a:stretch>
              <a:fillRect/>
            </a:stretch>
          </p:blipFill>
          <p:spPr>
            <a:xfrm>
              <a:off x="6876079" y="2393106"/>
              <a:ext cx="530535" cy="530535"/>
            </a:xfrm>
            <a:prstGeom prst="rect">
              <a:avLst/>
            </a:prstGeom>
          </p:spPr>
        </p:pic>
        <p:pic>
          <p:nvPicPr>
            <p:cNvPr id="47" name="Gráfico 46" descr="Bombilla con relleno sólido">
              <a:extLst>
                <a:ext uri="{FF2B5EF4-FFF2-40B4-BE49-F238E27FC236}">
                  <a16:creationId xmlns:a16="http://schemas.microsoft.com/office/drawing/2014/main" id="{E4CDFB3E-BF9E-64F7-E237-9C7FCF0EC31F}"/>
                </a:ext>
              </a:extLst>
            </p:cNvPr>
            <p:cNvPicPr>
              <a:picLocks noChangeAspect="1"/>
            </p:cNvPicPr>
            <p:nvPr/>
          </p:nvPicPr>
          <p:blipFill>
            <a:blip r:embed="rId15">
              <a:extLst>
                <a:ext uri="{96DAC541-7B7A-43D3-8B79-37D633B846F1}">
                  <asvg:svgBlip xmlns:asvg="http://schemas.microsoft.com/office/drawing/2016/SVG/main" r:embed="rId16"/>
                </a:ext>
              </a:extLst>
            </a:blip>
            <a:stretch>
              <a:fillRect/>
            </a:stretch>
          </p:blipFill>
          <p:spPr>
            <a:xfrm>
              <a:off x="3459481" y="2413388"/>
              <a:ext cx="530535" cy="530535"/>
            </a:xfrm>
            <a:prstGeom prst="rect">
              <a:avLst/>
            </a:prstGeom>
          </p:spPr>
        </p:pic>
      </p:grpSp>
      <p:sp>
        <p:nvSpPr>
          <p:cNvPr id="4" name="CuadroTexto 3">
            <a:extLst>
              <a:ext uri="{FF2B5EF4-FFF2-40B4-BE49-F238E27FC236}">
                <a16:creationId xmlns:a16="http://schemas.microsoft.com/office/drawing/2014/main" id="{C5FD31B5-BAEB-BAE0-798D-691A66679AC6}"/>
              </a:ext>
            </a:extLst>
          </p:cNvPr>
          <p:cNvSpPr txBox="1"/>
          <p:nvPr/>
        </p:nvSpPr>
        <p:spPr>
          <a:xfrm>
            <a:off x="6767940" y="1441895"/>
            <a:ext cx="2343912" cy="646331"/>
          </a:xfrm>
          <a:prstGeom prst="rect">
            <a:avLst/>
          </a:prstGeom>
          <a:noFill/>
        </p:spPr>
        <p:txBody>
          <a:bodyPr wrap="square" rtlCol="0">
            <a:spAutoFit/>
          </a:bodyPr>
          <a:lstStyle/>
          <a:p>
            <a:r>
              <a:rPr lang="es-CL" sz="1200">
                <a:solidFill>
                  <a:schemeClr val="tx1">
                    <a:lumMod val="95000"/>
                    <a:lumOff val="5000"/>
                  </a:schemeClr>
                </a:solidFill>
                <a:latin typeface="gobCL" panose="02000603050000020004" pitchFamily="50" charset="0"/>
                <a:ea typeface="Calibri" panose="020F0502020204030204" pitchFamily="34" charset="0"/>
                <a:cs typeface="Times New Roman" panose="02020603050405020304" pitchFamily="18" charset="0"/>
              </a:rPr>
              <a:t>Identificar barreras a la reasignación eficiente de factores productivos entre las empresas</a:t>
            </a:r>
            <a:endParaRPr lang="es-CL" sz="1200"/>
          </a:p>
        </p:txBody>
      </p:sp>
      <p:sp>
        <p:nvSpPr>
          <p:cNvPr id="5" name="CuadroTexto 4">
            <a:extLst>
              <a:ext uri="{FF2B5EF4-FFF2-40B4-BE49-F238E27FC236}">
                <a16:creationId xmlns:a16="http://schemas.microsoft.com/office/drawing/2014/main" id="{93C71400-0430-75E6-BB21-AC29391A575D}"/>
              </a:ext>
            </a:extLst>
          </p:cNvPr>
          <p:cNvSpPr txBox="1"/>
          <p:nvPr/>
        </p:nvSpPr>
        <p:spPr>
          <a:xfrm>
            <a:off x="8523047" y="2567688"/>
            <a:ext cx="2638103" cy="646331"/>
          </a:xfrm>
          <a:prstGeom prst="rect">
            <a:avLst/>
          </a:prstGeom>
          <a:noFill/>
        </p:spPr>
        <p:txBody>
          <a:bodyPr wrap="square" rtlCol="0">
            <a:spAutoFit/>
          </a:bodyPr>
          <a:lstStyle/>
          <a:p>
            <a:r>
              <a:rPr lang="es-ES" sz="1200">
                <a:solidFill>
                  <a:schemeClr val="tx1">
                    <a:lumMod val="95000"/>
                    <a:lumOff val="5000"/>
                  </a:schemeClr>
                </a:solidFill>
                <a:latin typeface="gobCL" panose="02000603050000020004" pitchFamily="50" charset="0"/>
                <a:ea typeface="Calibri" panose="020F0502020204030204" pitchFamily="34" charset="0"/>
                <a:cs typeface="Times New Roman" panose="02020603050405020304" pitchFamily="18" charset="0"/>
              </a:rPr>
              <a:t>Chile lidera ranking de la región en adopción de IA, pero aún falta generación de capacidades</a:t>
            </a:r>
          </a:p>
        </p:txBody>
      </p:sp>
      <p:sp>
        <p:nvSpPr>
          <p:cNvPr id="6" name="CuadroTexto 5">
            <a:extLst>
              <a:ext uri="{FF2B5EF4-FFF2-40B4-BE49-F238E27FC236}">
                <a16:creationId xmlns:a16="http://schemas.microsoft.com/office/drawing/2014/main" id="{53A3CADA-31E5-85FE-44AC-BD85EF623588}"/>
              </a:ext>
            </a:extLst>
          </p:cNvPr>
          <p:cNvSpPr txBox="1"/>
          <p:nvPr/>
        </p:nvSpPr>
        <p:spPr>
          <a:xfrm>
            <a:off x="8572404" y="4713845"/>
            <a:ext cx="2004962" cy="830997"/>
          </a:xfrm>
          <a:prstGeom prst="rect">
            <a:avLst/>
          </a:prstGeom>
          <a:noFill/>
        </p:spPr>
        <p:txBody>
          <a:bodyPr wrap="square" rtlCol="0">
            <a:spAutoFit/>
          </a:bodyPr>
          <a:lstStyle/>
          <a:p>
            <a:r>
              <a:rPr lang="es-ES" sz="1200" dirty="0">
                <a:solidFill>
                  <a:schemeClr val="tx1">
                    <a:lumMod val="95000"/>
                    <a:lumOff val="5000"/>
                  </a:schemeClr>
                </a:solidFill>
                <a:latin typeface="gobCL" panose="02000603050000020004" pitchFamily="50" charset="0"/>
                <a:ea typeface="Calibri" panose="020F0502020204030204" pitchFamily="34" charset="0"/>
                <a:cs typeface="Times New Roman" panose="02020603050405020304" pitchFamily="18" charset="0"/>
              </a:rPr>
              <a:t>Pobre desempeño del sector educativo y en la formación de competencias para el trabajo</a:t>
            </a:r>
          </a:p>
        </p:txBody>
      </p:sp>
      <p:sp>
        <p:nvSpPr>
          <p:cNvPr id="7" name="CuadroTexto 6">
            <a:extLst>
              <a:ext uri="{FF2B5EF4-FFF2-40B4-BE49-F238E27FC236}">
                <a16:creationId xmlns:a16="http://schemas.microsoft.com/office/drawing/2014/main" id="{8725ED4C-0AC0-615E-E572-231588C26792}"/>
              </a:ext>
            </a:extLst>
          </p:cNvPr>
          <p:cNvSpPr txBox="1"/>
          <p:nvPr/>
        </p:nvSpPr>
        <p:spPr>
          <a:xfrm>
            <a:off x="3893224" y="6190944"/>
            <a:ext cx="2004963" cy="461665"/>
          </a:xfrm>
          <a:prstGeom prst="rect">
            <a:avLst/>
          </a:prstGeom>
          <a:noFill/>
        </p:spPr>
        <p:txBody>
          <a:bodyPr wrap="square" rtlCol="0">
            <a:spAutoFit/>
          </a:bodyPr>
          <a:lstStyle/>
          <a:p>
            <a:r>
              <a:rPr lang="es-ES" sz="1200" dirty="0">
                <a:solidFill>
                  <a:schemeClr val="tx1">
                    <a:lumMod val="95000"/>
                    <a:lumOff val="5000"/>
                  </a:schemeClr>
                </a:solidFill>
                <a:latin typeface="gobCL" panose="02000603050000020004" pitchFamily="50" charset="0"/>
                <a:ea typeface="Calibri" panose="020F0502020204030204" pitchFamily="34" charset="0"/>
                <a:cs typeface="Times New Roman" panose="02020603050405020304" pitchFamily="18" charset="0"/>
              </a:rPr>
              <a:t>Dificultad para impulsar políticas públicas eficaces</a:t>
            </a:r>
          </a:p>
        </p:txBody>
      </p:sp>
      <p:sp>
        <p:nvSpPr>
          <p:cNvPr id="8" name="CuadroTexto 7">
            <a:extLst>
              <a:ext uri="{FF2B5EF4-FFF2-40B4-BE49-F238E27FC236}">
                <a16:creationId xmlns:a16="http://schemas.microsoft.com/office/drawing/2014/main" id="{D441702A-4E15-6361-1B97-6C3ACC861773}"/>
              </a:ext>
            </a:extLst>
          </p:cNvPr>
          <p:cNvSpPr txBox="1"/>
          <p:nvPr/>
        </p:nvSpPr>
        <p:spPr>
          <a:xfrm>
            <a:off x="1975704" y="4621511"/>
            <a:ext cx="2004962" cy="646331"/>
          </a:xfrm>
          <a:prstGeom prst="rect">
            <a:avLst/>
          </a:prstGeom>
          <a:noFill/>
        </p:spPr>
        <p:txBody>
          <a:bodyPr wrap="square" rtlCol="0">
            <a:spAutoFit/>
          </a:bodyPr>
          <a:lstStyle/>
          <a:p>
            <a:r>
              <a:rPr lang="es-ES" sz="1200">
                <a:solidFill>
                  <a:schemeClr val="tx1">
                    <a:lumMod val="95000"/>
                    <a:lumOff val="5000"/>
                  </a:schemeClr>
                </a:solidFill>
                <a:latin typeface="gobCL" panose="02000603050000020004" pitchFamily="50" charset="0"/>
                <a:ea typeface="Calibri" panose="020F0502020204030204" pitchFamily="34" charset="0"/>
                <a:cs typeface="Times New Roman" panose="02020603050405020304" pitchFamily="18" charset="0"/>
              </a:rPr>
              <a:t>Estancamiento a nivel mundial desde la crisis financiera de 2007</a:t>
            </a:r>
          </a:p>
        </p:txBody>
      </p:sp>
      <p:sp>
        <p:nvSpPr>
          <p:cNvPr id="9" name="CuadroTexto 8">
            <a:extLst>
              <a:ext uri="{FF2B5EF4-FFF2-40B4-BE49-F238E27FC236}">
                <a16:creationId xmlns:a16="http://schemas.microsoft.com/office/drawing/2014/main" id="{5FB68439-2727-9776-22DA-9DC0491B30F5}"/>
              </a:ext>
            </a:extLst>
          </p:cNvPr>
          <p:cNvSpPr txBox="1"/>
          <p:nvPr/>
        </p:nvSpPr>
        <p:spPr>
          <a:xfrm>
            <a:off x="1668682" y="2440728"/>
            <a:ext cx="2224542" cy="830997"/>
          </a:xfrm>
          <a:prstGeom prst="rect">
            <a:avLst/>
          </a:prstGeom>
          <a:noFill/>
        </p:spPr>
        <p:txBody>
          <a:bodyPr wrap="square" rtlCol="0">
            <a:spAutoFit/>
          </a:bodyPr>
          <a:lstStyle/>
          <a:p>
            <a:r>
              <a:rPr lang="es-ES" sz="1200">
                <a:solidFill>
                  <a:schemeClr val="tx1">
                    <a:lumMod val="95000"/>
                    <a:lumOff val="5000"/>
                  </a:schemeClr>
                </a:solidFill>
                <a:latin typeface="gobCL" panose="02000603050000020004" pitchFamily="50" charset="0"/>
                <a:ea typeface="Calibri" panose="020F0502020204030204" pitchFamily="34" charset="0"/>
                <a:cs typeface="Times New Roman" panose="02020603050405020304" pitchFamily="18" charset="0"/>
              </a:rPr>
              <a:t>Si bien ha aumentado (actualmente 0,39% del PIB), sigue muy por debajo del promedio de la OCDE</a:t>
            </a:r>
          </a:p>
        </p:txBody>
      </p:sp>
      <p:pic>
        <p:nvPicPr>
          <p:cNvPr id="10" name="Gráfico 9" descr="Person with idea contorno">
            <a:extLst>
              <a:ext uri="{FF2B5EF4-FFF2-40B4-BE49-F238E27FC236}">
                <a16:creationId xmlns:a16="http://schemas.microsoft.com/office/drawing/2014/main" id="{E137CADC-F2F2-7B98-8D80-4F7C868A6AEC}"/>
              </a:ext>
            </a:extLst>
          </p:cNvPr>
          <p:cNvPicPr>
            <a:picLocks noChangeAspect="1"/>
          </p:cNvPicPr>
          <p:nvPr/>
        </p:nvPicPr>
        <p:blipFill>
          <a:blip r:embed="rId17">
            <a:extLst>
              <a:ext uri="{96DAC541-7B7A-43D3-8B79-37D633B846F1}">
                <asvg:svgBlip xmlns:asvg="http://schemas.microsoft.com/office/drawing/2016/SVG/main" r:embed="rId18"/>
              </a:ext>
            </a:extLst>
          </a:blip>
          <a:stretch>
            <a:fillRect/>
          </a:stretch>
        </p:blipFill>
        <p:spPr>
          <a:xfrm>
            <a:off x="7569953" y="4234581"/>
            <a:ext cx="581095" cy="581095"/>
          </a:xfrm>
          <a:prstGeom prst="rect">
            <a:avLst/>
          </a:prstGeom>
        </p:spPr>
      </p:pic>
      <p:pic>
        <p:nvPicPr>
          <p:cNvPr id="13" name="Gráfico 12" descr="Group of people contorno">
            <a:extLst>
              <a:ext uri="{FF2B5EF4-FFF2-40B4-BE49-F238E27FC236}">
                <a16:creationId xmlns:a16="http://schemas.microsoft.com/office/drawing/2014/main" id="{606F6F03-AF90-6409-3FCB-78D9F74B9DAA}"/>
              </a:ext>
            </a:extLst>
          </p:cNvPr>
          <p:cNvPicPr>
            <a:picLocks noChangeAspect="1"/>
          </p:cNvPicPr>
          <p:nvPr/>
        </p:nvPicPr>
        <p:blipFill>
          <a:blip r:embed="rId19">
            <a:extLst>
              <a:ext uri="{96DAC541-7B7A-43D3-8B79-37D633B846F1}">
                <asvg:svgBlip xmlns:asvg="http://schemas.microsoft.com/office/drawing/2016/SVG/main" r:embed="rId20"/>
              </a:ext>
            </a:extLst>
          </a:blip>
          <a:stretch>
            <a:fillRect/>
          </a:stretch>
        </p:blipFill>
        <p:spPr>
          <a:xfrm>
            <a:off x="5753589" y="5199749"/>
            <a:ext cx="678526" cy="678526"/>
          </a:xfrm>
          <a:prstGeom prst="rect">
            <a:avLst/>
          </a:prstGeom>
        </p:spPr>
      </p:pic>
    </p:spTree>
    <p:extLst>
      <p:ext uri="{BB962C8B-B14F-4D97-AF65-F5344CB8AC3E}">
        <p14:creationId xmlns:p14="http://schemas.microsoft.com/office/powerpoint/2010/main" val="51204743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Marcador de texto 2">
            <a:extLst>
              <a:ext uri="{FF2B5EF4-FFF2-40B4-BE49-F238E27FC236}">
                <a16:creationId xmlns:a16="http://schemas.microsoft.com/office/drawing/2014/main" id="{3DBE83E6-588F-22B1-2937-968776DFAEC6}"/>
              </a:ext>
            </a:extLst>
          </p:cNvPr>
          <p:cNvSpPr txBox="1">
            <a:spLocks/>
          </p:cNvSpPr>
          <p:nvPr/>
        </p:nvSpPr>
        <p:spPr>
          <a:xfrm>
            <a:off x="838200" y="1392741"/>
            <a:ext cx="10515600" cy="4072517"/>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lnSpc>
                <a:spcPct val="100000"/>
              </a:lnSpc>
              <a:spcBef>
                <a:spcPts val="600"/>
              </a:spcBef>
              <a:spcAft>
                <a:spcPts val="600"/>
              </a:spcAft>
              <a:buClr>
                <a:srgbClr val="EB8A2D"/>
              </a:buClr>
            </a:pPr>
            <a:r>
              <a:rPr lang="es-CL" sz="2400" dirty="0">
                <a:solidFill>
                  <a:schemeClr val="tx1">
                    <a:lumMod val="95000"/>
                    <a:lumOff val="5000"/>
                  </a:schemeClr>
                </a:solidFill>
                <a:effectLst/>
                <a:latin typeface="gobCL" panose="02000603050000020004" pitchFamily="50" charset="0"/>
                <a:ea typeface="Calibri" panose="020F0502020204030204" pitchFamily="34" charset="0"/>
                <a:cs typeface="Times New Roman" panose="02020603050405020304" pitchFamily="18" charset="0"/>
              </a:rPr>
              <a:t>Se evidencia una </a:t>
            </a:r>
            <a:r>
              <a:rPr lang="es-CL" sz="2400" b="1" dirty="0">
                <a:solidFill>
                  <a:schemeClr val="tx1">
                    <a:lumMod val="95000"/>
                    <a:lumOff val="5000"/>
                  </a:schemeClr>
                </a:solidFill>
                <a:effectLst/>
                <a:latin typeface="gobCL" panose="02000603050000020004" pitchFamily="50" charset="0"/>
                <a:ea typeface="Calibri" panose="020F0502020204030204" pitchFamily="34" charset="0"/>
                <a:cs typeface="Times New Roman" panose="02020603050405020304" pitchFamily="18" charset="0"/>
              </a:rPr>
              <a:t>reducción de la PTF desde 2020</a:t>
            </a:r>
            <a:r>
              <a:rPr lang="es-CL" sz="2400" dirty="0">
                <a:solidFill>
                  <a:schemeClr val="tx1">
                    <a:lumMod val="95000"/>
                    <a:lumOff val="5000"/>
                  </a:schemeClr>
                </a:solidFill>
                <a:effectLst/>
                <a:latin typeface="gobCL" panose="02000603050000020004" pitchFamily="50" charset="0"/>
                <a:ea typeface="Calibri" panose="020F0502020204030204" pitchFamily="34" charset="0"/>
                <a:cs typeface="Times New Roman" panose="02020603050405020304" pitchFamily="18" charset="0"/>
              </a:rPr>
              <a:t>. Con una </a:t>
            </a:r>
            <a:r>
              <a:rPr lang="es-CL" sz="2400" b="1" dirty="0">
                <a:solidFill>
                  <a:schemeClr val="tx1">
                    <a:lumMod val="95000"/>
                    <a:lumOff val="5000"/>
                  </a:schemeClr>
                </a:solidFill>
                <a:effectLst/>
                <a:latin typeface="gobCL" panose="02000603050000020004" pitchFamily="50" charset="0"/>
                <a:ea typeface="Calibri" panose="020F0502020204030204" pitchFamily="34" charset="0"/>
                <a:cs typeface="Times New Roman" panose="02020603050405020304" pitchFamily="18" charset="0"/>
              </a:rPr>
              <a:t>variación interanual promedio </a:t>
            </a:r>
            <a:r>
              <a:rPr lang="es-CL" sz="2400" dirty="0">
                <a:solidFill>
                  <a:schemeClr val="tx1">
                    <a:lumMod val="95000"/>
                    <a:lumOff val="5000"/>
                  </a:schemeClr>
                </a:solidFill>
                <a:effectLst/>
                <a:latin typeface="gobCL" panose="02000603050000020004" pitchFamily="50" charset="0"/>
                <a:ea typeface="Calibri" panose="020F0502020204030204" pitchFamily="34" charset="0"/>
                <a:cs typeface="Times New Roman" panose="02020603050405020304" pitchFamily="18" charset="0"/>
              </a:rPr>
              <a:t>de entre </a:t>
            </a:r>
            <a:r>
              <a:rPr lang="es-CL" sz="2400" b="1" dirty="0">
                <a:solidFill>
                  <a:srgbClr val="E03B26"/>
                </a:solidFill>
                <a:effectLst/>
                <a:latin typeface="gobCL" panose="02000603050000020004" pitchFamily="50" charset="0"/>
                <a:ea typeface="Calibri" panose="020F0502020204030204" pitchFamily="34" charset="0"/>
                <a:cs typeface="Times New Roman" panose="02020603050405020304" pitchFamily="18" charset="0"/>
              </a:rPr>
              <a:t>-</a:t>
            </a:r>
            <a:r>
              <a:rPr lang="es-CL" sz="2400" b="1" dirty="0">
                <a:solidFill>
                  <a:srgbClr val="E03B26"/>
                </a:solidFill>
                <a:latin typeface="gobCL" panose="02000603050000020004" pitchFamily="50" charset="0"/>
                <a:ea typeface="Calibri" panose="020F0502020204030204" pitchFamily="34" charset="0"/>
                <a:cs typeface="Times New Roman" panose="02020603050405020304" pitchFamily="18" charset="0"/>
              </a:rPr>
              <a:t>0,9 </a:t>
            </a:r>
            <a:r>
              <a:rPr lang="es-CL" sz="2400" dirty="0">
                <a:latin typeface="gobCL" panose="02000603050000020004" pitchFamily="50" charset="0"/>
                <a:ea typeface="Calibri" panose="020F0502020204030204" pitchFamily="34" charset="0"/>
                <a:cs typeface="Times New Roman" panose="02020603050405020304" pitchFamily="18" charset="0"/>
              </a:rPr>
              <a:t>y </a:t>
            </a:r>
            <a:r>
              <a:rPr lang="es-CL" sz="2400" b="1">
                <a:solidFill>
                  <a:srgbClr val="E03B26"/>
                </a:solidFill>
                <a:effectLst/>
                <a:latin typeface="gobCL" panose="02000603050000020004" pitchFamily="50" charset="0"/>
                <a:ea typeface="Calibri" panose="020F0502020204030204" pitchFamily="34" charset="0"/>
                <a:cs typeface="Times New Roman" panose="02020603050405020304" pitchFamily="18" charset="0"/>
              </a:rPr>
              <a:t>-0,8%</a:t>
            </a:r>
            <a:endParaRPr lang="es-CL" sz="2400" b="1" dirty="0">
              <a:solidFill>
                <a:schemeClr val="tx1">
                  <a:lumMod val="95000"/>
                  <a:lumOff val="5000"/>
                </a:schemeClr>
              </a:solidFill>
              <a:effectLst/>
              <a:latin typeface="gobCL" panose="02000603050000020004" pitchFamily="50" charset="0"/>
              <a:ea typeface="Calibri" panose="020F0502020204030204" pitchFamily="34" charset="0"/>
              <a:cs typeface="Times New Roman" panose="02020603050405020304" pitchFamily="18" charset="0"/>
            </a:endParaRPr>
          </a:p>
          <a:p>
            <a:pPr algn="just">
              <a:lnSpc>
                <a:spcPct val="100000"/>
              </a:lnSpc>
              <a:spcBef>
                <a:spcPts val="600"/>
              </a:spcBef>
              <a:spcAft>
                <a:spcPts val="600"/>
              </a:spcAft>
              <a:buClr>
                <a:srgbClr val="EB8A2D"/>
              </a:buClr>
            </a:pPr>
            <a:r>
              <a:rPr lang="es-CL" sz="2400" dirty="0">
                <a:solidFill>
                  <a:schemeClr val="tx1">
                    <a:lumMod val="95000"/>
                    <a:lumOff val="5000"/>
                  </a:schemeClr>
                </a:solidFill>
                <a:latin typeface="gobCL" panose="02000603050000020004" pitchFamily="50" charset="0"/>
                <a:ea typeface="Calibri" panose="020F0502020204030204" pitchFamily="34" charset="0"/>
                <a:cs typeface="Times New Roman" panose="02020603050405020304" pitchFamily="18" charset="0"/>
              </a:rPr>
              <a:t>Sin embargo, las </a:t>
            </a:r>
            <a:r>
              <a:rPr lang="es-CL" sz="2400" b="1" dirty="0">
                <a:solidFill>
                  <a:schemeClr val="tx1">
                    <a:lumMod val="95000"/>
                    <a:lumOff val="5000"/>
                  </a:schemeClr>
                </a:solidFill>
                <a:latin typeface="gobCL" panose="02000603050000020004" pitchFamily="50" charset="0"/>
                <a:ea typeface="Calibri" panose="020F0502020204030204" pitchFamily="34" charset="0"/>
                <a:cs typeface="Times New Roman" panose="02020603050405020304" pitchFamily="18" charset="0"/>
              </a:rPr>
              <a:t>variaciones interanuales de PTF reflejan una combinación de efectos: </a:t>
            </a:r>
            <a:r>
              <a:rPr lang="es-CL" sz="2400" dirty="0">
                <a:solidFill>
                  <a:schemeClr val="tx1">
                    <a:lumMod val="95000"/>
                    <a:lumOff val="5000"/>
                  </a:schemeClr>
                </a:solidFill>
                <a:latin typeface="gobCL" panose="02000603050000020004" pitchFamily="50" charset="0"/>
                <a:ea typeface="Calibri" panose="020F0502020204030204" pitchFamily="34" charset="0"/>
                <a:cs typeface="Times New Roman" panose="02020603050405020304" pitchFamily="18" charset="0"/>
              </a:rPr>
              <a:t>eficiencia de asignación de recursos, entrada y salida de empresas, errores de medición, entre otros</a:t>
            </a:r>
            <a:endParaRPr lang="es-CL" sz="2400" dirty="0">
              <a:solidFill>
                <a:srgbClr val="E03B26"/>
              </a:solidFill>
              <a:latin typeface="gobCL" panose="02000603050000020004" pitchFamily="50" charset="0"/>
              <a:ea typeface="Calibri" panose="020F0502020204030204" pitchFamily="34" charset="0"/>
              <a:cs typeface="Times New Roman" panose="02020603050405020304" pitchFamily="18" charset="0"/>
            </a:endParaRPr>
          </a:p>
          <a:p>
            <a:pPr algn="just">
              <a:lnSpc>
                <a:spcPct val="100000"/>
              </a:lnSpc>
              <a:spcBef>
                <a:spcPts val="600"/>
              </a:spcBef>
              <a:spcAft>
                <a:spcPts val="600"/>
              </a:spcAft>
              <a:buClr>
                <a:srgbClr val="EB8A2D"/>
              </a:buClr>
            </a:pPr>
            <a:r>
              <a:rPr lang="es-CL" sz="2400" dirty="0">
                <a:solidFill>
                  <a:schemeClr val="tx1">
                    <a:lumMod val="95000"/>
                    <a:lumOff val="5000"/>
                  </a:schemeClr>
                </a:solidFill>
                <a:latin typeface="gobCL" panose="02000603050000020004" pitchFamily="50" charset="0"/>
                <a:ea typeface="Calibri" panose="020F0502020204030204" pitchFamily="34" charset="0"/>
                <a:cs typeface="Times New Roman" panose="02020603050405020304" pitchFamily="18" charset="0"/>
              </a:rPr>
              <a:t>Así, el comportamiento de la PTF </a:t>
            </a:r>
            <a:r>
              <a:rPr lang="es-CL" sz="2400" b="1" dirty="0">
                <a:solidFill>
                  <a:schemeClr val="tx1">
                    <a:lumMod val="95000"/>
                    <a:lumOff val="5000"/>
                  </a:schemeClr>
                </a:solidFill>
                <a:latin typeface="gobCL" panose="02000603050000020004" pitchFamily="50" charset="0"/>
                <a:ea typeface="Calibri" panose="020F0502020204030204" pitchFamily="34" charset="0"/>
                <a:cs typeface="Times New Roman" panose="02020603050405020304" pitchFamily="18" charset="0"/>
              </a:rPr>
              <a:t>debe ser mirado en perspectivas de largo plazo:</a:t>
            </a:r>
            <a:endParaRPr lang="es-CL" sz="2400" dirty="0">
              <a:solidFill>
                <a:schemeClr val="tx1">
                  <a:lumMod val="95000"/>
                  <a:lumOff val="5000"/>
                </a:schemeClr>
              </a:solidFill>
              <a:latin typeface="gobCL" panose="02000603050000020004" pitchFamily="50" charset="0"/>
              <a:ea typeface="Calibri" panose="020F0502020204030204" pitchFamily="34" charset="0"/>
              <a:cs typeface="Times New Roman" panose="02020603050405020304" pitchFamily="18" charset="0"/>
            </a:endParaRPr>
          </a:p>
          <a:p>
            <a:pPr marL="0" indent="0" algn="just">
              <a:lnSpc>
                <a:spcPct val="100000"/>
              </a:lnSpc>
              <a:spcBef>
                <a:spcPts val="600"/>
              </a:spcBef>
              <a:spcAft>
                <a:spcPts val="600"/>
              </a:spcAft>
              <a:buClr>
                <a:srgbClr val="EB8A2D"/>
              </a:buClr>
              <a:buNone/>
            </a:pPr>
            <a:endParaRPr lang="es-MX" sz="2400" dirty="0">
              <a:solidFill>
                <a:schemeClr val="tx1">
                  <a:lumMod val="95000"/>
                  <a:lumOff val="5000"/>
                </a:schemeClr>
              </a:solidFill>
              <a:latin typeface="gobCL" panose="02000603050000020004" pitchFamily="50" charset="0"/>
              <a:ea typeface="Calibri" panose="020F0502020204030204" pitchFamily="34" charset="0"/>
              <a:cs typeface="Times New Roman" panose="02020603050405020304" pitchFamily="18" charset="0"/>
            </a:endParaRPr>
          </a:p>
          <a:p>
            <a:pPr marL="0" indent="0" algn="ctr">
              <a:lnSpc>
                <a:spcPct val="100000"/>
              </a:lnSpc>
              <a:spcBef>
                <a:spcPts val="600"/>
              </a:spcBef>
              <a:spcAft>
                <a:spcPts val="600"/>
              </a:spcAft>
              <a:buClr>
                <a:srgbClr val="EB8A2D"/>
              </a:buClr>
              <a:buNone/>
            </a:pPr>
            <a:r>
              <a:rPr lang="es-MX" sz="2400" b="1" dirty="0">
                <a:solidFill>
                  <a:schemeClr val="tx1">
                    <a:lumMod val="95000"/>
                    <a:lumOff val="5000"/>
                  </a:schemeClr>
                </a:solidFill>
                <a:latin typeface="gobCL" panose="02000603050000020004" pitchFamily="50" charset="0"/>
                <a:ea typeface="Calibri" panose="020F0502020204030204" pitchFamily="34" charset="0"/>
                <a:cs typeface="Times New Roman" panose="02020603050405020304" pitchFamily="18" charset="0"/>
              </a:rPr>
              <a:t>La contracción de la productividad en 2024 sugiere que no ha cambiado el comportamiento tendencial de esta variable, la que ha permanecido estancada durante casi dos décadas.</a:t>
            </a:r>
            <a:endParaRPr lang="es-CL" sz="2400" b="1" dirty="0">
              <a:solidFill>
                <a:schemeClr val="tx1">
                  <a:lumMod val="95000"/>
                  <a:lumOff val="5000"/>
                </a:schemeClr>
              </a:solidFill>
              <a:effectLst/>
              <a:latin typeface="gobCL" panose="02000603050000020004" pitchFamily="50" charset="0"/>
              <a:ea typeface="Calibri" panose="020F0502020204030204" pitchFamily="34" charset="0"/>
              <a:cs typeface="Times New Roman" panose="02020603050405020304" pitchFamily="18" charset="0"/>
            </a:endParaRPr>
          </a:p>
        </p:txBody>
      </p:sp>
      <p:pic>
        <p:nvPicPr>
          <p:cNvPr id="14" name="Imagen 4">
            <a:extLst>
              <a:ext uri="{FF2B5EF4-FFF2-40B4-BE49-F238E27FC236}">
                <a16:creationId xmlns:a16="http://schemas.microsoft.com/office/drawing/2014/main" id="{E625FF39-BF6A-BC3E-443B-2136BC16044D}"/>
              </a:ext>
            </a:extLst>
          </p:cNvPr>
          <p:cNvPicPr>
            <a:picLocks noChangeAspect="1"/>
          </p:cNvPicPr>
          <p:nvPr/>
        </p:nvPicPr>
        <p:blipFill>
          <a:blip r:embed="rId3"/>
          <a:stretch>
            <a:fillRect/>
          </a:stretch>
        </p:blipFill>
        <p:spPr>
          <a:xfrm>
            <a:off x="10869617" y="6158242"/>
            <a:ext cx="1214363" cy="541867"/>
          </a:xfrm>
          <a:prstGeom prst="rect">
            <a:avLst/>
          </a:prstGeom>
        </p:spPr>
      </p:pic>
      <p:sp>
        <p:nvSpPr>
          <p:cNvPr id="20" name="Título 1">
            <a:extLst>
              <a:ext uri="{FF2B5EF4-FFF2-40B4-BE49-F238E27FC236}">
                <a16:creationId xmlns:a16="http://schemas.microsoft.com/office/drawing/2014/main" id="{8E74F7B6-87C1-0338-4504-2A01A3715C28}"/>
              </a:ext>
            </a:extLst>
          </p:cNvPr>
          <p:cNvSpPr>
            <a:spLocks noGrp="1"/>
          </p:cNvSpPr>
          <p:nvPr>
            <p:ph type="title"/>
          </p:nvPr>
        </p:nvSpPr>
        <p:spPr>
          <a:xfrm>
            <a:off x="838200" y="264822"/>
            <a:ext cx="10515600" cy="1325563"/>
          </a:xfrm>
        </p:spPr>
        <p:txBody>
          <a:bodyPr>
            <a:normAutofit/>
          </a:bodyPr>
          <a:lstStyle/>
          <a:p>
            <a:r>
              <a:rPr lang="es-CL" sz="3600" b="1">
                <a:solidFill>
                  <a:srgbClr val="E03B26"/>
                </a:solidFill>
                <a:latin typeface="gobCL" pitchFamily="2" charset="77"/>
                <a:cs typeface="Arial"/>
              </a:rPr>
              <a:t>Variación de la PTF: </a:t>
            </a:r>
            <a:r>
              <a:rPr lang="es-CL" sz="3600">
                <a:solidFill>
                  <a:srgbClr val="E03B26"/>
                </a:solidFill>
                <a:latin typeface="gobCL" pitchFamily="2" charset="77"/>
                <a:cs typeface="Arial"/>
              </a:rPr>
              <a:t>Resumen</a:t>
            </a:r>
            <a:endParaRPr lang="es-ES_tradnl" sz="3600">
              <a:solidFill>
                <a:srgbClr val="E03B26"/>
              </a:solidFill>
              <a:latin typeface="gobCL" pitchFamily="2" charset="77"/>
              <a:cs typeface="Arial"/>
            </a:endParaRPr>
          </a:p>
        </p:txBody>
      </p:sp>
    </p:spTree>
    <p:extLst>
      <p:ext uri="{BB962C8B-B14F-4D97-AF65-F5344CB8AC3E}">
        <p14:creationId xmlns:p14="http://schemas.microsoft.com/office/powerpoint/2010/main" val="389163313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A76A22-E5D9-EA46-D608-3823D401A67A}"/>
              </a:ext>
            </a:extLst>
          </p:cNvPr>
          <p:cNvSpPr>
            <a:spLocks noGrp="1"/>
          </p:cNvSpPr>
          <p:nvPr>
            <p:ph type="title"/>
          </p:nvPr>
        </p:nvSpPr>
        <p:spPr/>
        <p:txBody>
          <a:bodyPr/>
          <a:lstStyle/>
          <a:p>
            <a:r>
              <a:rPr lang="es-CL" sz="4000" b="1">
                <a:solidFill>
                  <a:srgbClr val="E03B26"/>
                </a:solidFill>
                <a:latin typeface="gobCL" pitchFamily="2" charset="77"/>
              </a:rPr>
              <a:t>Agenda</a:t>
            </a:r>
          </a:p>
        </p:txBody>
      </p:sp>
      <p:sp>
        <p:nvSpPr>
          <p:cNvPr id="4" name="Content Placeholder 3">
            <a:extLst>
              <a:ext uri="{FF2B5EF4-FFF2-40B4-BE49-F238E27FC236}">
                <a16:creationId xmlns:a16="http://schemas.microsoft.com/office/drawing/2014/main" id="{0BAB4AB4-E68D-1734-224E-91057F8039BB}"/>
              </a:ext>
            </a:extLst>
          </p:cNvPr>
          <p:cNvSpPr>
            <a:spLocks noGrp="1"/>
          </p:cNvSpPr>
          <p:nvPr>
            <p:ph idx="1"/>
          </p:nvPr>
        </p:nvSpPr>
        <p:spPr>
          <a:xfrm>
            <a:off x="838200" y="1825625"/>
            <a:ext cx="10515600" cy="4351338"/>
          </a:xfrm>
        </p:spPr>
        <p:txBody>
          <a:bodyPr vert="horz" lIns="91440" tIns="45720" rIns="91440" bIns="45720" rtlCol="0" anchor="t">
            <a:normAutofit fontScale="92500" lnSpcReduction="20000"/>
          </a:bodyPr>
          <a:lstStyle/>
          <a:p>
            <a:pPr marL="514350" indent="-514350" algn="just">
              <a:lnSpc>
                <a:spcPct val="170000"/>
              </a:lnSpc>
              <a:buFont typeface="+mj-lt"/>
              <a:buAutoNum type="arabicPeriod"/>
            </a:pPr>
            <a:r>
              <a:rPr lang="es-ES" sz="2600" dirty="0">
                <a:latin typeface="gobCL" panose="02000603050000020004" pitchFamily="50" charset="0"/>
                <a:cs typeface="Calibri"/>
              </a:rPr>
              <a:t>Reporte CNEP 2024</a:t>
            </a:r>
          </a:p>
          <a:p>
            <a:pPr marL="514350" indent="-514350" algn="just">
              <a:lnSpc>
                <a:spcPct val="170000"/>
              </a:lnSpc>
              <a:buFont typeface="+mj-lt"/>
              <a:buAutoNum type="arabicPeriod"/>
            </a:pPr>
            <a:r>
              <a:rPr lang="es-ES" sz="2600" dirty="0">
                <a:latin typeface="gobCL" panose="02000603050000020004" pitchFamily="50" charset="0"/>
                <a:cs typeface="Calibri"/>
              </a:rPr>
              <a:t>Productividad: ¿Qué es y cómo se calcula? </a:t>
            </a:r>
          </a:p>
          <a:p>
            <a:pPr marL="514350" indent="-514350" algn="just">
              <a:lnSpc>
                <a:spcPct val="170000"/>
              </a:lnSpc>
              <a:buFont typeface="+mj-lt"/>
              <a:buAutoNum type="arabicPeriod"/>
            </a:pPr>
            <a:r>
              <a:rPr lang="es-ES" sz="2600" b="1" dirty="0">
                <a:solidFill>
                  <a:srgbClr val="EB8A2D"/>
                </a:solidFill>
                <a:latin typeface="gobCL" panose="02000603050000020004" pitchFamily="50" charset="0"/>
                <a:cs typeface="Calibri"/>
              </a:rPr>
              <a:t>Estimación de la PTF en 2024</a:t>
            </a:r>
          </a:p>
          <a:p>
            <a:pPr marL="971550" lvl="1" indent="-514350" algn="just">
              <a:lnSpc>
                <a:spcPct val="170000"/>
              </a:lnSpc>
              <a:buFont typeface="+mj-lt"/>
              <a:buAutoNum type="romanLcPeriod"/>
            </a:pPr>
            <a:r>
              <a:rPr lang="es-ES" sz="2200" dirty="0">
                <a:latin typeface="gobCL" panose="02000603050000020004" pitchFamily="50" charset="0"/>
                <a:cs typeface="Calibri"/>
              </a:rPr>
              <a:t>Contexto</a:t>
            </a:r>
          </a:p>
          <a:p>
            <a:pPr marL="971550" lvl="1" indent="-514350" algn="just">
              <a:lnSpc>
                <a:spcPct val="170000"/>
              </a:lnSpc>
              <a:buFont typeface="+mj-lt"/>
              <a:buAutoNum type="romanLcPeriod"/>
            </a:pPr>
            <a:r>
              <a:rPr lang="es-ES" sz="2200" dirty="0">
                <a:latin typeface="gobCL" panose="02000603050000020004" pitchFamily="50" charset="0"/>
                <a:cs typeface="Calibri"/>
              </a:rPr>
              <a:t>PTF agregada y no minera 2024</a:t>
            </a:r>
          </a:p>
          <a:p>
            <a:pPr marL="971550" lvl="1" indent="-514350" algn="just">
              <a:lnSpc>
                <a:spcPct val="170000"/>
              </a:lnSpc>
              <a:buFont typeface="+mj-lt"/>
              <a:buAutoNum type="romanLcPeriod"/>
            </a:pPr>
            <a:r>
              <a:rPr lang="es-ES" sz="2200" b="1" dirty="0">
                <a:solidFill>
                  <a:srgbClr val="EB8A2D"/>
                </a:solidFill>
                <a:latin typeface="gobCL" panose="02000603050000020004" pitchFamily="50" charset="0"/>
                <a:cs typeface="Calibri"/>
              </a:rPr>
              <a:t>PTF sectores económicos 2023</a:t>
            </a:r>
          </a:p>
          <a:p>
            <a:pPr marL="514350" indent="-514350" algn="just">
              <a:lnSpc>
                <a:spcPct val="170000"/>
              </a:lnSpc>
              <a:buFont typeface="+mj-lt"/>
              <a:buAutoNum type="arabicPeriod"/>
            </a:pPr>
            <a:r>
              <a:rPr lang="es-ES" sz="2600" dirty="0">
                <a:latin typeface="gobCL" panose="02000603050000020004" pitchFamily="50" charset="0"/>
                <a:cs typeface="Calibri"/>
              </a:rPr>
              <a:t>Productividad Laboral</a:t>
            </a:r>
          </a:p>
          <a:p>
            <a:pPr marL="514350" indent="-514350" algn="just">
              <a:lnSpc>
                <a:spcPct val="170000"/>
              </a:lnSpc>
              <a:buFont typeface="+mj-lt"/>
              <a:buAutoNum type="arabicPeriod"/>
            </a:pPr>
            <a:endParaRPr lang="es-ES" sz="2200" dirty="0">
              <a:latin typeface="gobCL" panose="02000603050000020004" pitchFamily="50" charset="0"/>
              <a:cs typeface="Calibri"/>
            </a:endParaRPr>
          </a:p>
          <a:p>
            <a:pPr marL="514350" indent="-514350" algn="just">
              <a:lnSpc>
                <a:spcPct val="200000"/>
              </a:lnSpc>
              <a:buFont typeface="+mj-lt"/>
              <a:buAutoNum type="arabicPeriod"/>
            </a:pPr>
            <a:endParaRPr lang="es-ES" sz="2600" dirty="0">
              <a:latin typeface="gobCL" panose="02000603050000020004" pitchFamily="50" charset="0"/>
              <a:cs typeface="Calibri"/>
            </a:endParaRPr>
          </a:p>
        </p:txBody>
      </p:sp>
      <p:pic>
        <p:nvPicPr>
          <p:cNvPr id="5" name="Imagen 4">
            <a:extLst>
              <a:ext uri="{FF2B5EF4-FFF2-40B4-BE49-F238E27FC236}">
                <a16:creationId xmlns:a16="http://schemas.microsoft.com/office/drawing/2014/main" id="{B3F7C1ED-D548-13D0-D451-4DC8E6912BF0}"/>
              </a:ext>
            </a:extLst>
          </p:cNvPr>
          <p:cNvPicPr>
            <a:picLocks noChangeAspect="1"/>
          </p:cNvPicPr>
          <p:nvPr/>
        </p:nvPicPr>
        <p:blipFill>
          <a:blip r:embed="rId3"/>
          <a:stretch>
            <a:fillRect/>
          </a:stretch>
        </p:blipFill>
        <p:spPr>
          <a:xfrm>
            <a:off x="10869617" y="6158242"/>
            <a:ext cx="1214363" cy="541867"/>
          </a:xfrm>
          <a:prstGeom prst="rect">
            <a:avLst/>
          </a:prstGeom>
        </p:spPr>
      </p:pic>
    </p:spTree>
    <p:extLst>
      <p:ext uri="{BB962C8B-B14F-4D97-AF65-F5344CB8AC3E}">
        <p14:creationId xmlns:p14="http://schemas.microsoft.com/office/powerpoint/2010/main" val="14012283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 name="Imagen 4">
            <a:extLst>
              <a:ext uri="{FF2B5EF4-FFF2-40B4-BE49-F238E27FC236}">
                <a16:creationId xmlns:a16="http://schemas.microsoft.com/office/drawing/2014/main" id="{E625FF39-BF6A-BC3E-443B-2136BC16044D}"/>
              </a:ext>
            </a:extLst>
          </p:cNvPr>
          <p:cNvPicPr>
            <a:picLocks noChangeAspect="1"/>
          </p:cNvPicPr>
          <p:nvPr/>
        </p:nvPicPr>
        <p:blipFill>
          <a:blip r:embed="rId3"/>
          <a:stretch>
            <a:fillRect/>
          </a:stretch>
        </p:blipFill>
        <p:spPr>
          <a:xfrm>
            <a:off x="10869617" y="6158242"/>
            <a:ext cx="1214363" cy="541867"/>
          </a:xfrm>
          <a:prstGeom prst="rect">
            <a:avLst/>
          </a:prstGeom>
        </p:spPr>
      </p:pic>
      <p:sp>
        <p:nvSpPr>
          <p:cNvPr id="20" name="Título 1">
            <a:extLst>
              <a:ext uri="{FF2B5EF4-FFF2-40B4-BE49-F238E27FC236}">
                <a16:creationId xmlns:a16="http://schemas.microsoft.com/office/drawing/2014/main" id="{8E74F7B6-87C1-0338-4504-2A01A3715C28}"/>
              </a:ext>
            </a:extLst>
          </p:cNvPr>
          <p:cNvSpPr>
            <a:spLocks noGrp="1"/>
          </p:cNvSpPr>
          <p:nvPr>
            <p:ph type="title"/>
          </p:nvPr>
        </p:nvSpPr>
        <p:spPr>
          <a:xfrm>
            <a:off x="838200" y="264822"/>
            <a:ext cx="10515600" cy="1325563"/>
          </a:xfrm>
        </p:spPr>
        <p:txBody>
          <a:bodyPr>
            <a:normAutofit/>
          </a:bodyPr>
          <a:lstStyle/>
          <a:p>
            <a:r>
              <a:rPr lang="es-CL" sz="3600" b="1">
                <a:solidFill>
                  <a:srgbClr val="E03B26"/>
                </a:solidFill>
                <a:latin typeface="gobCL" pitchFamily="2" charset="77"/>
                <a:cs typeface="Arial"/>
              </a:rPr>
              <a:t>Breve contexto de la PTF sectorial</a:t>
            </a:r>
            <a:endParaRPr lang="es-ES_tradnl" sz="3600">
              <a:solidFill>
                <a:srgbClr val="E03B26"/>
              </a:solidFill>
              <a:latin typeface="gobCL" pitchFamily="2" charset="77"/>
              <a:cs typeface="Arial"/>
            </a:endParaRPr>
          </a:p>
        </p:txBody>
      </p:sp>
      <p:sp>
        <p:nvSpPr>
          <p:cNvPr id="4" name="TextBox 3">
            <a:extLst>
              <a:ext uri="{FF2B5EF4-FFF2-40B4-BE49-F238E27FC236}">
                <a16:creationId xmlns:a16="http://schemas.microsoft.com/office/drawing/2014/main" id="{DADBC20C-A0D3-6DB1-1266-ABD791538E78}"/>
              </a:ext>
            </a:extLst>
          </p:cNvPr>
          <p:cNvSpPr txBox="1"/>
          <p:nvPr/>
        </p:nvSpPr>
        <p:spPr>
          <a:xfrm>
            <a:off x="6000750" y="6152176"/>
            <a:ext cx="5200650" cy="276999"/>
          </a:xfrm>
          <a:prstGeom prst="rect">
            <a:avLst/>
          </a:prstGeom>
          <a:noFill/>
        </p:spPr>
        <p:txBody>
          <a:bodyPr wrap="square" rtlCol="0">
            <a:spAutoFit/>
          </a:bodyPr>
          <a:lstStyle/>
          <a:p>
            <a:r>
              <a:rPr lang="es-CL" sz="1200" b="1"/>
              <a:t>Fuente</a:t>
            </a:r>
            <a:r>
              <a:rPr lang="es-CL" sz="1200"/>
              <a:t>: Elaboración propia en base a metodología CNEP (2024). </a:t>
            </a:r>
          </a:p>
        </p:txBody>
      </p:sp>
      <p:sp>
        <p:nvSpPr>
          <p:cNvPr id="7" name="TextBox 6">
            <a:extLst>
              <a:ext uri="{FF2B5EF4-FFF2-40B4-BE49-F238E27FC236}">
                <a16:creationId xmlns:a16="http://schemas.microsoft.com/office/drawing/2014/main" id="{17329B9C-32FA-5A73-1EEB-F95A4921F3FF}"/>
              </a:ext>
            </a:extLst>
          </p:cNvPr>
          <p:cNvSpPr txBox="1"/>
          <p:nvPr/>
        </p:nvSpPr>
        <p:spPr>
          <a:xfrm>
            <a:off x="6246238" y="1757023"/>
            <a:ext cx="5394990" cy="523220"/>
          </a:xfrm>
          <a:prstGeom prst="rect">
            <a:avLst/>
          </a:prstGeom>
          <a:noFill/>
        </p:spPr>
        <p:txBody>
          <a:bodyPr wrap="square" rtlCol="0">
            <a:spAutoFit/>
          </a:bodyPr>
          <a:lstStyle/>
          <a:p>
            <a:pPr algn="ctr"/>
            <a:r>
              <a:rPr lang="es-CL" sz="1400">
                <a:latin typeface="gobCL" pitchFamily="50" charset="0"/>
              </a:rPr>
              <a:t>Figura 7: </a:t>
            </a:r>
            <a:r>
              <a:rPr lang="es-ES" sz="1400">
                <a:latin typeface="gobCL" pitchFamily="50" charset="0"/>
              </a:rPr>
              <a:t>Índice Productividad Total de Factores CNEP 2023 (2019=100), según sector económico.</a:t>
            </a:r>
            <a:endParaRPr lang="es-CL" sz="1400">
              <a:latin typeface="gobCL" pitchFamily="50" charset="0"/>
            </a:endParaRPr>
          </a:p>
        </p:txBody>
      </p:sp>
      <p:sp>
        <p:nvSpPr>
          <p:cNvPr id="2" name="Marcador de texto 2">
            <a:extLst>
              <a:ext uri="{FF2B5EF4-FFF2-40B4-BE49-F238E27FC236}">
                <a16:creationId xmlns:a16="http://schemas.microsoft.com/office/drawing/2014/main" id="{B38FC5E2-CB60-BBEB-4C9C-0FA01CBAB6E0}"/>
              </a:ext>
            </a:extLst>
          </p:cNvPr>
          <p:cNvSpPr txBox="1">
            <a:spLocks/>
          </p:cNvSpPr>
          <p:nvPr/>
        </p:nvSpPr>
        <p:spPr>
          <a:xfrm>
            <a:off x="264515" y="1649616"/>
            <a:ext cx="5394990" cy="4072517"/>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lnSpc>
                <a:spcPct val="100000"/>
              </a:lnSpc>
              <a:spcBef>
                <a:spcPts val="600"/>
              </a:spcBef>
              <a:spcAft>
                <a:spcPts val="600"/>
              </a:spcAft>
              <a:buClr>
                <a:srgbClr val="EB8A2D"/>
              </a:buClr>
            </a:pPr>
            <a:r>
              <a:rPr lang="es-CL" sz="2000">
                <a:solidFill>
                  <a:schemeClr val="tx1">
                    <a:lumMod val="95000"/>
                    <a:lumOff val="5000"/>
                  </a:schemeClr>
                </a:solidFill>
                <a:latin typeface="gobCL" panose="02000603050000020004" pitchFamily="50" charset="0"/>
                <a:ea typeface="Calibri" panose="020F0502020204030204" pitchFamily="34" charset="0"/>
                <a:cs typeface="Times New Roman" panose="02020603050405020304" pitchFamily="18" charset="0"/>
              </a:rPr>
              <a:t>La pandemia tuvo efectos heterogéneos en los distintos sectores. </a:t>
            </a:r>
          </a:p>
          <a:p>
            <a:pPr marL="0" indent="0" algn="just">
              <a:lnSpc>
                <a:spcPct val="100000"/>
              </a:lnSpc>
              <a:spcBef>
                <a:spcPts val="600"/>
              </a:spcBef>
              <a:spcAft>
                <a:spcPts val="600"/>
              </a:spcAft>
              <a:buClr>
                <a:srgbClr val="EB8A2D"/>
              </a:buClr>
              <a:buNone/>
            </a:pPr>
            <a:endParaRPr lang="es-CL" sz="2000">
              <a:solidFill>
                <a:schemeClr val="tx1">
                  <a:lumMod val="95000"/>
                  <a:lumOff val="5000"/>
                </a:schemeClr>
              </a:solidFill>
              <a:effectLst/>
              <a:latin typeface="gobCL" panose="02000603050000020004" pitchFamily="50" charset="0"/>
              <a:ea typeface="Calibri" panose="020F0502020204030204" pitchFamily="34" charset="0"/>
              <a:cs typeface="Times New Roman" panose="02020603050405020304" pitchFamily="18" charset="0"/>
            </a:endParaRPr>
          </a:p>
          <a:p>
            <a:pPr algn="just">
              <a:lnSpc>
                <a:spcPct val="100000"/>
              </a:lnSpc>
              <a:spcBef>
                <a:spcPts val="600"/>
              </a:spcBef>
              <a:spcAft>
                <a:spcPts val="600"/>
              </a:spcAft>
              <a:buClr>
                <a:srgbClr val="EB8A2D"/>
              </a:buClr>
            </a:pPr>
            <a:r>
              <a:rPr lang="es-CL" sz="2000">
                <a:solidFill>
                  <a:schemeClr val="tx1">
                    <a:lumMod val="95000"/>
                    <a:lumOff val="5000"/>
                  </a:schemeClr>
                </a:solidFill>
                <a:latin typeface="gobCL" panose="02000603050000020004" pitchFamily="50" charset="0"/>
                <a:ea typeface="Calibri" panose="020F0502020204030204" pitchFamily="34" charset="0"/>
                <a:cs typeface="Times New Roman" panose="02020603050405020304" pitchFamily="18" charset="0"/>
              </a:rPr>
              <a:t>La recuperación también ha sido disímil. Es necesario analizar la evolución de la PTF sectorial en el mediano/largo plazo:</a:t>
            </a:r>
          </a:p>
          <a:p>
            <a:pPr marL="0" indent="0" algn="just">
              <a:lnSpc>
                <a:spcPct val="100000"/>
              </a:lnSpc>
              <a:spcBef>
                <a:spcPts val="600"/>
              </a:spcBef>
              <a:spcAft>
                <a:spcPts val="600"/>
              </a:spcAft>
              <a:buClr>
                <a:srgbClr val="EB8A2D"/>
              </a:buClr>
              <a:buNone/>
            </a:pPr>
            <a:endParaRPr lang="es-CL" sz="2000">
              <a:solidFill>
                <a:schemeClr val="tx1">
                  <a:lumMod val="95000"/>
                  <a:lumOff val="5000"/>
                </a:schemeClr>
              </a:solidFill>
              <a:latin typeface="gobCL" panose="02000603050000020004" pitchFamily="50" charset="0"/>
              <a:ea typeface="Calibri" panose="020F0502020204030204" pitchFamily="34" charset="0"/>
              <a:cs typeface="Times New Roman" panose="02020603050405020304" pitchFamily="18" charset="0"/>
            </a:endParaRPr>
          </a:p>
          <a:p>
            <a:pPr algn="just">
              <a:lnSpc>
                <a:spcPct val="100000"/>
              </a:lnSpc>
              <a:spcBef>
                <a:spcPts val="600"/>
              </a:spcBef>
              <a:spcAft>
                <a:spcPts val="600"/>
              </a:spcAft>
              <a:buClr>
                <a:srgbClr val="EB8A2D"/>
              </a:buClr>
            </a:pPr>
            <a:r>
              <a:rPr lang="es-CL" sz="2000">
                <a:solidFill>
                  <a:schemeClr val="tx1">
                    <a:lumMod val="95000"/>
                    <a:lumOff val="5000"/>
                  </a:schemeClr>
                </a:solidFill>
                <a:effectLst/>
                <a:latin typeface="gobCL" panose="02000603050000020004" pitchFamily="50" charset="0"/>
                <a:ea typeface="Calibri" panose="020F0502020204030204" pitchFamily="34" charset="0"/>
                <a:cs typeface="Times New Roman" panose="02020603050405020304" pitchFamily="18" charset="0"/>
              </a:rPr>
              <a:t>En relación a 2019, </a:t>
            </a:r>
            <a:r>
              <a:rPr lang="es-CL" sz="2000" b="1">
                <a:solidFill>
                  <a:schemeClr val="tx1">
                    <a:lumMod val="95000"/>
                    <a:lumOff val="5000"/>
                  </a:schemeClr>
                </a:solidFill>
                <a:latin typeface="gobCL" panose="02000603050000020004" pitchFamily="50" charset="0"/>
                <a:ea typeface="Calibri" panose="020F0502020204030204" pitchFamily="34" charset="0"/>
                <a:cs typeface="Times New Roman" panose="02020603050405020304" pitchFamily="18" charset="0"/>
              </a:rPr>
              <a:t>tres</a:t>
            </a:r>
            <a:r>
              <a:rPr lang="es-CL" sz="2000">
                <a:solidFill>
                  <a:schemeClr val="tx1">
                    <a:lumMod val="95000"/>
                    <a:lumOff val="5000"/>
                  </a:schemeClr>
                </a:solidFill>
                <a:effectLst/>
                <a:latin typeface="gobCL" panose="02000603050000020004" pitchFamily="50" charset="0"/>
                <a:ea typeface="Calibri" panose="020F0502020204030204" pitchFamily="34" charset="0"/>
                <a:cs typeface="Times New Roman" panose="02020603050405020304" pitchFamily="18" charset="0"/>
              </a:rPr>
              <a:t> sectores han </a:t>
            </a:r>
            <a:r>
              <a:rPr lang="es-CL" sz="2000" b="1">
                <a:solidFill>
                  <a:schemeClr val="tx1">
                    <a:lumMod val="95000"/>
                    <a:lumOff val="5000"/>
                  </a:schemeClr>
                </a:solidFill>
                <a:effectLst/>
                <a:latin typeface="gobCL" panose="02000603050000020004" pitchFamily="50" charset="0"/>
                <a:ea typeface="Calibri" panose="020F0502020204030204" pitchFamily="34" charset="0"/>
                <a:cs typeface="Times New Roman" panose="02020603050405020304" pitchFamily="18" charset="0"/>
              </a:rPr>
              <a:t>aumentado</a:t>
            </a:r>
            <a:r>
              <a:rPr lang="es-CL" sz="2000">
                <a:solidFill>
                  <a:schemeClr val="tx1">
                    <a:lumMod val="95000"/>
                    <a:lumOff val="5000"/>
                  </a:schemeClr>
                </a:solidFill>
                <a:effectLst/>
                <a:latin typeface="gobCL" panose="02000603050000020004" pitchFamily="50" charset="0"/>
                <a:ea typeface="Calibri" panose="020F0502020204030204" pitchFamily="34" charset="0"/>
                <a:cs typeface="Times New Roman" panose="02020603050405020304" pitchFamily="18" charset="0"/>
              </a:rPr>
              <a:t> su productividad.</a:t>
            </a:r>
          </a:p>
          <a:p>
            <a:pPr marL="0" indent="0" algn="just">
              <a:lnSpc>
                <a:spcPct val="100000"/>
              </a:lnSpc>
              <a:spcBef>
                <a:spcPts val="600"/>
              </a:spcBef>
              <a:spcAft>
                <a:spcPts val="600"/>
              </a:spcAft>
              <a:buClr>
                <a:srgbClr val="EB8A2D"/>
              </a:buClr>
              <a:buNone/>
            </a:pPr>
            <a:endParaRPr lang="es-CL" sz="2000">
              <a:solidFill>
                <a:schemeClr val="tx1">
                  <a:lumMod val="95000"/>
                  <a:lumOff val="5000"/>
                </a:schemeClr>
              </a:solidFill>
              <a:effectLst/>
              <a:latin typeface="gobCL" panose="02000603050000020004" pitchFamily="50" charset="0"/>
              <a:ea typeface="Calibri" panose="020F0502020204030204" pitchFamily="34" charset="0"/>
              <a:cs typeface="Times New Roman" panose="02020603050405020304" pitchFamily="18" charset="0"/>
            </a:endParaRPr>
          </a:p>
          <a:p>
            <a:pPr algn="just">
              <a:lnSpc>
                <a:spcPct val="100000"/>
              </a:lnSpc>
              <a:spcBef>
                <a:spcPts val="600"/>
              </a:spcBef>
              <a:spcAft>
                <a:spcPts val="600"/>
              </a:spcAft>
              <a:buClr>
                <a:srgbClr val="EB8A2D"/>
              </a:buClr>
            </a:pPr>
            <a:r>
              <a:rPr lang="es-CL" sz="2000">
                <a:solidFill>
                  <a:schemeClr val="tx1">
                    <a:lumMod val="95000"/>
                    <a:lumOff val="5000"/>
                  </a:schemeClr>
                </a:solidFill>
                <a:effectLst/>
                <a:latin typeface="gobCL" panose="02000603050000020004" pitchFamily="50" charset="0"/>
                <a:ea typeface="Calibri" panose="020F0502020204030204" pitchFamily="34" charset="0"/>
                <a:cs typeface="Times New Roman" panose="02020603050405020304" pitchFamily="18" charset="0"/>
              </a:rPr>
              <a:t>Por otra parte, </a:t>
            </a:r>
            <a:r>
              <a:rPr lang="es-CL" sz="2000" b="1">
                <a:solidFill>
                  <a:schemeClr val="tx1">
                    <a:lumMod val="95000"/>
                    <a:lumOff val="5000"/>
                  </a:schemeClr>
                </a:solidFill>
                <a:latin typeface="gobCL" panose="02000603050000020004" pitchFamily="50" charset="0"/>
                <a:ea typeface="Calibri" panose="020F0502020204030204" pitchFamily="34" charset="0"/>
                <a:cs typeface="Times New Roman" panose="02020603050405020304" pitchFamily="18" charset="0"/>
              </a:rPr>
              <a:t>cinco</a:t>
            </a:r>
            <a:r>
              <a:rPr lang="es-CL" sz="2000">
                <a:solidFill>
                  <a:schemeClr val="tx1">
                    <a:lumMod val="95000"/>
                    <a:lumOff val="5000"/>
                  </a:schemeClr>
                </a:solidFill>
                <a:effectLst/>
                <a:latin typeface="gobCL" panose="02000603050000020004" pitchFamily="50" charset="0"/>
                <a:ea typeface="Calibri" panose="020F0502020204030204" pitchFamily="34" charset="0"/>
                <a:cs typeface="Times New Roman" panose="02020603050405020304" pitchFamily="18" charset="0"/>
              </a:rPr>
              <a:t> sectore</a:t>
            </a:r>
            <a:r>
              <a:rPr lang="es-CL" sz="2000">
                <a:solidFill>
                  <a:schemeClr val="tx1">
                    <a:lumMod val="95000"/>
                    <a:lumOff val="5000"/>
                  </a:schemeClr>
                </a:solidFill>
                <a:latin typeface="gobCL" panose="02000603050000020004" pitchFamily="50" charset="0"/>
                <a:ea typeface="Calibri" panose="020F0502020204030204" pitchFamily="34" charset="0"/>
                <a:cs typeface="Times New Roman" panose="02020603050405020304" pitchFamily="18" charset="0"/>
              </a:rPr>
              <a:t>s muestran una productividad </a:t>
            </a:r>
            <a:r>
              <a:rPr lang="es-CL" sz="2000" b="1">
                <a:solidFill>
                  <a:schemeClr val="tx1">
                    <a:lumMod val="95000"/>
                    <a:lumOff val="5000"/>
                  </a:schemeClr>
                </a:solidFill>
                <a:latin typeface="gobCL" panose="02000603050000020004" pitchFamily="50" charset="0"/>
                <a:ea typeface="Calibri" panose="020F0502020204030204" pitchFamily="34" charset="0"/>
                <a:cs typeface="Times New Roman" panose="02020603050405020304" pitchFamily="18" charset="0"/>
              </a:rPr>
              <a:t>menor</a:t>
            </a:r>
            <a:r>
              <a:rPr lang="es-CL" sz="2000">
                <a:solidFill>
                  <a:schemeClr val="tx1">
                    <a:lumMod val="95000"/>
                    <a:lumOff val="5000"/>
                  </a:schemeClr>
                </a:solidFill>
                <a:latin typeface="gobCL" panose="02000603050000020004" pitchFamily="50" charset="0"/>
                <a:ea typeface="Calibri" panose="020F0502020204030204" pitchFamily="34" charset="0"/>
                <a:cs typeface="Times New Roman" panose="02020603050405020304" pitchFamily="18" charset="0"/>
              </a:rPr>
              <a:t> en 2023 que previo a la pandemia.</a:t>
            </a:r>
          </a:p>
          <a:p>
            <a:pPr algn="just">
              <a:lnSpc>
                <a:spcPct val="100000"/>
              </a:lnSpc>
              <a:spcBef>
                <a:spcPts val="600"/>
              </a:spcBef>
              <a:spcAft>
                <a:spcPts val="600"/>
              </a:spcAft>
              <a:buClr>
                <a:srgbClr val="EB8A2D"/>
              </a:buClr>
            </a:pPr>
            <a:endParaRPr lang="es-CL" sz="2000" b="1">
              <a:solidFill>
                <a:schemeClr val="tx1">
                  <a:lumMod val="95000"/>
                  <a:lumOff val="5000"/>
                </a:schemeClr>
              </a:solidFill>
              <a:effectLst/>
              <a:latin typeface="gobCL" panose="02000603050000020004" pitchFamily="50" charset="0"/>
              <a:ea typeface="Calibri" panose="020F0502020204030204" pitchFamily="34" charset="0"/>
              <a:cs typeface="Times New Roman" panose="02020603050405020304" pitchFamily="18" charset="0"/>
            </a:endParaRPr>
          </a:p>
          <a:p>
            <a:pPr algn="just">
              <a:lnSpc>
                <a:spcPct val="100000"/>
              </a:lnSpc>
              <a:spcBef>
                <a:spcPts val="600"/>
              </a:spcBef>
              <a:spcAft>
                <a:spcPts val="600"/>
              </a:spcAft>
              <a:buClr>
                <a:srgbClr val="EB8A2D"/>
              </a:buClr>
            </a:pPr>
            <a:endParaRPr lang="es-CL" sz="2000" b="1">
              <a:solidFill>
                <a:schemeClr val="tx1">
                  <a:lumMod val="95000"/>
                  <a:lumOff val="5000"/>
                </a:schemeClr>
              </a:solidFill>
              <a:effectLst/>
              <a:latin typeface="gobCL" panose="02000603050000020004" pitchFamily="50" charset="0"/>
              <a:ea typeface="Calibri" panose="020F0502020204030204" pitchFamily="34" charset="0"/>
              <a:cs typeface="Times New Roman" panose="02020603050405020304" pitchFamily="18" charset="0"/>
            </a:endParaRPr>
          </a:p>
        </p:txBody>
      </p:sp>
      <p:graphicFrame>
        <p:nvGraphicFramePr>
          <p:cNvPr id="3" name="Gráfico 2">
            <a:extLst>
              <a:ext uri="{FF2B5EF4-FFF2-40B4-BE49-F238E27FC236}">
                <a16:creationId xmlns:a16="http://schemas.microsoft.com/office/drawing/2014/main" id="{6ED4940D-6081-F8AF-D15D-F6A16867FA0E}"/>
              </a:ext>
            </a:extLst>
          </p:cNvPr>
          <p:cNvGraphicFramePr/>
          <p:nvPr>
            <p:extLst>
              <p:ext uri="{D42A27DB-BD31-4B8C-83A1-F6EECF244321}">
                <p14:modId xmlns:p14="http://schemas.microsoft.com/office/powerpoint/2010/main" val="2650996105"/>
              </p:ext>
            </p:extLst>
          </p:nvPr>
        </p:nvGraphicFramePr>
        <p:xfrm>
          <a:off x="5772150" y="2193374"/>
          <a:ext cx="6293378" cy="3826367"/>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30469909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Marcador de texto 2">
            <a:extLst>
              <a:ext uri="{FF2B5EF4-FFF2-40B4-BE49-F238E27FC236}">
                <a16:creationId xmlns:a16="http://schemas.microsoft.com/office/drawing/2014/main" id="{3DBE83E6-588F-22B1-2937-968776DFAEC6}"/>
              </a:ext>
            </a:extLst>
          </p:cNvPr>
          <p:cNvSpPr txBox="1">
            <a:spLocks/>
          </p:cNvSpPr>
          <p:nvPr/>
        </p:nvSpPr>
        <p:spPr>
          <a:xfrm>
            <a:off x="838200" y="1392741"/>
            <a:ext cx="10515600" cy="1325563"/>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lnSpc>
                <a:spcPct val="150000"/>
              </a:lnSpc>
              <a:spcBef>
                <a:spcPts val="0"/>
              </a:spcBef>
              <a:buClr>
                <a:srgbClr val="EB8A2D"/>
              </a:buClr>
            </a:pPr>
            <a:r>
              <a:rPr lang="es-CL" sz="2400">
                <a:solidFill>
                  <a:schemeClr val="tx1">
                    <a:lumMod val="95000"/>
                    <a:lumOff val="5000"/>
                  </a:schemeClr>
                </a:solidFill>
                <a:effectLst/>
                <a:latin typeface="gobCL" panose="02000603050000020004" pitchFamily="50" charset="0"/>
                <a:ea typeface="Calibri" panose="020F0502020204030204" pitchFamily="34" charset="0"/>
                <a:cs typeface="Times New Roman" panose="02020603050405020304" pitchFamily="18" charset="0"/>
              </a:rPr>
              <a:t>En línea con la caída de la PTF agregada en 2023 de </a:t>
            </a:r>
            <a:r>
              <a:rPr lang="es-CL" sz="2400" b="1">
                <a:solidFill>
                  <a:schemeClr val="tx1">
                    <a:lumMod val="95000"/>
                    <a:lumOff val="5000"/>
                  </a:schemeClr>
                </a:solidFill>
                <a:effectLst/>
                <a:latin typeface="gobCL" panose="02000603050000020004" pitchFamily="50" charset="0"/>
                <a:ea typeface="Calibri" panose="020F0502020204030204" pitchFamily="34" charset="0"/>
                <a:cs typeface="Times New Roman" panose="02020603050405020304" pitchFamily="18" charset="0"/>
              </a:rPr>
              <a:t>-1,1%</a:t>
            </a:r>
            <a:r>
              <a:rPr lang="es-CL" sz="2400">
                <a:solidFill>
                  <a:schemeClr val="tx1">
                    <a:lumMod val="95000"/>
                    <a:lumOff val="5000"/>
                  </a:schemeClr>
                </a:solidFill>
                <a:effectLst/>
                <a:latin typeface="gobCL" panose="02000603050000020004" pitchFamily="50" charset="0"/>
                <a:ea typeface="Calibri" panose="020F0502020204030204" pitchFamily="34" charset="0"/>
                <a:cs typeface="Times New Roman" panose="02020603050405020304" pitchFamily="18" charset="0"/>
              </a:rPr>
              <a:t>, </a:t>
            </a:r>
            <a:r>
              <a:rPr lang="es-CL" sz="2400" b="1">
                <a:solidFill>
                  <a:srgbClr val="E03B26"/>
                </a:solidFill>
                <a:effectLst/>
                <a:latin typeface="gobCL" panose="02000603050000020004" pitchFamily="50" charset="0"/>
                <a:ea typeface="Calibri" panose="020F0502020204030204" pitchFamily="34" charset="0"/>
                <a:cs typeface="Times New Roman" panose="02020603050405020304" pitchFamily="18" charset="0"/>
              </a:rPr>
              <a:t>6 de los 8 </a:t>
            </a:r>
            <a:r>
              <a:rPr lang="es-CL" sz="2400">
                <a:solidFill>
                  <a:schemeClr val="tx1">
                    <a:lumMod val="95000"/>
                    <a:lumOff val="5000"/>
                  </a:schemeClr>
                </a:solidFill>
                <a:effectLst/>
                <a:latin typeface="gobCL" panose="02000603050000020004" pitchFamily="50" charset="0"/>
                <a:ea typeface="Calibri" panose="020F0502020204030204" pitchFamily="34" charset="0"/>
                <a:cs typeface="Times New Roman" panose="02020603050405020304" pitchFamily="18" charset="0"/>
              </a:rPr>
              <a:t>sectores económicos </a:t>
            </a:r>
            <a:r>
              <a:rPr lang="es-CL" sz="2400" b="1">
                <a:solidFill>
                  <a:schemeClr val="tx1">
                    <a:lumMod val="95000"/>
                    <a:lumOff val="5000"/>
                  </a:schemeClr>
                </a:solidFill>
                <a:effectLst/>
                <a:latin typeface="gobCL" panose="02000603050000020004" pitchFamily="50" charset="0"/>
                <a:ea typeface="Calibri" panose="020F0502020204030204" pitchFamily="34" charset="0"/>
                <a:cs typeface="Times New Roman" panose="02020603050405020304" pitchFamily="18" charset="0"/>
              </a:rPr>
              <a:t>redujeron su PTF</a:t>
            </a:r>
            <a:r>
              <a:rPr lang="es-CL" sz="2400">
                <a:solidFill>
                  <a:schemeClr val="tx1">
                    <a:lumMod val="95000"/>
                    <a:lumOff val="5000"/>
                  </a:schemeClr>
                </a:solidFill>
                <a:effectLst/>
                <a:latin typeface="gobCL" panose="02000603050000020004" pitchFamily="50" charset="0"/>
                <a:ea typeface="Calibri" panose="020F0502020204030204" pitchFamily="34" charset="0"/>
                <a:cs typeface="Times New Roman" panose="02020603050405020304" pitchFamily="18" charset="0"/>
              </a:rPr>
              <a:t>. </a:t>
            </a:r>
          </a:p>
        </p:txBody>
      </p:sp>
      <p:pic>
        <p:nvPicPr>
          <p:cNvPr id="14" name="Imagen 4">
            <a:extLst>
              <a:ext uri="{FF2B5EF4-FFF2-40B4-BE49-F238E27FC236}">
                <a16:creationId xmlns:a16="http://schemas.microsoft.com/office/drawing/2014/main" id="{E625FF39-BF6A-BC3E-443B-2136BC16044D}"/>
              </a:ext>
            </a:extLst>
          </p:cNvPr>
          <p:cNvPicPr>
            <a:picLocks noChangeAspect="1"/>
          </p:cNvPicPr>
          <p:nvPr/>
        </p:nvPicPr>
        <p:blipFill>
          <a:blip r:embed="rId3"/>
          <a:stretch>
            <a:fillRect/>
          </a:stretch>
        </p:blipFill>
        <p:spPr>
          <a:xfrm>
            <a:off x="10869617" y="6158242"/>
            <a:ext cx="1214363" cy="541867"/>
          </a:xfrm>
          <a:prstGeom prst="rect">
            <a:avLst/>
          </a:prstGeom>
        </p:spPr>
      </p:pic>
      <p:sp>
        <p:nvSpPr>
          <p:cNvPr id="20" name="Título 1">
            <a:extLst>
              <a:ext uri="{FF2B5EF4-FFF2-40B4-BE49-F238E27FC236}">
                <a16:creationId xmlns:a16="http://schemas.microsoft.com/office/drawing/2014/main" id="{8E74F7B6-87C1-0338-4504-2A01A3715C28}"/>
              </a:ext>
            </a:extLst>
          </p:cNvPr>
          <p:cNvSpPr>
            <a:spLocks noGrp="1"/>
          </p:cNvSpPr>
          <p:nvPr>
            <p:ph type="title"/>
          </p:nvPr>
        </p:nvSpPr>
        <p:spPr>
          <a:xfrm>
            <a:off x="838200" y="264822"/>
            <a:ext cx="10515600" cy="1325563"/>
          </a:xfrm>
        </p:spPr>
        <p:txBody>
          <a:bodyPr>
            <a:normAutofit/>
          </a:bodyPr>
          <a:lstStyle/>
          <a:p>
            <a:r>
              <a:rPr lang="es-CL" sz="3600" b="1">
                <a:solidFill>
                  <a:srgbClr val="E03B26"/>
                </a:solidFill>
                <a:latin typeface="gobCL" pitchFamily="2" charset="77"/>
                <a:cs typeface="Arial"/>
              </a:rPr>
              <a:t>Resultados PTF sectorial 2023</a:t>
            </a:r>
            <a:endParaRPr lang="es-ES_tradnl" sz="3600">
              <a:solidFill>
                <a:srgbClr val="E03B26"/>
              </a:solidFill>
              <a:latin typeface="gobCL" pitchFamily="2" charset="77"/>
              <a:cs typeface="Arial"/>
            </a:endParaRPr>
          </a:p>
        </p:txBody>
      </p:sp>
      <p:sp>
        <p:nvSpPr>
          <p:cNvPr id="4" name="TextBox 3">
            <a:extLst>
              <a:ext uri="{FF2B5EF4-FFF2-40B4-BE49-F238E27FC236}">
                <a16:creationId xmlns:a16="http://schemas.microsoft.com/office/drawing/2014/main" id="{DADBC20C-A0D3-6DB1-1266-ABD791538E78}"/>
              </a:ext>
            </a:extLst>
          </p:cNvPr>
          <p:cNvSpPr txBox="1"/>
          <p:nvPr/>
        </p:nvSpPr>
        <p:spPr>
          <a:xfrm>
            <a:off x="-247650" y="6347987"/>
            <a:ext cx="6629400" cy="276999"/>
          </a:xfrm>
          <a:prstGeom prst="rect">
            <a:avLst/>
          </a:prstGeom>
          <a:noFill/>
        </p:spPr>
        <p:txBody>
          <a:bodyPr wrap="square" rtlCol="0">
            <a:spAutoFit/>
          </a:bodyPr>
          <a:lstStyle/>
          <a:p>
            <a:pPr algn="ctr"/>
            <a:r>
              <a:rPr lang="es-CL" sz="1200"/>
              <a:t>Fuente: Elaboración propia en base a metodología CNEP (2024). </a:t>
            </a:r>
          </a:p>
        </p:txBody>
      </p:sp>
      <p:graphicFrame>
        <p:nvGraphicFramePr>
          <p:cNvPr id="3" name="Tabla 2">
            <a:extLst>
              <a:ext uri="{FF2B5EF4-FFF2-40B4-BE49-F238E27FC236}">
                <a16:creationId xmlns:a16="http://schemas.microsoft.com/office/drawing/2014/main" id="{AA9068A4-957C-2D29-ED17-4A53E3C5A79D}"/>
              </a:ext>
            </a:extLst>
          </p:cNvPr>
          <p:cNvGraphicFramePr>
            <a:graphicFrameLocks noGrp="1"/>
          </p:cNvGraphicFramePr>
          <p:nvPr>
            <p:extLst>
              <p:ext uri="{D42A27DB-BD31-4B8C-83A1-F6EECF244321}">
                <p14:modId xmlns:p14="http://schemas.microsoft.com/office/powerpoint/2010/main" val="3346856698"/>
              </p:ext>
            </p:extLst>
          </p:nvPr>
        </p:nvGraphicFramePr>
        <p:xfrm>
          <a:off x="1114097" y="2987152"/>
          <a:ext cx="9606453" cy="3253882"/>
        </p:xfrm>
        <a:graphic>
          <a:graphicData uri="http://schemas.openxmlformats.org/drawingml/2006/table">
            <a:tbl>
              <a:tblPr>
                <a:tableStyleId>{5C22544A-7EE6-4342-B048-85BDC9FD1C3A}</a:tableStyleId>
              </a:tblPr>
              <a:tblGrid>
                <a:gridCol w="2357948">
                  <a:extLst>
                    <a:ext uri="{9D8B030D-6E8A-4147-A177-3AD203B41FA5}">
                      <a16:colId xmlns:a16="http://schemas.microsoft.com/office/drawing/2014/main" val="3169298297"/>
                    </a:ext>
                  </a:extLst>
                </a:gridCol>
                <a:gridCol w="887869">
                  <a:extLst>
                    <a:ext uri="{9D8B030D-6E8A-4147-A177-3AD203B41FA5}">
                      <a16:colId xmlns:a16="http://schemas.microsoft.com/office/drawing/2014/main" val="247972556"/>
                    </a:ext>
                  </a:extLst>
                </a:gridCol>
                <a:gridCol w="887869">
                  <a:extLst>
                    <a:ext uri="{9D8B030D-6E8A-4147-A177-3AD203B41FA5}">
                      <a16:colId xmlns:a16="http://schemas.microsoft.com/office/drawing/2014/main" val="3663062861"/>
                    </a:ext>
                  </a:extLst>
                </a:gridCol>
                <a:gridCol w="887869">
                  <a:extLst>
                    <a:ext uri="{9D8B030D-6E8A-4147-A177-3AD203B41FA5}">
                      <a16:colId xmlns:a16="http://schemas.microsoft.com/office/drawing/2014/main" val="267970585"/>
                    </a:ext>
                  </a:extLst>
                </a:gridCol>
                <a:gridCol w="887869">
                  <a:extLst>
                    <a:ext uri="{9D8B030D-6E8A-4147-A177-3AD203B41FA5}">
                      <a16:colId xmlns:a16="http://schemas.microsoft.com/office/drawing/2014/main" val="224486472"/>
                    </a:ext>
                  </a:extLst>
                </a:gridCol>
                <a:gridCol w="887869">
                  <a:extLst>
                    <a:ext uri="{9D8B030D-6E8A-4147-A177-3AD203B41FA5}">
                      <a16:colId xmlns:a16="http://schemas.microsoft.com/office/drawing/2014/main" val="2741193956"/>
                    </a:ext>
                  </a:extLst>
                </a:gridCol>
                <a:gridCol w="887869">
                  <a:extLst>
                    <a:ext uri="{9D8B030D-6E8A-4147-A177-3AD203B41FA5}">
                      <a16:colId xmlns:a16="http://schemas.microsoft.com/office/drawing/2014/main" val="3175562535"/>
                    </a:ext>
                  </a:extLst>
                </a:gridCol>
                <a:gridCol w="887869">
                  <a:extLst>
                    <a:ext uri="{9D8B030D-6E8A-4147-A177-3AD203B41FA5}">
                      <a16:colId xmlns:a16="http://schemas.microsoft.com/office/drawing/2014/main" val="646238720"/>
                    </a:ext>
                  </a:extLst>
                </a:gridCol>
                <a:gridCol w="1033422">
                  <a:extLst>
                    <a:ext uri="{9D8B030D-6E8A-4147-A177-3AD203B41FA5}">
                      <a16:colId xmlns:a16="http://schemas.microsoft.com/office/drawing/2014/main" val="4043005534"/>
                    </a:ext>
                  </a:extLst>
                </a:gridCol>
              </a:tblGrid>
              <a:tr h="242848">
                <a:tc>
                  <a:txBody>
                    <a:bodyPr/>
                    <a:lstStyle/>
                    <a:p>
                      <a:pPr algn="l" fontAlgn="b"/>
                      <a:r>
                        <a:rPr lang="es-MX" sz="1400" b="1" u="none" strike="noStrike">
                          <a:effectLst/>
                          <a:latin typeface="gobCL" pitchFamily="50" charset="0"/>
                        </a:rPr>
                        <a:t> </a:t>
                      </a:r>
                      <a:endParaRPr lang="es-MX" sz="1400" b="1" i="0" u="none" strike="noStrike">
                        <a:solidFill>
                          <a:srgbClr val="000000"/>
                        </a:solidFill>
                        <a:effectLst/>
                        <a:latin typeface="gobCL" pitchFamily="50" charset="0"/>
                      </a:endParaRPr>
                    </a:p>
                  </a:txBody>
                  <a:tcPr marL="6350" marR="6350" marT="6350" marB="0" anchor="b">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solidFill>
                      <a:schemeClr val="bg1"/>
                    </a:solidFill>
                  </a:tcPr>
                </a:tc>
                <a:tc gridSpan="8">
                  <a:txBody>
                    <a:bodyPr/>
                    <a:lstStyle/>
                    <a:p>
                      <a:pPr algn="ctr" fontAlgn="b"/>
                      <a:r>
                        <a:rPr lang="es-MX" sz="1400" b="1" u="none" strike="noStrike">
                          <a:effectLst/>
                          <a:latin typeface="gobCL" pitchFamily="50" charset="0"/>
                        </a:rPr>
                        <a:t>Variación anual (%)</a:t>
                      </a:r>
                      <a:endParaRPr lang="es-MX" sz="1400" b="1" i="0" u="none" strike="noStrike">
                        <a:solidFill>
                          <a:srgbClr val="000000"/>
                        </a:solidFill>
                        <a:effectLst/>
                        <a:latin typeface="gobCL" pitchFamily="50" charset="0"/>
                      </a:endParaRPr>
                    </a:p>
                  </a:txBody>
                  <a:tcPr marL="6350" marR="6350" marT="6350" marB="0" anchor="b">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extLst>
                  <a:ext uri="{0D108BD9-81ED-4DB2-BD59-A6C34878D82A}">
                    <a16:rowId xmlns:a16="http://schemas.microsoft.com/office/drawing/2014/main" val="3187020334"/>
                  </a:ext>
                </a:extLst>
              </a:tr>
              <a:tr h="478677">
                <a:tc>
                  <a:txBody>
                    <a:bodyPr/>
                    <a:lstStyle/>
                    <a:p>
                      <a:pPr algn="l" rtl="0" fontAlgn="ctr"/>
                      <a:r>
                        <a:rPr lang="es-MX" sz="1400" u="none" strike="noStrike">
                          <a:effectLst/>
                          <a:latin typeface="gobCL" pitchFamily="50" charset="0"/>
                        </a:rPr>
                        <a:t> </a:t>
                      </a:r>
                      <a:endParaRPr lang="es-MX" sz="1400" b="1" i="0" u="none" strike="noStrike">
                        <a:solidFill>
                          <a:srgbClr val="000000"/>
                        </a:solidFill>
                        <a:effectLst/>
                        <a:latin typeface="gobCL" pitchFamily="50" charset="0"/>
                      </a:endParaRPr>
                    </a:p>
                  </a:txBody>
                  <a:tcPr marL="6350" marR="6350" marT="635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2700" cmpd="sng">
                      <a:noFill/>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rtl="0" fontAlgn="b"/>
                      <a:r>
                        <a:rPr lang="es-MX" sz="1400" u="none" strike="noStrike">
                          <a:effectLst/>
                          <a:latin typeface="gobCL" pitchFamily="50" charset="0"/>
                        </a:rPr>
                        <a:t>1991-1995</a:t>
                      </a:r>
                      <a:endParaRPr lang="es-MX" sz="1400" b="0" i="0" u="none" strike="noStrike">
                        <a:solidFill>
                          <a:srgbClr val="000000"/>
                        </a:solidFill>
                        <a:effectLst/>
                        <a:latin typeface="gobCL" pitchFamily="50" charset="0"/>
                      </a:endParaRPr>
                    </a:p>
                  </a:txBody>
                  <a:tcPr marL="6350" marR="6350" marT="6350" marB="0" anchor="ctr">
                    <a:lnL w="19050" cap="flat" cmpd="sng" algn="ctr">
                      <a:solidFill>
                        <a:schemeClr val="tx1"/>
                      </a:solidFill>
                      <a:prstDash val="solid"/>
                      <a:round/>
                      <a:headEnd type="none" w="med" len="med"/>
                      <a:tailEnd type="none" w="med" len="med"/>
                    </a:lnL>
                    <a:lnR w="12700" cmpd="sng">
                      <a:noFill/>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rtl="0" fontAlgn="b"/>
                      <a:r>
                        <a:rPr lang="es-MX" sz="1400" u="none" strike="noStrike">
                          <a:effectLst/>
                          <a:latin typeface="gobCL" pitchFamily="50" charset="0"/>
                        </a:rPr>
                        <a:t>1996-2000</a:t>
                      </a:r>
                      <a:endParaRPr lang="es-MX" sz="1400" b="0" i="0" u="none" strike="noStrike">
                        <a:solidFill>
                          <a:srgbClr val="000000"/>
                        </a:solidFill>
                        <a:effectLst/>
                        <a:latin typeface="gobCL" pitchFamily="50" charset="0"/>
                      </a:endParaRPr>
                    </a:p>
                  </a:txBody>
                  <a:tcPr marL="6350" marR="6350" marT="6350" marB="0" anchor="ctr">
                    <a:lnL w="12700" cmpd="sng">
                      <a:noFill/>
                    </a:lnL>
                    <a:lnR w="12700" cmpd="sng">
                      <a:noFill/>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rtl="0" fontAlgn="b"/>
                      <a:r>
                        <a:rPr lang="es-MX" sz="1400" u="none" strike="noStrike">
                          <a:effectLst/>
                          <a:latin typeface="gobCL" pitchFamily="50" charset="0"/>
                        </a:rPr>
                        <a:t>2001-2005</a:t>
                      </a:r>
                      <a:endParaRPr lang="es-MX" sz="1400" b="0" i="0" u="none" strike="noStrike">
                        <a:solidFill>
                          <a:srgbClr val="000000"/>
                        </a:solidFill>
                        <a:effectLst/>
                        <a:latin typeface="gobCL" pitchFamily="50" charset="0"/>
                      </a:endParaRPr>
                    </a:p>
                  </a:txBody>
                  <a:tcPr marL="6350" marR="6350" marT="6350" marB="0" anchor="ctr">
                    <a:lnL w="12700" cmpd="sng">
                      <a:noFill/>
                    </a:lnL>
                    <a:lnR w="12700" cmpd="sng">
                      <a:noFill/>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rtl="0" fontAlgn="b"/>
                      <a:r>
                        <a:rPr lang="es-MX" sz="1400" u="none" strike="noStrike">
                          <a:effectLst/>
                          <a:latin typeface="gobCL" pitchFamily="50" charset="0"/>
                        </a:rPr>
                        <a:t>2006-2010</a:t>
                      </a:r>
                      <a:endParaRPr lang="es-MX" sz="1400" b="0" i="0" u="none" strike="noStrike">
                        <a:solidFill>
                          <a:srgbClr val="000000"/>
                        </a:solidFill>
                        <a:effectLst/>
                        <a:latin typeface="gobCL" pitchFamily="50" charset="0"/>
                      </a:endParaRPr>
                    </a:p>
                  </a:txBody>
                  <a:tcPr marL="6350" marR="6350" marT="6350" marB="0" anchor="ctr">
                    <a:lnL w="12700" cmpd="sng">
                      <a:noFill/>
                    </a:lnL>
                    <a:lnR w="12700" cmpd="sng">
                      <a:noFill/>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rtl="0" fontAlgn="b"/>
                      <a:r>
                        <a:rPr lang="es-MX" sz="1400" u="none" strike="noStrike">
                          <a:effectLst/>
                          <a:latin typeface="gobCL" pitchFamily="50" charset="0"/>
                        </a:rPr>
                        <a:t>2011-2015</a:t>
                      </a:r>
                      <a:endParaRPr lang="es-MX" sz="1400" b="0" i="0" u="none" strike="noStrike">
                        <a:solidFill>
                          <a:srgbClr val="000000"/>
                        </a:solidFill>
                        <a:effectLst/>
                        <a:latin typeface="gobCL" pitchFamily="50" charset="0"/>
                      </a:endParaRPr>
                    </a:p>
                  </a:txBody>
                  <a:tcPr marL="6350" marR="6350" marT="6350" marB="0" anchor="ctr">
                    <a:lnL w="12700" cmpd="sng">
                      <a:noFill/>
                    </a:lnL>
                    <a:lnR w="12700" cmpd="sng">
                      <a:noFill/>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rtl="0" fontAlgn="b"/>
                      <a:r>
                        <a:rPr lang="es-MX" sz="1400" u="none" strike="noStrike">
                          <a:effectLst/>
                          <a:latin typeface="gobCL" pitchFamily="50" charset="0"/>
                        </a:rPr>
                        <a:t>2016-2020</a:t>
                      </a:r>
                      <a:endParaRPr lang="es-MX" sz="1400" b="0" i="0" u="none" strike="noStrike">
                        <a:solidFill>
                          <a:srgbClr val="000000"/>
                        </a:solidFill>
                        <a:effectLst/>
                        <a:latin typeface="gobCL" pitchFamily="50" charset="0"/>
                      </a:endParaRPr>
                    </a:p>
                  </a:txBody>
                  <a:tcPr marL="6350" marR="6350" marT="6350" marB="0" anchor="ctr">
                    <a:lnL w="12700" cmpd="sng">
                      <a:noFill/>
                    </a:lnL>
                    <a:lnR w="12700" cmpd="sng">
                      <a:noFill/>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rtl="0" fontAlgn="b"/>
                      <a:r>
                        <a:rPr lang="es-MX" sz="1400" b="1" u="none" strike="noStrike">
                          <a:effectLst/>
                          <a:latin typeface="gobCL" pitchFamily="50" charset="0"/>
                        </a:rPr>
                        <a:t>2021-2023</a:t>
                      </a:r>
                      <a:endParaRPr lang="es-MX" sz="1400" b="1" i="0" u="none" strike="noStrike">
                        <a:solidFill>
                          <a:srgbClr val="000000"/>
                        </a:solidFill>
                        <a:effectLst/>
                        <a:latin typeface="gobCL" pitchFamily="50" charset="0"/>
                      </a:endParaRPr>
                    </a:p>
                  </a:txBody>
                  <a:tcPr marL="6350" marR="6350" marT="6350" marB="0" anchor="ctr">
                    <a:lnL w="12700" cmpd="sng">
                      <a:noFill/>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rtl="0" fontAlgn="b"/>
                      <a:r>
                        <a:rPr lang="es-MX" sz="1400" b="1" u="none" strike="noStrike">
                          <a:solidFill>
                            <a:srgbClr val="E03B26"/>
                          </a:solidFill>
                          <a:effectLst/>
                          <a:latin typeface="gobCL" pitchFamily="50" charset="0"/>
                        </a:rPr>
                        <a:t>2023</a:t>
                      </a:r>
                      <a:endParaRPr lang="es-MX" sz="1400" b="1" i="0" u="none" strike="noStrike">
                        <a:solidFill>
                          <a:srgbClr val="E03B26"/>
                        </a:solidFill>
                        <a:effectLst/>
                        <a:latin typeface="gobCL" pitchFamily="50" charset="0"/>
                      </a:endParaRPr>
                    </a:p>
                  </a:txBody>
                  <a:tcPr marL="6350" marR="6350" marT="635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642224992"/>
                  </a:ext>
                </a:extLst>
              </a:tr>
              <a:tr h="242848">
                <a:tc>
                  <a:txBody>
                    <a:bodyPr/>
                    <a:lstStyle/>
                    <a:p>
                      <a:pPr marL="72000" algn="l" rtl="0" fontAlgn="ctr"/>
                      <a:r>
                        <a:rPr lang="es-MX" sz="1400" u="none" strike="noStrike">
                          <a:effectLst/>
                          <a:latin typeface="gobCL" pitchFamily="50" charset="0"/>
                        </a:rPr>
                        <a:t>Agricultura, caza y pesca</a:t>
                      </a:r>
                      <a:endParaRPr lang="es-MX" sz="1400" b="1" i="0" u="none" strike="noStrike">
                        <a:solidFill>
                          <a:srgbClr val="000000"/>
                        </a:solidFill>
                        <a:effectLst/>
                        <a:latin typeface="gobCL" pitchFamily="50" charset="0"/>
                      </a:endParaRPr>
                    </a:p>
                  </a:txBody>
                  <a:tcPr marL="6350" marR="6350" marT="635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solidFill>
                      <a:schemeClr val="bg1">
                        <a:lumMod val="85000"/>
                      </a:schemeClr>
                    </a:solidFill>
                  </a:tcPr>
                </a:tc>
                <a:tc>
                  <a:txBody>
                    <a:bodyPr/>
                    <a:lstStyle/>
                    <a:p>
                      <a:pPr algn="ctr">
                        <a:lnSpc>
                          <a:spcPct val="107000"/>
                        </a:lnSpc>
                        <a:spcAft>
                          <a:spcPts val="800"/>
                        </a:spcAft>
                      </a:pPr>
                      <a:r>
                        <a:rPr lang="es-MX" sz="1400" kern="100">
                          <a:effectLst/>
                          <a:latin typeface="gobCL" panose="02000603050000020004"/>
                          <a:ea typeface="Calibri" panose="020F0502020204030204" pitchFamily="34" charset="0"/>
                          <a:cs typeface="Arial" panose="020B0604020202020204" pitchFamily="34" charset="0"/>
                        </a:rPr>
                        <a:t>4.7%</a:t>
                      </a:r>
                      <a:endParaRPr lang="es-CL" sz="1400" kern="100">
                        <a:effectLst/>
                        <a:latin typeface="gobCL" panose="02000603050000020004"/>
                        <a:ea typeface="Calibri" panose="020F0502020204030204" pitchFamily="34" charset="0"/>
                        <a:cs typeface="Arial" panose="020B0604020202020204" pitchFamily="34" charset="0"/>
                      </a:endParaRPr>
                    </a:p>
                  </a:txBody>
                  <a:tcPr marL="68580" marR="68580" marT="0" marB="0" anchor="ctr">
                    <a:lnL w="19050" cap="flat" cmpd="sng" algn="ctr">
                      <a:solidFill>
                        <a:schemeClr val="tx1"/>
                      </a:solidFill>
                      <a:prstDash val="solid"/>
                      <a:round/>
                      <a:headEnd type="none" w="med" len="med"/>
                      <a:tailEnd type="none" w="med" len="med"/>
                    </a:lnL>
                    <a:lnR w="12700" cmpd="sng">
                      <a:noFill/>
                    </a:lnR>
                    <a:lnT w="1905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solidFill>
                      <a:schemeClr val="bg1">
                        <a:lumMod val="85000"/>
                      </a:schemeClr>
                    </a:solidFill>
                  </a:tcPr>
                </a:tc>
                <a:tc>
                  <a:txBody>
                    <a:bodyPr/>
                    <a:lstStyle/>
                    <a:p>
                      <a:pPr algn="ctr">
                        <a:lnSpc>
                          <a:spcPct val="107000"/>
                        </a:lnSpc>
                        <a:spcAft>
                          <a:spcPts val="800"/>
                        </a:spcAft>
                      </a:pPr>
                      <a:r>
                        <a:rPr lang="es-MX" sz="1400" kern="100">
                          <a:effectLst/>
                          <a:latin typeface="gobCL" panose="02000603050000020004"/>
                          <a:ea typeface="Calibri" panose="020F0502020204030204" pitchFamily="34" charset="0"/>
                          <a:cs typeface="Arial" panose="020B0604020202020204" pitchFamily="34" charset="0"/>
                        </a:rPr>
                        <a:t>1.9%</a:t>
                      </a:r>
                      <a:endParaRPr lang="es-CL" sz="1400" kern="100">
                        <a:effectLst/>
                        <a:latin typeface="gobCL" panose="02000603050000020004"/>
                        <a:ea typeface="Calibri" panose="020F0502020204030204" pitchFamily="34" charset="0"/>
                        <a:cs typeface="Arial" panose="020B0604020202020204" pitchFamily="34" charset="0"/>
                      </a:endParaRPr>
                    </a:p>
                  </a:txBody>
                  <a:tcPr marL="68580" marR="68580" marT="0" marB="0" anchor="ctr">
                    <a:lnL w="12700" cmpd="sng">
                      <a:noFill/>
                    </a:lnL>
                    <a:lnR w="12700" cmpd="sng">
                      <a:noFill/>
                    </a:lnR>
                    <a:lnT w="1905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solidFill>
                      <a:schemeClr val="bg1">
                        <a:lumMod val="85000"/>
                      </a:schemeClr>
                    </a:solidFill>
                  </a:tcPr>
                </a:tc>
                <a:tc>
                  <a:txBody>
                    <a:bodyPr/>
                    <a:lstStyle/>
                    <a:p>
                      <a:pPr algn="ctr">
                        <a:lnSpc>
                          <a:spcPct val="107000"/>
                        </a:lnSpc>
                        <a:spcAft>
                          <a:spcPts val="800"/>
                        </a:spcAft>
                      </a:pPr>
                      <a:r>
                        <a:rPr lang="es-MX" sz="1400" kern="100">
                          <a:effectLst/>
                          <a:latin typeface="gobCL" panose="02000603050000020004"/>
                          <a:ea typeface="Calibri" panose="020F0502020204030204" pitchFamily="34" charset="0"/>
                          <a:cs typeface="Arial" panose="020B0604020202020204" pitchFamily="34" charset="0"/>
                        </a:rPr>
                        <a:t>6.9%</a:t>
                      </a:r>
                      <a:endParaRPr lang="es-CL" sz="1400" kern="100">
                        <a:effectLst/>
                        <a:latin typeface="gobCL" panose="02000603050000020004"/>
                        <a:ea typeface="Calibri" panose="020F0502020204030204" pitchFamily="34" charset="0"/>
                        <a:cs typeface="Arial" panose="020B0604020202020204" pitchFamily="34" charset="0"/>
                      </a:endParaRPr>
                    </a:p>
                  </a:txBody>
                  <a:tcPr marL="68580" marR="68580" marT="0" marB="0" anchor="ctr">
                    <a:lnL w="12700" cmpd="sng">
                      <a:noFill/>
                    </a:lnL>
                    <a:lnR w="12700" cmpd="sng">
                      <a:noFill/>
                    </a:lnR>
                    <a:lnT w="1905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solidFill>
                      <a:schemeClr val="bg1">
                        <a:lumMod val="85000"/>
                      </a:schemeClr>
                    </a:solidFill>
                  </a:tcPr>
                </a:tc>
                <a:tc>
                  <a:txBody>
                    <a:bodyPr/>
                    <a:lstStyle/>
                    <a:p>
                      <a:pPr algn="ctr">
                        <a:lnSpc>
                          <a:spcPct val="107000"/>
                        </a:lnSpc>
                        <a:spcAft>
                          <a:spcPts val="800"/>
                        </a:spcAft>
                      </a:pPr>
                      <a:r>
                        <a:rPr lang="es-MX" sz="1400" kern="100">
                          <a:effectLst/>
                          <a:latin typeface="gobCL" panose="02000603050000020004"/>
                          <a:ea typeface="Calibri" panose="020F0502020204030204" pitchFamily="34" charset="0"/>
                          <a:cs typeface="Arial" panose="020B0604020202020204" pitchFamily="34" charset="0"/>
                        </a:rPr>
                        <a:t>4.8%</a:t>
                      </a:r>
                      <a:endParaRPr lang="es-CL" sz="1400" kern="100">
                        <a:effectLst/>
                        <a:latin typeface="gobCL" panose="02000603050000020004"/>
                        <a:ea typeface="Calibri" panose="020F0502020204030204" pitchFamily="34" charset="0"/>
                        <a:cs typeface="Arial" panose="020B0604020202020204" pitchFamily="34" charset="0"/>
                      </a:endParaRPr>
                    </a:p>
                  </a:txBody>
                  <a:tcPr marL="68580" marR="68580" marT="0" marB="0" anchor="ctr">
                    <a:lnL w="12700" cmpd="sng">
                      <a:noFill/>
                    </a:lnL>
                    <a:lnR w="12700" cmpd="sng">
                      <a:noFill/>
                    </a:lnR>
                    <a:lnT w="1905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solidFill>
                      <a:schemeClr val="bg1">
                        <a:lumMod val="85000"/>
                      </a:schemeClr>
                    </a:solidFill>
                  </a:tcPr>
                </a:tc>
                <a:tc>
                  <a:txBody>
                    <a:bodyPr/>
                    <a:lstStyle/>
                    <a:p>
                      <a:pPr algn="ctr">
                        <a:lnSpc>
                          <a:spcPct val="107000"/>
                        </a:lnSpc>
                        <a:spcAft>
                          <a:spcPts val="800"/>
                        </a:spcAft>
                      </a:pPr>
                      <a:r>
                        <a:rPr lang="es-MX" sz="1400" kern="100">
                          <a:effectLst/>
                          <a:latin typeface="gobCL" panose="02000603050000020004"/>
                          <a:ea typeface="Calibri" panose="020F0502020204030204" pitchFamily="34" charset="0"/>
                          <a:cs typeface="Arial" panose="020B0604020202020204" pitchFamily="34" charset="0"/>
                        </a:rPr>
                        <a:t>3.0%</a:t>
                      </a:r>
                      <a:endParaRPr lang="es-CL" sz="1400" kern="100">
                        <a:effectLst/>
                        <a:latin typeface="gobCL" panose="02000603050000020004"/>
                        <a:ea typeface="Calibri" panose="020F0502020204030204" pitchFamily="34" charset="0"/>
                        <a:cs typeface="Arial" panose="020B0604020202020204" pitchFamily="34" charset="0"/>
                      </a:endParaRPr>
                    </a:p>
                  </a:txBody>
                  <a:tcPr marL="68580" marR="68580" marT="0" marB="0" anchor="ctr">
                    <a:lnL w="12700" cmpd="sng">
                      <a:noFill/>
                    </a:lnL>
                    <a:lnR w="12700" cmpd="sng">
                      <a:noFill/>
                    </a:lnR>
                    <a:lnT w="1905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solidFill>
                      <a:schemeClr val="bg1">
                        <a:lumMod val="85000"/>
                      </a:schemeClr>
                    </a:solidFill>
                  </a:tcPr>
                </a:tc>
                <a:tc>
                  <a:txBody>
                    <a:bodyPr/>
                    <a:lstStyle/>
                    <a:p>
                      <a:pPr algn="ctr">
                        <a:lnSpc>
                          <a:spcPct val="107000"/>
                        </a:lnSpc>
                        <a:spcAft>
                          <a:spcPts val="800"/>
                        </a:spcAft>
                      </a:pPr>
                      <a:r>
                        <a:rPr lang="es-MX" sz="1400" kern="100">
                          <a:effectLst/>
                          <a:latin typeface="gobCL" panose="02000603050000020004"/>
                          <a:ea typeface="Calibri" panose="020F0502020204030204" pitchFamily="34" charset="0"/>
                          <a:cs typeface="Arial" panose="020B0604020202020204" pitchFamily="34" charset="0"/>
                        </a:rPr>
                        <a:t>2.9%</a:t>
                      </a:r>
                      <a:endParaRPr lang="es-CL" sz="1400" kern="100">
                        <a:effectLst/>
                        <a:latin typeface="gobCL" panose="02000603050000020004"/>
                        <a:ea typeface="Calibri" panose="020F0502020204030204" pitchFamily="34" charset="0"/>
                        <a:cs typeface="Arial" panose="020B0604020202020204" pitchFamily="34" charset="0"/>
                      </a:endParaRPr>
                    </a:p>
                  </a:txBody>
                  <a:tcPr marL="68580" marR="68580" marT="0" marB="0" anchor="ctr">
                    <a:lnL w="12700" cmpd="sng">
                      <a:noFill/>
                    </a:lnL>
                    <a:lnR w="12700" cmpd="sng">
                      <a:noFill/>
                    </a:lnR>
                    <a:lnT w="1905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solidFill>
                      <a:schemeClr val="bg1">
                        <a:lumMod val="85000"/>
                      </a:schemeClr>
                    </a:solidFill>
                  </a:tcPr>
                </a:tc>
                <a:tc>
                  <a:txBody>
                    <a:bodyPr/>
                    <a:lstStyle/>
                    <a:p>
                      <a:pPr algn="ctr">
                        <a:lnSpc>
                          <a:spcPct val="107000"/>
                        </a:lnSpc>
                        <a:spcAft>
                          <a:spcPts val="800"/>
                        </a:spcAft>
                      </a:pPr>
                      <a:r>
                        <a:rPr lang="es-MX" sz="1400" b="1" u="none" strike="noStrike" kern="1200">
                          <a:solidFill>
                            <a:schemeClr val="dk1"/>
                          </a:solidFill>
                          <a:effectLst/>
                          <a:latin typeface="gobCL" pitchFamily="50" charset="0"/>
                          <a:ea typeface="+mn-ea"/>
                          <a:cs typeface="+mn-cs"/>
                        </a:rPr>
                        <a:t>0.4%</a:t>
                      </a:r>
                      <a:endParaRPr lang="es-CL" sz="1400" b="1" u="none" strike="noStrike" kern="1200">
                        <a:solidFill>
                          <a:schemeClr val="dk1"/>
                        </a:solidFill>
                        <a:effectLst/>
                        <a:latin typeface="gobCL" pitchFamily="50" charset="0"/>
                        <a:ea typeface="+mn-ea"/>
                        <a:cs typeface="+mn-cs"/>
                      </a:endParaRPr>
                    </a:p>
                  </a:txBody>
                  <a:tcPr marL="68580" marR="68580" marT="0" marB="0" anchor="ctr">
                    <a:lnL w="12700" cmpd="sng">
                      <a:noFill/>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solidFill>
                      <a:schemeClr val="bg1">
                        <a:lumMod val="85000"/>
                      </a:schemeClr>
                    </a:solidFill>
                  </a:tcPr>
                </a:tc>
                <a:tc>
                  <a:txBody>
                    <a:bodyPr/>
                    <a:lstStyle/>
                    <a:p>
                      <a:pPr algn="ctr">
                        <a:lnSpc>
                          <a:spcPct val="107000"/>
                        </a:lnSpc>
                        <a:spcAft>
                          <a:spcPts val="800"/>
                        </a:spcAft>
                      </a:pPr>
                      <a:r>
                        <a:rPr lang="es-MX" sz="1400" b="1" u="none" strike="noStrike" kern="1200">
                          <a:solidFill>
                            <a:srgbClr val="E03B26"/>
                          </a:solidFill>
                          <a:effectLst/>
                          <a:latin typeface="gobCL" pitchFamily="50" charset="0"/>
                          <a:ea typeface="+mn-ea"/>
                          <a:cs typeface="+mn-cs"/>
                        </a:rPr>
                        <a:t>-0.5%</a:t>
                      </a:r>
                      <a:endParaRPr lang="es-CL" sz="1400" b="1" u="none" strike="noStrike" kern="1200">
                        <a:solidFill>
                          <a:srgbClr val="E03B26"/>
                        </a:solidFill>
                        <a:effectLst/>
                        <a:latin typeface="gobCL" pitchFamily="50" charset="0"/>
                        <a:ea typeface="+mn-ea"/>
                        <a:cs typeface="+mn-cs"/>
                      </a:endParaRPr>
                    </a:p>
                  </a:txBody>
                  <a:tcPr marL="68580" marR="68580"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solidFill>
                      <a:schemeClr val="bg1">
                        <a:lumMod val="85000"/>
                      </a:schemeClr>
                    </a:solidFill>
                  </a:tcPr>
                </a:tc>
                <a:extLst>
                  <a:ext uri="{0D108BD9-81ED-4DB2-BD59-A6C34878D82A}">
                    <a16:rowId xmlns:a16="http://schemas.microsoft.com/office/drawing/2014/main" val="4030133711"/>
                  </a:ext>
                </a:extLst>
              </a:tr>
              <a:tr h="596592">
                <a:tc>
                  <a:txBody>
                    <a:bodyPr/>
                    <a:lstStyle/>
                    <a:p>
                      <a:pPr marL="72000" algn="l" rtl="0" fontAlgn="ctr"/>
                      <a:r>
                        <a:rPr lang="es-MX" sz="1400" u="none" strike="noStrike">
                          <a:effectLst/>
                          <a:latin typeface="gobCL" pitchFamily="50" charset="0"/>
                        </a:rPr>
                        <a:t>Minería</a:t>
                      </a:r>
                      <a:endParaRPr lang="es-MX" sz="1400" b="1" i="0" u="none" strike="noStrike">
                        <a:solidFill>
                          <a:srgbClr val="000000"/>
                        </a:solidFill>
                        <a:effectLst/>
                        <a:latin typeface="gobCL" pitchFamily="50" charset="0"/>
                      </a:endParaRPr>
                    </a:p>
                  </a:txBody>
                  <a:tcPr marL="6350" marR="6350" marT="635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1"/>
                    </a:solidFill>
                  </a:tcPr>
                </a:tc>
                <a:tc>
                  <a:txBody>
                    <a:bodyPr/>
                    <a:lstStyle/>
                    <a:p>
                      <a:pPr algn="ctr">
                        <a:lnSpc>
                          <a:spcPct val="107000"/>
                        </a:lnSpc>
                        <a:spcAft>
                          <a:spcPts val="800"/>
                        </a:spcAft>
                      </a:pPr>
                      <a:r>
                        <a:rPr lang="es-MX" sz="1400" kern="100">
                          <a:effectLst/>
                          <a:latin typeface="gobCL" panose="02000603050000020004"/>
                          <a:ea typeface="Calibri" panose="020F0502020204030204" pitchFamily="34" charset="0"/>
                          <a:cs typeface="Arial" panose="020B0604020202020204" pitchFamily="34" charset="0"/>
                        </a:rPr>
                        <a:t>2.4%</a:t>
                      </a:r>
                      <a:endParaRPr lang="es-CL" sz="1400" kern="100">
                        <a:effectLst/>
                        <a:latin typeface="gobCL" panose="02000603050000020004"/>
                        <a:ea typeface="Calibri" panose="020F0502020204030204" pitchFamily="34" charset="0"/>
                        <a:cs typeface="Arial" panose="020B0604020202020204" pitchFamily="34" charset="0"/>
                      </a:endParaRPr>
                    </a:p>
                  </a:txBody>
                  <a:tcPr marL="68580" marR="68580" marT="0" marB="0" anchor="ctr">
                    <a:lnL w="19050"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tc>
                  <a:txBody>
                    <a:bodyPr/>
                    <a:lstStyle/>
                    <a:p>
                      <a:pPr algn="ctr">
                        <a:lnSpc>
                          <a:spcPct val="107000"/>
                        </a:lnSpc>
                        <a:spcAft>
                          <a:spcPts val="800"/>
                        </a:spcAft>
                      </a:pPr>
                      <a:r>
                        <a:rPr lang="es-MX" sz="1400" kern="100">
                          <a:effectLst/>
                          <a:latin typeface="gobCL" panose="02000603050000020004"/>
                          <a:ea typeface="Calibri" panose="020F0502020204030204" pitchFamily="34" charset="0"/>
                          <a:cs typeface="Arial" panose="020B0604020202020204" pitchFamily="34" charset="0"/>
                        </a:rPr>
                        <a:t>7.5%</a:t>
                      </a:r>
                      <a:endParaRPr lang="es-CL" sz="1400" kern="100">
                        <a:effectLst/>
                        <a:latin typeface="gobCL" panose="02000603050000020004"/>
                        <a:ea typeface="Calibri" panose="020F0502020204030204" pitchFamily="34" charset="0"/>
                        <a:cs typeface="Arial" panose="020B0604020202020204" pitchFamily="34" charset="0"/>
                      </a:endParaRPr>
                    </a:p>
                  </a:txBody>
                  <a:tcPr marL="68580" marR="6858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tc>
                  <a:txBody>
                    <a:bodyPr/>
                    <a:lstStyle/>
                    <a:p>
                      <a:pPr algn="ctr">
                        <a:lnSpc>
                          <a:spcPct val="107000"/>
                        </a:lnSpc>
                        <a:spcAft>
                          <a:spcPts val="800"/>
                        </a:spcAft>
                      </a:pPr>
                      <a:r>
                        <a:rPr lang="es-MX" sz="1400" kern="100">
                          <a:effectLst/>
                          <a:latin typeface="gobCL" panose="02000603050000020004"/>
                          <a:ea typeface="Calibri" panose="020F0502020204030204" pitchFamily="34" charset="0"/>
                          <a:cs typeface="Arial" panose="020B0604020202020204" pitchFamily="34" charset="0"/>
                        </a:rPr>
                        <a:t>-9.1%</a:t>
                      </a:r>
                      <a:endParaRPr lang="es-CL" sz="1400" kern="100">
                        <a:effectLst/>
                        <a:latin typeface="gobCL" panose="02000603050000020004"/>
                        <a:ea typeface="Calibri" panose="020F0502020204030204" pitchFamily="34" charset="0"/>
                        <a:cs typeface="Arial" panose="020B0604020202020204" pitchFamily="34" charset="0"/>
                      </a:endParaRPr>
                    </a:p>
                  </a:txBody>
                  <a:tcPr marL="68580" marR="6858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tc>
                  <a:txBody>
                    <a:bodyPr/>
                    <a:lstStyle/>
                    <a:p>
                      <a:pPr algn="ctr">
                        <a:lnSpc>
                          <a:spcPct val="107000"/>
                        </a:lnSpc>
                        <a:spcAft>
                          <a:spcPts val="800"/>
                        </a:spcAft>
                      </a:pPr>
                      <a:r>
                        <a:rPr lang="es-MX" sz="1400" kern="100">
                          <a:effectLst/>
                          <a:latin typeface="gobCL" panose="02000603050000020004"/>
                          <a:ea typeface="Calibri" panose="020F0502020204030204" pitchFamily="34" charset="0"/>
                          <a:cs typeface="Arial" panose="020B0604020202020204" pitchFamily="34" charset="0"/>
                        </a:rPr>
                        <a:t>-8.3%</a:t>
                      </a:r>
                      <a:endParaRPr lang="es-CL" sz="1400" kern="100">
                        <a:effectLst/>
                        <a:latin typeface="gobCL" panose="02000603050000020004"/>
                        <a:ea typeface="Calibri" panose="020F0502020204030204" pitchFamily="34" charset="0"/>
                        <a:cs typeface="Arial" panose="020B0604020202020204" pitchFamily="34" charset="0"/>
                      </a:endParaRPr>
                    </a:p>
                  </a:txBody>
                  <a:tcPr marL="68580" marR="6858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tc>
                  <a:txBody>
                    <a:bodyPr/>
                    <a:lstStyle/>
                    <a:p>
                      <a:pPr algn="ctr">
                        <a:lnSpc>
                          <a:spcPct val="107000"/>
                        </a:lnSpc>
                        <a:spcAft>
                          <a:spcPts val="800"/>
                        </a:spcAft>
                      </a:pPr>
                      <a:r>
                        <a:rPr lang="es-MX" sz="1400" kern="100">
                          <a:effectLst/>
                          <a:latin typeface="gobCL" panose="02000603050000020004"/>
                          <a:ea typeface="Calibri" panose="020F0502020204030204" pitchFamily="34" charset="0"/>
                          <a:cs typeface="Arial" panose="020B0604020202020204" pitchFamily="34" charset="0"/>
                        </a:rPr>
                        <a:t>-8.2%</a:t>
                      </a:r>
                      <a:endParaRPr lang="es-CL" sz="1400" kern="100">
                        <a:effectLst/>
                        <a:latin typeface="gobCL" panose="02000603050000020004"/>
                        <a:ea typeface="Calibri" panose="020F0502020204030204" pitchFamily="34" charset="0"/>
                        <a:cs typeface="Arial" panose="020B0604020202020204" pitchFamily="34" charset="0"/>
                      </a:endParaRPr>
                    </a:p>
                  </a:txBody>
                  <a:tcPr marL="68580" marR="6858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tc>
                  <a:txBody>
                    <a:bodyPr/>
                    <a:lstStyle/>
                    <a:p>
                      <a:pPr algn="ctr">
                        <a:lnSpc>
                          <a:spcPct val="107000"/>
                        </a:lnSpc>
                        <a:spcAft>
                          <a:spcPts val="800"/>
                        </a:spcAft>
                      </a:pPr>
                      <a:r>
                        <a:rPr lang="es-MX" sz="1400" kern="100">
                          <a:effectLst/>
                          <a:latin typeface="gobCL" panose="02000603050000020004"/>
                          <a:ea typeface="Calibri" panose="020F0502020204030204" pitchFamily="34" charset="0"/>
                          <a:cs typeface="Arial" panose="020B0604020202020204" pitchFamily="34" charset="0"/>
                        </a:rPr>
                        <a:t>-2.5%</a:t>
                      </a:r>
                      <a:endParaRPr lang="es-CL" sz="1400" kern="100">
                        <a:effectLst/>
                        <a:latin typeface="gobCL" panose="02000603050000020004"/>
                        <a:ea typeface="Calibri" panose="020F0502020204030204" pitchFamily="34" charset="0"/>
                        <a:cs typeface="Arial" panose="020B0604020202020204" pitchFamily="34" charset="0"/>
                      </a:endParaRPr>
                    </a:p>
                  </a:txBody>
                  <a:tcPr marL="68580" marR="6858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tc>
                  <a:txBody>
                    <a:bodyPr/>
                    <a:lstStyle/>
                    <a:p>
                      <a:pPr algn="ctr">
                        <a:lnSpc>
                          <a:spcPct val="107000"/>
                        </a:lnSpc>
                        <a:spcAft>
                          <a:spcPts val="800"/>
                        </a:spcAft>
                      </a:pPr>
                      <a:r>
                        <a:rPr lang="es-MX" sz="1400" b="1" u="none" strike="noStrike" kern="1200">
                          <a:solidFill>
                            <a:schemeClr val="dk1"/>
                          </a:solidFill>
                          <a:effectLst/>
                          <a:latin typeface="gobCL" pitchFamily="50" charset="0"/>
                          <a:ea typeface="+mn-ea"/>
                          <a:cs typeface="+mn-cs"/>
                        </a:rPr>
                        <a:t>-10.2%</a:t>
                      </a:r>
                      <a:endParaRPr lang="es-CL" sz="1400" b="1" u="none" strike="noStrike" kern="1200">
                        <a:solidFill>
                          <a:schemeClr val="dk1"/>
                        </a:solidFill>
                        <a:effectLst/>
                        <a:latin typeface="gobCL" pitchFamily="50" charset="0"/>
                        <a:ea typeface="+mn-ea"/>
                        <a:cs typeface="+mn-cs"/>
                      </a:endParaRPr>
                    </a:p>
                  </a:txBody>
                  <a:tcPr marL="68580" marR="68580" marT="0" marB="0" anchor="ctr">
                    <a:lnL w="12700" cmpd="sng">
                      <a:noFill/>
                    </a:lnL>
                    <a:lnR w="1905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1"/>
                    </a:solidFill>
                  </a:tcPr>
                </a:tc>
                <a:tc>
                  <a:txBody>
                    <a:bodyPr/>
                    <a:lstStyle/>
                    <a:p>
                      <a:pPr algn="ctr">
                        <a:lnSpc>
                          <a:spcPct val="107000"/>
                        </a:lnSpc>
                        <a:spcAft>
                          <a:spcPts val="800"/>
                        </a:spcAft>
                      </a:pPr>
                      <a:r>
                        <a:rPr lang="es-MX" sz="1400" b="1" u="none" strike="noStrike" kern="1200">
                          <a:solidFill>
                            <a:srgbClr val="E03B26"/>
                          </a:solidFill>
                          <a:effectLst/>
                          <a:latin typeface="gobCL" pitchFamily="50" charset="0"/>
                          <a:ea typeface="+mn-ea"/>
                          <a:cs typeface="+mn-cs"/>
                        </a:rPr>
                        <a:t>-5.4%</a:t>
                      </a:r>
                      <a:endParaRPr lang="es-CL" sz="1400" b="1" u="none" strike="noStrike" kern="1200">
                        <a:solidFill>
                          <a:srgbClr val="E03B26"/>
                        </a:solidFill>
                        <a:effectLst/>
                        <a:latin typeface="gobCL" pitchFamily="50" charset="0"/>
                        <a:ea typeface="+mn-ea"/>
                        <a:cs typeface="+mn-cs"/>
                      </a:endParaRPr>
                    </a:p>
                  </a:txBody>
                  <a:tcPr marL="68580" marR="68580"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223909105"/>
                  </a:ext>
                </a:extLst>
              </a:tr>
              <a:tr h="242848">
                <a:tc>
                  <a:txBody>
                    <a:bodyPr/>
                    <a:lstStyle/>
                    <a:p>
                      <a:pPr marL="72000" algn="l" rtl="0" fontAlgn="ctr"/>
                      <a:r>
                        <a:rPr lang="es-MX" sz="1400" u="none" strike="noStrike">
                          <a:effectLst/>
                          <a:latin typeface="gobCL" pitchFamily="50" charset="0"/>
                        </a:rPr>
                        <a:t>Industria</a:t>
                      </a:r>
                      <a:endParaRPr lang="es-MX" sz="1400" b="1" i="0" u="none" strike="noStrike">
                        <a:solidFill>
                          <a:srgbClr val="000000"/>
                        </a:solidFill>
                        <a:effectLst/>
                        <a:latin typeface="gobCL" pitchFamily="50" charset="0"/>
                      </a:endParaRPr>
                    </a:p>
                  </a:txBody>
                  <a:tcPr marL="6350" marR="6350" marT="635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1">
                        <a:lumMod val="85000"/>
                      </a:schemeClr>
                    </a:solidFill>
                  </a:tcPr>
                </a:tc>
                <a:tc>
                  <a:txBody>
                    <a:bodyPr/>
                    <a:lstStyle/>
                    <a:p>
                      <a:pPr algn="ctr">
                        <a:lnSpc>
                          <a:spcPct val="107000"/>
                        </a:lnSpc>
                        <a:spcAft>
                          <a:spcPts val="800"/>
                        </a:spcAft>
                      </a:pPr>
                      <a:r>
                        <a:rPr lang="es-MX" sz="1400" kern="100">
                          <a:effectLst/>
                          <a:latin typeface="gobCL" panose="02000603050000020004"/>
                          <a:ea typeface="Calibri" panose="020F0502020204030204" pitchFamily="34" charset="0"/>
                          <a:cs typeface="Arial" panose="020B0604020202020204" pitchFamily="34" charset="0"/>
                        </a:rPr>
                        <a:t>3.7%</a:t>
                      </a:r>
                      <a:endParaRPr lang="es-CL" sz="1400" kern="100">
                        <a:effectLst/>
                        <a:latin typeface="gobCL" panose="02000603050000020004"/>
                        <a:ea typeface="Calibri" panose="020F0502020204030204" pitchFamily="34" charset="0"/>
                        <a:cs typeface="Arial" panose="020B0604020202020204" pitchFamily="34" charset="0"/>
                      </a:endParaRPr>
                    </a:p>
                  </a:txBody>
                  <a:tcPr marL="68580" marR="68580" marT="0" marB="0" anchor="ctr">
                    <a:lnL w="19050"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solidFill>
                      <a:schemeClr val="bg1">
                        <a:lumMod val="85000"/>
                      </a:schemeClr>
                    </a:solidFill>
                  </a:tcPr>
                </a:tc>
                <a:tc>
                  <a:txBody>
                    <a:bodyPr/>
                    <a:lstStyle/>
                    <a:p>
                      <a:pPr algn="ctr">
                        <a:lnSpc>
                          <a:spcPct val="107000"/>
                        </a:lnSpc>
                        <a:spcAft>
                          <a:spcPts val="800"/>
                        </a:spcAft>
                      </a:pPr>
                      <a:r>
                        <a:rPr lang="es-MX" sz="1400" kern="100">
                          <a:effectLst/>
                          <a:latin typeface="gobCL" panose="02000603050000020004"/>
                          <a:ea typeface="Calibri" panose="020F0502020204030204" pitchFamily="34" charset="0"/>
                          <a:cs typeface="Arial" panose="020B0604020202020204" pitchFamily="34" charset="0"/>
                        </a:rPr>
                        <a:t>0.7%</a:t>
                      </a:r>
                      <a:endParaRPr lang="es-CL" sz="1400" kern="100">
                        <a:effectLst/>
                        <a:latin typeface="gobCL" panose="02000603050000020004"/>
                        <a:ea typeface="Calibri" panose="020F0502020204030204" pitchFamily="34" charset="0"/>
                        <a:cs typeface="Arial" panose="020B0604020202020204" pitchFamily="34" charset="0"/>
                      </a:endParaRPr>
                    </a:p>
                  </a:txBody>
                  <a:tcPr marL="68580" marR="6858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lumMod val="85000"/>
                      </a:schemeClr>
                    </a:solidFill>
                  </a:tcPr>
                </a:tc>
                <a:tc>
                  <a:txBody>
                    <a:bodyPr/>
                    <a:lstStyle/>
                    <a:p>
                      <a:pPr algn="ctr">
                        <a:lnSpc>
                          <a:spcPct val="107000"/>
                        </a:lnSpc>
                        <a:spcAft>
                          <a:spcPts val="800"/>
                        </a:spcAft>
                      </a:pPr>
                      <a:r>
                        <a:rPr lang="es-MX" sz="1400" kern="100">
                          <a:effectLst/>
                          <a:latin typeface="gobCL" panose="02000603050000020004"/>
                          <a:ea typeface="Calibri" panose="020F0502020204030204" pitchFamily="34" charset="0"/>
                          <a:cs typeface="Arial" panose="020B0604020202020204" pitchFamily="34" charset="0"/>
                        </a:rPr>
                        <a:t>1.0%</a:t>
                      </a:r>
                      <a:endParaRPr lang="es-CL" sz="1400" kern="100">
                        <a:effectLst/>
                        <a:latin typeface="gobCL" panose="02000603050000020004"/>
                        <a:ea typeface="Calibri" panose="020F0502020204030204" pitchFamily="34" charset="0"/>
                        <a:cs typeface="Arial" panose="020B0604020202020204" pitchFamily="34" charset="0"/>
                      </a:endParaRPr>
                    </a:p>
                  </a:txBody>
                  <a:tcPr marL="68580" marR="6858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lumMod val="85000"/>
                      </a:schemeClr>
                    </a:solidFill>
                  </a:tcPr>
                </a:tc>
                <a:tc>
                  <a:txBody>
                    <a:bodyPr/>
                    <a:lstStyle/>
                    <a:p>
                      <a:pPr algn="ctr">
                        <a:lnSpc>
                          <a:spcPct val="107000"/>
                        </a:lnSpc>
                        <a:spcAft>
                          <a:spcPts val="800"/>
                        </a:spcAft>
                      </a:pPr>
                      <a:r>
                        <a:rPr lang="es-MX" sz="1400" kern="100">
                          <a:effectLst/>
                          <a:latin typeface="gobCL" panose="02000603050000020004"/>
                          <a:ea typeface="Calibri" panose="020F0502020204030204" pitchFamily="34" charset="0"/>
                          <a:cs typeface="Arial" panose="020B0604020202020204" pitchFamily="34" charset="0"/>
                        </a:rPr>
                        <a:t>-0.3%</a:t>
                      </a:r>
                      <a:endParaRPr lang="es-CL" sz="1400" kern="100">
                        <a:effectLst/>
                        <a:latin typeface="gobCL" panose="02000603050000020004"/>
                        <a:ea typeface="Calibri" panose="020F0502020204030204" pitchFamily="34" charset="0"/>
                        <a:cs typeface="Arial" panose="020B0604020202020204" pitchFamily="34" charset="0"/>
                      </a:endParaRPr>
                    </a:p>
                  </a:txBody>
                  <a:tcPr marL="68580" marR="6858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lumMod val="85000"/>
                      </a:schemeClr>
                    </a:solidFill>
                  </a:tcPr>
                </a:tc>
                <a:tc>
                  <a:txBody>
                    <a:bodyPr/>
                    <a:lstStyle/>
                    <a:p>
                      <a:pPr algn="ctr">
                        <a:lnSpc>
                          <a:spcPct val="107000"/>
                        </a:lnSpc>
                        <a:spcAft>
                          <a:spcPts val="800"/>
                        </a:spcAft>
                      </a:pPr>
                      <a:r>
                        <a:rPr lang="es-MX" sz="1400" kern="100">
                          <a:effectLst/>
                          <a:latin typeface="gobCL" panose="02000603050000020004"/>
                          <a:ea typeface="Calibri" panose="020F0502020204030204" pitchFamily="34" charset="0"/>
                          <a:cs typeface="Arial" panose="020B0604020202020204" pitchFamily="34" charset="0"/>
                        </a:rPr>
                        <a:t>-0.2%</a:t>
                      </a:r>
                      <a:endParaRPr lang="es-CL" sz="1400" kern="100">
                        <a:effectLst/>
                        <a:latin typeface="gobCL" panose="02000603050000020004"/>
                        <a:ea typeface="Calibri" panose="020F0502020204030204" pitchFamily="34" charset="0"/>
                        <a:cs typeface="Arial" panose="020B0604020202020204" pitchFamily="34" charset="0"/>
                      </a:endParaRPr>
                    </a:p>
                  </a:txBody>
                  <a:tcPr marL="68580" marR="6858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lumMod val="85000"/>
                      </a:schemeClr>
                    </a:solidFill>
                  </a:tcPr>
                </a:tc>
                <a:tc>
                  <a:txBody>
                    <a:bodyPr/>
                    <a:lstStyle/>
                    <a:p>
                      <a:pPr algn="ctr">
                        <a:lnSpc>
                          <a:spcPct val="107000"/>
                        </a:lnSpc>
                        <a:spcAft>
                          <a:spcPts val="800"/>
                        </a:spcAft>
                      </a:pPr>
                      <a:r>
                        <a:rPr lang="es-MX" sz="1400" kern="100">
                          <a:effectLst/>
                          <a:latin typeface="gobCL" panose="02000603050000020004"/>
                          <a:ea typeface="Calibri" panose="020F0502020204030204" pitchFamily="34" charset="0"/>
                          <a:cs typeface="Arial" panose="020B0604020202020204" pitchFamily="34" charset="0"/>
                        </a:rPr>
                        <a:t>-1.3%</a:t>
                      </a:r>
                      <a:endParaRPr lang="es-CL" sz="1400" kern="100">
                        <a:effectLst/>
                        <a:latin typeface="gobCL" panose="02000603050000020004"/>
                        <a:ea typeface="Calibri" panose="020F0502020204030204" pitchFamily="34" charset="0"/>
                        <a:cs typeface="Arial" panose="020B0604020202020204" pitchFamily="34" charset="0"/>
                      </a:endParaRPr>
                    </a:p>
                  </a:txBody>
                  <a:tcPr marL="68580" marR="6858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lumMod val="85000"/>
                      </a:schemeClr>
                    </a:solidFill>
                  </a:tcPr>
                </a:tc>
                <a:tc>
                  <a:txBody>
                    <a:bodyPr/>
                    <a:lstStyle/>
                    <a:p>
                      <a:pPr algn="ctr">
                        <a:lnSpc>
                          <a:spcPct val="107000"/>
                        </a:lnSpc>
                        <a:spcAft>
                          <a:spcPts val="800"/>
                        </a:spcAft>
                      </a:pPr>
                      <a:r>
                        <a:rPr lang="es-MX" sz="1400" b="1" u="none" strike="noStrike" kern="1200">
                          <a:solidFill>
                            <a:schemeClr val="dk1"/>
                          </a:solidFill>
                          <a:effectLst/>
                          <a:latin typeface="gobCL" pitchFamily="50" charset="0"/>
                          <a:ea typeface="+mn-ea"/>
                          <a:cs typeface="+mn-cs"/>
                        </a:rPr>
                        <a:t>-5.2%</a:t>
                      </a:r>
                      <a:endParaRPr lang="es-CL" sz="1400" b="1" u="none" strike="noStrike" kern="1200">
                        <a:solidFill>
                          <a:schemeClr val="dk1"/>
                        </a:solidFill>
                        <a:effectLst/>
                        <a:latin typeface="gobCL" pitchFamily="50" charset="0"/>
                        <a:ea typeface="+mn-ea"/>
                        <a:cs typeface="+mn-cs"/>
                      </a:endParaRPr>
                    </a:p>
                  </a:txBody>
                  <a:tcPr marL="68580" marR="68580" marT="0" marB="0" anchor="ctr">
                    <a:lnL w="12700" cmpd="sng">
                      <a:noFill/>
                    </a:lnL>
                    <a:lnR w="1905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1">
                        <a:lumMod val="85000"/>
                      </a:schemeClr>
                    </a:solidFill>
                  </a:tcPr>
                </a:tc>
                <a:tc>
                  <a:txBody>
                    <a:bodyPr/>
                    <a:lstStyle/>
                    <a:p>
                      <a:pPr algn="ctr">
                        <a:lnSpc>
                          <a:spcPct val="107000"/>
                        </a:lnSpc>
                        <a:spcAft>
                          <a:spcPts val="800"/>
                        </a:spcAft>
                      </a:pPr>
                      <a:r>
                        <a:rPr lang="es-MX" sz="1400" b="1" u="none" strike="noStrike" kern="1200">
                          <a:solidFill>
                            <a:srgbClr val="E03B26"/>
                          </a:solidFill>
                          <a:effectLst/>
                          <a:latin typeface="gobCL" pitchFamily="50" charset="0"/>
                          <a:ea typeface="+mn-ea"/>
                          <a:cs typeface="+mn-cs"/>
                        </a:rPr>
                        <a:t>-0.8%</a:t>
                      </a:r>
                      <a:endParaRPr lang="es-CL" sz="1400" b="1" u="none" strike="noStrike" kern="1200">
                        <a:solidFill>
                          <a:srgbClr val="E03B26"/>
                        </a:solidFill>
                        <a:effectLst/>
                        <a:latin typeface="gobCL" pitchFamily="50" charset="0"/>
                        <a:ea typeface="+mn-ea"/>
                        <a:cs typeface="+mn-cs"/>
                      </a:endParaRPr>
                    </a:p>
                  </a:txBody>
                  <a:tcPr marL="68580" marR="68580"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1">
                        <a:lumMod val="85000"/>
                      </a:schemeClr>
                    </a:solidFill>
                  </a:tcPr>
                </a:tc>
                <a:extLst>
                  <a:ext uri="{0D108BD9-81ED-4DB2-BD59-A6C34878D82A}">
                    <a16:rowId xmlns:a16="http://schemas.microsoft.com/office/drawing/2014/main" val="3091485543"/>
                  </a:ext>
                </a:extLst>
              </a:tr>
              <a:tr h="242848">
                <a:tc>
                  <a:txBody>
                    <a:bodyPr/>
                    <a:lstStyle/>
                    <a:p>
                      <a:pPr marL="72000" algn="l" rtl="0" fontAlgn="ctr"/>
                      <a:r>
                        <a:rPr lang="es-MX" sz="1400" u="none" strike="noStrike">
                          <a:effectLst/>
                          <a:latin typeface="gobCL" pitchFamily="50" charset="0"/>
                        </a:rPr>
                        <a:t>Electricidad, gas y agua</a:t>
                      </a:r>
                      <a:endParaRPr lang="es-MX" sz="1400" b="1" i="0" u="none" strike="noStrike">
                        <a:solidFill>
                          <a:srgbClr val="000000"/>
                        </a:solidFill>
                        <a:effectLst/>
                        <a:latin typeface="gobCL" pitchFamily="50" charset="0"/>
                      </a:endParaRPr>
                    </a:p>
                  </a:txBody>
                  <a:tcPr marL="6350" marR="6350" marT="635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1"/>
                    </a:solidFill>
                  </a:tcPr>
                </a:tc>
                <a:tc>
                  <a:txBody>
                    <a:bodyPr/>
                    <a:lstStyle/>
                    <a:p>
                      <a:pPr algn="ctr">
                        <a:lnSpc>
                          <a:spcPct val="107000"/>
                        </a:lnSpc>
                        <a:spcAft>
                          <a:spcPts val="800"/>
                        </a:spcAft>
                      </a:pPr>
                      <a:r>
                        <a:rPr lang="es-MX" sz="1400" kern="100">
                          <a:effectLst/>
                          <a:latin typeface="gobCL" panose="02000603050000020004"/>
                          <a:ea typeface="Calibri" panose="020F0502020204030204" pitchFamily="34" charset="0"/>
                          <a:cs typeface="Arial" panose="020B0604020202020204" pitchFamily="34" charset="0"/>
                        </a:rPr>
                        <a:t>8.3%</a:t>
                      </a:r>
                      <a:endParaRPr lang="es-CL" sz="1400" kern="100">
                        <a:effectLst/>
                        <a:latin typeface="gobCL" panose="02000603050000020004"/>
                        <a:ea typeface="Calibri" panose="020F0502020204030204" pitchFamily="34" charset="0"/>
                        <a:cs typeface="Arial" panose="020B0604020202020204" pitchFamily="34" charset="0"/>
                      </a:endParaRPr>
                    </a:p>
                  </a:txBody>
                  <a:tcPr marL="68580" marR="68580" marT="0" marB="0" anchor="ctr">
                    <a:lnL w="19050"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tc>
                  <a:txBody>
                    <a:bodyPr/>
                    <a:lstStyle/>
                    <a:p>
                      <a:pPr algn="ctr">
                        <a:lnSpc>
                          <a:spcPct val="107000"/>
                        </a:lnSpc>
                        <a:spcAft>
                          <a:spcPts val="800"/>
                        </a:spcAft>
                      </a:pPr>
                      <a:r>
                        <a:rPr lang="es-MX" sz="1400" kern="100">
                          <a:effectLst/>
                          <a:latin typeface="gobCL" panose="02000603050000020004"/>
                          <a:ea typeface="Calibri" panose="020F0502020204030204" pitchFamily="34" charset="0"/>
                          <a:cs typeface="Arial" panose="020B0604020202020204" pitchFamily="34" charset="0"/>
                        </a:rPr>
                        <a:t>-1.3%</a:t>
                      </a:r>
                      <a:endParaRPr lang="es-CL" sz="1400" kern="100">
                        <a:effectLst/>
                        <a:latin typeface="gobCL" panose="02000603050000020004"/>
                        <a:ea typeface="Calibri" panose="020F0502020204030204" pitchFamily="34" charset="0"/>
                        <a:cs typeface="Arial" panose="020B0604020202020204" pitchFamily="34" charset="0"/>
                      </a:endParaRPr>
                    </a:p>
                  </a:txBody>
                  <a:tcPr marL="68580" marR="6858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tc>
                  <a:txBody>
                    <a:bodyPr/>
                    <a:lstStyle/>
                    <a:p>
                      <a:pPr algn="ctr">
                        <a:lnSpc>
                          <a:spcPct val="107000"/>
                        </a:lnSpc>
                        <a:spcAft>
                          <a:spcPts val="800"/>
                        </a:spcAft>
                      </a:pPr>
                      <a:r>
                        <a:rPr lang="es-MX" sz="1400" kern="100">
                          <a:effectLst/>
                          <a:latin typeface="gobCL" panose="02000603050000020004"/>
                          <a:ea typeface="Calibri" panose="020F0502020204030204" pitchFamily="34" charset="0"/>
                          <a:cs typeface="Arial" panose="020B0604020202020204" pitchFamily="34" charset="0"/>
                        </a:rPr>
                        <a:t>2.3%</a:t>
                      </a:r>
                      <a:endParaRPr lang="es-CL" sz="1400" kern="100">
                        <a:effectLst/>
                        <a:latin typeface="gobCL" panose="02000603050000020004"/>
                        <a:ea typeface="Calibri" panose="020F0502020204030204" pitchFamily="34" charset="0"/>
                        <a:cs typeface="Arial" panose="020B0604020202020204" pitchFamily="34" charset="0"/>
                      </a:endParaRPr>
                    </a:p>
                  </a:txBody>
                  <a:tcPr marL="68580" marR="6858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tc>
                  <a:txBody>
                    <a:bodyPr/>
                    <a:lstStyle/>
                    <a:p>
                      <a:pPr algn="ctr">
                        <a:lnSpc>
                          <a:spcPct val="107000"/>
                        </a:lnSpc>
                        <a:spcAft>
                          <a:spcPts val="800"/>
                        </a:spcAft>
                      </a:pPr>
                      <a:r>
                        <a:rPr lang="es-MX" sz="1400" kern="100">
                          <a:effectLst/>
                          <a:latin typeface="gobCL" panose="02000603050000020004"/>
                          <a:ea typeface="Calibri" panose="020F0502020204030204" pitchFamily="34" charset="0"/>
                          <a:cs typeface="Arial" panose="020B0604020202020204" pitchFamily="34" charset="0"/>
                        </a:rPr>
                        <a:t>-11.2%</a:t>
                      </a:r>
                      <a:endParaRPr lang="es-CL" sz="1400" kern="100">
                        <a:effectLst/>
                        <a:latin typeface="gobCL" panose="02000603050000020004"/>
                        <a:ea typeface="Calibri" panose="020F0502020204030204" pitchFamily="34" charset="0"/>
                        <a:cs typeface="Arial" panose="020B0604020202020204" pitchFamily="34" charset="0"/>
                      </a:endParaRPr>
                    </a:p>
                  </a:txBody>
                  <a:tcPr marL="68580" marR="6858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tc>
                  <a:txBody>
                    <a:bodyPr/>
                    <a:lstStyle/>
                    <a:p>
                      <a:pPr algn="ctr">
                        <a:lnSpc>
                          <a:spcPct val="107000"/>
                        </a:lnSpc>
                        <a:spcAft>
                          <a:spcPts val="800"/>
                        </a:spcAft>
                      </a:pPr>
                      <a:r>
                        <a:rPr lang="es-MX" sz="1400" kern="100">
                          <a:effectLst/>
                          <a:latin typeface="gobCL" panose="02000603050000020004"/>
                          <a:ea typeface="Calibri" panose="020F0502020204030204" pitchFamily="34" charset="0"/>
                          <a:cs typeface="Arial" panose="020B0604020202020204" pitchFamily="34" charset="0"/>
                        </a:rPr>
                        <a:t>0.9%</a:t>
                      </a:r>
                      <a:endParaRPr lang="es-CL" sz="1400" kern="100">
                        <a:effectLst/>
                        <a:latin typeface="gobCL" panose="02000603050000020004"/>
                        <a:ea typeface="Calibri" panose="020F0502020204030204" pitchFamily="34" charset="0"/>
                        <a:cs typeface="Arial" panose="020B0604020202020204" pitchFamily="34" charset="0"/>
                      </a:endParaRPr>
                    </a:p>
                  </a:txBody>
                  <a:tcPr marL="68580" marR="6858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tc>
                  <a:txBody>
                    <a:bodyPr/>
                    <a:lstStyle/>
                    <a:p>
                      <a:pPr algn="ctr">
                        <a:lnSpc>
                          <a:spcPct val="107000"/>
                        </a:lnSpc>
                        <a:spcAft>
                          <a:spcPts val="800"/>
                        </a:spcAft>
                      </a:pPr>
                      <a:r>
                        <a:rPr lang="es-MX" sz="1400" kern="100">
                          <a:effectLst/>
                          <a:latin typeface="gobCL" panose="02000603050000020004"/>
                          <a:ea typeface="Calibri" panose="020F0502020204030204" pitchFamily="34" charset="0"/>
                          <a:cs typeface="Arial" panose="020B0604020202020204" pitchFamily="34" charset="0"/>
                        </a:rPr>
                        <a:t>-2.7%</a:t>
                      </a:r>
                      <a:endParaRPr lang="es-CL" sz="1400" kern="100">
                        <a:effectLst/>
                        <a:latin typeface="gobCL" panose="02000603050000020004"/>
                        <a:ea typeface="Calibri" panose="020F0502020204030204" pitchFamily="34" charset="0"/>
                        <a:cs typeface="Arial" panose="020B0604020202020204" pitchFamily="34" charset="0"/>
                      </a:endParaRPr>
                    </a:p>
                  </a:txBody>
                  <a:tcPr marL="68580" marR="6858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tc>
                  <a:txBody>
                    <a:bodyPr/>
                    <a:lstStyle/>
                    <a:p>
                      <a:pPr algn="ctr">
                        <a:lnSpc>
                          <a:spcPct val="107000"/>
                        </a:lnSpc>
                        <a:spcAft>
                          <a:spcPts val="800"/>
                        </a:spcAft>
                      </a:pPr>
                      <a:r>
                        <a:rPr lang="es-MX" sz="1400" b="1" u="none" strike="noStrike" kern="1200">
                          <a:solidFill>
                            <a:schemeClr val="dk1"/>
                          </a:solidFill>
                          <a:effectLst/>
                          <a:latin typeface="gobCL" pitchFamily="50" charset="0"/>
                          <a:ea typeface="+mn-ea"/>
                          <a:cs typeface="+mn-cs"/>
                        </a:rPr>
                        <a:t>5.0%</a:t>
                      </a:r>
                      <a:endParaRPr lang="es-CL" sz="1400" b="1" u="none" strike="noStrike" kern="1200">
                        <a:solidFill>
                          <a:schemeClr val="dk1"/>
                        </a:solidFill>
                        <a:effectLst/>
                        <a:latin typeface="gobCL" pitchFamily="50" charset="0"/>
                        <a:ea typeface="+mn-ea"/>
                        <a:cs typeface="+mn-cs"/>
                      </a:endParaRPr>
                    </a:p>
                  </a:txBody>
                  <a:tcPr marL="68580" marR="68580" marT="0" marB="0" anchor="ctr">
                    <a:lnL w="12700" cmpd="sng">
                      <a:noFill/>
                    </a:lnL>
                    <a:lnR w="1905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1"/>
                    </a:solidFill>
                  </a:tcPr>
                </a:tc>
                <a:tc>
                  <a:txBody>
                    <a:bodyPr/>
                    <a:lstStyle/>
                    <a:p>
                      <a:pPr algn="ctr">
                        <a:lnSpc>
                          <a:spcPct val="107000"/>
                        </a:lnSpc>
                        <a:spcAft>
                          <a:spcPts val="800"/>
                        </a:spcAft>
                      </a:pPr>
                      <a:r>
                        <a:rPr lang="es-MX" sz="1400" b="1" u="none" strike="noStrike" kern="1200">
                          <a:solidFill>
                            <a:srgbClr val="E03B26"/>
                          </a:solidFill>
                          <a:effectLst/>
                          <a:latin typeface="gobCL" pitchFamily="50" charset="0"/>
                          <a:ea typeface="+mn-ea"/>
                          <a:cs typeface="+mn-cs"/>
                        </a:rPr>
                        <a:t>12.3%</a:t>
                      </a:r>
                      <a:endParaRPr lang="es-CL" sz="1400" b="1" u="none" strike="noStrike" kern="1200">
                        <a:solidFill>
                          <a:srgbClr val="E03B26"/>
                        </a:solidFill>
                        <a:effectLst/>
                        <a:latin typeface="gobCL" pitchFamily="50" charset="0"/>
                        <a:ea typeface="+mn-ea"/>
                        <a:cs typeface="+mn-cs"/>
                      </a:endParaRPr>
                    </a:p>
                  </a:txBody>
                  <a:tcPr marL="68580" marR="68580"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416353860"/>
                  </a:ext>
                </a:extLst>
              </a:tr>
              <a:tr h="242848">
                <a:tc>
                  <a:txBody>
                    <a:bodyPr/>
                    <a:lstStyle/>
                    <a:p>
                      <a:pPr marL="72000" algn="l" rtl="0" fontAlgn="ctr"/>
                      <a:r>
                        <a:rPr lang="es-MX" sz="1400" u="none" strike="noStrike">
                          <a:effectLst/>
                          <a:latin typeface="gobCL" pitchFamily="50" charset="0"/>
                        </a:rPr>
                        <a:t>Construcción</a:t>
                      </a:r>
                      <a:endParaRPr lang="es-MX" sz="1400" b="1" i="0" u="none" strike="noStrike">
                        <a:solidFill>
                          <a:srgbClr val="000000"/>
                        </a:solidFill>
                        <a:effectLst/>
                        <a:latin typeface="gobCL" pitchFamily="50" charset="0"/>
                      </a:endParaRPr>
                    </a:p>
                  </a:txBody>
                  <a:tcPr marL="6350" marR="6350" marT="635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1">
                        <a:lumMod val="85000"/>
                      </a:schemeClr>
                    </a:solidFill>
                  </a:tcPr>
                </a:tc>
                <a:tc>
                  <a:txBody>
                    <a:bodyPr/>
                    <a:lstStyle/>
                    <a:p>
                      <a:pPr algn="ctr">
                        <a:lnSpc>
                          <a:spcPct val="107000"/>
                        </a:lnSpc>
                        <a:spcAft>
                          <a:spcPts val="800"/>
                        </a:spcAft>
                      </a:pPr>
                      <a:r>
                        <a:rPr lang="es-MX" sz="1400" kern="100">
                          <a:effectLst/>
                          <a:latin typeface="gobCL" panose="02000603050000020004"/>
                          <a:ea typeface="Calibri" panose="020F0502020204030204" pitchFamily="34" charset="0"/>
                          <a:cs typeface="Arial" panose="020B0604020202020204" pitchFamily="34" charset="0"/>
                        </a:rPr>
                        <a:t>2.5%</a:t>
                      </a:r>
                      <a:endParaRPr lang="es-CL" sz="1400" kern="100">
                        <a:effectLst/>
                        <a:latin typeface="gobCL" panose="02000603050000020004"/>
                        <a:ea typeface="Calibri" panose="020F0502020204030204" pitchFamily="34" charset="0"/>
                        <a:cs typeface="Arial" panose="020B0604020202020204" pitchFamily="34" charset="0"/>
                      </a:endParaRPr>
                    </a:p>
                  </a:txBody>
                  <a:tcPr marL="68580" marR="68580" marT="0" marB="0" anchor="ctr">
                    <a:lnL w="19050"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solidFill>
                      <a:schemeClr val="bg1">
                        <a:lumMod val="85000"/>
                      </a:schemeClr>
                    </a:solidFill>
                  </a:tcPr>
                </a:tc>
                <a:tc>
                  <a:txBody>
                    <a:bodyPr/>
                    <a:lstStyle/>
                    <a:p>
                      <a:pPr algn="ctr">
                        <a:lnSpc>
                          <a:spcPct val="107000"/>
                        </a:lnSpc>
                        <a:spcAft>
                          <a:spcPts val="800"/>
                        </a:spcAft>
                      </a:pPr>
                      <a:r>
                        <a:rPr lang="es-MX" sz="1400" kern="100">
                          <a:effectLst/>
                          <a:latin typeface="gobCL" panose="02000603050000020004"/>
                          <a:ea typeface="Calibri" panose="020F0502020204030204" pitchFamily="34" charset="0"/>
                          <a:cs typeface="Arial" panose="020B0604020202020204" pitchFamily="34" charset="0"/>
                        </a:rPr>
                        <a:t>-2.2%</a:t>
                      </a:r>
                      <a:endParaRPr lang="es-CL" sz="1400" kern="100">
                        <a:effectLst/>
                        <a:latin typeface="gobCL" panose="02000603050000020004"/>
                        <a:ea typeface="Calibri" panose="020F0502020204030204" pitchFamily="34" charset="0"/>
                        <a:cs typeface="Arial" panose="020B0604020202020204" pitchFamily="34" charset="0"/>
                      </a:endParaRPr>
                    </a:p>
                  </a:txBody>
                  <a:tcPr marL="68580" marR="6858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lumMod val="85000"/>
                      </a:schemeClr>
                    </a:solidFill>
                  </a:tcPr>
                </a:tc>
                <a:tc>
                  <a:txBody>
                    <a:bodyPr/>
                    <a:lstStyle/>
                    <a:p>
                      <a:pPr algn="ctr">
                        <a:lnSpc>
                          <a:spcPct val="107000"/>
                        </a:lnSpc>
                        <a:spcAft>
                          <a:spcPts val="800"/>
                        </a:spcAft>
                      </a:pPr>
                      <a:r>
                        <a:rPr lang="es-MX" sz="1400" kern="100">
                          <a:effectLst/>
                          <a:latin typeface="gobCL" panose="02000603050000020004"/>
                          <a:ea typeface="Calibri" panose="020F0502020204030204" pitchFamily="34" charset="0"/>
                          <a:cs typeface="Arial" panose="020B0604020202020204" pitchFamily="34" charset="0"/>
                        </a:rPr>
                        <a:t>-1.7%</a:t>
                      </a:r>
                      <a:endParaRPr lang="es-CL" sz="1400" kern="100">
                        <a:effectLst/>
                        <a:latin typeface="gobCL" panose="02000603050000020004"/>
                        <a:ea typeface="Calibri" panose="020F0502020204030204" pitchFamily="34" charset="0"/>
                        <a:cs typeface="Arial" panose="020B0604020202020204" pitchFamily="34" charset="0"/>
                      </a:endParaRPr>
                    </a:p>
                  </a:txBody>
                  <a:tcPr marL="68580" marR="6858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lumMod val="85000"/>
                      </a:schemeClr>
                    </a:solidFill>
                  </a:tcPr>
                </a:tc>
                <a:tc>
                  <a:txBody>
                    <a:bodyPr/>
                    <a:lstStyle/>
                    <a:p>
                      <a:pPr algn="ctr">
                        <a:lnSpc>
                          <a:spcPct val="107000"/>
                        </a:lnSpc>
                        <a:spcAft>
                          <a:spcPts val="800"/>
                        </a:spcAft>
                      </a:pPr>
                      <a:r>
                        <a:rPr lang="es-MX" sz="1400" kern="100">
                          <a:effectLst/>
                          <a:latin typeface="gobCL" panose="02000603050000020004"/>
                          <a:ea typeface="Calibri" panose="020F0502020204030204" pitchFamily="34" charset="0"/>
                          <a:cs typeface="Arial" panose="020B0604020202020204" pitchFamily="34" charset="0"/>
                        </a:rPr>
                        <a:t>-7.2%</a:t>
                      </a:r>
                      <a:endParaRPr lang="es-CL" sz="1400" kern="100">
                        <a:effectLst/>
                        <a:latin typeface="gobCL" panose="02000603050000020004"/>
                        <a:ea typeface="Calibri" panose="020F0502020204030204" pitchFamily="34" charset="0"/>
                        <a:cs typeface="Arial" panose="020B0604020202020204" pitchFamily="34" charset="0"/>
                      </a:endParaRPr>
                    </a:p>
                  </a:txBody>
                  <a:tcPr marL="68580" marR="6858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lumMod val="85000"/>
                      </a:schemeClr>
                    </a:solidFill>
                  </a:tcPr>
                </a:tc>
                <a:tc>
                  <a:txBody>
                    <a:bodyPr/>
                    <a:lstStyle/>
                    <a:p>
                      <a:pPr algn="ctr">
                        <a:lnSpc>
                          <a:spcPct val="107000"/>
                        </a:lnSpc>
                        <a:spcAft>
                          <a:spcPts val="800"/>
                        </a:spcAft>
                      </a:pPr>
                      <a:r>
                        <a:rPr lang="es-MX" sz="1400" kern="100">
                          <a:effectLst/>
                          <a:latin typeface="gobCL" panose="02000603050000020004"/>
                          <a:ea typeface="Calibri" panose="020F0502020204030204" pitchFamily="34" charset="0"/>
                          <a:cs typeface="Arial" panose="020B0604020202020204" pitchFamily="34" charset="0"/>
                        </a:rPr>
                        <a:t>-2.4%</a:t>
                      </a:r>
                      <a:endParaRPr lang="es-CL" sz="1400" kern="100">
                        <a:effectLst/>
                        <a:latin typeface="gobCL" panose="02000603050000020004"/>
                        <a:ea typeface="Calibri" panose="020F0502020204030204" pitchFamily="34" charset="0"/>
                        <a:cs typeface="Arial" panose="020B0604020202020204" pitchFamily="34" charset="0"/>
                      </a:endParaRPr>
                    </a:p>
                  </a:txBody>
                  <a:tcPr marL="68580" marR="6858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lumMod val="85000"/>
                      </a:schemeClr>
                    </a:solidFill>
                  </a:tcPr>
                </a:tc>
                <a:tc>
                  <a:txBody>
                    <a:bodyPr/>
                    <a:lstStyle/>
                    <a:p>
                      <a:pPr algn="ctr">
                        <a:lnSpc>
                          <a:spcPct val="107000"/>
                        </a:lnSpc>
                        <a:spcAft>
                          <a:spcPts val="800"/>
                        </a:spcAft>
                      </a:pPr>
                      <a:r>
                        <a:rPr lang="es-MX" sz="1400" kern="100">
                          <a:effectLst/>
                          <a:latin typeface="gobCL" panose="02000603050000020004"/>
                          <a:ea typeface="Calibri" panose="020F0502020204030204" pitchFamily="34" charset="0"/>
                          <a:cs typeface="Arial" panose="020B0604020202020204" pitchFamily="34" charset="0"/>
                        </a:rPr>
                        <a:t>-1.4%</a:t>
                      </a:r>
                      <a:endParaRPr lang="es-CL" sz="1400" kern="100">
                        <a:effectLst/>
                        <a:latin typeface="gobCL" panose="02000603050000020004"/>
                        <a:ea typeface="Calibri" panose="020F0502020204030204" pitchFamily="34" charset="0"/>
                        <a:cs typeface="Arial" panose="020B0604020202020204" pitchFamily="34" charset="0"/>
                      </a:endParaRPr>
                    </a:p>
                  </a:txBody>
                  <a:tcPr marL="68580" marR="6858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lumMod val="85000"/>
                      </a:schemeClr>
                    </a:solidFill>
                  </a:tcPr>
                </a:tc>
                <a:tc>
                  <a:txBody>
                    <a:bodyPr/>
                    <a:lstStyle/>
                    <a:p>
                      <a:pPr algn="ctr">
                        <a:lnSpc>
                          <a:spcPct val="107000"/>
                        </a:lnSpc>
                        <a:spcAft>
                          <a:spcPts val="800"/>
                        </a:spcAft>
                      </a:pPr>
                      <a:r>
                        <a:rPr lang="es-MX" sz="1400" b="1" u="none" strike="noStrike" kern="1200">
                          <a:solidFill>
                            <a:schemeClr val="dk1"/>
                          </a:solidFill>
                          <a:effectLst/>
                          <a:latin typeface="gobCL" pitchFamily="50" charset="0"/>
                          <a:ea typeface="+mn-ea"/>
                          <a:cs typeface="+mn-cs"/>
                        </a:rPr>
                        <a:t>-1.7%</a:t>
                      </a:r>
                      <a:endParaRPr lang="es-CL" sz="1400" b="1" u="none" strike="noStrike" kern="1200">
                        <a:solidFill>
                          <a:schemeClr val="dk1"/>
                        </a:solidFill>
                        <a:effectLst/>
                        <a:latin typeface="gobCL" pitchFamily="50" charset="0"/>
                        <a:ea typeface="+mn-ea"/>
                        <a:cs typeface="+mn-cs"/>
                      </a:endParaRPr>
                    </a:p>
                  </a:txBody>
                  <a:tcPr marL="68580" marR="68580" marT="0" marB="0" anchor="ctr">
                    <a:lnL w="12700" cmpd="sng">
                      <a:noFill/>
                    </a:lnL>
                    <a:lnR w="1905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1">
                        <a:lumMod val="85000"/>
                      </a:schemeClr>
                    </a:solidFill>
                  </a:tcPr>
                </a:tc>
                <a:tc>
                  <a:txBody>
                    <a:bodyPr/>
                    <a:lstStyle/>
                    <a:p>
                      <a:pPr algn="ctr">
                        <a:lnSpc>
                          <a:spcPct val="107000"/>
                        </a:lnSpc>
                        <a:spcAft>
                          <a:spcPts val="800"/>
                        </a:spcAft>
                      </a:pPr>
                      <a:r>
                        <a:rPr lang="es-MX" sz="1400" b="1" u="none" strike="noStrike" kern="1200">
                          <a:solidFill>
                            <a:srgbClr val="E03B26"/>
                          </a:solidFill>
                          <a:effectLst/>
                          <a:latin typeface="gobCL" pitchFamily="50" charset="0"/>
                          <a:ea typeface="+mn-ea"/>
                          <a:cs typeface="+mn-cs"/>
                        </a:rPr>
                        <a:t>1.6%</a:t>
                      </a:r>
                      <a:endParaRPr lang="es-CL" sz="1400" b="1" u="none" strike="noStrike" kern="1200">
                        <a:solidFill>
                          <a:srgbClr val="E03B26"/>
                        </a:solidFill>
                        <a:effectLst/>
                        <a:latin typeface="gobCL" pitchFamily="50" charset="0"/>
                        <a:ea typeface="+mn-ea"/>
                        <a:cs typeface="+mn-cs"/>
                      </a:endParaRPr>
                    </a:p>
                  </a:txBody>
                  <a:tcPr marL="68580" marR="68580"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1">
                        <a:lumMod val="85000"/>
                      </a:schemeClr>
                    </a:solidFill>
                  </a:tcPr>
                </a:tc>
                <a:extLst>
                  <a:ext uri="{0D108BD9-81ED-4DB2-BD59-A6C34878D82A}">
                    <a16:rowId xmlns:a16="http://schemas.microsoft.com/office/drawing/2014/main" val="3912365703"/>
                  </a:ext>
                </a:extLst>
              </a:tr>
              <a:tr h="478677">
                <a:tc>
                  <a:txBody>
                    <a:bodyPr/>
                    <a:lstStyle/>
                    <a:p>
                      <a:pPr marL="72000" algn="l" rtl="0" fontAlgn="ctr"/>
                      <a:r>
                        <a:rPr lang="es-MX" sz="1400" u="none" strike="noStrike">
                          <a:effectLst/>
                          <a:latin typeface="gobCL" pitchFamily="50" charset="0"/>
                        </a:rPr>
                        <a:t>Comercio, hoteles y restaurantes</a:t>
                      </a:r>
                      <a:endParaRPr lang="es-MX" sz="1400" b="1" i="0" u="none" strike="noStrike">
                        <a:solidFill>
                          <a:srgbClr val="000000"/>
                        </a:solidFill>
                        <a:effectLst/>
                        <a:latin typeface="gobCL" pitchFamily="50" charset="0"/>
                      </a:endParaRPr>
                    </a:p>
                  </a:txBody>
                  <a:tcPr marL="6350" marR="6350" marT="635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1"/>
                    </a:solidFill>
                  </a:tcPr>
                </a:tc>
                <a:tc>
                  <a:txBody>
                    <a:bodyPr/>
                    <a:lstStyle/>
                    <a:p>
                      <a:pPr algn="ctr">
                        <a:lnSpc>
                          <a:spcPct val="107000"/>
                        </a:lnSpc>
                        <a:spcAft>
                          <a:spcPts val="800"/>
                        </a:spcAft>
                      </a:pPr>
                      <a:r>
                        <a:rPr lang="es-MX" sz="1400" kern="100">
                          <a:effectLst/>
                          <a:latin typeface="gobCL" panose="02000603050000020004"/>
                          <a:ea typeface="Calibri" panose="020F0502020204030204" pitchFamily="34" charset="0"/>
                          <a:cs typeface="Arial" panose="020B0604020202020204" pitchFamily="34" charset="0"/>
                        </a:rPr>
                        <a:t>6.1%</a:t>
                      </a:r>
                      <a:endParaRPr lang="es-CL" sz="1400" kern="100">
                        <a:effectLst/>
                        <a:latin typeface="gobCL" panose="02000603050000020004"/>
                        <a:ea typeface="Calibri" panose="020F0502020204030204" pitchFamily="34" charset="0"/>
                        <a:cs typeface="Arial" panose="020B0604020202020204" pitchFamily="34" charset="0"/>
                      </a:endParaRPr>
                    </a:p>
                  </a:txBody>
                  <a:tcPr marL="68580" marR="68580" marT="0" marB="0" anchor="ctr">
                    <a:lnL w="19050"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tc>
                  <a:txBody>
                    <a:bodyPr/>
                    <a:lstStyle/>
                    <a:p>
                      <a:pPr algn="ctr">
                        <a:lnSpc>
                          <a:spcPct val="107000"/>
                        </a:lnSpc>
                        <a:spcAft>
                          <a:spcPts val="800"/>
                        </a:spcAft>
                      </a:pPr>
                      <a:r>
                        <a:rPr lang="es-MX" sz="1400" kern="100">
                          <a:effectLst/>
                          <a:latin typeface="gobCL" panose="02000603050000020004"/>
                          <a:ea typeface="Calibri" panose="020F0502020204030204" pitchFamily="34" charset="0"/>
                          <a:cs typeface="Arial" panose="020B0604020202020204" pitchFamily="34" charset="0"/>
                        </a:rPr>
                        <a:t>2.3%</a:t>
                      </a:r>
                      <a:endParaRPr lang="es-CL" sz="1400" kern="100">
                        <a:effectLst/>
                        <a:latin typeface="gobCL" panose="02000603050000020004"/>
                        <a:ea typeface="Calibri" panose="020F0502020204030204" pitchFamily="34" charset="0"/>
                        <a:cs typeface="Arial" panose="020B0604020202020204" pitchFamily="34" charset="0"/>
                      </a:endParaRPr>
                    </a:p>
                  </a:txBody>
                  <a:tcPr marL="68580" marR="6858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tc>
                  <a:txBody>
                    <a:bodyPr/>
                    <a:lstStyle/>
                    <a:p>
                      <a:pPr algn="ctr">
                        <a:lnSpc>
                          <a:spcPct val="107000"/>
                        </a:lnSpc>
                        <a:spcAft>
                          <a:spcPts val="800"/>
                        </a:spcAft>
                      </a:pPr>
                      <a:r>
                        <a:rPr lang="es-MX" sz="1400" kern="100">
                          <a:effectLst/>
                          <a:latin typeface="gobCL" panose="02000603050000020004"/>
                          <a:ea typeface="Calibri" panose="020F0502020204030204" pitchFamily="34" charset="0"/>
                          <a:cs typeface="Arial" panose="020B0604020202020204" pitchFamily="34" charset="0"/>
                        </a:rPr>
                        <a:t>3.4%</a:t>
                      </a:r>
                      <a:endParaRPr lang="es-CL" sz="1400" kern="100">
                        <a:effectLst/>
                        <a:latin typeface="gobCL" panose="02000603050000020004"/>
                        <a:ea typeface="Calibri" panose="020F0502020204030204" pitchFamily="34" charset="0"/>
                        <a:cs typeface="Arial" panose="020B0604020202020204" pitchFamily="34" charset="0"/>
                      </a:endParaRPr>
                    </a:p>
                  </a:txBody>
                  <a:tcPr marL="68580" marR="6858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tc>
                  <a:txBody>
                    <a:bodyPr/>
                    <a:lstStyle/>
                    <a:p>
                      <a:pPr algn="ctr">
                        <a:lnSpc>
                          <a:spcPct val="107000"/>
                        </a:lnSpc>
                        <a:spcAft>
                          <a:spcPts val="800"/>
                        </a:spcAft>
                      </a:pPr>
                      <a:r>
                        <a:rPr lang="es-MX" sz="1400" kern="100">
                          <a:effectLst/>
                          <a:latin typeface="gobCL" panose="02000603050000020004"/>
                          <a:ea typeface="Calibri" panose="020F0502020204030204" pitchFamily="34" charset="0"/>
                          <a:cs typeface="Arial" panose="020B0604020202020204" pitchFamily="34" charset="0"/>
                        </a:rPr>
                        <a:t>3.2%</a:t>
                      </a:r>
                      <a:endParaRPr lang="es-CL" sz="1400" kern="100">
                        <a:effectLst/>
                        <a:latin typeface="gobCL" panose="02000603050000020004"/>
                        <a:ea typeface="Calibri" panose="020F0502020204030204" pitchFamily="34" charset="0"/>
                        <a:cs typeface="Arial" panose="020B0604020202020204" pitchFamily="34" charset="0"/>
                      </a:endParaRPr>
                    </a:p>
                  </a:txBody>
                  <a:tcPr marL="68580" marR="6858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tc>
                  <a:txBody>
                    <a:bodyPr/>
                    <a:lstStyle/>
                    <a:p>
                      <a:pPr algn="ctr">
                        <a:lnSpc>
                          <a:spcPct val="107000"/>
                        </a:lnSpc>
                        <a:spcAft>
                          <a:spcPts val="800"/>
                        </a:spcAft>
                      </a:pPr>
                      <a:r>
                        <a:rPr lang="es-MX" sz="1400" kern="100">
                          <a:effectLst/>
                          <a:latin typeface="gobCL" panose="02000603050000020004"/>
                          <a:ea typeface="Calibri" panose="020F0502020204030204" pitchFamily="34" charset="0"/>
                          <a:cs typeface="Arial" panose="020B0604020202020204" pitchFamily="34" charset="0"/>
                        </a:rPr>
                        <a:t>0.9%</a:t>
                      </a:r>
                      <a:endParaRPr lang="es-CL" sz="1400" kern="100">
                        <a:effectLst/>
                        <a:latin typeface="gobCL" panose="02000603050000020004"/>
                        <a:ea typeface="Calibri" panose="020F0502020204030204" pitchFamily="34" charset="0"/>
                        <a:cs typeface="Arial" panose="020B0604020202020204" pitchFamily="34" charset="0"/>
                      </a:endParaRPr>
                    </a:p>
                  </a:txBody>
                  <a:tcPr marL="68580" marR="6858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tc>
                  <a:txBody>
                    <a:bodyPr/>
                    <a:lstStyle/>
                    <a:p>
                      <a:pPr algn="ctr">
                        <a:lnSpc>
                          <a:spcPct val="107000"/>
                        </a:lnSpc>
                        <a:spcAft>
                          <a:spcPts val="800"/>
                        </a:spcAft>
                      </a:pPr>
                      <a:r>
                        <a:rPr lang="es-MX" sz="1400" kern="100">
                          <a:effectLst/>
                          <a:latin typeface="gobCL" panose="02000603050000020004"/>
                          <a:ea typeface="Calibri" panose="020F0502020204030204" pitchFamily="34" charset="0"/>
                          <a:cs typeface="Arial" panose="020B0604020202020204" pitchFamily="34" charset="0"/>
                        </a:rPr>
                        <a:t>0.5%</a:t>
                      </a:r>
                      <a:endParaRPr lang="es-CL" sz="1400" kern="100">
                        <a:effectLst/>
                        <a:latin typeface="gobCL" panose="02000603050000020004"/>
                        <a:ea typeface="Calibri" panose="020F0502020204030204" pitchFamily="34" charset="0"/>
                        <a:cs typeface="Arial" panose="020B0604020202020204" pitchFamily="34" charset="0"/>
                      </a:endParaRPr>
                    </a:p>
                  </a:txBody>
                  <a:tcPr marL="68580" marR="6858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tc>
                  <a:txBody>
                    <a:bodyPr/>
                    <a:lstStyle/>
                    <a:p>
                      <a:pPr algn="ctr">
                        <a:lnSpc>
                          <a:spcPct val="107000"/>
                        </a:lnSpc>
                        <a:spcAft>
                          <a:spcPts val="800"/>
                        </a:spcAft>
                      </a:pPr>
                      <a:r>
                        <a:rPr lang="es-MX" sz="1400" b="1" u="none" strike="noStrike" kern="1200">
                          <a:solidFill>
                            <a:schemeClr val="dk1"/>
                          </a:solidFill>
                          <a:effectLst/>
                          <a:latin typeface="gobCL" pitchFamily="50" charset="0"/>
                          <a:ea typeface="+mn-ea"/>
                          <a:cs typeface="+mn-cs"/>
                        </a:rPr>
                        <a:t>-3.2%</a:t>
                      </a:r>
                      <a:endParaRPr lang="es-CL" sz="1400" b="1" u="none" strike="noStrike" kern="1200">
                        <a:solidFill>
                          <a:schemeClr val="dk1"/>
                        </a:solidFill>
                        <a:effectLst/>
                        <a:latin typeface="gobCL" pitchFamily="50" charset="0"/>
                        <a:ea typeface="+mn-ea"/>
                        <a:cs typeface="+mn-cs"/>
                      </a:endParaRPr>
                    </a:p>
                  </a:txBody>
                  <a:tcPr marL="68580" marR="68580" marT="0" marB="0" anchor="ctr">
                    <a:lnL w="12700" cmpd="sng">
                      <a:noFill/>
                    </a:lnL>
                    <a:lnR w="1905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1"/>
                    </a:solidFill>
                  </a:tcPr>
                </a:tc>
                <a:tc>
                  <a:txBody>
                    <a:bodyPr/>
                    <a:lstStyle/>
                    <a:p>
                      <a:pPr algn="ctr">
                        <a:lnSpc>
                          <a:spcPct val="107000"/>
                        </a:lnSpc>
                        <a:spcAft>
                          <a:spcPts val="800"/>
                        </a:spcAft>
                      </a:pPr>
                      <a:r>
                        <a:rPr lang="es-MX" sz="1400" b="1" u="none" strike="noStrike" kern="1200">
                          <a:solidFill>
                            <a:srgbClr val="E03B26"/>
                          </a:solidFill>
                          <a:effectLst/>
                          <a:latin typeface="gobCL" pitchFamily="50" charset="0"/>
                          <a:ea typeface="+mn-ea"/>
                          <a:cs typeface="+mn-cs"/>
                        </a:rPr>
                        <a:t>-5.3%</a:t>
                      </a:r>
                      <a:endParaRPr lang="es-CL" sz="1400" b="1" u="none" strike="noStrike" kern="1200">
                        <a:solidFill>
                          <a:srgbClr val="E03B26"/>
                        </a:solidFill>
                        <a:effectLst/>
                        <a:latin typeface="gobCL" pitchFamily="50" charset="0"/>
                        <a:ea typeface="+mn-ea"/>
                        <a:cs typeface="+mn-cs"/>
                      </a:endParaRPr>
                    </a:p>
                  </a:txBody>
                  <a:tcPr marL="68580" marR="68580"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321406375"/>
                  </a:ext>
                </a:extLst>
              </a:tr>
              <a:tr h="242848">
                <a:tc>
                  <a:txBody>
                    <a:bodyPr/>
                    <a:lstStyle/>
                    <a:p>
                      <a:pPr marL="72000" algn="l" rtl="0" fontAlgn="ctr"/>
                      <a:r>
                        <a:rPr lang="es-MX" sz="1400" u="none" strike="noStrike">
                          <a:effectLst/>
                          <a:latin typeface="gobCL" pitchFamily="50" charset="0"/>
                        </a:rPr>
                        <a:t>Transporte y comunicaciones</a:t>
                      </a:r>
                      <a:endParaRPr lang="es-MX" sz="1400" b="1" i="0" u="none" strike="noStrike">
                        <a:solidFill>
                          <a:srgbClr val="000000"/>
                        </a:solidFill>
                        <a:effectLst/>
                        <a:latin typeface="gobCL" pitchFamily="50" charset="0"/>
                      </a:endParaRPr>
                    </a:p>
                  </a:txBody>
                  <a:tcPr marL="6350" marR="6350" marT="635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1">
                        <a:lumMod val="85000"/>
                      </a:schemeClr>
                    </a:solidFill>
                  </a:tcPr>
                </a:tc>
                <a:tc>
                  <a:txBody>
                    <a:bodyPr/>
                    <a:lstStyle/>
                    <a:p>
                      <a:pPr algn="ctr">
                        <a:lnSpc>
                          <a:spcPct val="107000"/>
                        </a:lnSpc>
                        <a:spcAft>
                          <a:spcPts val="800"/>
                        </a:spcAft>
                      </a:pPr>
                      <a:r>
                        <a:rPr lang="es-MX" sz="1400" kern="100">
                          <a:effectLst/>
                          <a:latin typeface="gobCL" panose="02000603050000020004"/>
                          <a:ea typeface="Calibri" panose="020F0502020204030204" pitchFamily="34" charset="0"/>
                          <a:cs typeface="Arial" panose="020B0604020202020204" pitchFamily="34" charset="0"/>
                        </a:rPr>
                        <a:t>7.2%</a:t>
                      </a:r>
                      <a:endParaRPr lang="es-CL" sz="1400" kern="100">
                        <a:effectLst/>
                        <a:latin typeface="gobCL" panose="02000603050000020004"/>
                        <a:ea typeface="Calibri" panose="020F0502020204030204" pitchFamily="34" charset="0"/>
                        <a:cs typeface="Arial" panose="020B0604020202020204" pitchFamily="34" charset="0"/>
                      </a:endParaRPr>
                    </a:p>
                  </a:txBody>
                  <a:tcPr marL="68580" marR="68580" marT="0" marB="0" anchor="ctr">
                    <a:lnL w="19050"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solidFill>
                      <a:schemeClr val="bg1">
                        <a:lumMod val="85000"/>
                      </a:schemeClr>
                    </a:solidFill>
                  </a:tcPr>
                </a:tc>
                <a:tc>
                  <a:txBody>
                    <a:bodyPr/>
                    <a:lstStyle/>
                    <a:p>
                      <a:pPr algn="ctr">
                        <a:lnSpc>
                          <a:spcPct val="107000"/>
                        </a:lnSpc>
                        <a:spcAft>
                          <a:spcPts val="800"/>
                        </a:spcAft>
                      </a:pPr>
                      <a:r>
                        <a:rPr lang="es-MX" sz="1400" kern="100">
                          <a:effectLst/>
                          <a:latin typeface="gobCL" panose="02000603050000020004"/>
                          <a:ea typeface="Calibri" panose="020F0502020204030204" pitchFamily="34" charset="0"/>
                          <a:cs typeface="Arial" panose="020B0604020202020204" pitchFamily="34" charset="0"/>
                        </a:rPr>
                        <a:t>9.4%</a:t>
                      </a:r>
                      <a:endParaRPr lang="es-CL" sz="1400" kern="100">
                        <a:effectLst/>
                        <a:latin typeface="gobCL" panose="02000603050000020004"/>
                        <a:ea typeface="Calibri" panose="020F0502020204030204" pitchFamily="34" charset="0"/>
                        <a:cs typeface="Arial" panose="020B0604020202020204" pitchFamily="34" charset="0"/>
                      </a:endParaRPr>
                    </a:p>
                  </a:txBody>
                  <a:tcPr marL="68580" marR="6858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lumMod val="85000"/>
                      </a:schemeClr>
                    </a:solidFill>
                  </a:tcPr>
                </a:tc>
                <a:tc>
                  <a:txBody>
                    <a:bodyPr/>
                    <a:lstStyle/>
                    <a:p>
                      <a:pPr algn="ctr">
                        <a:lnSpc>
                          <a:spcPct val="107000"/>
                        </a:lnSpc>
                        <a:spcAft>
                          <a:spcPts val="800"/>
                        </a:spcAft>
                      </a:pPr>
                      <a:r>
                        <a:rPr lang="es-MX" sz="1400" kern="100">
                          <a:effectLst/>
                          <a:latin typeface="gobCL" panose="02000603050000020004"/>
                          <a:ea typeface="Calibri" panose="020F0502020204030204" pitchFamily="34" charset="0"/>
                          <a:cs typeface="Arial" panose="020B0604020202020204" pitchFamily="34" charset="0"/>
                        </a:rPr>
                        <a:t>4.6%</a:t>
                      </a:r>
                      <a:endParaRPr lang="es-CL" sz="1400" kern="100">
                        <a:effectLst/>
                        <a:latin typeface="gobCL" panose="02000603050000020004"/>
                        <a:ea typeface="Calibri" panose="020F0502020204030204" pitchFamily="34" charset="0"/>
                        <a:cs typeface="Arial" panose="020B0604020202020204" pitchFamily="34" charset="0"/>
                      </a:endParaRPr>
                    </a:p>
                  </a:txBody>
                  <a:tcPr marL="68580" marR="6858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lumMod val="85000"/>
                      </a:schemeClr>
                    </a:solidFill>
                  </a:tcPr>
                </a:tc>
                <a:tc>
                  <a:txBody>
                    <a:bodyPr/>
                    <a:lstStyle/>
                    <a:p>
                      <a:pPr algn="ctr">
                        <a:lnSpc>
                          <a:spcPct val="107000"/>
                        </a:lnSpc>
                        <a:spcAft>
                          <a:spcPts val="800"/>
                        </a:spcAft>
                      </a:pPr>
                      <a:r>
                        <a:rPr lang="es-MX" sz="1400" kern="100">
                          <a:effectLst/>
                          <a:latin typeface="gobCL" panose="02000603050000020004"/>
                          <a:ea typeface="Calibri" panose="020F0502020204030204" pitchFamily="34" charset="0"/>
                          <a:cs typeface="Arial" panose="020B0604020202020204" pitchFamily="34" charset="0"/>
                        </a:rPr>
                        <a:t>2.1%</a:t>
                      </a:r>
                      <a:endParaRPr lang="es-CL" sz="1400" kern="100">
                        <a:effectLst/>
                        <a:latin typeface="gobCL" panose="02000603050000020004"/>
                        <a:ea typeface="Calibri" panose="020F0502020204030204" pitchFamily="34" charset="0"/>
                        <a:cs typeface="Arial" panose="020B0604020202020204" pitchFamily="34" charset="0"/>
                      </a:endParaRPr>
                    </a:p>
                  </a:txBody>
                  <a:tcPr marL="68580" marR="6858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lumMod val="85000"/>
                      </a:schemeClr>
                    </a:solidFill>
                  </a:tcPr>
                </a:tc>
                <a:tc>
                  <a:txBody>
                    <a:bodyPr/>
                    <a:lstStyle/>
                    <a:p>
                      <a:pPr algn="ctr">
                        <a:lnSpc>
                          <a:spcPct val="107000"/>
                        </a:lnSpc>
                        <a:spcAft>
                          <a:spcPts val="800"/>
                        </a:spcAft>
                      </a:pPr>
                      <a:r>
                        <a:rPr lang="es-MX" sz="1400" kern="100">
                          <a:effectLst/>
                          <a:latin typeface="gobCL" panose="02000603050000020004"/>
                          <a:ea typeface="Calibri" panose="020F0502020204030204" pitchFamily="34" charset="0"/>
                          <a:cs typeface="Arial" panose="020B0604020202020204" pitchFamily="34" charset="0"/>
                        </a:rPr>
                        <a:t>0.9%</a:t>
                      </a:r>
                      <a:endParaRPr lang="es-CL" sz="1400" kern="100">
                        <a:effectLst/>
                        <a:latin typeface="gobCL" panose="02000603050000020004"/>
                        <a:ea typeface="Calibri" panose="020F0502020204030204" pitchFamily="34" charset="0"/>
                        <a:cs typeface="Arial" panose="020B0604020202020204" pitchFamily="34" charset="0"/>
                      </a:endParaRPr>
                    </a:p>
                  </a:txBody>
                  <a:tcPr marL="68580" marR="6858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lumMod val="85000"/>
                      </a:schemeClr>
                    </a:solidFill>
                  </a:tcPr>
                </a:tc>
                <a:tc>
                  <a:txBody>
                    <a:bodyPr/>
                    <a:lstStyle/>
                    <a:p>
                      <a:pPr algn="ctr">
                        <a:lnSpc>
                          <a:spcPct val="107000"/>
                        </a:lnSpc>
                        <a:spcAft>
                          <a:spcPts val="800"/>
                        </a:spcAft>
                      </a:pPr>
                      <a:r>
                        <a:rPr lang="es-MX" sz="1400" kern="100">
                          <a:effectLst/>
                          <a:latin typeface="gobCL" panose="02000603050000020004"/>
                          <a:ea typeface="Calibri" panose="020F0502020204030204" pitchFamily="34" charset="0"/>
                          <a:cs typeface="Arial" panose="020B0604020202020204" pitchFamily="34" charset="0"/>
                        </a:rPr>
                        <a:t>0.1%</a:t>
                      </a:r>
                      <a:endParaRPr lang="es-CL" sz="1400" kern="100">
                        <a:effectLst/>
                        <a:latin typeface="gobCL" panose="02000603050000020004"/>
                        <a:ea typeface="Calibri" panose="020F0502020204030204" pitchFamily="34" charset="0"/>
                        <a:cs typeface="Arial" panose="020B0604020202020204" pitchFamily="34" charset="0"/>
                      </a:endParaRPr>
                    </a:p>
                  </a:txBody>
                  <a:tcPr marL="68580" marR="6858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lumMod val="85000"/>
                      </a:schemeClr>
                    </a:solidFill>
                  </a:tcPr>
                </a:tc>
                <a:tc>
                  <a:txBody>
                    <a:bodyPr/>
                    <a:lstStyle/>
                    <a:p>
                      <a:pPr algn="ctr">
                        <a:lnSpc>
                          <a:spcPct val="107000"/>
                        </a:lnSpc>
                        <a:spcAft>
                          <a:spcPts val="800"/>
                        </a:spcAft>
                      </a:pPr>
                      <a:r>
                        <a:rPr lang="es-MX" sz="1400" b="1" u="none" strike="noStrike" kern="1200">
                          <a:solidFill>
                            <a:schemeClr val="dk1"/>
                          </a:solidFill>
                          <a:effectLst/>
                          <a:latin typeface="gobCL" pitchFamily="50" charset="0"/>
                          <a:ea typeface="+mn-ea"/>
                          <a:cs typeface="+mn-cs"/>
                        </a:rPr>
                        <a:t>0.0%</a:t>
                      </a:r>
                      <a:endParaRPr lang="es-CL" sz="1400" b="1" u="none" strike="noStrike" kern="1200">
                        <a:solidFill>
                          <a:schemeClr val="dk1"/>
                        </a:solidFill>
                        <a:effectLst/>
                        <a:latin typeface="gobCL" pitchFamily="50" charset="0"/>
                        <a:ea typeface="+mn-ea"/>
                        <a:cs typeface="+mn-cs"/>
                      </a:endParaRPr>
                    </a:p>
                  </a:txBody>
                  <a:tcPr marL="68580" marR="68580" marT="0" marB="0" anchor="ctr">
                    <a:lnL w="12700" cmpd="sng">
                      <a:noFill/>
                    </a:lnL>
                    <a:lnR w="1905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1">
                        <a:lumMod val="85000"/>
                      </a:schemeClr>
                    </a:solidFill>
                  </a:tcPr>
                </a:tc>
                <a:tc>
                  <a:txBody>
                    <a:bodyPr/>
                    <a:lstStyle/>
                    <a:p>
                      <a:pPr algn="ctr">
                        <a:lnSpc>
                          <a:spcPct val="107000"/>
                        </a:lnSpc>
                        <a:spcAft>
                          <a:spcPts val="800"/>
                        </a:spcAft>
                      </a:pPr>
                      <a:r>
                        <a:rPr lang="es-MX" sz="1400" b="1" u="none" strike="noStrike" kern="1200">
                          <a:solidFill>
                            <a:srgbClr val="E03B26"/>
                          </a:solidFill>
                          <a:effectLst/>
                          <a:latin typeface="gobCL" pitchFamily="50" charset="0"/>
                          <a:ea typeface="+mn-ea"/>
                          <a:cs typeface="+mn-cs"/>
                        </a:rPr>
                        <a:t>-0.2%</a:t>
                      </a:r>
                      <a:endParaRPr lang="es-CL" sz="1400" b="1" u="none" strike="noStrike" kern="1200">
                        <a:solidFill>
                          <a:srgbClr val="E03B26"/>
                        </a:solidFill>
                        <a:effectLst/>
                        <a:latin typeface="gobCL" pitchFamily="50" charset="0"/>
                        <a:ea typeface="+mn-ea"/>
                        <a:cs typeface="+mn-cs"/>
                      </a:endParaRPr>
                    </a:p>
                  </a:txBody>
                  <a:tcPr marL="68580" marR="68580"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1">
                        <a:lumMod val="85000"/>
                      </a:schemeClr>
                    </a:solidFill>
                  </a:tcPr>
                </a:tc>
                <a:extLst>
                  <a:ext uri="{0D108BD9-81ED-4DB2-BD59-A6C34878D82A}">
                    <a16:rowId xmlns:a16="http://schemas.microsoft.com/office/drawing/2014/main" val="1681978113"/>
                  </a:ext>
                </a:extLst>
              </a:tr>
              <a:tr h="242848">
                <a:tc>
                  <a:txBody>
                    <a:bodyPr/>
                    <a:lstStyle/>
                    <a:p>
                      <a:pPr marL="72000" algn="l" rtl="0" fontAlgn="ctr"/>
                      <a:r>
                        <a:rPr lang="es-MX" sz="1400" u="none" strike="noStrike">
                          <a:effectLst/>
                          <a:latin typeface="gobCL" pitchFamily="50" charset="0"/>
                        </a:rPr>
                        <a:t>Servicios</a:t>
                      </a:r>
                      <a:endParaRPr lang="es-MX" sz="1400" b="1" i="0" u="none" strike="noStrike">
                        <a:solidFill>
                          <a:srgbClr val="000000"/>
                        </a:solidFill>
                        <a:effectLst/>
                        <a:latin typeface="gobCL" pitchFamily="50" charset="0"/>
                      </a:endParaRPr>
                    </a:p>
                  </a:txBody>
                  <a:tcPr marL="6350" marR="6350" marT="635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2700" cmpd="sng">
                      <a:noFill/>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7000"/>
                        </a:lnSpc>
                        <a:spcAft>
                          <a:spcPts val="800"/>
                        </a:spcAft>
                      </a:pPr>
                      <a:r>
                        <a:rPr lang="es-MX" sz="1400" kern="100">
                          <a:effectLst/>
                          <a:latin typeface="gobCL" panose="02000603050000020004"/>
                          <a:ea typeface="Calibri" panose="020F0502020204030204" pitchFamily="34" charset="0"/>
                          <a:cs typeface="Arial" panose="020B0604020202020204" pitchFamily="34" charset="0"/>
                        </a:rPr>
                        <a:t>-0.5%</a:t>
                      </a:r>
                      <a:endParaRPr lang="es-CL" sz="1400" kern="100">
                        <a:effectLst/>
                        <a:latin typeface="gobCL" panose="02000603050000020004"/>
                        <a:ea typeface="Calibri" panose="020F0502020204030204" pitchFamily="34" charset="0"/>
                        <a:cs typeface="Arial" panose="020B0604020202020204" pitchFamily="34" charset="0"/>
                      </a:endParaRPr>
                    </a:p>
                  </a:txBody>
                  <a:tcPr marL="68580" marR="68580" marT="0" marB="0" anchor="ctr">
                    <a:lnL w="19050" cap="flat" cmpd="sng" algn="ctr">
                      <a:solidFill>
                        <a:schemeClr val="tx1"/>
                      </a:solidFill>
                      <a:prstDash val="solid"/>
                      <a:round/>
                      <a:headEnd type="none" w="med" len="med"/>
                      <a:tailEnd type="none" w="med" len="med"/>
                    </a:lnL>
                    <a:lnR w="12700" cmpd="sng">
                      <a:noFill/>
                    </a:lnR>
                    <a:lnT w="12700" cmpd="sng">
                      <a:noFill/>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7000"/>
                        </a:lnSpc>
                        <a:spcAft>
                          <a:spcPts val="800"/>
                        </a:spcAft>
                      </a:pPr>
                      <a:r>
                        <a:rPr lang="es-MX" sz="1400" kern="100">
                          <a:effectLst/>
                          <a:latin typeface="gobCL" panose="02000603050000020004"/>
                          <a:ea typeface="Calibri" panose="020F0502020204030204" pitchFamily="34" charset="0"/>
                          <a:cs typeface="Arial" panose="020B0604020202020204" pitchFamily="34" charset="0"/>
                        </a:rPr>
                        <a:t>-0.3%</a:t>
                      </a:r>
                      <a:endParaRPr lang="es-CL" sz="1400" kern="100">
                        <a:effectLst/>
                        <a:latin typeface="gobCL" panose="02000603050000020004"/>
                        <a:ea typeface="Calibri" panose="020F0502020204030204" pitchFamily="34" charset="0"/>
                        <a:cs typeface="Arial" panose="020B0604020202020204" pitchFamily="34" charset="0"/>
                      </a:endParaRPr>
                    </a:p>
                  </a:txBody>
                  <a:tcPr marL="68580" marR="68580" marT="0" marB="0" anchor="ctr">
                    <a:lnL w="12700" cmpd="sng">
                      <a:noFill/>
                    </a:lnL>
                    <a:lnR w="12700" cmpd="sng">
                      <a:noFill/>
                    </a:lnR>
                    <a:lnT w="12700" cmpd="sng">
                      <a:noFill/>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7000"/>
                        </a:lnSpc>
                        <a:spcAft>
                          <a:spcPts val="800"/>
                        </a:spcAft>
                      </a:pPr>
                      <a:r>
                        <a:rPr lang="es-MX" sz="1400" kern="100">
                          <a:effectLst/>
                          <a:latin typeface="gobCL" panose="02000603050000020004"/>
                          <a:ea typeface="Calibri" panose="020F0502020204030204" pitchFamily="34" charset="0"/>
                          <a:cs typeface="Arial" panose="020B0604020202020204" pitchFamily="34" charset="0"/>
                        </a:rPr>
                        <a:t>1.6%</a:t>
                      </a:r>
                      <a:endParaRPr lang="es-CL" sz="1400" kern="100">
                        <a:effectLst/>
                        <a:latin typeface="gobCL" panose="02000603050000020004"/>
                        <a:ea typeface="Calibri" panose="020F0502020204030204" pitchFamily="34" charset="0"/>
                        <a:cs typeface="Arial" panose="020B0604020202020204" pitchFamily="34" charset="0"/>
                      </a:endParaRPr>
                    </a:p>
                  </a:txBody>
                  <a:tcPr marL="68580" marR="68580" marT="0" marB="0" anchor="ctr">
                    <a:lnL w="12700" cmpd="sng">
                      <a:noFill/>
                    </a:lnL>
                    <a:lnR w="12700" cmpd="sng">
                      <a:noFill/>
                    </a:lnR>
                    <a:lnT w="12700" cmpd="sng">
                      <a:noFill/>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7000"/>
                        </a:lnSpc>
                        <a:spcAft>
                          <a:spcPts val="800"/>
                        </a:spcAft>
                      </a:pPr>
                      <a:r>
                        <a:rPr lang="es-MX" sz="1400" kern="100">
                          <a:effectLst/>
                          <a:latin typeface="gobCL" panose="02000603050000020004"/>
                          <a:ea typeface="Calibri" panose="020F0502020204030204" pitchFamily="34" charset="0"/>
                          <a:cs typeface="Arial" panose="020B0604020202020204" pitchFamily="34" charset="0"/>
                        </a:rPr>
                        <a:t>1.2%</a:t>
                      </a:r>
                      <a:endParaRPr lang="es-CL" sz="1400" kern="100">
                        <a:effectLst/>
                        <a:latin typeface="gobCL" panose="02000603050000020004"/>
                        <a:ea typeface="Calibri" panose="020F0502020204030204" pitchFamily="34" charset="0"/>
                        <a:cs typeface="Arial" panose="020B0604020202020204" pitchFamily="34" charset="0"/>
                      </a:endParaRPr>
                    </a:p>
                  </a:txBody>
                  <a:tcPr marL="68580" marR="68580" marT="0" marB="0" anchor="ctr">
                    <a:lnL w="12700" cmpd="sng">
                      <a:noFill/>
                    </a:lnL>
                    <a:lnR w="12700" cmpd="sng">
                      <a:noFill/>
                    </a:lnR>
                    <a:lnT w="12700" cmpd="sng">
                      <a:noFill/>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7000"/>
                        </a:lnSpc>
                        <a:spcAft>
                          <a:spcPts val="800"/>
                        </a:spcAft>
                      </a:pPr>
                      <a:r>
                        <a:rPr lang="es-MX" sz="1400" kern="100">
                          <a:effectLst/>
                          <a:latin typeface="gobCL" panose="02000603050000020004"/>
                          <a:ea typeface="Calibri" panose="020F0502020204030204" pitchFamily="34" charset="0"/>
                          <a:cs typeface="Arial" panose="020B0604020202020204" pitchFamily="34" charset="0"/>
                        </a:rPr>
                        <a:t>0.3%</a:t>
                      </a:r>
                      <a:endParaRPr lang="es-CL" sz="1400" kern="100">
                        <a:effectLst/>
                        <a:latin typeface="gobCL" panose="02000603050000020004"/>
                        <a:ea typeface="Calibri" panose="020F0502020204030204" pitchFamily="34" charset="0"/>
                        <a:cs typeface="Arial" panose="020B0604020202020204" pitchFamily="34" charset="0"/>
                      </a:endParaRPr>
                    </a:p>
                  </a:txBody>
                  <a:tcPr marL="68580" marR="68580" marT="0" marB="0" anchor="ctr">
                    <a:lnL w="12700" cmpd="sng">
                      <a:noFill/>
                    </a:lnL>
                    <a:lnR w="12700" cmpd="sng">
                      <a:noFill/>
                    </a:lnR>
                    <a:lnT w="12700" cmpd="sng">
                      <a:noFill/>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7000"/>
                        </a:lnSpc>
                        <a:spcAft>
                          <a:spcPts val="800"/>
                        </a:spcAft>
                      </a:pPr>
                      <a:r>
                        <a:rPr lang="es-MX" sz="1400" kern="100">
                          <a:effectLst/>
                          <a:latin typeface="gobCL" panose="02000603050000020004"/>
                          <a:ea typeface="Calibri" panose="020F0502020204030204" pitchFamily="34" charset="0"/>
                          <a:cs typeface="Arial" panose="020B0604020202020204" pitchFamily="34" charset="0"/>
                        </a:rPr>
                        <a:t>-0.6%</a:t>
                      </a:r>
                      <a:endParaRPr lang="es-CL" sz="1400" kern="100">
                        <a:effectLst/>
                        <a:latin typeface="gobCL" panose="02000603050000020004"/>
                        <a:ea typeface="Calibri" panose="020F0502020204030204" pitchFamily="34" charset="0"/>
                        <a:cs typeface="Arial" panose="020B0604020202020204" pitchFamily="34" charset="0"/>
                      </a:endParaRPr>
                    </a:p>
                  </a:txBody>
                  <a:tcPr marL="68580" marR="68580" marT="0" marB="0" anchor="ctr">
                    <a:lnL w="12700" cmpd="sng">
                      <a:noFill/>
                    </a:lnL>
                    <a:lnR w="12700" cmpd="sng">
                      <a:noFill/>
                    </a:lnR>
                    <a:lnT w="12700" cmpd="sng">
                      <a:noFill/>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7000"/>
                        </a:lnSpc>
                        <a:spcAft>
                          <a:spcPts val="800"/>
                        </a:spcAft>
                      </a:pPr>
                      <a:r>
                        <a:rPr lang="es-MX" sz="1400" b="1" u="none" strike="noStrike" kern="1200">
                          <a:solidFill>
                            <a:schemeClr val="dk1"/>
                          </a:solidFill>
                          <a:effectLst/>
                          <a:latin typeface="gobCL" pitchFamily="50" charset="0"/>
                          <a:ea typeface="+mn-ea"/>
                          <a:cs typeface="+mn-cs"/>
                        </a:rPr>
                        <a:t>1.3%</a:t>
                      </a:r>
                      <a:endParaRPr lang="es-CL" sz="1400" b="1" u="none" strike="noStrike" kern="1200">
                        <a:solidFill>
                          <a:schemeClr val="dk1"/>
                        </a:solidFill>
                        <a:effectLst/>
                        <a:latin typeface="gobCL" pitchFamily="50" charset="0"/>
                        <a:ea typeface="+mn-ea"/>
                        <a:cs typeface="+mn-cs"/>
                      </a:endParaRPr>
                    </a:p>
                  </a:txBody>
                  <a:tcPr marL="68580" marR="68580" marT="0" marB="0" anchor="ctr">
                    <a:lnL w="12700" cmpd="sng">
                      <a:noFill/>
                    </a:lnL>
                    <a:lnR w="19050" cap="flat" cmpd="sng" algn="ctr">
                      <a:solidFill>
                        <a:schemeClr val="tx1"/>
                      </a:solidFill>
                      <a:prstDash val="solid"/>
                      <a:round/>
                      <a:headEnd type="none" w="med" len="med"/>
                      <a:tailEnd type="none" w="med" len="med"/>
                    </a:lnR>
                    <a:lnT w="12700" cmpd="sng">
                      <a:noFill/>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7000"/>
                        </a:lnSpc>
                        <a:spcAft>
                          <a:spcPts val="800"/>
                        </a:spcAft>
                      </a:pPr>
                      <a:r>
                        <a:rPr lang="es-MX" sz="1400" b="1" u="none" strike="noStrike" kern="1200">
                          <a:solidFill>
                            <a:srgbClr val="E03B26"/>
                          </a:solidFill>
                          <a:effectLst/>
                          <a:latin typeface="gobCL" pitchFamily="50" charset="0"/>
                          <a:ea typeface="+mn-ea"/>
                          <a:cs typeface="+mn-cs"/>
                        </a:rPr>
                        <a:t>-2.2%</a:t>
                      </a:r>
                      <a:endParaRPr lang="es-CL" sz="1400" b="1" u="none" strike="noStrike" kern="1200">
                        <a:solidFill>
                          <a:srgbClr val="E03B26"/>
                        </a:solidFill>
                        <a:effectLst/>
                        <a:latin typeface="gobCL" pitchFamily="50" charset="0"/>
                        <a:ea typeface="+mn-ea"/>
                        <a:cs typeface="+mn-cs"/>
                      </a:endParaRPr>
                    </a:p>
                  </a:txBody>
                  <a:tcPr marL="68580" marR="68580"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2700" cmpd="sng">
                      <a:noFill/>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582632103"/>
                  </a:ext>
                </a:extLst>
              </a:tr>
            </a:tbl>
          </a:graphicData>
        </a:graphic>
      </p:graphicFrame>
      <p:sp>
        <p:nvSpPr>
          <p:cNvPr id="7" name="TextBox 6">
            <a:extLst>
              <a:ext uri="{FF2B5EF4-FFF2-40B4-BE49-F238E27FC236}">
                <a16:creationId xmlns:a16="http://schemas.microsoft.com/office/drawing/2014/main" id="{4660CFCC-2818-1A60-5408-4EC726EEACAC}"/>
              </a:ext>
            </a:extLst>
          </p:cNvPr>
          <p:cNvSpPr txBox="1"/>
          <p:nvPr/>
        </p:nvSpPr>
        <p:spPr>
          <a:xfrm>
            <a:off x="2175297" y="2650500"/>
            <a:ext cx="7841405" cy="307777"/>
          </a:xfrm>
          <a:prstGeom prst="rect">
            <a:avLst/>
          </a:prstGeom>
          <a:noFill/>
        </p:spPr>
        <p:txBody>
          <a:bodyPr wrap="square" rtlCol="0">
            <a:spAutoFit/>
          </a:bodyPr>
          <a:lstStyle/>
          <a:p>
            <a:pPr algn="ctr"/>
            <a:r>
              <a:rPr lang="es-CL" sz="1400">
                <a:latin typeface="gobCL" pitchFamily="50" charset="0"/>
              </a:rPr>
              <a:t>Tabla 2: Variación anual de la Productividad Total de Factores según sector económico</a:t>
            </a:r>
          </a:p>
        </p:txBody>
      </p:sp>
    </p:spTree>
    <p:extLst>
      <p:ext uri="{BB962C8B-B14F-4D97-AF65-F5344CB8AC3E}">
        <p14:creationId xmlns:p14="http://schemas.microsoft.com/office/powerpoint/2010/main" val="149595006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Marcador de texto 2">
            <a:extLst>
              <a:ext uri="{FF2B5EF4-FFF2-40B4-BE49-F238E27FC236}">
                <a16:creationId xmlns:a16="http://schemas.microsoft.com/office/drawing/2014/main" id="{3DBE83E6-588F-22B1-2937-968776DFAEC6}"/>
              </a:ext>
            </a:extLst>
          </p:cNvPr>
          <p:cNvSpPr txBox="1">
            <a:spLocks/>
          </p:cNvSpPr>
          <p:nvPr/>
        </p:nvSpPr>
        <p:spPr>
          <a:xfrm>
            <a:off x="838200" y="1436063"/>
            <a:ext cx="10515600" cy="4072517"/>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lnSpc>
                <a:spcPct val="100000"/>
              </a:lnSpc>
              <a:spcBef>
                <a:spcPts val="600"/>
              </a:spcBef>
              <a:spcAft>
                <a:spcPts val="600"/>
              </a:spcAft>
              <a:buClr>
                <a:srgbClr val="EB8A2D"/>
              </a:buClr>
            </a:pPr>
            <a:r>
              <a:rPr lang="es-CL" sz="2400">
                <a:solidFill>
                  <a:schemeClr val="tx1">
                    <a:lumMod val="95000"/>
                    <a:lumOff val="5000"/>
                  </a:schemeClr>
                </a:solidFill>
                <a:effectLst/>
                <a:latin typeface="gobCL" panose="02000603050000020004" pitchFamily="50" charset="0"/>
                <a:ea typeface="Calibri" panose="020F0502020204030204" pitchFamily="34" charset="0"/>
                <a:cs typeface="Times New Roman" panose="02020603050405020304" pitchFamily="18" charset="0"/>
              </a:rPr>
              <a:t>La PTF se </a:t>
            </a:r>
            <a:r>
              <a:rPr lang="es-CL" sz="2400" b="1">
                <a:solidFill>
                  <a:schemeClr val="tx1">
                    <a:lumMod val="95000"/>
                    <a:lumOff val="5000"/>
                  </a:schemeClr>
                </a:solidFill>
                <a:effectLst/>
                <a:latin typeface="gobCL" panose="02000603050000020004" pitchFamily="50" charset="0"/>
                <a:ea typeface="Calibri" panose="020F0502020204030204" pitchFamily="34" charset="0"/>
                <a:cs typeface="Times New Roman" panose="02020603050405020304" pitchFamily="18" charset="0"/>
              </a:rPr>
              <a:t>contrajo</a:t>
            </a:r>
            <a:r>
              <a:rPr lang="es-CL" sz="2400">
                <a:solidFill>
                  <a:schemeClr val="tx1">
                    <a:lumMod val="95000"/>
                    <a:lumOff val="5000"/>
                  </a:schemeClr>
                </a:solidFill>
                <a:effectLst/>
                <a:latin typeface="gobCL" panose="02000603050000020004" pitchFamily="50" charset="0"/>
                <a:ea typeface="Calibri" panose="020F0502020204030204" pitchFamily="34" charset="0"/>
                <a:cs typeface="Times New Roman" panose="02020603050405020304" pitchFamily="18" charset="0"/>
              </a:rPr>
              <a:t> para </a:t>
            </a:r>
            <a:r>
              <a:rPr lang="es-CL" sz="2400" b="1">
                <a:solidFill>
                  <a:schemeClr val="tx1">
                    <a:lumMod val="95000"/>
                    <a:lumOff val="5000"/>
                  </a:schemeClr>
                </a:solidFill>
                <a:effectLst/>
                <a:latin typeface="gobCL" panose="02000603050000020004" pitchFamily="50" charset="0"/>
                <a:ea typeface="Calibri" panose="020F0502020204030204" pitchFamily="34" charset="0"/>
                <a:cs typeface="Times New Roman" panose="02020603050405020304" pitchFamily="18" charset="0"/>
              </a:rPr>
              <a:t>seis</a:t>
            </a:r>
            <a:r>
              <a:rPr lang="es-CL" sz="2400">
                <a:solidFill>
                  <a:schemeClr val="tx1">
                    <a:lumMod val="95000"/>
                    <a:lumOff val="5000"/>
                  </a:schemeClr>
                </a:solidFill>
                <a:effectLst/>
                <a:latin typeface="gobCL" panose="02000603050000020004" pitchFamily="50" charset="0"/>
                <a:ea typeface="Calibri" panose="020F0502020204030204" pitchFamily="34" charset="0"/>
                <a:cs typeface="Times New Roman" panose="02020603050405020304" pitchFamily="18" charset="0"/>
              </a:rPr>
              <a:t> de ocho sectores económicos:</a:t>
            </a:r>
          </a:p>
          <a:p>
            <a:pPr marL="0" indent="0" algn="just">
              <a:lnSpc>
                <a:spcPct val="100000"/>
              </a:lnSpc>
              <a:spcBef>
                <a:spcPts val="600"/>
              </a:spcBef>
              <a:spcAft>
                <a:spcPts val="600"/>
              </a:spcAft>
              <a:buClr>
                <a:srgbClr val="EB8A2D"/>
              </a:buClr>
              <a:buNone/>
            </a:pPr>
            <a:r>
              <a:rPr lang="es-CL" sz="2400">
                <a:solidFill>
                  <a:schemeClr val="tx1">
                    <a:lumMod val="95000"/>
                    <a:lumOff val="5000"/>
                  </a:schemeClr>
                </a:solidFill>
                <a:effectLst/>
                <a:latin typeface="gobCL" panose="02000603050000020004" pitchFamily="50" charset="0"/>
                <a:ea typeface="Calibri" panose="020F0502020204030204" pitchFamily="34" charset="0"/>
                <a:cs typeface="Times New Roman" panose="02020603050405020304" pitchFamily="18" charset="0"/>
              </a:rPr>
              <a:t>  </a:t>
            </a:r>
          </a:p>
          <a:p>
            <a:pPr algn="just">
              <a:lnSpc>
                <a:spcPct val="100000"/>
              </a:lnSpc>
              <a:spcBef>
                <a:spcPts val="600"/>
              </a:spcBef>
              <a:spcAft>
                <a:spcPts val="600"/>
              </a:spcAft>
              <a:buClr>
                <a:srgbClr val="EB8A2D"/>
              </a:buClr>
            </a:pPr>
            <a:endParaRPr lang="es-CL" sz="2400">
              <a:solidFill>
                <a:schemeClr val="tx1">
                  <a:lumMod val="95000"/>
                  <a:lumOff val="5000"/>
                </a:schemeClr>
              </a:solidFill>
              <a:latin typeface="gobCL" panose="02000603050000020004" pitchFamily="50" charset="0"/>
              <a:ea typeface="Calibri" panose="020F0502020204030204" pitchFamily="34" charset="0"/>
              <a:cs typeface="Times New Roman" panose="02020603050405020304" pitchFamily="18" charset="0"/>
            </a:endParaRPr>
          </a:p>
          <a:p>
            <a:pPr algn="just">
              <a:lnSpc>
                <a:spcPct val="100000"/>
              </a:lnSpc>
              <a:spcBef>
                <a:spcPts val="600"/>
              </a:spcBef>
              <a:spcAft>
                <a:spcPts val="600"/>
              </a:spcAft>
              <a:buClr>
                <a:srgbClr val="EB8A2D"/>
              </a:buClr>
            </a:pPr>
            <a:endParaRPr lang="es-CL" sz="2400">
              <a:solidFill>
                <a:schemeClr val="tx1">
                  <a:lumMod val="95000"/>
                  <a:lumOff val="5000"/>
                </a:schemeClr>
              </a:solidFill>
              <a:latin typeface="gobCL" panose="02000603050000020004" pitchFamily="50" charset="0"/>
              <a:ea typeface="Calibri" panose="020F0502020204030204" pitchFamily="34" charset="0"/>
              <a:cs typeface="Times New Roman" panose="02020603050405020304" pitchFamily="18" charset="0"/>
            </a:endParaRPr>
          </a:p>
          <a:p>
            <a:pPr algn="just">
              <a:lnSpc>
                <a:spcPct val="100000"/>
              </a:lnSpc>
              <a:spcBef>
                <a:spcPts val="600"/>
              </a:spcBef>
              <a:spcAft>
                <a:spcPts val="600"/>
              </a:spcAft>
              <a:buClr>
                <a:srgbClr val="EB8A2D"/>
              </a:buClr>
            </a:pPr>
            <a:endParaRPr lang="es-CL" sz="2400">
              <a:solidFill>
                <a:schemeClr val="tx1">
                  <a:lumMod val="95000"/>
                  <a:lumOff val="5000"/>
                </a:schemeClr>
              </a:solidFill>
              <a:latin typeface="gobCL" panose="02000603050000020004" pitchFamily="50" charset="0"/>
              <a:ea typeface="Calibri" panose="020F0502020204030204" pitchFamily="34" charset="0"/>
              <a:cs typeface="Times New Roman" panose="02020603050405020304" pitchFamily="18" charset="0"/>
            </a:endParaRPr>
          </a:p>
          <a:p>
            <a:pPr algn="just">
              <a:lnSpc>
                <a:spcPct val="100000"/>
              </a:lnSpc>
              <a:spcBef>
                <a:spcPts val="600"/>
              </a:spcBef>
              <a:spcAft>
                <a:spcPts val="600"/>
              </a:spcAft>
              <a:buClr>
                <a:srgbClr val="EB8A2D"/>
              </a:buClr>
            </a:pPr>
            <a:r>
              <a:rPr lang="es-CL" sz="2400">
                <a:solidFill>
                  <a:schemeClr val="tx1">
                    <a:lumMod val="95000"/>
                    <a:lumOff val="5000"/>
                  </a:schemeClr>
                </a:solidFill>
                <a:latin typeface="gobCL" panose="02000603050000020004" pitchFamily="50" charset="0"/>
                <a:ea typeface="Calibri" panose="020F0502020204030204" pitchFamily="34" charset="0"/>
                <a:cs typeface="Times New Roman" panose="02020603050405020304" pitchFamily="18" charset="0"/>
              </a:rPr>
              <a:t>Por otra parte, </a:t>
            </a:r>
            <a:r>
              <a:rPr lang="es-CL" sz="2400" b="1">
                <a:solidFill>
                  <a:schemeClr val="tx1">
                    <a:lumMod val="95000"/>
                    <a:lumOff val="5000"/>
                  </a:schemeClr>
                </a:solidFill>
                <a:latin typeface="gobCL" panose="02000603050000020004" pitchFamily="50" charset="0"/>
                <a:ea typeface="Calibri" panose="020F0502020204030204" pitchFamily="34" charset="0"/>
                <a:cs typeface="Times New Roman" panose="02020603050405020304" pitchFamily="18" charset="0"/>
              </a:rPr>
              <a:t>dos</a:t>
            </a:r>
            <a:r>
              <a:rPr lang="es-CL" sz="2400">
                <a:solidFill>
                  <a:schemeClr val="tx1">
                    <a:lumMod val="95000"/>
                    <a:lumOff val="5000"/>
                  </a:schemeClr>
                </a:solidFill>
                <a:latin typeface="gobCL" panose="02000603050000020004" pitchFamily="50" charset="0"/>
                <a:ea typeface="Calibri" panose="020F0502020204030204" pitchFamily="34" charset="0"/>
                <a:cs typeface="Times New Roman" panose="02020603050405020304" pitchFamily="18" charset="0"/>
              </a:rPr>
              <a:t> sectores </a:t>
            </a:r>
            <a:r>
              <a:rPr lang="es-CL" sz="2400" b="1">
                <a:solidFill>
                  <a:schemeClr val="tx1">
                    <a:lumMod val="95000"/>
                    <a:lumOff val="5000"/>
                  </a:schemeClr>
                </a:solidFill>
                <a:latin typeface="gobCL" panose="02000603050000020004" pitchFamily="50" charset="0"/>
                <a:ea typeface="Calibri" panose="020F0502020204030204" pitchFamily="34" charset="0"/>
                <a:cs typeface="Times New Roman" panose="02020603050405020304" pitchFamily="18" charset="0"/>
              </a:rPr>
              <a:t>aumentaron</a:t>
            </a:r>
            <a:r>
              <a:rPr lang="es-CL" sz="2400">
                <a:solidFill>
                  <a:schemeClr val="tx1">
                    <a:lumMod val="95000"/>
                    <a:lumOff val="5000"/>
                  </a:schemeClr>
                </a:solidFill>
                <a:latin typeface="gobCL" panose="02000603050000020004" pitchFamily="50" charset="0"/>
                <a:ea typeface="Calibri" panose="020F0502020204030204" pitchFamily="34" charset="0"/>
                <a:cs typeface="Times New Roman" panose="02020603050405020304" pitchFamily="18" charset="0"/>
              </a:rPr>
              <a:t> su productividad</a:t>
            </a:r>
            <a:r>
              <a:rPr lang="es-CL" sz="2400" b="1">
                <a:solidFill>
                  <a:schemeClr val="tx1">
                    <a:lumMod val="95000"/>
                    <a:lumOff val="5000"/>
                  </a:schemeClr>
                </a:solidFill>
                <a:latin typeface="gobCL" panose="02000603050000020004" pitchFamily="50" charset="0"/>
                <a:ea typeface="Calibri" panose="020F0502020204030204" pitchFamily="34" charset="0"/>
                <a:cs typeface="Times New Roman" panose="02020603050405020304" pitchFamily="18" charset="0"/>
              </a:rPr>
              <a:t>: </a:t>
            </a:r>
          </a:p>
          <a:p>
            <a:pPr marL="0" indent="0" algn="just">
              <a:lnSpc>
                <a:spcPct val="100000"/>
              </a:lnSpc>
              <a:spcBef>
                <a:spcPts val="600"/>
              </a:spcBef>
              <a:spcAft>
                <a:spcPts val="600"/>
              </a:spcAft>
              <a:buClr>
                <a:srgbClr val="EB8A2D"/>
              </a:buClr>
              <a:buNone/>
            </a:pPr>
            <a:endParaRPr lang="es-CL" sz="2400">
              <a:solidFill>
                <a:schemeClr val="tx1">
                  <a:lumMod val="95000"/>
                  <a:lumOff val="5000"/>
                </a:schemeClr>
              </a:solidFill>
              <a:latin typeface="gobCL" panose="02000603050000020004" pitchFamily="50" charset="0"/>
              <a:ea typeface="Calibri" panose="020F0502020204030204" pitchFamily="34" charset="0"/>
              <a:cs typeface="Times New Roman" panose="02020603050405020304" pitchFamily="18" charset="0"/>
            </a:endParaRPr>
          </a:p>
        </p:txBody>
      </p:sp>
      <p:pic>
        <p:nvPicPr>
          <p:cNvPr id="14" name="Imagen 4">
            <a:extLst>
              <a:ext uri="{FF2B5EF4-FFF2-40B4-BE49-F238E27FC236}">
                <a16:creationId xmlns:a16="http://schemas.microsoft.com/office/drawing/2014/main" id="{E625FF39-BF6A-BC3E-443B-2136BC16044D}"/>
              </a:ext>
            </a:extLst>
          </p:cNvPr>
          <p:cNvPicPr>
            <a:picLocks noChangeAspect="1"/>
          </p:cNvPicPr>
          <p:nvPr/>
        </p:nvPicPr>
        <p:blipFill>
          <a:blip r:embed="rId3"/>
          <a:stretch>
            <a:fillRect/>
          </a:stretch>
        </p:blipFill>
        <p:spPr>
          <a:xfrm>
            <a:off x="10869617" y="6158242"/>
            <a:ext cx="1214363" cy="541867"/>
          </a:xfrm>
          <a:prstGeom prst="rect">
            <a:avLst/>
          </a:prstGeom>
        </p:spPr>
      </p:pic>
      <p:sp>
        <p:nvSpPr>
          <p:cNvPr id="20" name="Título 1">
            <a:extLst>
              <a:ext uri="{FF2B5EF4-FFF2-40B4-BE49-F238E27FC236}">
                <a16:creationId xmlns:a16="http://schemas.microsoft.com/office/drawing/2014/main" id="{8E74F7B6-87C1-0338-4504-2A01A3715C28}"/>
              </a:ext>
            </a:extLst>
          </p:cNvPr>
          <p:cNvSpPr>
            <a:spLocks noGrp="1"/>
          </p:cNvSpPr>
          <p:nvPr>
            <p:ph type="title"/>
          </p:nvPr>
        </p:nvSpPr>
        <p:spPr>
          <a:xfrm>
            <a:off x="838200" y="299112"/>
            <a:ext cx="10515600" cy="1325563"/>
          </a:xfrm>
        </p:spPr>
        <p:txBody>
          <a:bodyPr>
            <a:normAutofit/>
          </a:bodyPr>
          <a:lstStyle/>
          <a:p>
            <a:r>
              <a:rPr lang="es-CL" sz="3600" b="1">
                <a:solidFill>
                  <a:srgbClr val="E03B26"/>
                </a:solidFill>
                <a:latin typeface="gobCL" pitchFamily="2" charset="77"/>
                <a:cs typeface="Arial"/>
              </a:rPr>
              <a:t>Variación de la PTF sectorial en 2023</a:t>
            </a:r>
            <a:endParaRPr lang="es-ES_tradnl" sz="3600">
              <a:solidFill>
                <a:srgbClr val="E03B26"/>
              </a:solidFill>
              <a:latin typeface="gobCL" pitchFamily="2" charset="77"/>
              <a:cs typeface="Arial"/>
            </a:endParaRPr>
          </a:p>
        </p:txBody>
      </p:sp>
      <p:sp>
        <p:nvSpPr>
          <p:cNvPr id="3" name="CuadroTexto 2">
            <a:extLst>
              <a:ext uri="{FF2B5EF4-FFF2-40B4-BE49-F238E27FC236}">
                <a16:creationId xmlns:a16="http://schemas.microsoft.com/office/drawing/2014/main" id="{BB541EE3-B750-D7B8-E970-F0026F611C19}"/>
              </a:ext>
            </a:extLst>
          </p:cNvPr>
          <p:cNvSpPr txBox="1"/>
          <p:nvPr/>
        </p:nvSpPr>
        <p:spPr>
          <a:xfrm>
            <a:off x="758190" y="2292241"/>
            <a:ext cx="10515599" cy="2292935"/>
          </a:xfrm>
          <a:prstGeom prst="rect">
            <a:avLst/>
          </a:prstGeom>
          <a:noFill/>
        </p:spPr>
        <p:txBody>
          <a:bodyPr wrap="square" numCol="2" rtlCol="0">
            <a:spAutoFit/>
          </a:bodyPr>
          <a:lstStyle/>
          <a:p>
            <a:pPr marL="742950" lvl="1" indent="-285750" algn="just">
              <a:spcBef>
                <a:spcPts val="600"/>
              </a:spcBef>
              <a:spcAft>
                <a:spcPts val="600"/>
              </a:spcAft>
              <a:buClr>
                <a:srgbClr val="EB8A2D"/>
              </a:buClr>
              <a:buFont typeface="Arial" panose="020B0604020202020204" pitchFamily="34" charset="0"/>
              <a:buChar char="•"/>
            </a:pPr>
            <a:r>
              <a:rPr lang="es-CL" sz="2000">
                <a:solidFill>
                  <a:schemeClr val="tx1">
                    <a:lumMod val="95000"/>
                    <a:lumOff val="5000"/>
                  </a:schemeClr>
                </a:solidFill>
                <a:latin typeface="gobCL" panose="02000603050000020004" pitchFamily="50" charset="0"/>
                <a:ea typeface="Calibri" panose="020F0502020204030204" pitchFamily="34" charset="0"/>
                <a:cs typeface="Times New Roman" panose="02020603050405020304" pitchFamily="18" charset="0"/>
              </a:rPr>
              <a:t>Minería </a:t>
            </a:r>
            <a:r>
              <a:rPr lang="es-CL" sz="2000" b="1">
                <a:solidFill>
                  <a:srgbClr val="E03B26"/>
                </a:solidFill>
                <a:latin typeface="gobCL" panose="02000603050000020004" pitchFamily="50" charset="0"/>
                <a:ea typeface="Calibri" panose="020F0502020204030204" pitchFamily="34" charset="0"/>
                <a:cs typeface="Times New Roman" panose="02020603050405020304" pitchFamily="18" charset="0"/>
              </a:rPr>
              <a:t>[-5,4%]</a:t>
            </a:r>
          </a:p>
          <a:p>
            <a:pPr marL="742950" lvl="1" indent="-285750" algn="just">
              <a:lnSpc>
                <a:spcPct val="100000"/>
              </a:lnSpc>
              <a:spcBef>
                <a:spcPts val="600"/>
              </a:spcBef>
              <a:spcAft>
                <a:spcPts val="600"/>
              </a:spcAft>
              <a:buClr>
                <a:srgbClr val="EB8A2D"/>
              </a:buClr>
              <a:buFont typeface="Arial" panose="020B0604020202020204" pitchFamily="34" charset="0"/>
              <a:buChar char="•"/>
            </a:pPr>
            <a:r>
              <a:rPr lang="es-CL" sz="2000">
                <a:solidFill>
                  <a:schemeClr val="tx1">
                    <a:lumMod val="95000"/>
                    <a:lumOff val="5000"/>
                  </a:schemeClr>
                </a:solidFill>
                <a:latin typeface="gobCL" panose="02000603050000020004" pitchFamily="50" charset="0"/>
                <a:ea typeface="Calibri" panose="020F0502020204030204" pitchFamily="34" charset="0"/>
                <a:cs typeface="Times New Roman" panose="02020603050405020304" pitchFamily="18" charset="0"/>
              </a:rPr>
              <a:t>Comercio, hoteles y restaurantes </a:t>
            </a:r>
            <a:r>
              <a:rPr lang="es-CL" sz="2000" b="1">
                <a:solidFill>
                  <a:srgbClr val="E03B26"/>
                </a:solidFill>
                <a:effectLst/>
                <a:latin typeface="gobCL" panose="02000603050000020004" pitchFamily="50" charset="0"/>
                <a:ea typeface="Calibri" panose="020F0502020204030204" pitchFamily="34" charset="0"/>
                <a:cs typeface="Times New Roman" panose="02020603050405020304" pitchFamily="18" charset="0"/>
              </a:rPr>
              <a:t>[-5,3%]</a:t>
            </a:r>
          </a:p>
          <a:p>
            <a:pPr marL="742950" lvl="1" indent="-285750" algn="just">
              <a:spcBef>
                <a:spcPts val="600"/>
              </a:spcBef>
              <a:spcAft>
                <a:spcPts val="600"/>
              </a:spcAft>
              <a:buClr>
                <a:srgbClr val="EB8A2D"/>
              </a:buClr>
              <a:buFont typeface="Arial" panose="020B0604020202020204" pitchFamily="34" charset="0"/>
              <a:buChar char="•"/>
            </a:pPr>
            <a:r>
              <a:rPr lang="es-CL" sz="2000">
                <a:solidFill>
                  <a:schemeClr val="tx1">
                    <a:lumMod val="95000"/>
                    <a:lumOff val="5000"/>
                  </a:schemeClr>
                </a:solidFill>
                <a:latin typeface="gobCL" panose="02000603050000020004" pitchFamily="50" charset="0"/>
                <a:ea typeface="Calibri" panose="020F0502020204030204" pitchFamily="34" charset="0"/>
                <a:cs typeface="Times New Roman" panose="02020603050405020304" pitchFamily="18" charset="0"/>
              </a:rPr>
              <a:t>Servicios </a:t>
            </a:r>
            <a:r>
              <a:rPr lang="es-CL" sz="2000" b="1">
                <a:solidFill>
                  <a:srgbClr val="E03B26"/>
                </a:solidFill>
                <a:latin typeface="gobCL" panose="02000603050000020004" pitchFamily="50" charset="0"/>
                <a:ea typeface="Calibri" panose="020F0502020204030204" pitchFamily="34" charset="0"/>
                <a:cs typeface="Times New Roman" panose="02020603050405020304" pitchFamily="18" charset="0"/>
              </a:rPr>
              <a:t>[-2,2%]</a:t>
            </a:r>
            <a:endParaRPr lang="es-CL" sz="2000" b="1">
              <a:solidFill>
                <a:schemeClr val="tx1">
                  <a:lumMod val="95000"/>
                  <a:lumOff val="5000"/>
                </a:schemeClr>
              </a:solidFill>
              <a:latin typeface="gobCL" panose="02000603050000020004" pitchFamily="50" charset="0"/>
              <a:ea typeface="Calibri" panose="020F0502020204030204" pitchFamily="34" charset="0"/>
              <a:cs typeface="Times New Roman" panose="02020603050405020304" pitchFamily="18" charset="0"/>
            </a:endParaRPr>
          </a:p>
          <a:p>
            <a:pPr marL="742950" lvl="1" indent="-285750" algn="just">
              <a:lnSpc>
                <a:spcPct val="100000"/>
              </a:lnSpc>
              <a:spcBef>
                <a:spcPts val="600"/>
              </a:spcBef>
              <a:spcAft>
                <a:spcPts val="600"/>
              </a:spcAft>
              <a:buClr>
                <a:srgbClr val="EB8A2D"/>
              </a:buClr>
              <a:buFont typeface="Arial" panose="020B0604020202020204" pitchFamily="34" charset="0"/>
              <a:buChar char="•"/>
            </a:pPr>
            <a:endParaRPr lang="es-CL" sz="2000" b="1">
              <a:solidFill>
                <a:schemeClr val="tx1">
                  <a:lumMod val="95000"/>
                  <a:lumOff val="5000"/>
                </a:schemeClr>
              </a:solidFill>
              <a:latin typeface="gobCL" panose="02000603050000020004" pitchFamily="50" charset="0"/>
              <a:ea typeface="Calibri" panose="020F0502020204030204" pitchFamily="34" charset="0"/>
              <a:cs typeface="Times New Roman" panose="02020603050405020304" pitchFamily="18" charset="0"/>
            </a:endParaRPr>
          </a:p>
          <a:p>
            <a:pPr lvl="1" algn="just">
              <a:lnSpc>
                <a:spcPct val="100000"/>
              </a:lnSpc>
              <a:spcBef>
                <a:spcPts val="600"/>
              </a:spcBef>
              <a:spcAft>
                <a:spcPts val="600"/>
              </a:spcAft>
              <a:buClr>
                <a:srgbClr val="EB8A2D"/>
              </a:buClr>
            </a:pPr>
            <a:endParaRPr lang="es-CL" sz="2000" b="1">
              <a:solidFill>
                <a:schemeClr val="tx1">
                  <a:lumMod val="95000"/>
                  <a:lumOff val="5000"/>
                </a:schemeClr>
              </a:solidFill>
              <a:latin typeface="gobCL" panose="02000603050000020004" pitchFamily="50" charset="0"/>
              <a:ea typeface="Calibri" panose="020F0502020204030204" pitchFamily="34" charset="0"/>
              <a:cs typeface="Times New Roman" panose="02020603050405020304" pitchFamily="18" charset="0"/>
            </a:endParaRPr>
          </a:p>
          <a:p>
            <a:pPr marL="742950" lvl="1" indent="-285750" algn="just">
              <a:spcBef>
                <a:spcPts val="600"/>
              </a:spcBef>
              <a:spcAft>
                <a:spcPts val="600"/>
              </a:spcAft>
              <a:buClr>
                <a:srgbClr val="EB8A2D"/>
              </a:buClr>
              <a:buFont typeface="Arial" panose="020B0604020202020204" pitchFamily="34" charset="0"/>
              <a:buChar char="•"/>
            </a:pPr>
            <a:r>
              <a:rPr lang="es-CL" sz="2000">
                <a:solidFill>
                  <a:schemeClr val="tx1">
                    <a:lumMod val="95000"/>
                    <a:lumOff val="5000"/>
                  </a:schemeClr>
                </a:solidFill>
                <a:latin typeface="gobCL" panose="02000603050000020004" pitchFamily="50" charset="0"/>
                <a:ea typeface="Calibri" panose="020F0502020204030204" pitchFamily="34" charset="0"/>
                <a:cs typeface="Times New Roman" panose="02020603050405020304" pitchFamily="18" charset="0"/>
              </a:rPr>
              <a:t>Industria</a:t>
            </a:r>
            <a:r>
              <a:rPr lang="es-CL" sz="2000" b="1">
                <a:solidFill>
                  <a:schemeClr val="tx1">
                    <a:lumMod val="95000"/>
                    <a:lumOff val="5000"/>
                  </a:schemeClr>
                </a:solidFill>
                <a:latin typeface="gobCL" panose="02000603050000020004" pitchFamily="50" charset="0"/>
                <a:ea typeface="Calibri" panose="020F0502020204030204" pitchFamily="34" charset="0"/>
                <a:cs typeface="Times New Roman" panose="02020603050405020304" pitchFamily="18" charset="0"/>
              </a:rPr>
              <a:t> </a:t>
            </a:r>
            <a:r>
              <a:rPr lang="es-CL" sz="2000" b="1">
                <a:solidFill>
                  <a:srgbClr val="E03B26"/>
                </a:solidFill>
                <a:latin typeface="gobCL" panose="02000603050000020004" pitchFamily="50" charset="0"/>
                <a:ea typeface="Calibri" panose="020F0502020204030204" pitchFamily="34" charset="0"/>
                <a:cs typeface="Times New Roman" panose="02020603050405020304" pitchFamily="18" charset="0"/>
              </a:rPr>
              <a:t>[-0,8%]</a:t>
            </a:r>
          </a:p>
          <a:p>
            <a:pPr marL="742950" lvl="1" indent="-285750" algn="just">
              <a:spcBef>
                <a:spcPts val="600"/>
              </a:spcBef>
              <a:spcAft>
                <a:spcPts val="600"/>
              </a:spcAft>
              <a:buClr>
                <a:srgbClr val="EB8A2D"/>
              </a:buClr>
              <a:buFont typeface="Arial" panose="020B0604020202020204" pitchFamily="34" charset="0"/>
              <a:buChar char="•"/>
            </a:pPr>
            <a:r>
              <a:rPr lang="es-CL" sz="2000">
                <a:solidFill>
                  <a:schemeClr val="tx1">
                    <a:lumMod val="95000"/>
                    <a:lumOff val="5000"/>
                  </a:schemeClr>
                </a:solidFill>
                <a:latin typeface="gobCL" panose="02000603050000020004" pitchFamily="50" charset="0"/>
                <a:ea typeface="Calibri" panose="020F0502020204030204" pitchFamily="34" charset="0"/>
                <a:cs typeface="Times New Roman" panose="02020603050405020304" pitchFamily="18" charset="0"/>
              </a:rPr>
              <a:t>Agricultura, caza y pesca </a:t>
            </a:r>
            <a:r>
              <a:rPr lang="es-CL" sz="2000" b="1">
                <a:solidFill>
                  <a:srgbClr val="E03B26"/>
                </a:solidFill>
                <a:latin typeface="gobCL" panose="02000603050000020004" pitchFamily="50" charset="0"/>
                <a:ea typeface="Calibri" panose="020F0502020204030204" pitchFamily="34" charset="0"/>
                <a:cs typeface="Times New Roman" panose="02020603050405020304" pitchFamily="18" charset="0"/>
              </a:rPr>
              <a:t>[-0,5%]</a:t>
            </a:r>
          </a:p>
          <a:p>
            <a:pPr marL="742950" lvl="1" indent="-285750" algn="just">
              <a:lnSpc>
                <a:spcPct val="100000"/>
              </a:lnSpc>
              <a:spcBef>
                <a:spcPts val="600"/>
              </a:spcBef>
              <a:spcAft>
                <a:spcPts val="600"/>
              </a:spcAft>
              <a:buClr>
                <a:srgbClr val="EB8A2D"/>
              </a:buClr>
              <a:buFont typeface="Arial" panose="020B0604020202020204" pitchFamily="34" charset="0"/>
              <a:buChar char="•"/>
            </a:pPr>
            <a:r>
              <a:rPr lang="es-CL" sz="2000">
                <a:solidFill>
                  <a:schemeClr val="tx1">
                    <a:lumMod val="95000"/>
                    <a:lumOff val="5000"/>
                  </a:schemeClr>
                </a:solidFill>
                <a:latin typeface="gobCL" panose="02000603050000020004" pitchFamily="50" charset="0"/>
                <a:ea typeface="Calibri" panose="020F0502020204030204" pitchFamily="34" charset="0"/>
                <a:cs typeface="Times New Roman" panose="02020603050405020304" pitchFamily="18" charset="0"/>
              </a:rPr>
              <a:t>Transporte y Comunicaciones </a:t>
            </a:r>
            <a:r>
              <a:rPr lang="es-CL" sz="2000" b="1">
                <a:solidFill>
                  <a:srgbClr val="E03B26"/>
                </a:solidFill>
                <a:latin typeface="gobCL" panose="02000603050000020004" pitchFamily="50" charset="0"/>
                <a:ea typeface="Calibri" panose="020F0502020204030204" pitchFamily="34" charset="0"/>
                <a:cs typeface="Times New Roman" panose="02020603050405020304" pitchFamily="18" charset="0"/>
              </a:rPr>
              <a:t>[-0,2%]</a:t>
            </a:r>
          </a:p>
        </p:txBody>
      </p:sp>
      <p:sp>
        <p:nvSpPr>
          <p:cNvPr id="4" name="CuadroTexto 3">
            <a:extLst>
              <a:ext uri="{FF2B5EF4-FFF2-40B4-BE49-F238E27FC236}">
                <a16:creationId xmlns:a16="http://schemas.microsoft.com/office/drawing/2014/main" id="{A144EEE8-CDAB-1318-5D89-EFE5A8157CA1}"/>
              </a:ext>
            </a:extLst>
          </p:cNvPr>
          <p:cNvSpPr txBox="1"/>
          <p:nvPr/>
        </p:nvSpPr>
        <p:spPr>
          <a:xfrm>
            <a:off x="758190" y="5093081"/>
            <a:ext cx="10515599" cy="861774"/>
          </a:xfrm>
          <a:prstGeom prst="rect">
            <a:avLst/>
          </a:prstGeom>
          <a:noFill/>
        </p:spPr>
        <p:txBody>
          <a:bodyPr wrap="square" numCol="2" rtlCol="0">
            <a:spAutoFit/>
          </a:bodyPr>
          <a:lstStyle/>
          <a:p>
            <a:pPr marL="742950" lvl="1" indent="-285750" algn="just">
              <a:lnSpc>
                <a:spcPct val="100000"/>
              </a:lnSpc>
              <a:spcBef>
                <a:spcPts val="600"/>
              </a:spcBef>
              <a:spcAft>
                <a:spcPts val="600"/>
              </a:spcAft>
              <a:buClr>
                <a:srgbClr val="EB8A2D"/>
              </a:buClr>
              <a:buFont typeface="Arial" panose="020B0604020202020204" pitchFamily="34" charset="0"/>
              <a:buChar char="•"/>
            </a:pPr>
            <a:r>
              <a:rPr lang="es-CL" sz="2000">
                <a:solidFill>
                  <a:schemeClr val="tx1">
                    <a:lumMod val="95000"/>
                    <a:lumOff val="5000"/>
                  </a:schemeClr>
                </a:solidFill>
                <a:latin typeface="gobCL" panose="02000603050000020004" pitchFamily="50" charset="0"/>
                <a:ea typeface="Calibri" panose="020F0502020204030204" pitchFamily="34" charset="0"/>
                <a:cs typeface="Times New Roman" panose="02020603050405020304" pitchFamily="18" charset="0"/>
              </a:rPr>
              <a:t>Electricidad, gas y agua </a:t>
            </a:r>
            <a:r>
              <a:rPr lang="es-CL" sz="2000" b="1">
                <a:solidFill>
                  <a:srgbClr val="00B050"/>
                </a:solidFill>
                <a:effectLst/>
                <a:latin typeface="gobCL" panose="02000603050000020004" pitchFamily="50" charset="0"/>
                <a:ea typeface="Calibri" panose="020F0502020204030204" pitchFamily="34" charset="0"/>
                <a:cs typeface="Times New Roman" panose="02020603050405020304" pitchFamily="18" charset="0"/>
              </a:rPr>
              <a:t>[12,3%]</a:t>
            </a:r>
          </a:p>
          <a:p>
            <a:pPr marL="742950" lvl="1" indent="-285750" algn="just">
              <a:spcBef>
                <a:spcPts val="600"/>
              </a:spcBef>
              <a:spcAft>
                <a:spcPts val="600"/>
              </a:spcAft>
              <a:buClr>
                <a:srgbClr val="EB8A2D"/>
              </a:buClr>
              <a:buFont typeface="Arial" panose="020B0604020202020204" pitchFamily="34" charset="0"/>
              <a:buChar char="•"/>
            </a:pPr>
            <a:endParaRPr lang="es-CL" sz="2000" b="1">
              <a:solidFill>
                <a:schemeClr val="tx1">
                  <a:lumMod val="95000"/>
                  <a:lumOff val="5000"/>
                </a:schemeClr>
              </a:solidFill>
              <a:latin typeface="gobCL" panose="02000603050000020004" pitchFamily="50" charset="0"/>
              <a:ea typeface="Calibri" panose="020F0502020204030204" pitchFamily="34" charset="0"/>
              <a:cs typeface="Times New Roman" panose="02020603050405020304" pitchFamily="18" charset="0"/>
            </a:endParaRPr>
          </a:p>
          <a:p>
            <a:pPr marL="742950" lvl="1" indent="-285750" algn="just">
              <a:spcBef>
                <a:spcPts val="600"/>
              </a:spcBef>
              <a:spcAft>
                <a:spcPts val="600"/>
              </a:spcAft>
              <a:buClr>
                <a:srgbClr val="EB8A2D"/>
              </a:buClr>
              <a:buFont typeface="Arial" panose="020B0604020202020204" pitchFamily="34" charset="0"/>
              <a:buChar char="•"/>
            </a:pPr>
            <a:r>
              <a:rPr lang="es-CL" sz="2000">
                <a:solidFill>
                  <a:schemeClr val="tx1">
                    <a:lumMod val="95000"/>
                    <a:lumOff val="5000"/>
                  </a:schemeClr>
                </a:solidFill>
                <a:latin typeface="gobCL" panose="02000603050000020004" pitchFamily="50" charset="0"/>
                <a:ea typeface="Calibri" panose="020F0502020204030204" pitchFamily="34" charset="0"/>
                <a:cs typeface="Times New Roman" panose="02020603050405020304" pitchFamily="18" charset="0"/>
              </a:rPr>
              <a:t>Construcción </a:t>
            </a:r>
            <a:r>
              <a:rPr lang="es-CL" sz="2000" b="1">
                <a:solidFill>
                  <a:srgbClr val="00B050"/>
                </a:solidFill>
                <a:effectLst/>
                <a:latin typeface="gobCL" panose="02000603050000020004" pitchFamily="50" charset="0"/>
                <a:ea typeface="Calibri" panose="020F0502020204030204" pitchFamily="34" charset="0"/>
                <a:cs typeface="Times New Roman" panose="02020603050405020304" pitchFamily="18" charset="0"/>
              </a:rPr>
              <a:t>[1,6%]</a:t>
            </a:r>
          </a:p>
          <a:p>
            <a:pPr marL="742950" lvl="1" indent="-285750" algn="just">
              <a:lnSpc>
                <a:spcPct val="100000"/>
              </a:lnSpc>
              <a:spcBef>
                <a:spcPts val="600"/>
              </a:spcBef>
              <a:spcAft>
                <a:spcPts val="600"/>
              </a:spcAft>
              <a:buClr>
                <a:srgbClr val="EB8A2D"/>
              </a:buClr>
              <a:buFont typeface="Arial" panose="020B0604020202020204" pitchFamily="34" charset="0"/>
              <a:buChar char="•"/>
            </a:pPr>
            <a:endParaRPr lang="es-CL" sz="1800" b="1">
              <a:solidFill>
                <a:srgbClr val="E03B26"/>
              </a:solidFill>
              <a:effectLst/>
              <a:latin typeface="gobCL" panose="02000603050000020004" pitchFamily="50"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49244723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show="0">
  <p:cSld>
    <p:spTree>
      <p:nvGrpSpPr>
        <p:cNvPr id="1" name="">
          <a:extLst>
            <a:ext uri="{FF2B5EF4-FFF2-40B4-BE49-F238E27FC236}">
              <a16:creationId xmlns:a16="http://schemas.microsoft.com/office/drawing/2014/main" id="{53E0A28D-03B9-9D15-0424-B65AEC67F98D}"/>
            </a:ext>
          </a:extLst>
        </p:cNvPr>
        <p:cNvGrpSpPr/>
        <p:nvPr/>
      </p:nvGrpSpPr>
      <p:grpSpPr>
        <a:xfrm>
          <a:off x="0" y="0"/>
          <a:ext cx="0" cy="0"/>
          <a:chOff x="0" y="0"/>
          <a:chExt cx="0" cy="0"/>
        </a:xfrm>
      </p:grpSpPr>
      <p:sp>
        <p:nvSpPr>
          <p:cNvPr id="12" name="Marcador de texto 2">
            <a:extLst>
              <a:ext uri="{FF2B5EF4-FFF2-40B4-BE49-F238E27FC236}">
                <a16:creationId xmlns:a16="http://schemas.microsoft.com/office/drawing/2014/main" id="{5AA3C379-635F-CB99-E411-CD70EC00099C}"/>
              </a:ext>
            </a:extLst>
          </p:cNvPr>
          <p:cNvSpPr txBox="1">
            <a:spLocks/>
          </p:cNvSpPr>
          <p:nvPr/>
        </p:nvSpPr>
        <p:spPr>
          <a:xfrm>
            <a:off x="838200" y="1436063"/>
            <a:ext cx="10515600" cy="4072517"/>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lnSpc>
                <a:spcPct val="100000"/>
              </a:lnSpc>
              <a:spcBef>
                <a:spcPts val="600"/>
              </a:spcBef>
              <a:spcAft>
                <a:spcPts val="600"/>
              </a:spcAft>
              <a:buClr>
                <a:srgbClr val="EB8A2D"/>
              </a:buClr>
              <a:buNone/>
            </a:pPr>
            <a:endParaRPr lang="es-CL" sz="2400">
              <a:solidFill>
                <a:schemeClr val="tx1">
                  <a:lumMod val="95000"/>
                  <a:lumOff val="5000"/>
                </a:schemeClr>
              </a:solidFill>
              <a:latin typeface="gobCL" panose="02000603050000020004" pitchFamily="50" charset="0"/>
              <a:ea typeface="Calibri" panose="020F0502020204030204" pitchFamily="34" charset="0"/>
              <a:cs typeface="Times New Roman" panose="02020603050405020304" pitchFamily="18" charset="0"/>
            </a:endParaRPr>
          </a:p>
          <a:p>
            <a:pPr algn="just">
              <a:lnSpc>
                <a:spcPct val="100000"/>
              </a:lnSpc>
              <a:spcBef>
                <a:spcPts val="600"/>
              </a:spcBef>
              <a:spcAft>
                <a:spcPts val="600"/>
              </a:spcAft>
              <a:buClr>
                <a:srgbClr val="EB8A2D"/>
              </a:buClr>
            </a:pPr>
            <a:r>
              <a:rPr lang="es-CL" sz="2400">
                <a:solidFill>
                  <a:schemeClr val="tx1">
                    <a:lumMod val="95000"/>
                    <a:lumOff val="5000"/>
                  </a:schemeClr>
                </a:solidFill>
                <a:latin typeface="gobCL" panose="02000603050000020004" pitchFamily="50" charset="0"/>
                <a:ea typeface="Calibri" panose="020F0502020204030204" pitchFamily="34" charset="0"/>
                <a:cs typeface="Times New Roman" panose="02020603050405020304" pitchFamily="18" charset="0"/>
              </a:rPr>
              <a:t>El comportamiento de la PTF de cada sector depende de una serie de factores que determinan la capacidad e incentivos de las empresas a adoptar nuevas tecnologías y procesos, entrar o salir del mercado, etc. </a:t>
            </a:r>
          </a:p>
          <a:p>
            <a:pPr marL="0" indent="0" algn="just">
              <a:lnSpc>
                <a:spcPct val="100000"/>
              </a:lnSpc>
              <a:spcBef>
                <a:spcPts val="600"/>
              </a:spcBef>
              <a:spcAft>
                <a:spcPts val="600"/>
              </a:spcAft>
              <a:buClr>
                <a:srgbClr val="EB8A2D"/>
              </a:buClr>
              <a:buNone/>
            </a:pPr>
            <a:endParaRPr lang="es-CL" sz="2400">
              <a:solidFill>
                <a:schemeClr val="tx1">
                  <a:lumMod val="95000"/>
                  <a:lumOff val="5000"/>
                </a:schemeClr>
              </a:solidFill>
              <a:latin typeface="gobCL" panose="02000603050000020004" pitchFamily="50" charset="0"/>
              <a:ea typeface="Calibri" panose="020F0502020204030204" pitchFamily="34" charset="0"/>
              <a:cs typeface="Times New Roman" panose="02020603050405020304" pitchFamily="18" charset="0"/>
            </a:endParaRPr>
          </a:p>
          <a:p>
            <a:pPr algn="just">
              <a:lnSpc>
                <a:spcPct val="100000"/>
              </a:lnSpc>
              <a:spcBef>
                <a:spcPts val="600"/>
              </a:spcBef>
              <a:spcAft>
                <a:spcPts val="600"/>
              </a:spcAft>
              <a:buClr>
                <a:srgbClr val="EB8A2D"/>
              </a:buClr>
            </a:pPr>
            <a:r>
              <a:rPr lang="es-CL" sz="2400">
                <a:solidFill>
                  <a:schemeClr val="tx1">
                    <a:lumMod val="95000"/>
                    <a:lumOff val="5000"/>
                  </a:schemeClr>
                </a:solidFill>
                <a:latin typeface="gobCL" panose="02000603050000020004" pitchFamily="50" charset="0"/>
                <a:ea typeface="Calibri" panose="020F0502020204030204" pitchFamily="34" charset="0"/>
                <a:cs typeface="Times New Roman" panose="02020603050405020304" pitchFamily="18" charset="0"/>
              </a:rPr>
              <a:t>Al igual que la PTF agregada, su comportamiento debe ser mirado en el largo plazo.</a:t>
            </a:r>
          </a:p>
          <a:p>
            <a:pPr algn="just">
              <a:lnSpc>
                <a:spcPct val="100000"/>
              </a:lnSpc>
              <a:spcBef>
                <a:spcPts val="600"/>
              </a:spcBef>
              <a:spcAft>
                <a:spcPts val="600"/>
              </a:spcAft>
              <a:buClr>
                <a:srgbClr val="EB8A2D"/>
              </a:buClr>
            </a:pPr>
            <a:endParaRPr lang="es-CL" sz="2400">
              <a:solidFill>
                <a:schemeClr val="tx1">
                  <a:lumMod val="95000"/>
                  <a:lumOff val="5000"/>
                </a:schemeClr>
              </a:solidFill>
              <a:latin typeface="gobCL" panose="02000603050000020004" pitchFamily="50" charset="0"/>
              <a:ea typeface="Calibri" panose="020F0502020204030204" pitchFamily="34" charset="0"/>
              <a:cs typeface="Times New Roman" panose="02020603050405020304" pitchFamily="18" charset="0"/>
            </a:endParaRPr>
          </a:p>
          <a:p>
            <a:pPr algn="just">
              <a:lnSpc>
                <a:spcPct val="100000"/>
              </a:lnSpc>
              <a:spcBef>
                <a:spcPts val="600"/>
              </a:spcBef>
              <a:spcAft>
                <a:spcPts val="600"/>
              </a:spcAft>
              <a:buClr>
                <a:srgbClr val="EB8A2D"/>
              </a:buClr>
            </a:pPr>
            <a:r>
              <a:rPr lang="es-CL" sz="2400">
                <a:solidFill>
                  <a:schemeClr val="tx1">
                    <a:lumMod val="95000"/>
                    <a:lumOff val="5000"/>
                  </a:schemeClr>
                </a:solidFill>
                <a:latin typeface="gobCL" panose="02000603050000020004" pitchFamily="50" charset="0"/>
                <a:ea typeface="Calibri" panose="020F0502020204030204" pitchFamily="34" charset="0"/>
                <a:cs typeface="Times New Roman" panose="02020603050405020304" pitchFamily="18" charset="0"/>
              </a:rPr>
              <a:t>Por otro lado, las cifras sectoriales deben ser analizadas con cautela: errores de medición y falta de una medida de utilización de capital específica del sector.</a:t>
            </a:r>
          </a:p>
        </p:txBody>
      </p:sp>
      <p:pic>
        <p:nvPicPr>
          <p:cNvPr id="14" name="Imagen 4">
            <a:extLst>
              <a:ext uri="{FF2B5EF4-FFF2-40B4-BE49-F238E27FC236}">
                <a16:creationId xmlns:a16="http://schemas.microsoft.com/office/drawing/2014/main" id="{63E4CB59-7E0B-C97E-5508-6CACF0EB020D}"/>
              </a:ext>
            </a:extLst>
          </p:cNvPr>
          <p:cNvPicPr>
            <a:picLocks noChangeAspect="1"/>
          </p:cNvPicPr>
          <p:nvPr/>
        </p:nvPicPr>
        <p:blipFill>
          <a:blip r:embed="rId3"/>
          <a:stretch>
            <a:fillRect/>
          </a:stretch>
        </p:blipFill>
        <p:spPr>
          <a:xfrm>
            <a:off x="10869617" y="6158242"/>
            <a:ext cx="1214363" cy="541867"/>
          </a:xfrm>
          <a:prstGeom prst="rect">
            <a:avLst/>
          </a:prstGeom>
        </p:spPr>
      </p:pic>
      <p:sp>
        <p:nvSpPr>
          <p:cNvPr id="20" name="Título 1">
            <a:extLst>
              <a:ext uri="{FF2B5EF4-FFF2-40B4-BE49-F238E27FC236}">
                <a16:creationId xmlns:a16="http://schemas.microsoft.com/office/drawing/2014/main" id="{B962F52A-7E8C-0992-B554-2A23DCD9DB37}"/>
              </a:ext>
            </a:extLst>
          </p:cNvPr>
          <p:cNvSpPr>
            <a:spLocks noGrp="1"/>
          </p:cNvSpPr>
          <p:nvPr>
            <p:ph type="title"/>
          </p:nvPr>
        </p:nvSpPr>
        <p:spPr>
          <a:xfrm>
            <a:off x="838200" y="264822"/>
            <a:ext cx="10515600" cy="1325563"/>
          </a:xfrm>
        </p:spPr>
        <p:txBody>
          <a:bodyPr>
            <a:normAutofit/>
          </a:bodyPr>
          <a:lstStyle/>
          <a:p>
            <a:r>
              <a:rPr lang="es-CL" sz="3600" b="1">
                <a:solidFill>
                  <a:srgbClr val="E03B26"/>
                </a:solidFill>
                <a:latin typeface="gobCL" pitchFamily="2" charset="77"/>
                <a:cs typeface="Arial"/>
              </a:rPr>
              <a:t>Variación de la PTF: </a:t>
            </a:r>
            <a:r>
              <a:rPr lang="es-CL" sz="3600">
                <a:solidFill>
                  <a:srgbClr val="E03B26"/>
                </a:solidFill>
                <a:latin typeface="gobCL" pitchFamily="2" charset="77"/>
                <a:cs typeface="Arial"/>
              </a:rPr>
              <a:t>Consideraciones</a:t>
            </a:r>
            <a:endParaRPr lang="es-ES_tradnl" sz="3600">
              <a:solidFill>
                <a:srgbClr val="E03B26"/>
              </a:solidFill>
              <a:latin typeface="gobCL" pitchFamily="2" charset="77"/>
              <a:cs typeface="Arial"/>
            </a:endParaRPr>
          </a:p>
        </p:txBody>
      </p:sp>
    </p:spTree>
    <p:extLst>
      <p:ext uri="{BB962C8B-B14F-4D97-AF65-F5344CB8AC3E}">
        <p14:creationId xmlns:p14="http://schemas.microsoft.com/office/powerpoint/2010/main" val="213034782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A76A22-E5D9-EA46-D608-3823D401A67A}"/>
              </a:ext>
            </a:extLst>
          </p:cNvPr>
          <p:cNvSpPr>
            <a:spLocks noGrp="1"/>
          </p:cNvSpPr>
          <p:nvPr>
            <p:ph type="title"/>
          </p:nvPr>
        </p:nvSpPr>
        <p:spPr/>
        <p:txBody>
          <a:bodyPr/>
          <a:lstStyle/>
          <a:p>
            <a:r>
              <a:rPr lang="es-CL" sz="4000" b="1">
                <a:solidFill>
                  <a:srgbClr val="E03B26"/>
                </a:solidFill>
                <a:latin typeface="gobCL" pitchFamily="2" charset="77"/>
              </a:rPr>
              <a:t>Agenda</a:t>
            </a:r>
          </a:p>
        </p:txBody>
      </p:sp>
      <p:sp>
        <p:nvSpPr>
          <p:cNvPr id="4" name="Content Placeholder 3">
            <a:extLst>
              <a:ext uri="{FF2B5EF4-FFF2-40B4-BE49-F238E27FC236}">
                <a16:creationId xmlns:a16="http://schemas.microsoft.com/office/drawing/2014/main" id="{0BAB4AB4-E68D-1734-224E-91057F8039BB}"/>
              </a:ext>
            </a:extLst>
          </p:cNvPr>
          <p:cNvSpPr>
            <a:spLocks noGrp="1"/>
          </p:cNvSpPr>
          <p:nvPr>
            <p:ph idx="1"/>
          </p:nvPr>
        </p:nvSpPr>
        <p:spPr>
          <a:xfrm>
            <a:off x="838200" y="1825625"/>
            <a:ext cx="10515600" cy="4351338"/>
          </a:xfrm>
        </p:spPr>
        <p:txBody>
          <a:bodyPr vert="horz" lIns="91440" tIns="45720" rIns="91440" bIns="45720" rtlCol="0" anchor="t">
            <a:normAutofit/>
          </a:bodyPr>
          <a:lstStyle/>
          <a:p>
            <a:pPr marL="514350" indent="-514350" algn="just">
              <a:lnSpc>
                <a:spcPct val="170000"/>
              </a:lnSpc>
              <a:buFont typeface="+mj-lt"/>
              <a:buAutoNum type="arabicPeriod"/>
            </a:pPr>
            <a:r>
              <a:rPr lang="es-ES" sz="2600" dirty="0">
                <a:latin typeface="gobCL" panose="02000603050000020004" pitchFamily="50" charset="0"/>
                <a:cs typeface="Calibri"/>
              </a:rPr>
              <a:t>Reporte CNEP 2024</a:t>
            </a:r>
          </a:p>
          <a:p>
            <a:pPr marL="514350" indent="-514350" algn="just">
              <a:lnSpc>
                <a:spcPct val="170000"/>
              </a:lnSpc>
              <a:buFont typeface="+mj-lt"/>
              <a:buAutoNum type="arabicPeriod"/>
            </a:pPr>
            <a:r>
              <a:rPr lang="es-ES" sz="2600" dirty="0">
                <a:latin typeface="gobCL" panose="02000603050000020004" pitchFamily="50" charset="0"/>
                <a:cs typeface="Calibri"/>
              </a:rPr>
              <a:t>Productividad: ¿Qué es y cómo se calcula?</a:t>
            </a:r>
          </a:p>
          <a:p>
            <a:pPr marL="514350" indent="-514350" algn="just">
              <a:lnSpc>
                <a:spcPct val="170000"/>
              </a:lnSpc>
              <a:buFont typeface="+mj-lt"/>
              <a:buAutoNum type="arabicPeriod"/>
            </a:pPr>
            <a:r>
              <a:rPr lang="es-ES" sz="2600" dirty="0">
                <a:latin typeface="gobCL" panose="02000603050000020004" pitchFamily="50" charset="0"/>
                <a:cs typeface="Calibri"/>
              </a:rPr>
              <a:t>Estimación de la PTF 2024</a:t>
            </a:r>
          </a:p>
          <a:p>
            <a:pPr marL="514350" indent="-514350" algn="just">
              <a:lnSpc>
                <a:spcPct val="170000"/>
              </a:lnSpc>
              <a:buFont typeface="+mj-lt"/>
              <a:buAutoNum type="arabicPeriod"/>
            </a:pPr>
            <a:r>
              <a:rPr lang="es-ES" sz="2600" b="1" dirty="0">
                <a:solidFill>
                  <a:srgbClr val="EB8A2D"/>
                </a:solidFill>
                <a:latin typeface="gobCL" panose="02000603050000020004" pitchFamily="50" charset="0"/>
                <a:cs typeface="Calibri"/>
              </a:rPr>
              <a:t>Productividad laboral</a:t>
            </a:r>
          </a:p>
          <a:p>
            <a:pPr marL="514350" indent="-514350" algn="just">
              <a:lnSpc>
                <a:spcPct val="170000"/>
              </a:lnSpc>
              <a:buFont typeface="+mj-lt"/>
              <a:buAutoNum type="arabicPeriod"/>
            </a:pPr>
            <a:endParaRPr lang="es-ES" sz="2200" dirty="0">
              <a:latin typeface="gobCL" panose="02000603050000020004" pitchFamily="50" charset="0"/>
              <a:cs typeface="Calibri"/>
            </a:endParaRPr>
          </a:p>
          <a:p>
            <a:pPr marL="514350" indent="-514350" algn="just">
              <a:lnSpc>
                <a:spcPct val="200000"/>
              </a:lnSpc>
              <a:buFont typeface="+mj-lt"/>
              <a:buAutoNum type="arabicPeriod"/>
            </a:pPr>
            <a:endParaRPr lang="es-ES" sz="2600" dirty="0">
              <a:latin typeface="gobCL" panose="02000603050000020004" pitchFamily="50" charset="0"/>
              <a:cs typeface="Calibri"/>
            </a:endParaRPr>
          </a:p>
        </p:txBody>
      </p:sp>
      <p:pic>
        <p:nvPicPr>
          <p:cNvPr id="5" name="Imagen 4">
            <a:extLst>
              <a:ext uri="{FF2B5EF4-FFF2-40B4-BE49-F238E27FC236}">
                <a16:creationId xmlns:a16="http://schemas.microsoft.com/office/drawing/2014/main" id="{B3F7C1ED-D548-13D0-D451-4DC8E6912BF0}"/>
              </a:ext>
            </a:extLst>
          </p:cNvPr>
          <p:cNvPicPr>
            <a:picLocks noChangeAspect="1"/>
          </p:cNvPicPr>
          <p:nvPr/>
        </p:nvPicPr>
        <p:blipFill>
          <a:blip r:embed="rId3"/>
          <a:stretch>
            <a:fillRect/>
          </a:stretch>
        </p:blipFill>
        <p:spPr>
          <a:xfrm>
            <a:off x="10869617" y="6158242"/>
            <a:ext cx="1214363" cy="541867"/>
          </a:xfrm>
          <a:prstGeom prst="rect">
            <a:avLst/>
          </a:prstGeom>
        </p:spPr>
      </p:pic>
    </p:spTree>
    <p:extLst>
      <p:ext uri="{BB962C8B-B14F-4D97-AF65-F5344CB8AC3E}">
        <p14:creationId xmlns:p14="http://schemas.microsoft.com/office/powerpoint/2010/main" val="31076013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Marcador de texto 2">
            <a:extLst>
              <a:ext uri="{FF2B5EF4-FFF2-40B4-BE49-F238E27FC236}">
                <a16:creationId xmlns:a16="http://schemas.microsoft.com/office/drawing/2014/main" id="{3DBE83E6-588F-22B1-2937-968776DFAEC6}"/>
              </a:ext>
            </a:extLst>
          </p:cNvPr>
          <p:cNvSpPr txBox="1">
            <a:spLocks/>
          </p:cNvSpPr>
          <p:nvPr/>
        </p:nvSpPr>
        <p:spPr>
          <a:xfrm>
            <a:off x="838200" y="1590385"/>
            <a:ext cx="10515600" cy="4072517"/>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lnSpc>
                <a:spcPct val="100000"/>
              </a:lnSpc>
              <a:spcBef>
                <a:spcPts val="600"/>
              </a:spcBef>
              <a:spcAft>
                <a:spcPts val="600"/>
              </a:spcAft>
              <a:buClr>
                <a:srgbClr val="EB8A2D"/>
              </a:buClr>
            </a:pPr>
            <a:r>
              <a:rPr lang="es-CL" sz="2400" dirty="0">
                <a:solidFill>
                  <a:schemeClr val="tx1">
                    <a:lumMod val="95000"/>
                    <a:lumOff val="5000"/>
                  </a:schemeClr>
                </a:solidFill>
                <a:latin typeface="gobCL" panose="02000603050000020004" pitchFamily="50" charset="0"/>
                <a:ea typeface="Calibri" panose="020F0502020204030204" pitchFamily="34" charset="0"/>
                <a:cs typeface="Times New Roman" panose="02020603050405020304" pitchFamily="18" charset="0"/>
              </a:rPr>
              <a:t>Medida de productividad </a:t>
            </a:r>
            <a:r>
              <a:rPr lang="es-CL" sz="2400" b="1" i="1" dirty="0">
                <a:solidFill>
                  <a:schemeClr val="tx1">
                    <a:lumMod val="95000"/>
                    <a:lumOff val="5000"/>
                  </a:schemeClr>
                </a:solidFill>
                <a:latin typeface="gobCL" panose="02000603050000020004" pitchFamily="50" charset="0"/>
                <a:ea typeface="Calibri" panose="020F0502020204030204" pitchFamily="34" charset="0"/>
                <a:cs typeface="Times New Roman" panose="02020603050405020304" pitchFamily="18" charset="0"/>
              </a:rPr>
              <a:t>del factor trabajo</a:t>
            </a:r>
          </a:p>
          <a:p>
            <a:pPr algn="just">
              <a:lnSpc>
                <a:spcPct val="100000"/>
              </a:lnSpc>
              <a:spcBef>
                <a:spcPts val="600"/>
              </a:spcBef>
              <a:spcAft>
                <a:spcPts val="600"/>
              </a:spcAft>
              <a:buClr>
                <a:srgbClr val="EB8A2D"/>
              </a:buClr>
            </a:pPr>
            <a:r>
              <a:rPr lang="es-CL" sz="2400" dirty="0">
                <a:solidFill>
                  <a:schemeClr val="tx1">
                    <a:lumMod val="95000"/>
                    <a:lumOff val="5000"/>
                  </a:schemeClr>
                </a:solidFill>
                <a:latin typeface="gobCL" panose="02000603050000020004" pitchFamily="50" charset="0"/>
                <a:ea typeface="Calibri" panose="020F0502020204030204" pitchFamily="34" charset="0"/>
                <a:cs typeface="Times New Roman" panose="02020603050405020304" pitchFamily="18" charset="0"/>
              </a:rPr>
              <a:t>Muestra cuan productivo es el trabajo para generar valor agregado </a:t>
            </a:r>
            <a:r>
              <a:rPr lang="es-CL" sz="1800" dirty="0">
                <a:solidFill>
                  <a:srgbClr val="E03B26"/>
                </a:solidFill>
                <a:latin typeface="gobCL" panose="02000603050000020004" pitchFamily="50" charset="0"/>
                <a:ea typeface="Calibri" panose="020F0502020204030204" pitchFamily="34" charset="0"/>
                <a:cs typeface="Times New Roman" panose="02020603050405020304" pitchFamily="18" charset="0"/>
              </a:rPr>
              <a:t>(OCDE, 2001)</a:t>
            </a:r>
          </a:p>
          <a:p>
            <a:pPr algn="just">
              <a:lnSpc>
                <a:spcPct val="100000"/>
              </a:lnSpc>
              <a:spcBef>
                <a:spcPts val="600"/>
              </a:spcBef>
              <a:spcAft>
                <a:spcPts val="600"/>
              </a:spcAft>
              <a:buClr>
                <a:srgbClr val="EB8A2D"/>
              </a:buClr>
            </a:pPr>
            <a:r>
              <a:rPr lang="es-CL" sz="2400" dirty="0">
                <a:solidFill>
                  <a:schemeClr val="tx1">
                    <a:lumMod val="95000"/>
                    <a:lumOff val="5000"/>
                  </a:schemeClr>
                </a:solidFill>
                <a:latin typeface="gobCL" panose="02000603050000020004" pitchFamily="50" charset="0"/>
                <a:ea typeface="Calibri" panose="020F0502020204030204" pitchFamily="34" charset="0"/>
                <a:cs typeface="Times New Roman" panose="02020603050405020304" pitchFamily="18" charset="0"/>
              </a:rPr>
              <a:t>Se calcula como el ratio entre la producción y el trabajo:</a:t>
            </a:r>
          </a:p>
          <a:p>
            <a:pPr algn="just">
              <a:lnSpc>
                <a:spcPct val="100000"/>
              </a:lnSpc>
              <a:spcBef>
                <a:spcPts val="600"/>
              </a:spcBef>
              <a:spcAft>
                <a:spcPts val="600"/>
              </a:spcAft>
              <a:buClr>
                <a:srgbClr val="EB8A2D"/>
              </a:buClr>
            </a:pPr>
            <a:endParaRPr lang="es-CL" sz="2400" dirty="0">
              <a:solidFill>
                <a:schemeClr val="tx1">
                  <a:lumMod val="95000"/>
                  <a:lumOff val="5000"/>
                </a:schemeClr>
              </a:solidFill>
              <a:latin typeface="gobCL" panose="02000603050000020004" pitchFamily="50" charset="0"/>
              <a:ea typeface="Calibri" panose="020F0502020204030204" pitchFamily="34" charset="0"/>
              <a:cs typeface="Times New Roman" panose="02020603050405020304" pitchFamily="18" charset="0"/>
            </a:endParaRPr>
          </a:p>
          <a:p>
            <a:pPr algn="just">
              <a:lnSpc>
                <a:spcPct val="100000"/>
              </a:lnSpc>
              <a:spcBef>
                <a:spcPts val="600"/>
              </a:spcBef>
              <a:spcAft>
                <a:spcPts val="600"/>
              </a:spcAft>
              <a:buClr>
                <a:srgbClr val="EB8A2D"/>
              </a:buClr>
            </a:pPr>
            <a:endParaRPr lang="es-CL" sz="2400" dirty="0">
              <a:solidFill>
                <a:schemeClr val="tx1">
                  <a:lumMod val="95000"/>
                  <a:lumOff val="5000"/>
                </a:schemeClr>
              </a:solidFill>
              <a:latin typeface="gobCL" panose="02000603050000020004" pitchFamily="50" charset="0"/>
              <a:ea typeface="Calibri" panose="020F0502020204030204" pitchFamily="34" charset="0"/>
              <a:cs typeface="Times New Roman" panose="02020603050405020304" pitchFamily="18" charset="0"/>
            </a:endParaRPr>
          </a:p>
          <a:p>
            <a:pPr algn="just">
              <a:lnSpc>
                <a:spcPct val="100000"/>
              </a:lnSpc>
              <a:spcBef>
                <a:spcPts val="600"/>
              </a:spcBef>
              <a:spcAft>
                <a:spcPts val="600"/>
              </a:spcAft>
              <a:buClr>
                <a:srgbClr val="EB8A2D"/>
              </a:buClr>
            </a:pPr>
            <a:r>
              <a:rPr lang="es-CL" sz="2400" dirty="0">
                <a:solidFill>
                  <a:schemeClr val="tx1">
                    <a:lumMod val="95000"/>
                    <a:lumOff val="5000"/>
                  </a:schemeClr>
                </a:solidFill>
                <a:latin typeface="gobCL" panose="02000603050000020004" pitchFamily="50" charset="0"/>
                <a:ea typeface="Calibri" panose="020F0502020204030204" pitchFamily="34" charset="0"/>
                <a:cs typeface="Times New Roman" panose="02020603050405020304" pitchFamily="18" charset="0"/>
              </a:rPr>
              <a:t>Permite realizar comparaciones sencillas entre países</a:t>
            </a:r>
          </a:p>
          <a:p>
            <a:pPr algn="just">
              <a:lnSpc>
                <a:spcPct val="100000"/>
              </a:lnSpc>
              <a:spcBef>
                <a:spcPts val="600"/>
              </a:spcBef>
              <a:spcAft>
                <a:spcPts val="600"/>
              </a:spcAft>
              <a:buClr>
                <a:srgbClr val="EB8A2D"/>
              </a:buClr>
            </a:pPr>
            <a:r>
              <a:rPr lang="es-CL" sz="2400" dirty="0">
                <a:solidFill>
                  <a:schemeClr val="tx1">
                    <a:lumMod val="95000"/>
                    <a:lumOff val="5000"/>
                  </a:schemeClr>
                </a:solidFill>
                <a:latin typeface="gobCL" panose="02000603050000020004" pitchFamily="50" charset="0"/>
                <a:ea typeface="Calibri" panose="020F0502020204030204" pitchFamily="34" charset="0"/>
                <a:cs typeface="Times New Roman" panose="02020603050405020304" pitchFamily="18" charset="0"/>
              </a:rPr>
              <a:t>Refleja el nivel de eficiencia con el que se utiliza el trabajo</a:t>
            </a:r>
            <a:endParaRPr lang="es-CL" sz="1800" dirty="0">
              <a:solidFill>
                <a:srgbClr val="E03B26"/>
              </a:solidFill>
              <a:latin typeface="gobCL" panose="02000603050000020004" pitchFamily="50" charset="0"/>
              <a:ea typeface="Calibri" panose="020F0502020204030204" pitchFamily="34" charset="0"/>
              <a:cs typeface="Times New Roman" panose="02020603050405020304" pitchFamily="18" charset="0"/>
            </a:endParaRPr>
          </a:p>
        </p:txBody>
      </p:sp>
      <p:pic>
        <p:nvPicPr>
          <p:cNvPr id="14" name="Imagen 4">
            <a:extLst>
              <a:ext uri="{FF2B5EF4-FFF2-40B4-BE49-F238E27FC236}">
                <a16:creationId xmlns:a16="http://schemas.microsoft.com/office/drawing/2014/main" id="{E625FF39-BF6A-BC3E-443B-2136BC16044D}"/>
              </a:ext>
            </a:extLst>
          </p:cNvPr>
          <p:cNvPicPr>
            <a:picLocks noChangeAspect="1"/>
          </p:cNvPicPr>
          <p:nvPr/>
        </p:nvPicPr>
        <p:blipFill>
          <a:blip r:embed="rId3"/>
          <a:stretch>
            <a:fillRect/>
          </a:stretch>
        </p:blipFill>
        <p:spPr>
          <a:xfrm>
            <a:off x="10869617" y="6158242"/>
            <a:ext cx="1214363" cy="541867"/>
          </a:xfrm>
          <a:prstGeom prst="rect">
            <a:avLst/>
          </a:prstGeom>
        </p:spPr>
      </p:pic>
      <p:sp>
        <p:nvSpPr>
          <p:cNvPr id="20" name="Título 1">
            <a:extLst>
              <a:ext uri="{FF2B5EF4-FFF2-40B4-BE49-F238E27FC236}">
                <a16:creationId xmlns:a16="http://schemas.microsoft.com/office/drawing/2014/main" id="{8E74F7B6-87C1-0338-4504-2A01A3715C28}"/>
              </a:ext>
            </a:extLst>
          </p:cNvPr>
          <p:cNvSpPr>
            <a:spLocks noGrp="1"/>
          </p:cNvSpPr>
          <p:nvPr>
            <p:ph type="title"/>
          </p:nvPr>
        </p:nvSpPr>
        <p:spPr>
          <a:xfrm>
            <a:off x="838200" y="264822"/>
            <a:ext cx="10515600" cy="1325563"/>
          </a:xfrm>
        </p:spPr>
        <p:txBody>
          <a:bodyPr>
            <a:normAutofit/>
          </a:bodyPr>
          <a:lstStyle/>
          <a:p>
            <a:r>
              <a:rPr lang="es-CL" sz="3600" b="1">
                <a:solidFill>
                  <a:srgbClr val="E03B26"/>
                </a:solidFill>
                <a:latin typeface="gobCL" pitchFamily="2" charset="77"/>
                <a:cs typeface="Arial"/>
              </a:rPr>
              <a:t>Productividad Laboral</a:t>
            </a:r>
            <a:endParaRPr lang="es-ES_tradnl" sz="3600">
              <a:solidFill>
                <a:srgbClr val="E03B26"/>
              </a:solidFill>
              <a:latin typeface="gobCL" pitchFamily="2" charset="77"/>
              <a:cs typeface="Arial"/>
            </a:endParaRPr>
          </a:p>
        </p:txBody>
      </p:sp>
      <mc:AlternateContent xmlns:mc="http://schemas.openxmlformats.org/markup-compatibility/2006" xmlns:a14="http://schemas.microsoft.com/office/drawing/2010/main">
        <mc:Choice Requires="a14">
          <p:sp>
            <p:nvSpPr>
              <p:cNvPr id="3" name="CuadroTexto 2">
                <a:extLst>
                  <a:ext uri="{FF2B5EF4-FFF2-40B4-BE49-F238E27FC236}">
                    <a16:creationId xmlns:a16="http://schemas.microsoft.com/office/drawing/2014/main" id="{412D0484-EC0E-3671-432A-2DF741FE5968}"/>
                  </a:ext>
                </a:extLst>
              </p:cNvPr>
              <p:cNvSpPr txBox="1"/>
              <p:nvPr/>
            </p:nvSpPr>
            <p:spPr>
              <a:xfrm>
                <a:off x="3048000" y="3113329"/>
                <a:ext cx="6096000" cy="1215461"/>
              </a:xfrm>
              <a:prstGeom prst="rect">
                <a:avLst/>
              </a:prstGeom>
              <a:noFill/>
            </p:spPr>
            <p:txBody>
              <a:bodyPr wrap="square">
                <a:spAutoFit/>
              </a:bodyPr>
              <a:lstStyle/>
              <a:p>
                <a:pPr/>
                <a14:m>
                  <m:oMathPara xmlns:m="http://schemas.openxmlformats.org/officeDocument/2006/math">
                    <m:oMathParaPr>
                      <m:jc m:val="centerGroup"/>
                    </m:oMathParaPr>
                    <m:oMath xmlns:m="http://schemas.openxmlformats.org/officeDocument/2006/math">
                      <m:sSub>
                        <m:sSubPr>
                          <m:ctrlPr>
                            <a:rPr lang="es-MX" sz="2400" i="1" smtClean="0">
                              <a:effectLst/>
                              <a:latin typeface="Cambria Math" panose="02040503050406030204" pitchFamily="18" charset="0"/>
                              <a:ea typeface="Cambria Math" panose="02040503050406030204" pitchFamily="18" charset="0"/>
                              <a:cs typeface="Arial" panose="020B0604020202020204" pitchFamily="34" charset="0"/>
                            </a:rPr>
                          </m:ctrlPr>
                        </m:sSubPr>
                        <m:e>
                          <m:r>
                            <m:rPr>
                              <m:nor/>
                            </m:rPr>
                            <a:rPr lang="es-CL" sz="2400">
                              <a:effectLst/>
                              <a:latin typeface="Cambria Math" panose="02040503050406030204" pitchFamily="18" charset="0"/>
                              <a:ea typeface="Cambria Math" panose="02040503050406030204" pitchFamily="18" charset="0"/>
                              <a:cs typeface="Arial" panose="020B0604020202020204" pitchFamily="34" charset="0"/>
                            </a:rPr>
                            <m:t>P</m:t>
                          </m:r>
                          <m:r>
                            <m:rPr>
                              <m:nor/>
                            </m:rPr>
                            <a:rPr lang="es-MX" sz="2400" b="0" i="0" smtClean="0">
                              <a:effectLst/>
                              <a:latin typeface="Cambria Math" panose="02040503050406030204" pitchFamily="18" charset="0"/>
                              <a:ea typeface="Cambria Math" panose="02040503050406030204" pitchFamily="18" charset="0"/>
                              <a:cs typeface="Arial" panose="020B0604020202020204" pitchFamily="34" charset="0"/>
                            </a:rPr>
                            <m:t>L</m:t>
                          </m:r>
                        </m:e>
                        <m:sub>
                          <m:r>
                            <m:rPr>
                              <m:nor/>
                            </m:rPr>
                            <a:rPr lang="es-CL" sz="2400">
                              <a:effectLst/>
                              <a:latin typeface="Cambria Math" panose="02040503050406030204" pitchFamily="18" charset="0"/>
                              <a:ea typeface="Cambria Math" panose="02040503050406030204" pitchFamily="18" charset="0"/>
                              <a:cs typeface="Arial" panose="020B0604020202020204" pitchFamily="34" charset="0"/>
                            </a:rPr>
                            <m:t>t</m:t>
                          </m:r>
                        </m:sub>
                      </m:sSub>
                      <m:r>
                        <a:rPr lang="es-CL" sz="2400" i="0">
                          <a:effectLst/>
                          <a:latin typeface="Cambria Math" panose="02040503050406030204" pitchFamily="18" charset="0"/>
                          <a:ea typeface="Cambria Math" panose="02040503050406030204" pitchFamily="18" charset="0"/>
                          <a:cs typeface="Arial" panose="020B0604020202020204" pitchFamily="34" charset="0"/>
                        </a:rPr>
                        <m:t>=</m:t>
                      </m:r>
                      <m:f>
                        <m:fPr>
                          <m:ctrlPr>
                            <a:rPr lang="es-MX" sz="2400" i="1">
                              <a:effectLst/>
                              <a:latin typeface="Cambria Math" panose="02040503050406030204" pitchFamily="18" charset="0"/>
                              <a:ea typeface="Cambria Math" panose="02040503050406030204" pitchFamily="18" charset="0"/>
                              <a:cs typeface="Arial" panose="020B0604020202020204" pitchFamily="34" charset="0"/>
                            </a:rPr>
                          </m:ctrlPr>
                        </m:fPr>
                        <m:num>
                          <m:sSub>
                            <m:sSubPr>
                              <m:ctrlPr>
                                <a:rPr lang="es-MX" sz="2400" i="1">
                                  <a:effectLst/>
                                  <a:latin typeface="Cambria Math" panose="02040503050406030204" pitchFamily="18" charset="0"/>
                                  <a:ea typeface="Cambria Math" panose="02040503050406030204" pitchFamily="18" charset="0"/>
                                  <a:cs typeface="Arial" panose="020B0604020202020204" pitchFamily="34" charset="0"/>
                                </a:rPr>
                              </m:ctrlPr>
                            </m:sSubPr>
                            <m:e>
                              <m:r>
                                <m:rPr>
                                  <m:nor/>
                                </m:rPr>
                                <a:rPr lang="es-CL" sz="2400">
                                  <a:effectLst/>
                                  <a:latin typeface="Cambria Math" panose="02040503050406030204" pitchFamily="18" charset="0"/>
                                  <a:ea typeface="Cambria Math" panose="02040503050406030204" pitchFamily="18" charset="0"/>
                                  <a:cs typeface="Arial" panose="020B0604020202020204" pitchFamily="34" charset="0"/>
                                </a:rPr>
                                <m:t>Y</m:t>
                              </m:r>
                            </m:e>
                            <m:sub>
                              <m:r>
                                <m:rPr>
                                  <m:nor/>
                                </m:rPr>
                                <a:rPr lang="es-CL" sz="2400">
                                  <a:effectLst/>
                                  <a:latin typeface="Cambria Math" panose="02040503050406030204" pitchFamily="18" charset="0"/>
                                  <a:ea typeface="Cambria Math" panose="02040503050406030204" pitchFamily="18" charset="0"/>
                                  <a:cs typeface="Arial" panose="020B0604020202020204" pitchFamily="34" charset="0"/>
                                </a:rPr>
                                <m:t>t</m:t>
                              </m:r>
                            </m:sub>
                          </m:sSub>
                        </m:num>
                        <m:den>
                          <m:sSub>
                            <m:sSubPr>
                              <m:ctrlPr>
                                <a:rPr lang="es-CL" sz="2400" i="1" smtClean="0">
                                  <a:effectLst/>
                                  <a:latin typeface="Cambria Math" panose="02040503050406030204" pitchFamily="18" charset="0"/>
                                  <a:ea typeface="Cambria Math" panose="02040503050406030204" pitchFamily="18" charset="0"/>
                                  <a:cs typeface="Arial" panose="020B0604020202020204" pitchFamily="34" charset="0"/>
                                </a:rPr>
                              </m:ctrlPr>
                            </m:sSubPr>
                            <m:e>
                              <m:r>
                                <a:rPr lang="es-MX" sz="2400" b="0" i="1" smtClean="0">
                                  <a:effectLst/>
                                  <a:latin typeface="Cambria Math" panose="02040503050406030204" pitchFamily="18" charset="0"/>
                                  <a:ea typeface="Cambria Math" panose="02040503050406030204" pitchFamily="18" charset="0"/>
                                  <a:cs typeface="Arial" panose="020B0604020202020204" pitchFamily="34" charset="0"/>
                                </a:rPr>
                                <m:t>𝐿</m:t>
                              </m:r>
                            </m:e>
                            <m:sub>
                              <m:r>
                                <a:rPr lang="es-MX" sz="2400" b="0" i="1" smtClean="0">
                                  <a:effectLst/>
                                  <a:latin typeface="Cambria Math" panose="02040503050406030204" pitchFamily="18" charset="0"/>
                                  <a:ea typeface="Cambria Math" panose="02040503050406030204" pitchFamily="18" charset="0"/>
                                  <a:cs typeface="Arial" panose="020B0604020202020204" pitchFamily="34" charset="0"/>
                                </a:rPr>
                                <m:t>𝑡</m:t>
                              </m:r>
                            </m:sub>
                          </m:sSub>
                          <m:r>
                            <a:rPr lang="es-CL" sz="2400" i="1" smtClean="0">
                              <a:effectLst/>
                              <a:latin typeface="Cambria Math" panose="02040503050406030204" pitchFamily="18" charset="0"/>
                              <a:ea typeface="Cambria Math" panose="02040503050406030204" pitchFamily="18" charset="0"/>
                              <a:cs typeface="Arial" panose="020B0604020202020204" pitchFamily="34" charset="0"/>
                            </a:rPr>
                            <m:t>∙</m:t>
                          </m:r>
                          <m:sSub>
                            <m:sSubPr>
                              <m:ctrlPr>
                                <a:rPr lang="es-CL" sz="2400" i="1" smtClean="0">
                                  <a:effectLst/>
                                  <a:latin typeface="Cambria Math" panose="02040503050406030204" pitchFamily="18" charset="0"/>
                                  <a:ea typeface="Cambria Math" panose="02040503050406030204" pitchFamily="18" charset="0"/>
                                  <a:cs typeface="Arial" panose="020B0604020202020204" pitchFamily="34" charset="0"/>
                                </a:rPr>
                              </m:ctrlPr>
                            </m:sSubPr>
                            <m:e>
                              <m:r>
                                <a:rPr lang="es-MX" sz="2400" b="0" i="1" smtClean="0">
                                  <a:effectLst/>
                                  <a:latin typeface="Cambria Math" panose="02040503050406030204" pitchFamily="18" charset="0"/>
                                  <a:ea typeface="Cambria Math" panose="02040503050406030204" pitchFamily="18" charset="0"/>
                                  <a:cs typeface="Arial" panose="020B0604020202020204" pitchFamily="34" charset="0"/>
                                </a:rPr>
                                <m:t>𝐻</m:t>
                              </m:r>
                            </m:e>
                            <m:sub>
                              <m:r>
                                <a:rPr lang="es-MX" sz="2400" b="0" i="1" smtClean="0">
                                  <a:effectLst/>
                                  <a:latin typeface="Cambria Math" panose="02040503050406030204" pitchFamily="18" charset="0"/>
                                  <a:ea typeface="Cambria Math" panose="02040503050406030204" pitchFamily="18" charset="0"/>
                                  <a:cs typeface="Arial" panose="020B0604020202020204" pitchFamily="34" charset="0"/>
                                </a:rPr>
                                <m:t>𝑡</m:t>
                              </m:r>
                            </m:sub>
                          </m:sSub>
                        </m:den>
                      </m:f>
                    </m:oMath>
                  </m:oMathPara>
                </a14:m>
                <a:endParaRPr lang="es-MX" sz="2400">
                  <a:effectLst/>
                  <a:latin typeface="Cambria Math" panose="02040503050406030204" pitchFamily="18" charset="0"/>
                  <a:ea typeface="Cambria Math" panose="02040503050406030204" pitchFamily="18" charset="0"/>
                  <a:cs typeface="Arial" panose="020B0604020202020204" pitchFamily="34" charset="0"/>
                </a:endParaRPr>
              </a:p>
              <a:p>
                <a:endParaRPr lang="es-MX" sz="2400">
                  <a:latin typeface="Cambria Math" panose="02040503050406030204" pitchFamily="18" charset="0"/>
                  <a:ea typeface="Cambria Math" panose="02040503050406030204" pitchFamily="18" charset="0"/>
                </a:endParaRPr>
              </a:p>
            </p:txBody>
          </p:sp>
        </mc:Choice>
        <mc:Fallback xmlns="">
          <p:sp>
            <p:nvSpPr>
              <p:cNvPr id="3" name="CuadroTexto 2">
                <a:extLst>
                  <a:ext uri="{FF2B5EF4-FFF2-40B4-BE49-F238E27FC236}">
                    <a16:creationId xmlns:a16="http://schemas.microsoft.com/office/drawing/2014/main" id="{412D0484-EC0E-3671-432A-2DF741FE5968}"/>
                  </a:ext>
                </a:extLst>
              </p:cNvPr>
              <p:cNvSpPr txBox="1">
                <a:spLocks noRot="1" noChangeAspect="1" noMove="1" noResize="1" noEditPoints="1" noAdjustHandles="1" noChangeArrowheads="1" noChangeShapeType="1" noTextEdit="1"/>
              </p:cNvSpPr>
              <p:nvPr/>
            </p:nvSpPr>
            <p:spPr>
              <a:xfrm>
                <a:off x="3048000" y="3113329"/>
                <a:ext cx="6096000" cy="1215461"/>
              </a:xfrm>
              <a:prstGeom prst="rect">
                <a:avLst/>
              </a:prstGeom>
              <a:blipFill>
                <a:blip r:embed="rId4"/>
                <a:stretch>
                  <a:fillRect/>
                </a:stretch>
              </a:blipFill>
            </p:spPr>
            <p:txBody>
              <a:bodyPr/>
              <a:lstStyle/>
              <a:p>
                <a:r>
                  <a:rPr lang="en-US">
                    <a:noFill/>
                  </a:rPr>
                  <a:t> </a:t>
                </a:r>
              </a:p>
            </p:txBody>
          </p:sp>
        </mc:Fallback>
      </mc:AlternateContent>
    </p:spTree>
    <p:extLst>
      <p:ext uri="{BB962C8B-B14F-4D97-AF65-F5344CB8AC3E}">
        <p14:creationId xmlns:p14="http://schemas.microsoft.com/office/powerpoint/2010/main" val="392323627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 name="Imagen 4">
            <a:extLst>
              <a:ext uri="{FF2B5EF4-FFF2-40B4-BE49-F238E27FC236}">
                <a16:creationId xmlns:a16="http://schemas.microsoft.com/office/drawing/2014/main" id="{E625FF39-BF6A-BC3E-443B-2136BC16044D}"/>
              </a:ext>
            </a:extLst>
          </p:cNvPr>
          <p:cNvPicPr>
            <a:picLocks noChangeAspect="1"/>
          </p:cNvPicPr>
          <p:nvPr/>
        </p:nvPicPr>
        <p:blipFill>
          <a:blip r:embed="rId3"/>
          <a:stretch>
            <a:fillRect/>
          </a:stretch>
        </p:blipFill>
        <p:spPr>
          <a:xfrm>
            <a:off x="10869617" y="6158242"/>
            <a:ext cx="1214363" cy="541867"/>
          </a:xfrm>
          <a:prstGeom prst="rect">
            <a:avLst/>
          </a:prstGeom>
        </p:spPr>
      </p:pic>
      <p:sp>
        <p:nvSpPr>
          <p:cNvPr id="20" name="Título 1">
            <a:extLst>
              <a:ext uri="{FF2B5EF4-FFF2-40B4-BE49-F238E27FC236}">
                <a16:creationId xmlns:a16="http://schemas.microsoft.com/office/drawing/2014/main" id="{8E74F7B6-87C1-0338-4504-2A01A3715C28}"/>
              </a:ext>
            </a:extLst>
          </p:cNvPr>
          <p:cNvSpPr>
            <a:spLocks noGrp="1"/>
          </p:cNvSpPr>
          <p:nvPr>
            <p:ph type="title"/>
          </p:nvPr>
        </p:nvSpPr>
        <p:spPr>
          <a:xfrm>
            <a:off x="838200" y="264822"/>
            <a:ext cx="10515600" cy="1325563"/>
          </a:xfrm>
        </p:spPr>
        <p:txBody>
          <a:bodyPr>
            <a:normAutofit/>
          </a:bodyPr>
          <a:lstStyle/>
          <a:p>
            <a:r>
              <a:rPr lang="es-CL" sz="3600" b="1">
                <a:solidFill>
                  <a:srgbClr val="E03B26"/>
                </a:solidFill>
                <a:latin typeface="gobCL" pitchFamily="2" charset="77"/>
                <a:cs typeface="Arial"/>
              </a:rPr>
              <a:t>Evolución de la Productividad Laboral</a:t>
            </a:r>
            <a:endParaRPr lang="es-ES_tradnl" sz="3600">
              <a:solidFill>
                <a:srgbClr val="E03B26"/>
              </a:solidFill>
              <a:latin typeface="gobCL" pitchFamily="2" charset="77"/>
              <a:cs typeface="Arial"/>
            </a:endParaRPr>
          </a:p>
        </p:txBody>
      </p:sp>
      <p:sp>
        <p:nvSpPr>
          <p:cNvPr id="7" name="TextBox 6">
            <a:extLst>
              <a:ext uri="{FF2B5EF4-FFF2-40B4-BE49-F238E27FC236}">
                <a16:creationId xmlns:a16="http://schemas.microsoft.com/office/drawing/2014/main" id="{17329B9C-32FA-5A73-1EEB-F95A4921F3FF}"/>
              </a:ext>
            </a:extLst>
          </p:cNvPr>
          <p:cNvSpPr txBox="1"/>
          <p:nvPr/>
        </p:nvSpPr>
        <p:spPr>
          <a:xfrm>
            <a:off x="0" y="1628629"/>
            <a:ext cx="5394990" cy="307777"/>
          </a:xfrm>
          <a:prstGeom prst="rect">
            <a:avLst/>
          </a:prstGeom>
          <a:noFill/>
        </p:spPr>
        <p:txBody>
          <a:bodyPr wrap="square" rtlCol="0">
            <a:spAutoFit/>
          </a:bodyPr>
          <a:lstStyle/>
          <a:p>
            <a:pPr algn="ctr"/>
            <a:r>
              <a:rPr lang="es-CL" sz="1400">
                <a:latin typeface="gobCL" pitchFamily="50" charset="0"/>
              </a:rPr>
              <a:t>Figura 8: Evolución de la Productividad Laboral (1990 = 100%)</a:t>
            </a:r>
          </a:p>
        </p:txBody>
      </p:sp>
      <p:sp>
        <p:nvSpPr>
          <p:cNvPr id="17" name="Marcador de texto 2">
            <a:extLst>
              <a:ext uri="{FF2B5EF4-FFF2-40B4-BE49-F238E27FC236}">
                <a16:creationId xmlns:a16="http://schemas.microsoft.com/office/drawing/2014/main" id="{9D33C8BD-EF53-29E7-F518-6B4CB45241BE}"/>
              </a:ext>
            </a:extLst>
          </p:cNvPr>
          <p:cNvSpPr txBox="1">
            <a:spLocks/>
          </p:cNvSpPr>
          <p:nvPr/>
        </p:nvSpPr>
        <p:spPr>
          <a:xfrm>
            <a:off x="6324855" y="1832754"/>
            <a:ext cx="5244955" cy="833538"/>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lnSpc>
                <a:spcPct val="100000"/>
              </a:lnSpc>
              <a:spcBef>
                <a:spcPts val="600"/>
              </a:spcBef>
              <a:spcAft>
                <a:spcPts val="600"/>
              </a:spcAft>
              <a:buClr>
                <a:srgbClr val="EB8A2D"/>
              </a:buClr>
            </a:pPr>
            <a:r>
              <a:rPr lang="es-CL" sz="2400" dirty="0">
                <a:solidFill>
                  <a:schemeClr val="tx1">
                    <a:lumMod val="95000"/>
                    <a:lumOff val="5000"/>
                  </a:schemeClr>
                </a:solidFill>
                <a:latin typeface="gobCL" panose="02000603050000020004" pitchFamily="50" charset="0"/>
                <a:ea typeface="Calibri" panose="020F0502020204030204" pitchFamily="34" charset="0"/>
                <a:cs typeface="Times New Roman" panose="02020603050405020304" pitchFamily="18" charset="0"/>
              </a:rPr>
              <a:t>Desde 1990, la productividad laboral crece interanualmente, en promedio, un </a:t>
            </a:r>
            <a:r>
              <a:rPr lang="es-CL" sz="2400" b="1" dirty="0">
                <a:solidFill>
                  <a:srgbClr val="E03B26"/>
                </a:solidFill>
                <a:latin typeface="gobCL" panose="02000603050000020004" pitchFamily="50" charset="0"/>
                <a:ea typeface="Calibri" panose="020F0502020204030204" pitchFamily="34" charset="0"/>
                <a:cs typeface="Times New Roman" panose="02020603050405020304" pitchFamily="18" charset="0"/>
              </a:rPr>
              <a:t>2,5%</a:t>
            </a:r>
            <a:endParaRPr lang="es-CL" sz="2400" dirty="0">
              <a:solidFill>
                <a:schemeClr val="tx1">
                  <a:lumMod val="95000"/>
                  <a:lumOff val="5000"/>
                </a:schemeClr>
              </a:solidFill>
              <a:latin typeface="gobCL" panose="02000603050000020004" pitchFamily="50" charset="0"/>
              <a:ea typeface="Calibri" panose="020F0502020204030204" pitchFamily="34" charset="0"/>
              <a:cs typeface="Times New Roman" panose="02020603050405020304" pitchFamily="18" charset="0"/>
            </a:endParaRPr>
          </a:p>
          <a:p>
            <a:pPr marL="0" indent="0" algn="just">
              <a:lnSpc>
                <a:spcPct val="100000"/>
              </a:lnSpc>
              <a:spcBef>
                <a:spcPts val="600"/>
              </a:spcBef>
              <a:spcAft>
                <a:spcPts val="600"/>
              </a:spcAft>
              <a:buClr>
                <a:srgbClr val="EB8A2D"/>
              </a:buClr>
              <a:buNone/>
            </a:pPr>
            <a:endParaRPr lang="es-CL" sz="2400" dirty="0">
              <a:solidFill>
                <a:schemeClr val="tx1">
                  <a:lumMod val="95000"/>
                  <a:lumOff val="5000"/>
                </a:schemeClr>
              </a:solidFill>
              <a:latin typeface="gobCL" panose="02000603050000020004" pitchFamily="50" charset="0"/>
              <a:ea typeface="Calibri" panose="020F0502020204030204" pitchFamily="34" charset="0"/>
              <a:cs typeface="Times New Roman" panose="02020603050405020304" pitchFamily="18" charset="0"/>
            </a:endParaRPr>
          </a:p>
          <a:p>
            <a:pPr algn="just">
              <a:lnSpc>
                <a:spcPct val="100000"/>
              </a:lnSpc>
              <a:spcBef>
                <a:spcPts val="600"/>
              </a:spcBef>
              <a:spcAft>
                <a:spcPts val="600"/>
              </a:spcAft>
              <a:buClr>
                <a:srgbClr val="EB8A2D"/>
              </a:buClr>
            </a:pPr>
            <a:r>
              <a:rPr lang="es-CL" sz="2400" dirty="0">
                <a:solidFill>
                  <a:schemeClr val="tx1">
                    <a:lumMod val="95000"/>
                    <a:lumOff val="5000"/>
                  </a:schemeClr>
                </a:solidFill>
                <a:latin typeface="gobCL" panose="02000603050000020004" pitchFamily="50" charset="0"/>
                <a:ea typeface="Calibri" panose="020F0502020204030204" pitchFamily="34" charset="0"/>
                <a:cs typeface="Times New Roman" panose="02020603050405020304" pitchFamily="18" charset="0"/>
              </a:rPr>
              <a:t>Hay un cambio en el ritmo de crecimiento:</a:t>
            </a:r>
          </a:p>
          <a:p>
            <a:pPr lvl="1" algn="just">
              <a:lnSpc>
                <a:spcPct val="100000"/>
              </a:lnSpc>
              <a:spcBef>
                <a:spcPts val="600"/>
              </a:spcBef>
              <a:spcAft>
                <a:spcPts val="600"/>
              </a:spcAft>
              <a:buClr>
                <a:srgbClr val="EB8A2D"/>
              </a:buClr>
            </a:pPr>
            <a:r>
              <a:rPr lang="es-CL" sz="2000" dirty="0">
                <a:solidFill>
                  <a:schemeClr val="tx1">
                    <a:lumMod val="95000"/>
                    <a:lumOff val="5000"/>
                  </a:schemeClr>
                </a:solidFill>
                <a:latin typeface="gobCL" panose="02000603050000020004" pitchFamily="50" charset="0"/>
                <a:ea typeface="Calibri" panose="020F0502020204030204" pitchFamily="34" charset="0"/>
                <a:cs typeface="Times New Roman" panose="02020603050405020304" pitchFamily="18" charset="0"/>
              </a:rPr>
              <a:t>1990 – 2013:  </a:t>
            </a:r>
            <a:r>
              <a:rPr lang="es-CL" sz="2000" b="1" dirty="0">
                <a:solidFill>
                  <a:srgbClr val="C00000"/>
                </a:solidFill>
                <a:latin typeface="gobCL" panose="02000603050000020004" pitchFamily="50" charset="0"/>
                <a:ea typeface="Calibri" panose="020F0502020204030204" pitchFamily="34" charset="0"/>
                <a:cs typeface="Times New Roman" panose="02020603050405020304" pitchFamily="18" charset="0"/>
              </a:rPr>
              <a:t>3,2%</a:t>
            </a:r>
          </a:p>
          <a:p>
            <a:pPr lvl="1" algn="just">
              <a:lnSpc>
                <a:spcPct val="100000"/>
              </a:lnSpc>
              <a:spcBef>
                <a:spcPts val="600"/>
              </a:spcBef>
              <a:spcAft>
                <a:spcPts val="600"/>
              </a:spcAft>
              <a:buClr>
                <a:srgbClr val="EB8A2D"/>
              </a:buClr>
            </a:pPr>
            <a:r>
              <a:rPr lang="es-CL" sz="2000" dirty="0">
                <a:solidFill>
                  <a:schemeClr val="tx1">
                    <a:lumMod val="95000"/>
                    <a:lumOff val="5000"/>
                  </a:schemeClr>
                </a:solidFill>
                <a:latin typeface="gobCL" panose="02000603050000020004" pitchFamily="50" charset="0"/>
                <a:ea typeface="Calibri" panose="020F0502020204030204" pitchFamily="34" charset="0"/>
                <a:cs typeface="Times New Roman" panose="02020603050405020304" pitchFamily="18" charset="0"/>
              </a:rPr>
              <a:t>2014 – 2024:  </a:t>
            </a:r>
            <a:r>
              <a:rPr lang="es-CL" sz="2000" b="1" dirty="0">
                <a:solidFill>
                  <a:srgbClr val="C00000"/>
                </a:solidFill>
                <a:latin typeface="gobCL" panose="02000603050000020004" pitchFamily="50" charset="0"/>
                <a:ea typeface="Calibri" panose="020F0502020204030204" pitchFamily="34" charset="0"/>
                <a:cs typeface="Times New Roman" panose="02020603050405020304" pitchFamily="18" charset="0"/>
              </a:rPr>
              <a:t>0,9%</a:t>
            </a:r>
            <a:r>
              <a:rPr lang="es-CL" b="1" dirty="0">
                <a:solidFill>
                  <a:srgbClr val="C00000"/>
                </a:solidFill>
                <a:latin typeface="gobCL" panose="02000603050000020004" pitchFamily="50" charset="0"/>
                <a:ea typeface="Calibri" panose="020F0502020204030204" pitchFamily="34" charset="0"/>
                <a:cs typeface="Times New Roman" panose="02020603050405020304" pitchFamily="18" charset="0"/>
              </a:rPr>
              <a:t> </a:t>
            </a:r>
          </a:p>
          <a:p>
            <a:pPr lvl="1" algn="just">
              <a:lnSpc>
                <a:spcPct val="100000"/>
              </a:lnSpc>
              <a:spcBef>
                <a:spcPts val="600"/>
              </a:spcBef>
              <a:spcAft>
                <a:spcPts val="600"/>
              </a:spcAft>
              <a:buClr>
                <a:srgbClr val="EB8A2D"/>
              </a:buClr>
            </a:pPr>
            <a:r>
              <a:rPr lang="es-CL" sz="2000" b="1" dirty="0">
                <a:solidFill>
                  <a:schemeClr val="tx1">
                    <a:lumMod val="95000"/>
                    <a:lumOff val="5000"/>
                  </a:schemeClr>
                </a:solidFill>
                <a:latin typeface="gobCL" panose="02000603050000020004" pitchFamily="50" charset="0"/>
                <a:ea typeface="Calibri" panose="020F0502020204030204" pitchFamily="34" charset="0"/>
                <a:cs typeface="Times New Roman" panose="02020603050405020304" pitchFamily="18" charset="0"/>
              </a:rPr>
              <a:t>Desaceleración en la última década</a:t>
            </a:r>
            <a:endParaRPr lang="es-CL" sz="2000" dirty="0">
              <a:solidFill>
                <a:schemeClr val="tx1">
                  <a:lumMod val="95000"/>
                  <a:lumOff val="5000"/>
                </a:schemeClr>
              </a:solidFill>
              <a:latin typeface="gobCL" panose="02000603050000020004" pitchFamily="50" charset="0"/>
              <a:ea typeface="Calibri" panose="020F0502020204030204" pitchFamily="34" charset="0"/>
              <a:cs typeface="Times New Roman" panose="02020603050405020304" pitchFamily="18" charset="0"/>
            </a:endParaRPr>
          </a:p>
        </p:txBody>
      </p:sp>
      <p:sp>
        <p:nvSpPr>
          <p:cNvPr id="3" name="TextBox 3">
            <a:extLst>
              <a:ext uri="{FF2B5EF4-FFF2-40B4-BE49-F238E27FC236}">
                <a16:creationId xmlns:a16="http://schemas.microsoft.com/office/drawing/2014/main" id="{2489A77C-58A6-4D93-987D-42201E6F6DA8}"/>
              </a:ext>
            </a:extLst>
          </p:cNvPr>
          <p:cNvSpPr txBox="1"/>
          <p:nvPr/>
        </p:nvSpPr>
        <p:spPr>
          <a:xfrm>
            <a:off x="410986" y="5562267"/>
            <a:ext cx="5429744" cy="461665"/>
          </a:xfrm>
          <a:prstGeom prst="rect">
            <a:avLst/>
          </a:prstGeom>
          <a:noFill/>
        </p:spPr>
        <p:txBody>
          <a:bodyPr wrap="square" rtlCol="0">
            <a:spAutoFit/>
          </a:bodyPr>
          <a:lstStyle/>
          <a:p>
            <a:pPr algn="just"/>
            <a:r>
              <a:rPr lang="es-CL" sz="1200"/>
              <a:t>Fuente: Elaboración propia en base a metodología CNEP (2024) con datos de CCNN, CASEN y NENE (2024).</a:t>
            </a:r>
          </a:p>
        </p:txBody>
      </p:sp>
      <p:graphicFrame>
        <p:nvGraphicFramePr>
          <p:cNvPr id="4" name="Gráfico 3">
            <a:extLst>
              <a:ext uri="{FF2B5EF4-FFF2-40B4-BE49-F238E27FC236}">
                <a16:creationId xmlns:a16="http://schemas.microsoft.com/office/drawing/2014/main" id="{BC21D603-DC49-D9E6-5E14-F1F958AE7E25}"/>
              </a:ext>
            </a:extLst>
          </p:cNvPr>
          <p:cNvGraphicFramePr>
            <a:graphicFrameLocks/>
          </p:cNvGraphicFramePr>
          <p:nvPr>
            <p:extLst>
              <p:ext uri="{D42A27DB-BD31-4B8C-83A1-F6EECF244321}">
                <p14:modId xmlns:p14="http://schemas.microsoft.com/office/powerpoint/2010/main" val="2919844804"/>
              </p:ext>
            </p:extLst>
          </p:nvPr>
        </p:nvGraphicFramePr>
        <p:xfrm>
          <a:off x="240346" y="1974650"/>
          <a:ext cx="5626800" cy="3420000"/>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402631500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76F8CB8-C9D4-A103-B8DF-114BD8891926}"/>
            </a:ext>
          </a:extLst>
        </p:cNvPr>
        <p:cNvGrpSpPr/>
        <p:nvPr/>
      </p:nvGrpSpPr>
      <p:grpSpPr>
        <a:xfrm>
          <a:off x="0" y="0"/>
          <a:ext cx="0" cy="0"/>
          <a:chOff x="0" y="0"/>
          <a:chExt cx="0" cy="0"/>
        </a:xfrm>
      </p:grpSpPr>
      <p:sp>
        <p:nvSpPr>
          <p:cNvPr id="12" name="Marcador de texto 2">
            <a:extLst>
              <a:ext uri="{FF2B5EF4-FFF2-40B4-BE49-F238E27FC236}">
                <a16:creationId xmlns:a16="http://schemas.microsoft.com/office/drawing/2014/main" id="{9988D4BB-A667-05FE-2A91-F31734AA2FA3}"/>
              </a:ext>
            </a:extLst>
          </p:cNvPr>
          <p:cNvSpPr txBox="1">
            <a:spLocks/>
          </p:cNvSpPr>
          <p:nvPr/>
        </p:nvSpPr>
        <p:spPr>
          <a:xfrm>
            <a:off x="838200" y="1590385"/>
            <a:ext cx="10515600" cy="4072517"/>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lnSpc>
                <a:spcPct val="100000"/>
              </a:lnSpc>
              <a:spcBef>
                <a:spcPts val="600"/>
              </a:spcBef>
              <a:spcAft>
                <a:spcPts val="600"/>
              </a:spcAft>
              <a:buClr>
                <a:srgbClr val="EB8A2D"/>
              </a:buClr>
            </a:pPr>
            <a:r>
              <a:rPr lang="es-CL" sz="2400" dirty="0">
                <a:solidFill>
                  <a:schemeClr val="tx1">
                    <a:lumMod val="95000"/>
                    <a:lumOff val="5000"/>
                  </a:schemeClr>
                </a:solidFill>
                <a:effectLst/>
                <a:latin typeface="gobCL" panose="02000603050000020004" pitchFamily="50" charset="0"/>
                <a:ea typeface="Calibri" panose="020F0502020204030204" pitchFamily="34" charset="0"/>
                <a:cs typeface="Times New Roman" panose="02020603050405020304" pitchFamily="18" charset="0"/>
              </a:rPr>
              <a:t>La Comisión Nacional de Evaluación y Productividad (CNEP) ha sido mandatada por la Presidencia de la República para </a:t>
            </a:r>
            <a:r>
              <a:rPr lang="es-CL" sz="2400" b="1" dirty="0">
                <a:solidFill>
                  <a:schemeClr val="tx1">
                    <a:lumMod val="95000"/>
                    <a:lumOff val="5000"/>
                  </a:schemeClr>
                </a:solidFill>
                <a:effectLst/>
                <a:latin typeface="gobCL" panose="02000603050000020004" pitchFamily="50" charset="0"/>
                <a:ea typeface="Calibri" panose="020F0502020204030204" pitchFamily="34" charset="0"/>
                <a:cs typeface="Times New Roman" panose="02020603050405020304" pitchFamily="18" charset="0"/>
              </a:rPr>
              <a:t>realizar anualmente la medición oficial de la productividad en Chile</a:t>
            </a:r>
          </a:p>
          <a:p>
            <a:pPr algn="just">
              <a:lnSpc>
                <a:spcPct val="100000"/>
              </a:lnSpc>
              <a:spcBef>
                <a:spcPts val="600"/>
              </a:spcBef>
              <a:spcAft>
                <a:spcPts val="600"/>
              </a:spcAft>
              <a:buClr>
                <a:srgbClr val="EB8A2D"/>
              </a:buClr>
            </a:pPr>
            <a:endParaRPr lang="es-CL" sz="2400" dirty="0">
              <a:solidFill>
                <a:schemeClr val="tx1">
                  <a:lumMod val="95000"/>
                  <a:lumOff val="5000"/>
                </a:schemeClr>
              </a:solidFill>
              <a:latin typeface="gobCL" panose="02000603050000020004" pitchFamily="50" charset="0"/>
              <a:ea typeface="Calibri" panose="020F0502020204030204" pitchFamily="34" charset="0"/>
              <a:cs typeface="Times New Roman" panose="02020603050405020304" pitchFamily="18" charset="0"/>
            </a:endParaRPr>
          </a:p>
          <a:p>
            <a:r>
              <a:rPr lang="es-CL" sz="2400" dirty="0">
                <a:solidFill>
                  <a:schemeClr val="tx1">
                    <a:lumMod val="95000"/>
                    <a:lumOff val="5000"/>
                  </a:schemeClr>
                </a:solidFill>
                <a:latin typeface="gobCL" panose="02000603050000020004" pitchFamily="50" charset="0"/>
                <a:cs typeface="Times New Roman" panose="02020603050405020304" pitchFamily="18" charset="0"/>
              </a:rPr>
              <a:t>Además, debe informar anualmente </a:t>
            </a:r>
            <a:r>
              <a:rPr lang="es-CL" sz="2400" i="1" dirty="0">
                <a:solidFill>
                  <a:schemeClr val="tx1">
                    <a:lumMod val="95000"/>
                    <a:lumOff val="5000"/>
                  </a:schemeClr>
                </a:solidFill>
                <a:latin typeface="gobCL" panose="02000603050000020004" pitchFamily="50" charset="0"/>
                <a:cs typeface="Times New Roman" panose="02020603050405020304" pitchFamily="18" charset="0"/>
              </a:rPr>
              <a:t>“(...) sobre el estado de las recomendaciones efectuadas y las acciones que los </a:t>
            </a:r>
            <a:r>
              <a:rPr lang="es-CL" sz="2400" i="1" dirty="0" err="1">
                <a:solidFill>
                  <a:schemeClr val="tx1">
                    <a:lumMod val="95000"/>
                    <a:lumOff val="5000"/>
                  </a:schemeClr>
                </a:solidFill>
                <a:latin typeface="gobCL" panose="02000603050000020004" pitchFamily="50" charset="0"/>
                <a:cs typeface="Times New Roman" panose="02020603050405020304" pitchFamily="18" charset="0"/>
              </a:rPr>
              <a:t>órganos</a:t>
            </a:r>
            <a:r>
              <a:rPr lang="es-CL" sz="2400" i="1" dirty="0">
                <a:solidFill>
                  <a:schemeClr val="tx1">
                    <a:lumMod val="95000"/>
                    <a:lumOff val="5000"/>
                  </a:schemeClr>
                </a:solidFill>
                <a:latin typeface="gobCL" panose="02000603050000020004" pitchFamily="50" charset="0"/>
                <a:cs typeface="Times New Roman" panose="02020603050405020304" pitchFamily="18" charset="0"/>
              </a:rPr>
              <a:t> de la </a:t>
            </a:r>
            <a:r>
              <a:rPr lang="es-CL" sz="2400" i="1" dirty="0" err="1">
                <a:solidFill>
                  <a:schemeClr val="tx1">
                    <a:lumMod val="95000"/>
                    <a:lumOff val="5000"/>
                  </a:schemeClr>
                </a:solidFill>
                <a:latin typeface="gobCL" panose="02000603050000020004" pitchFamily="50" charset="0"/>
                <a:cs typeface="Times New Roman" panose="02020603050405020304" pitchFamily="18" charset="0"/>
              </a:rPr>
              <a:t>Administración</a:t>
            </a:r>
            <a:r>
              <a:rPr lang="es-CL" sz="2400" i="1" dirty="0">
                <a:solidFill>
                  <a:schemeClr val="tx1">
                    <a:lumMod val="95000"/>
                    <a:lumOff val="5000"/>
                  </a:schemeClr>
                </a:solidFill>
                <a:latin typeface="gobCL" panose="02000603050000020004" pitchFamily="50" charset="0"/>
                <a:cs typeface="Times New Roman" panose="02020603050405020304" pitchFamily="18" charset="0"/>
              </a:rPr>
              <a:t> del Estado hubieren implementado conforme a ellas”.</a:t>
            </a:r>
          </a:p>
          <a:p>
            <a:pPr lvl="1" algn="just">
              <a:lnSpc>
                <a:spcPct val="100000"/>
              </a:lnSpc>
              <a:spcBef>
                <a:spcPts val="600"/>
              </a:spcBef>
              <a:spcAft>
                <a:spcPts val="600"/>
              </a:spcAft>
              <a:buClr>
                <a:srgbClr val="EB8A2D"/>
              </a:buClr>
            </a:pPr>
            <a:endParaRPr lang="es-CL" sz="2400" dirty="0">
              <a:solidFill>
                <a:schemeClr val="tx1">
                  <a:lumMod val="95000"/>
                  <a:lumOff val="5000"/>
                </a:schemeClr>
              </a:solidFill>
              <a:effectLst/>
              <a:latin typeface="gobCL" panose="02000603050000020004" pitchFamily="50" charset="0"/>
              <a:ea typeface="Calibri" panose="020F0502020204030204" pitchFamily="34" charset="0"/>
              <a:cs typeface="Times New Roman" panose="02020603050405020304" pitchFamily="18" charset="0"/>
            </a:endParaRPr>
          </a:p>
        </p:txBody>
      </p:sp>
      <p:pic>
        <p:nvPicPr>
          <p:cNvPr id="14" name="Imagen 4">
            <a:extLst>
              <a:ext uri="{FF2B5EF4-FFF2-40B4-BE49-F238E27FC236}">
                <a16:creationId xmlns:a16="http://schemas.microsoft.com/office/drawing/2014/main" id="{C9A53258-B035-B00D-351F-1E791B798D21}"/>
              </a:ext>
            </a:extLst>
          </p:cNvPr>
          <p:cNvPicPr>
            <a:picLocks noChangeAspect="1"/>
          </p:cNvPicPr>
          <p:nvPr/>
        </p:nvPicPr>
        <p:blipFill>
          <a:blip r:embed="rId3"/>
          <a:stretch>
            <a:fillRect/>
          </a:stretch>
        </p:blipFill>
        <p:spPr>
          <a:xfrm>
            <a:off x="10869617" y="6158242"/>
            <a:ext cx="1214363" cy="541867"/>
          </a:xfrm>
          <a:prstGeom prst="rect">
            <a:avLst/>
          </a:prstGeom>
        </p:spPr>
      </p:pic>
      <p:sp>
        <p:nvSpPr>
          <p:cNvPr id="20" name="Título 1">
            <a:extLst>
              <a:ext uri="{FF2B5EF4-FFF2-40B4-BE49-F238E27FC236}">
                <a16:creationId xmlns:a16="http://schemas.microsoft.com/office/drawing/2014/main" id="{B249DC13-4163-F88B-93D1-E5487BD2587B}"/>
              </a:ext>
            </a:extLst>
          </p:cNvPr>
          <p:cNvSpPr>
            <a:spLocks noGrp="1"/>
          </p:cNvSpPr>
          <p:nvPr>
            <p:ph type="title"/>
          </p:nvPr>
        </p:nvSpPr>
        <p:spPr>
          <a:xfrm>
            <a:off x="838200" y="264822"/>
            <a:ext cx="10515600" cy="1325563"/>
          </a:xfrm>
        </p:spPr>
        <p:txBody>
          <a:bodyPr>
            <a:normAutofit/>
          </a:bodyPr>
          <a:lstStyle/>
          <a:p>
            <a:r>
              <a:rPr lang="es-CL" sz="3600" b="1" dirty="0">
                <a:solidFill>
                  <a:srgbClr val="E03B26"/>
                </a:solidFill>
                <a:latin typeface="gobCL" pitchFamily="2" charset="77"/>
                <a:cs typeface="Arial"/>
              </a:rPr>
              <a:t>La CNEP y el Informe Anual de Productividad</a:t>
            </a:r>
            <a:endParaRPr lang="es-ES_tradnl" sz="3600" dirty="0">
              <a:solidFill>
                <a:srgbClr val="E03B26"/>
              </a:solidFill>
              <a:latin typeface="gobCL" pitchFamily="2" charset="77"/>
              <a:cs typeface="Arial"/>
            </a:endParaRPr>
          </a:p>
        </p:txBody>
      </p:sp>
    </p:spTree>
    <p:extLst>
      <p:ext uri="{BB962C8B-B14F-4D97-AF65-F5344CB8AC3E}">
        <p14:creationId xmlns:p14="http://schemas.microsoft.com/office/powerpoint/2010/main" val="348107935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Marcador de texto 2">
            <a:extLst>
              <a:ext uri="{FF2B5EF4-FFF2-40B4-BE49-F238E27FC236}">
                <a16:creationId xmlns:a16="http://schemas.microsoft.com/office/drawing/2014/main" id="{3DBE83E6-588F-22B1-2937-968776DFAEC6}"/>
              </a:ext>
            </a:extLst>
          </p:cNvPr>
          <p:cNvSpPr txBox="1">
            <a:spLocks/>
          </p:cNvSpPr>
          <p:nvPr/>
        </p:nvSpPr>
        <p:spPr>
          <a:xfrm>
            <a:off x="838200" y="1590385"/>
            <a:ext cx="10515600" cy="4072517"/>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lnSpc>
                <a:spcPct val="150000"/>
              </a:lnSpc>
              <a:spcBef>
                <a:spcPts val="0"/>
              </a:spcBef>
              <a:buClr>
                <a:srgbClr val="EB8A2D"/>
              </a:buClr>
            </a:pPr>
            <a:r>
              <a:rPr lang="es-CL" sz="2400">
                <a:effectLst/>
                <a:latin typeface="gobCL" panose="02000603050000020004" pitchFamily="50" charset="0"/>
                <a:ea typeface="Calibri" panose="020F0502020204030204" pitchFamily="34" charset="0"/>
                <a:cs typeface="Times New Roman" panose="02020603050405020304" pitchFamily="18" charset="0"/>
              </a:rPr>
              <a:t>Si bien Chile ha convergido hacia el promedio OCDE, aún se ubica entre los países con menor nivel de productividad laboral</a:t>
            </a:r>
          </a:p>
          <a:p>
            <a:pPr algn="just">
              <a:lnSpc>
                <a:spcPct val="150000"/>
              </a:lnSpc>
              <a:spcBef>
                <a:spcPts val="0"/>
              </a:spcBef>
              <a:buClr>
                <a:srgbClr val="EB8A2D"/>
              </a:buClr>
            </a:pPr>
            <a:endParaRPr lang="es-CL" sz="2400">
              <a:solidFill>
                <a:schemeClr val="tx1">
                  <a:lumMod val="95000"/>
                  <a:lumOff val="5000"/>
                </a:schemeClr>
              </a:solidFill>
              <a:effectLst/>
              <a:latin typeface="gobCL" panose="02000603050000020004" pitchFamily="50" charset="0"/>
              <a:ea typeface="Calibri" panose="020F0502020204030204" pitchFamily="34" charset="0"/>
              <a:cs typeface="Times New Roman" panose="02020603050405020304" pitchFamily="18" charset="0"/>
            </a:endParaRPr>
          </a:p>
        </p:txBody>
      </p:sp>
      <p:pic>
        <p:nvPicPr>
          <p:cNvPr id="14" name="Imagen 4">
            <a:extLst>
              <a:ext uri="{FF2B5EF4-FFF2-40B4-BE49-F238E27FC236}">
                <a16:creationId xmlns:a16="http://schemas.microsoft.com/office/drawing/2014/main" id="{E625FF39-BF6A-BC3E-443B-2136BC16044D}"/>
              </a:ext>
            </a:extLst>
          </p:cNvPr>
          <p:cNvPicPr>
            <a:picLocks noChangeAspect="1"/>
          </p:cNvPicPr>
          <p:nvPr/>
        </p:nvPicPr>
        <p:blipFill>
          <a:blip r:embed="rId3"/>
          <a:stretch>
            <a:fillRect/>
          </a:stretch>
        </p:blipFill>
        <p:spPr>
          <a:xfrm>
            <a:off x="10869617" y="6158242"/>
            <a:ext cx="1214363" cy="541867"/>
          </a:xfrm>
          <a:prstGeom prst="rect">
            <a:avLst/>
          </a:prstGeom>
        </p:spPr>
      </p:pic>
      <p:sp>
        <p:nvSpPr>
          <p:cNvPr id="20" name="Título 1">
            <a:extLst>
              <a:ext uri="{FF2B5EF4-FFF2-40B4-BE49-F238E27FC236}">
                <a16:creationId xmlns:a16="http://schemas.microsoft.com/office/drawing/2014/main" id="{8E74F7B6-87C1-0338-4504-2A01A3715C28}"/>
              </a:ext>
            </a:extLst>
          </p:cNvPr>
          <p:cNvSpPr>
            <a:spLocks noGrp="1"/>
          </p:cNvSpPr>
          <p:nvPr>
            <p:ph type="title"/>
          </p:nvPr>
        </p:nvSpPr>
        <p:spPr>
          <a:xfrm>
            <a:off x="838200" y="264822"/>
            <a:ext cx="10515600" cy="1325563"/>
          </a:xfrm>
        </p:spPr>
        <p:txBody>
          <a:bodyPr>
            <a:normAutofit/>
          </a:bodyPr>
          <a:lstStyle/>
          <a:p>
            <a:r>
              <a:rPr lang="es-ES_tradnl" sz="3600" b="1">
                <a:solidFill>
                  <a:srgbClr val="E03B26"/>
                </a:solidFill>
                <a:latin typeface="gobCL" pitchFamily="2" charset="77"/>
                <a:cs typeface="Arial"/>
              </a:rPr>
              <a:t>Brecha en la Productividad Laboral con respecto al promedio OCDE</a:t>
            </a:r>
          </a:p>
        </p:txBody>
      </p:sp>
      <p:sp>
        <p:nvSpPr>
          <p:cNvPr id="4" name="TextBox 3">
            <a:extLst>
              <a:ext uri="{FF2B5EF4-FFF2-40B4-BE49-F238E27FC236}">
                <a16:creationId xmlns:a16="http://schemas.microsoft.com/office/drawing/2014/main" id="{DADBC20C-A0D3-6DB1-1266-ABD791538E78}"/>
              </a:ext>
            </a:extLst>
          </p:cNvPr>
          <p:cNvSpPr txBox="1"/>
          <p:nvPr/>
        </p:nvSpPr>
        <p:spPr>
          <a:xfrm>
            <a:off x="1512570" y="6533419"/>
            <a:ext cx="6629400" cy="276999"/>
          </a:xfrm>
          <a:prstGeom prst="rect">
            <a:avLst/>
          </a:prstGeom>
          <a:noFill/>
        </p:spPr>
        <p:txBody>
          <a:bodyPr wrap="square" rtlCol="0">
            <a:spAutoFit/>
          </a:bodyPr>
          <a:lstStyle/>
          <a:p>
            <a:pPr algn="ctr"/>
            <a:r>
              <a:rPr lang="es-CL" sz="1200"/>
              <a:t>Fuente: Elaboración propia en base a OECD </a:t>
            </a:r>
            <a:r>
              <a:rPr lang="es-CL" sz="1200" err="1"/>
              <a:t>Productivity</a:t>
            </a:r>
            <a:r>
              <a:rPr lang="es-CL" sz="1200"/>
              <a:t> </a:t>
            </a:r>
            <a:r>
              <a:rPr lang="es-CL" sz="1200" err="1"/>
              <a:t>Comendium</a:t>
            </a:r>
            <a:r>
              <a:rPr lang="es-CL" sz="1200"/>
              <a:t> </a:t>
            </a:r>
            <a:r>
              <a:rPr lang="es-CL" sz="1200" err="1"/>
              <a:t>Indicators</a:t>
            </a:r>
            <a:r>
              <a:rPr lang="es-CL" sz="1200"/>
              <a:t> (2024). </a:t>
            </a:r>
          </a:p>
        </p:txBody>
      </p:sp>
      <p:sp>
        <p:nvSpPr>
          <p:cNvPr id="5" name="TextBox 6">
            <a:extLst>
              <a:ext uri="{FF2B5EF4-FFF2-40B4-BE49-F238E27FC236}">
                <a16:creationId xmlns:a16="http://schemas.microsoft.com/office/drawing/2014/main" id="{5B814CBC-9A09-C7FC-AEAF-7828E9F4A7F8}"/>
              </a:ext>
            </a:extLst>
          </p:cNvPr>
          <p:cNvSpPr txBox="1"/>
          <p:nvPr/>
        </p:nvSpPr>
        <p:spPr>
          <a:xfrm>
            <a:off x="3398505" y="2737901"/>
            <a:ext cx="5394990" cy="307777"/>
          </a:xfrm>
          <a:prstGeom prst="rect">
            <a:avLst/>
          </a:prstGeom>
          <a:noFill/>
        </p:spPr>
        <p:txBody>
          <a:bodyPr wrap="square" rtlCol="0">
            <a:spAutoFit/>
          </a:bodyPr>
          <a:lstStyle/>
          <a:p>
            <a:pPr algn="ctr"/>
            <a:r>
              <a:rPr lang="es-CL" sz="1400">
                <a:latin typeface="gobCL" pitchFamily="50" charset="0"/>
              </a:rPr>
              <a:t>Figura 9: Productividad Laboral en relación al promedio OCDE</a:t>
            </a:r>
          </a:p>
        </p:txBody>
      </p:sp>
      <p:graphicFrame>
        <p:nvGraphicFramePr>
          <p:cNvPr id="8" name="Gráfico 7">
            <a:extLst>
              <a:ext uri="{FF2B5EF4-FFF2-40B4-BE49-F238E27FC236}">
                <a16:creationId xmlns:a16="http://schemas.microsoft.com/office/drawing/2014/main" id="{A68E7E9D-8771-DF64-23EF-24DB98367AAC}"/>
              </a:ext>
            </a:extLst>
          </p:cNvPr>
          <p:cNvGraphicFramePr/>
          <p:nvPr>
            <p:extLst>
              <p:ext uri="{D42A27DB-BD31-4B8C-83A1-F6EECF244321}">
                <p14:modId xmlns:p14="http://schemas.microsoft.com/office/powerpoint/2010/main" val="1994053138"/>
              </p:ext>
            </p:extLst>
          </p:nvPr>
        </p:nvGraphicFramePr>
        <p:xfrm>
          <a:off x="1974303" y="2913978"/>
          <a:ext cx="8031600" cy="3679200"/>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130064368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Marcador de texto 2">
            <a:extLst>
              <a:ext uri="{FF2B5EF4-FFF2-40B4-BE49-F238E27FC236}">
                <a16:creationId xmlns:a16="http://schemas.microsoft.com/office/drawing/2014/main" id="{3DBE83E6-588F-22B1-2937-968776DFAEC6}"/>
              </a:ext>
            </a:extLst>
          </p:cNvPr>
          <p:cNvSpPr txBox="1">
            <a:spLocks/>
          </p:cNvSpPr>
          <p:nvPr/>
        </p:nvSpPr>
        <p:spPr>
          <a:xfrm>
            <a:off x="348236" y="1473427"/>
            <a:ext cx="5702595" cy="4072517"/>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lnSpc>
                <a:spcPts val="3600"/>
              </a:lnSpc>
              <a:spcBef>
                <a:spcPts val="0"/>
              </a:spcBef>
              <a:buClr>
                <a:srgbClr val="EB8A2D"/>
              </a:buClr>
              <a:buNone/>
            </a:pPr>
            <a:endParaRPr lang="es-CL" sz="2300" dirty="0">
              <a:effectLst/>
              <a:latin typeface="gobCL" panose="02000603050000020004" pitchFamily="50" charset="0"/>
              <a:ea typeface="Calibri" panose="020F0502020204030204" pitchFamily="34" charset="0"/>
              <a:cs typeface="Times New Roman" panose="02020603050405020304" pitchFamily="18" charset="0"/>
            </a:endParaRPr>
          </a:p>
          <a:p>
            <a:pPr algn="just">
              <a:lnSpc>
                <a:spcPts val="3600"/>
              </a:lnSpc>
              <a:spcBef>
                <a:spcPts val="0"/>
              </a:spcBef>
              <a:buClr>
                <a:srgbClr val="EB8A2D"/>
              </a:buClr>
            </a:pPr>
            <a:r>
              <a:rPr lang="es-CL" sz="2300" dirty="0">
                <a:effectLst/>
                <a:latin typeface="gobCL" panose="02000603050000020004" pitchFamily="50" charset="0"/>
                <a:ea typeface="Calibri" panose="020F0502020204030204" pitchFamily="34" charset="0"/>
                <a:cs typeface="Times New Roman" panose="02020603050405020304" pitchFamily="18" charset="0"/>
              </a:rPr>
              <a:t>En los últimos años, el </a:t>
            </a:r>
            <a:r>
              <a:rPr lang="es-CL" sz="2300" b="1" dirty="0">
                <a:effectLst/>
                <a:latin typeface="gobCL" panose="02000603050000020004" pitchFamily="50" charset="0"/>
                <a:ea typeface="Calibri" panose="020F0502020204030204" pitchFamily="34" charset="0"/>
                <a:cs typeface="Times New Roman" panose="02020603050405020304" pitchFamily="18" charset="0"/>
              </a:rPr>
              <a:t>principal motor </a:t>
            </a:r>
            <a:r>
              <a:rPr lang="es-CL" sz="2300" dirty="0">
                <a:effectLst/>
                <a:latin typeface="gobCL" panose="02000603050000020004" pitchFamily="50" charset="0"/>
                <a:ea typeface="Calibri" panose="020F0502020204030204" pitchFamily="34" charset="0"/>
                <a:cs typeface="Times New Roman" panose="02020603050405020304" pitchFamily="18" charset="0"/>
              </a:rPr>
              <a:t>del crecimiento de la productividad laboral es </a:t>
            </a:r>
            <a:r>
              <a:rPr lang="es-CL" sz="2300" dirty="0">
                <a:latin typeface="gobCL" panose="02000603050000020004" pitchFamily="50" charset="0"/>
                <a:ea typeface="Calibri" panose="020F0502020204030204" pitchFamily="34" charset="0"/>
                <a:cs typeface="Times New Roman" panose="02020603050405020304" pitchFamily="18" charset="0"/>
              </a:rPr>
              <a:t>la </a:t>
            </a:r>
            <a:r>
              <a:rPr lang="es-CL" sz="2300" b="1" dirty="0">
                <a:latin typeface="gobCL" panose="02000603050000020004" pitchFamily="50" charset="0"/>
                <a:ea typeface="Calibri" panose="020F0502020204030204" pitchFamily="34" charset="0"/>
                <a:cs typeface="Times New Roman" panose="02020603050405020304" pitchFamily="18" charset="0"/>
              </a:rPr>
              <a:t>profundización de </a:t>
            </a:r>
            <a:r>
              <a:rPr lang="es-CL" sz="2300" b="1" dirty="0">
                <a:effectLst/>
                <a:latin typeface="gobCL" panose="02000603050000020004" pitchFamily="50" charset="0"/>
                <a:ea typeface="Calibri" panose="020F0502020204030204" pitchFamily="34" charset="0"/>
                <a:cs typeface="Times New Roman" panose="02020603050405020304" pitchFamily="18" charset="0"/>
              </a:rPr>
              <a:t>capital</a:t>
            </a:r>
          </a:p>
          <a:p>
            <a:pPr algn="just">
              <a:lnSpc>
                <a:spcPts val="3600"/>
              </a:lnSpc>
              <a:spcBef>
                <a:spcPts val="0"/>
              </a:spcBef>
              <a:buClr>
                <a:srgbClr val="EB8A2D"/>
              </a:buClr>
            </a:pPr>
            <a:endParaRPr lang="es-CL" sz="2300" dirty="0">
              <a:latin typeface="gobCL" panose="02000603050000020004" pitchFamily="50" charset="0"/>
              <a:ea typeface="Calibri" panose="020F0502020204030204" pitchFamily="34" charset="0"/>
              <a:cs typeface="Times New Roman" panose="02020603050405020304" pitchFamily="18" charset="0"/>
            </a:endParaRPr>
          </a:p>
          <a:p>
            <a:pPr algn="just">
              <a:lnSpc>
                <a:spcPts val="3600"/>
              </a:lnSpc>
              <a:spcBef>
                <a:spcPts val="0"/>
              </a:spcBef>
              <a:buClr>
                <a:srgbClr val="EB8A2D"/>
              </a:buClr>
            </a:pPr>
            <a:r>
              <a:rPr lang="es-MX" sz="2300" dirty="0">
                <a:latin typeface="gobCL" panose="02000603050000020004" pitchFamily="50" charset="0"/>
                <a:ea typeface="Calibri" panose="020F0502020204030204" pitchFamily="34" charset="0"/>
                <a:cs typeface="Times New Roman" panose="02020603050405020304" pitchFamily="18" charset="0"/>
              </a:rPr>
              <a:t>Capital aumenta más que trabajo: Desaceleración en la creación de puestos de trabajo, reducción jornada laboral, entre otros</a:t>
            </a:r>
          </a:p>
          <a:p>
            <a:pPr algn="just">
              <a:lnSpc>
                <a:spcPts val="3600"/>
              </a:lnSpc>
              <a:spcBef>
                <a:spcPts val="0"/>
              </a:spcBef>
              <a:buClr>
                <a:srgbClr val="EB8A2D"/>
              </a:buClr>
            </a:pPr>
            <a:endParaRPr lang="es-CL" sz="2300" b="1" dirty="0">
              <a:effectLst/>
              <a:latin typeface="gobCL" panose="02000603050000020004" pitchFamily="50" charset="0"/>
              <a:ea typeface="Calibri" panose="020F0502020204030204" pitchFamily="34" charset="0"/>
              <a:cs typeface="Times New Roman" panose="02020603050405020304" pitchFamily="18" charset="0"/>
            </a:endParaRPr>
          </a:p>
          <a:p>
            <a:pPr marL="0" indent="0" algn="just">
              <a:lnSpc>
                <a:spcPts val="3600"/>
              </a:lnSpc>
              <a:spcBef>
                <a:spcPts val="0"/>
              </a:spcBef>
              <a:buClr>
                <a:srgbClr val="EB8A2D"/>
              </a:buClr>
              <a:buNone/>
            </a:pPr>
            <a:endParaRPr lang="es-CL" sz="2400" dirty="0">
              <a:solidFill>
                <a:schemeClr val="tx1">
                  <a:lumMod val="95000"/>
                  <a:lumOff val="5000"/>
                </a:schemeClr>
              </a:solidFill>
              <a:effectLst/>
              <a:latin typeface="gobCL" panose="02000603050000020004" pitchFamily="50" charset="0"/>
              <a:ea typeface="Calibri" panose="020F0502020204030204" pitchFamily="34" charset="0"/>
              <a:cs typeface="Times New Roman" panose="02020603050405020304" pitchFamily="18" charset="0"/>
            </a:endParaRPr>
          </a:p>
        </p:txBody>
      </p:sp>
      <p:pic>
        <p:nvPicPr>
          <p:cNvPr id="14" name="Imagen 4">
            <a:extLst>
              <a:ext uri="{FF2B5EF4-FFF2-40B4-BE49-F238E27FC236}">
                <a16:creationId xmlns:a16="http://schemas.microsoft.com/office/drawing/2014/main" id="{E625FF39-BF6A-BC3E-443B-2136BC16044D}"/>
              </a:ext>
            </a:extLst>
          </p:cNvPr>
          <p:cNvPicPr>
            <a:picLocks noChangeAspect="1"/>
          </p:cNvPicPr>
          <p:nvPr/>
        </p:nvPicPr>
        <p:blipFill>
          <a:blip r:embed="rId3"/>
          <a:stretch>
            <a:fillRect/>
          </a:stretch>
        </p:blipFill>
        <p:spPr>
          <a:xfrm>
            <a:off x="10869617" y="6158242"/>
            <a:ext cx="1214363" cy="541867"/>
          </a:xfrm>
          <a:prstGeom prst="rect">
            <a:avLst/>
          </a:prstGeom>
        </p:spPr>
      </p:pic>
      <p:sp>
        <p:nvSpPr>
          <p:cNvPr id="20" name="Título 1">
            <a:extLst>
              <a:ext uri="{FF2B5EF4-FFF2-40B4-BE49-F238E27FC236}">
                <a16:creationId xmlns:a16="http://schemas.microsoft.com/office/drawing/2014/main" id="{8E74F7B6-87C1-0338-4504-2A01A3715C28}"/>
              </a:ext>
            </a:extLst>
          </p:cNvPr>
          <p:cNvSpPr>
            <a:spLocks noGrp="1"/>
          </p:cNvSpPr>
          <p:nvPr>
            <p:ph type="title"/>
          </p:nvPr>
        </p:nvSpPr>
        <p:spPr>
          <a:xfrm>
            <a:off x="838200" y="264822"/>
            <a:ext cx="10515600" cy="1325563"/>
          </a:xfrm>
        </p:spPr>
        <p:txBody>
          <a:bodyPr>
            <a:normAutofit/>
          </a:bodyPr>
          <a:lstStyle/>
          <a:p>
            <a:r>
              <a:rPr lang="es-CL" sz="3600" b="1">
                <a:solidFill>
                  <a:srgbClr val="E03B26"/>
                </a:solidFill>
                <a:latin typeface="gobCL" pitchFamily="2" charset="77"/>
                <a:cs typeface="Arial"/>
              </a:rPr>
              <a:t>Descomposición de la Productividad Laboral </a:t>
            </a:r>
            <a:r>
              <a:rPr lang="es-CL" sz="2400">
                <a:solidFill>
                  <a:srgbClr val="E03B26"/>
                </a:solidFill>
                <a:latin typeface="gobCL" pitchFamily="2" charset="77"/>
                <a:cs typeface="Arial"/>
              </a:rPr>
              <a:t>(OCDE, 2023)</a:t>
            </a:r>
            <a:endParaRPr lang="es-ES_tradnl" sz="3600">
              <a:solidFill>
                <a:srgbClr val="E03B26"/>
              </a:solidFill>
              <a:latin typeface="gobCL" pitchFamily="2" charset="77"/>
              <a:cs typeface="Arial"/>
            </a:endParaRPr>
          </a:p>
        </p:txBody>
      </p:sp>
      <p:sp>
        <p:nvSpPr>
          <p:cNvPr id="4" name="TextBox 3">
            <a:extLst>
              <a:ext uri="{FF2B5EF4-FFF2-40B4-BE49-F238E27FC236}">
                <a16:creationId xmlns:a16="http://schemas.microsoft.com/office/drawing/2014/main" id="{DADBC20C-A0D3-6DB1-1266-ABD791538E78}"/>
              </a:ext>
            </a:extLst>
          </p:cNvPr>
          <p:cNvSpPr txBox="1"/>
          <p:nvPr/>
        </p:nvSpPr>
        <p:spPr>
          <a:xfrm>
            <a:off x="6362818" y="5912842"/>
            <a:ext cx="5189220" cy="276999"/>
          </a:xfrm>
          <a:prstGeom prst="rect">
            <a:avLst/>
          </a:prstGeom>
          <a:noFill/>
        </p:spPr>
        <p:txBody>
          <a:bodyPr wrap="square" rtlCol="0">
            <a:spAutoFit/>
          </a:bodyPr>
          <a:lstStyle/>
          <a:p>
            <a:pPr algn="ctr"/>
            <a:r>
              <a:rPr lang="es-CL" sz="1200"/>
              <a:t>Fuente: Elaboración propia en base a Cuentas Nacionales, CASEN y NENE (2024)</a:t>
            </a:r>
          </a:p>
        </p:txBody>
      </p:sp>
      <mc:AlternateContent xmlns:mc="http://schemas.openxmlformats.org/markup-compatibility/2006" xmlns:a14="http://schemas.microsoft.com/office/drawing/2010/main">
        <mc:Choice Requires="a14">
          <p:sp>
            <p:nvSpPr>
              <p:cNvPr id="2" name="CuadroTexto 7">
                <a:extLst>
                  <a:ext uri="{FF2B5EF4-FFF2-40B4-BE49-F238E27FC236}">
                    <a16:creationId xmlns:a16="http://schemas.microsoft.com/office/drawing/2014/main" id="{BD608C43-78E3-43D6-BC9F-E6406AEF9A98}"/>
                  </a:ext>
                </a:extLst>
              </p:cNvPr>
              <p:cNvSpPr txBox="1"/>
              <p:nvPr/>
            </p:nvSpPr>
            <p:spPr>
              <a:xfrm>
                <a:off x="6212380" y="1381859"/>
                <a:ext cx="4142609" cy="563424"/>
              </a:xfrm>
              <a:prstGeom prst="rect">
                <a:avLst/>
              </a:prstGeom>
              <a:solidFill>
                <a:sysClr val="window" lastClr="FFFFFF"/>
              </a:solidFill>
            </p:spPr>
            <p:style>
              <a:lnRef idx="0">
                <a:scrgbClr r="0" g="0" b="0"/>
              </a:lnRef>
              <a:fillRef idx="0">
                <a:scrgbClr r="0" g="0" b="0"/>
              </a:fillRef>
              <a:effectRef idx="0">
                <a:scrgbClr r="0" g="0" b="0"/>
              </a:effectRef>
              <a:fontRef idx="minor">
                <a:schemeClr val="tx1"/>
              </a:fontRef>
            </p:style>
            <p:txBody>
              <a:bodyPr wrap="none" lIns="0" tIns="0" rIns="0" bIns="0" rtlCol="0" anchor="t">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14:m>
                  <m:oMathPara xmlns:m="http://schemas.openxmlformats.org/officeDocument/2006/math">
                    <m:oMathParaPr>
                      <m:jc m:val="centerGroup"/>
                    </m:oMathParaPr>
                    <m:oMath xmlns:m="http://schemas.openxmlformats.org/officeDocument/2006/math">
                      <m:r>
                        <a:rPr lang="es-MX" sz="1600" b="0" i="1" smtClean="0">
                          <a:latin typeface="Cambria Math" panose="02040503050406030204" pitchFamily="18" charset="0"/>
                          <a:ea typeface="Cambria Math" panose="02040503050406030204" pitchFamily="18" charset="0"/>
                        </a:rPr>
                        <m:t> ∆</m:t>
                      </m:r>
                      <m:r>
                        <a:rPr lang="es-MX" sz="1600" b="0" i="1" smtClean="0">
                          <a:latin typeface="Cambria Math" panose="02040503050406030204" pitchFamily="18" charset="0"/>
                          <a:ea typeface="Cambria Math" panose="02040503050406030204" pitchFamily="18" charset="0"/>
                        </a:rPr>
                        <m:t>𝑃𝐿</m:t>
                      </m:r>
                      <m:r>
                        <a:rPr lang="es-MX" sz="1600" b="0" i="1" smtClean="0">
                          <a:latin typeface="Cambria Math" panose="02040503050406030204" pitchFamily="18" charset="0"/>
                          <a:ea typeface="Cambria Math" panose="02040503050406030204" pitchFamily="18" charset="0"/>
                        </a:rPr>
                        <m:t>= ∆</m:t>
                      </m:r>
                      <m:r>
                        <a:rPr lang="es-MX" sz="1600" b="0" i="1">
                          <a:solidFill>
                            <a:schemeClr val="tx1"/>
                          </a:solidFill>
                          <a:effectLst/>
                          <a:latin typeface="Cambria Math" panose="02040503050406030204" pitchFamily="18" charset="0"/>
                        </a:rPr>
                        <m:t>𝑃𝑇𝐹</m:t>
                      </m:r>
                      <m:r>
                        <a:rPr lang="es-MX" sz="1600" b="0" i="1">
                          <a:solidFill>
                            <a:schemeClr val="tx1"/>
                          </a:solidFill>
                          <a:effectLst/>
                          <a:latin typeface="Cambria Math" panose="02040503050406030204" pitchFamily="18" charset="0"/>
                        </a:rPr>
                        <m:t>+ </m:t>
                      </m:r>
                      <m:r>
                        <a:rPr lang="es-MX" sz="1600" b="0" i="1">
                          <a:solidFill>
                            <a:schemeClr val="tx1"/>
                          </a:solidFill>
                          <a:effectLst/>
                          <a:latin typeface="Cambria Math" panose="02040503050406030204" pitchFamily="18" charset="0"/>
                          <a:ea typeface="Cambria Math" panose="02040503050406030204" pitchFamily="18" charset="0"/>
                        </a:rPr>
                        <m:t>𝛼</m:t>
                      </m:r>
                      <m:r>
                        <a:rPr lang="es-MX" sz="1600" b="0" i="1">
                          <a:solidFill>
                            <a:schemeClr val="tx1"/>
                          </a:solidFill>
                          <a:effectLst/>
                          <a:latin typeface="Cambria Math" panose="02040503050406030204" pitchFamily="18" charset="0"/>
                          <a:ea typeface="Cambria Math" panose="02040503050406030204" pitchFamily="18" charset="0"/>
                        </a:rPr>
                        <m:t>∙∆</m:t>
                      </m:r>
                      <m:d>
                        <m:dPr>
                          <m:ctrlPr>
                            <a:rPr lang="es-MX" sz="1600" b="0" i="1" smtClean="0">
                              <a:solidFill>
                                <a:schemeClr val="tx1"/>
                              </a:solidFill>
                              <a:effectLst/>
                              <a:latin typeface="Cambria Math" panose="02040503050406030204" pitchFamily="18" charset="0"/>
                              <a:ea typeface="Cambria Math" panose="02040503050406030204" pitchFamily="18" charset="0"/>
                            </a:rPr>
                          </m:ctrlPr>
                        </m:dPr>
                        <m:e>
                          <m:f>
                            <m:fPr>
                              <m:ctrlPr>
                                <a:rPr lang="es-MX" sz="1600" b="0" i="1" smtClean="0">
                                  <a:solidFill>
                                    <a:schemeClr val="tx1"/>
                                  </a:solidFill>
                                  <a:effectLst/>
                                  <a:latin typeface="Cambria Math" panose="02040503050406030204" pitchFamily="18" charset="0"/>
                                  <a:ea typeface="Cambria Math" panose="02040503050406030204" pitchFamily="18" charset="0"/>
                                </a:rPr>
                              </m:ctrlPr>
                            </m:fPr>
                            <m:num>
                              <m:acc>
                                <m:accPr>
                                  <m:chr m:val="̃"/>
                                  <m:ctrlPr>
                                    <a:rPr lang="es-MX" sz="1600" b="0" i="1" smtClean="0">
                                      <a:solidFill>
                                        <a:schemeClr val="tx1"/>
                                      </a:solidFill>
                                      <a:effectLst/>
                                      <a:latin typeface="Cambria Math" panose="02040503050406030204" pitchFamily="18" charset="0"/>
                                      <a:ea typeface="Cambria Math" panose="02040503050406030204" pitchFamily="18" charset="0"/>
                                    </a:rPr>
                                  </m:ctrlPr>
                                </m:accPr>
                                <m:e>
                                  <m:r>
                                    <a:rPr lang="es-CL" sz="1600" b="0" i="1" smtClean="0">
                                      <a:solidFill>
                                        <a:schemeClr val="tx1"/>
                                      </a:solidFill>
                                      <a:effectLst/>
                                      <a:latin typeface="Cambria Math" panose="02040503050406030204" pitchFamily="18" charset="0"/>
                                      <a:ea typeface="Cambria Math" panose="02040503050406030204" pitchFamily="18" charset="0"/>
                                    </a:rPr>
                                    <m:t>𝐾</m:t>
                                  </m:r>
                                </m:e>
                              </m:acc>
                            </m:num>
                            <m:den>
                              <m:r>
                                <a:rPr lang="es-CL" sz="1600" b="0" i="1" smtClean="0">
                                  <a:solidFill>
                                    <a:schemeClr val="tx1"/>
                                  </a:solidFill>
                                  <a:effectLst/>
                                  <a:latin typeface="Cambria Math" panose="02040503050406030204" pitchFamily="18" charset="0"/>
                                  <a:ea typeface="Cambria Math" panose="02040503050406030204" pitchFamily="18" charset="0"/>
                                </a:rPr>
                                <m:t>𝐿</m:t>
                              </m:r>
                              <m:r>
                                <a:rPr lang="es-CL" sz="1600" b="0" i="1" smtClean="0">
                                  <a:solidFill>
                                    <a:schemeClr val="tx1"/>
                                  </a:solidFill>
                                  <a:effectLst/>
                                  <a:latin typeface="Cambria Math" panose="02040503050406030204" pitchFamily="18" charset="0"/>
                                  <a:ea typeface="Cambria Math" panose="02040503050406030204" pitchFamily="18" charset="0"/>
                                </a:rPr>
                                <m:t>∙</m:t>
                              </m:r>
                              <m:r>
                                <a:rPr lang="es-CL" sz="1600" b="0" i="1" smtClean="0">
                                  <a:solidFill>
                                    <a:schemeClr val="tx1"/>
                                  </a:solidFill>
                                  <a:effectLst/>
                                  <a:latin typeface="Cambria Math" panose="02040503050406030204" pitchFamily="18" charset="0"/>
                                  <a:ea typeface="Cambria Math" panose="02040503050406030204" pitchFamily="18" charset="0"/>
                                </a:rPr>
                                <m:t>𝐻</m:t>
                              </m:r>
                            </m:den>
                          </m:f>
                        </m:e>
                      </m:d>
                      <m:r>
                        <a:rPr lang="es-MX" sz="1600" b="0" i="1">
                          <a:latin typeface="Cambria Math" panose="02040503050406030204" pitchFamily="18" charset="0"/>
                          <a:ea typeface="Cambria Math" panose="02040503050406030204" pitchFamily="18" charset="0"/>
                        </a:rPr>
                        <m:t>+</m:t>
                      </m:r>
                      <m:d>
                        <m:dPr>
                          <m:ctrlPr>
                            <a:rPr lang="es-MX" sz="1600" b="0" i="1">
                              <a:latin typeface="Cambria Math" panose="02040503050406030204" pitchFamily="18" charset="0"/>
                              <a:ea typeface="Cambria Math" panose="02040503050406030204" pitchFamily="18" charset="0"/>
                            </a:rPr>
                          </m:ctrlPr>
                        </m:dPr>
                        <m:e>
                          <m:r>
                            <a:rPr lang="es-MX" sz="1600" b="0" i="1">
                              <a:latin typeface="Cambria Math" panose="02040503050406030204" pitchFamily="18" charset="0"/>
                              <a:ea typeface="Cambria Math" panose="02040503050406030204" pitchFamily="18" charset="0"/>
                            </a:rPr>
                            <m:t>1−</m:t>
                          </m:r>
                          <m:r>
                            <a:rPr lang="es-MX" sz="1600" b="0" i="1">
                              <a:latin typeface="Cambria Math" panose="02040503050406030204" pitchFamily="18" charset="0"/>
                              <a:ea typeface="Cambria Math" panose="02040503050406030204" pitchFamily="18" charset="0"/>
                            </a:rPr>
                            <m:t>𝛼</m:t>
                          </m:r>
                        </m:e>
                      </m:d>
                      <m:r>
                        <a:rPr lang="es-MX" sz="1600" b="0" i="1">
                          <a:latin typeface="Cambria Math" panose="02040503050406030204" pitchFamily="18" charset="0"/>
                          <a:ea typeface="Cambria Math" panose="02040503050406030204" pitchFamily="18" charset="0"/>
                        </a:rPr>
                        <m:t>∙∆</m:t>
                      </m:r>
                      <m:r>
                        <a:rPr lang="es-CL" sz="1600" b="0" i="1" smtClean="0">
                          <a:latin typeface="Cambria Math" panose="02040503050406030204" pitchFamily="18" charset="0"/>
                          <a:ea typeface="Cambria Math" panose="02040503050406030204" pitchFamily="18" charset="0"/>
                        </a:rPr>
                        <m:t>𝐴𝐽𝐿</m:t>
                      </m:r>
                    </m:oMath>
                  </m:oMathPara>
                </a14:m>
                <a:endParaRPr lang="es-MX" sz="1600" b="0" dirty="0"/>
              </a:p>
            </p:txBody>
          </p:sp>
        </mc:Choice>
        <mc:Fallback xmlns="">
          <p:sp>
            <p:nvSpPr>
              <p:cNvPr id="2" name="CuadroTexto 7">
                <a:extLst>
                  <a:ext uri="{FF2B5EF4-FFF2-40B4-BE49-F238E27FC236}">
                    <a16:creationId xmlns:a16="http://schemas.microsoft.com/office/drawing/2014/main" id="{BD608C43-78E3-43D6-BC9F-E6406AEF9A98}"/>
                  </a:ext>
                </a:extLst>
              </p:cNvPr>
              <p:cNvSpPr txBox="1">
                <a:spLocks noRot="1" noChangeAspect="1" noMove="1" noResize="1" noEditPoints="1" noAdjustHandles="1" noChangeArrowheads="1" noChangeShapeType="1" noTextEdit="1"/>
              </p:cNvSpPr>
              <p:nvPr/>
            </p:nvSpPr>
            <p:spPr>
              <a:xfrm>
                <a:off x="6212380" y="1381859"/>
                <a:ext cx="4142609" cy="563424"/>
              </a:xfrm>
              <a:prstGeom prst="rect">
                <a:avLst/>
              </a:prstGeom>
              <a:blipFill>
                <a:blip r:embed="rId4"/>
                <a:stretch>
                  <a:fillRect b="-1087"/>
                </a:stretch>
              </a:blipFill>
            </p:spPr>
            <p:txBody>
              <a:bodyPr/>
              <a:lstStyle/>
              <a:p>
                <a:r>
                  <a:rPr lang="es-CL">
                    <a:noFill/>
                  </a:rPr>
                  <a:t> </a:t>
                </a:r>
              </a:p>
            </p:txBody>
          </p:sp>
        </mc:Fallback>
      </mc:AlternateContent>
      <p:sp>
        <p:nvSpPr>
          <p:cNvPr id="6" name="TextBox 6">
            <a:extLst>
              <a:ext uri="{FF2B5EF4-FFF2-40B4-BE49-F238E27FC236}">
                <a16:creationId xmlns:a16="http://schemas.microsoft.com/office/drawing/2014/main" id="{A45B9216-B376-6CF4-3B67-19B3EA2ABDE1}"/>
              </a:ext>
            </a:extLst>
          </p:cNvPr>
          <p:cNvSpPr txBox="1"/>
          <p:nvPr/>
        </p:nvSpPr>
        <p:spPr>
          <a:xfrm>
            <a:off x="6362818" y="2312130"/>
            <a:ext cx="5721162" cy="307777"/>
          </a:xfrm>
          <a:prstGeom prst="rect">
            <a:avLst/>
          </a:prstGeom>
          <a:noFill/>
        </p:spPr>
        <p:txBody>
          <a:bodyPr wrap="square" rtlCol="0">
            <a:spAutoFit/>
          </a:bodyPr>
          <a:lstStyle/>
          <a:p>
            <a:pPr algn="ctr"/>
            <a:r>
              <a:rPr lang="es-CL" sz="1400">
                <a:latin typeface="gobCL" pitchFamily="50" charset="0"/>
              </a:rPr>
              <a:t>Figura 10: Descomposición del crecimiento de la productividad laboral (%)</a:t>
            </a:r>
          </a:p>
        </p:txBody>
      </p:sp>
      <mc:AlternateContent xmlns:mc="http://schemas.openxmlformats.org/markup-compatibility/2006" xmlns:a14="http://schemas.microsoft.com/office/drawing/2010/main">
        <mc:Choice Requires="a14">
          <p:sp>
            <p:nvSpPr>
              <p:cNvPr id="3" name="TextBox 6">
                <a:extLst>
                  <a:ext uri="{FF2B5EF4-FFF2-40B4-BE49-F238E27FC236}">
                    <a16:creationId xmlns:a16="http://schemas.microsoft.com/office/drawing/2014/main" id="{F29B55C8-CAB4-ACAE-A008-897F5D8821B5}"/>
                  </a:ext>
                </a:extLst>
              </p:cNvPr>
              <p:cNvSpPr txBox="1"/>
              <p:nvPr/>
            </p:nvSpPr>
            <p:spPr>
              <a:xfrm>
                <a:off x="6157213" y="1913119"/>
                <a:ext cx="7056933" cy="307777"/>
              </a:xfrm>
              <a:prstGeom prst="rect">
                <a:avLst/>
              </a:prstGeom>
              <a:noFill/>
            </p:spPr>
            <p:txBody>
              <a:bodyPr wrap="square" rtlCol="0">
                <a:spAutoFit/>
              </a:bodyPr>
              <a:lstStyle/>
              <a:p>
                <a:r>
                  <a:rPr lang="es-CL" sz="1400" dirty="0">
                    <a:latin typeface="gobCL" pitchFamily="50" charset="0"/>
                  </a:rPr>
                  <a:t>Donde </a:t>
                </a:r>
                <a14:m>
                  <m:oMath xmlns:m="http://schemas.openxmlformats.org/officeDocument/2006/math">
                    <m:r>
                      <a:rPr lang="es-CL" sz="1400" i="1" smtClean="0">
                        <a:latin typeface="Cambria Math" panose="02040503050406030204" pitchFamily="18" charset="0"/>
                        <a:ea typeface="Cambria Math" panose="02040503050406030204" pitchFamily="18" charset="0"/>
                      </a:rPr>
                      <m:t>∆</m:t>
                    </m:r>
                    <m:r>
                      <a:rPr lang="es-CL" sz="1400" b="0" i="1" smtClean="0">
                        <a:latin typeface="Cambria Math" panose="02040503050406030204" pitchFamily="18" charset="0"/>
                        <a:ea typeface="Cambria Math" panose="02040503050406030204" pitchFamily="18" charset="0"/>
                      </a:rPr>
                      <m:t>𝑋</m:t>
                    </m:r>
                  </m:oMath>
                </a14:m>
                <a:r>
                  <a:rPr lang="es-CL" sz="1400" dirty="0">
                    <a:latin typeface="gobCL" pitchFamily="50" charset="0"/>
                  </a:rPr>
                  <a:t> representa la variación del logaritmo natural de X.</a:t>
                </a:r>
              </a:p>
            </p:txBody>
          </p:sp>
        </mc:Choice>
        <mc:Fallback xmlns="">
          <p:sp>
            <p:nvSpPr>
              <p:cNvPr id="3" name="TextBox 6">
                <a:extLst>
                  <a:ext uri="{FF2B5EF4-FFF2-40B4-BE49-F238E27FC236}">
                    <a16:creationId xmlns:a16="http://schemas.microsoft.com/office/drawing/2014/main" id="{F29B55C8-CAB4-ACAE-A008-897F5D8821B5}"/>
                  </a:ext>
                </a:extLst>
              </p:cNvPr>
              <p:cNvSpPr txBox="1">
                <a:spLocks noRot="1" noChangeAspect="1" noMove="1" noResize="1" noEditPoints="1" noAdjustHandles="1" noChangeArrowheads="1" noChangeShapeType="1" noTextEdit="1"/>
              </p:cNvSpPr>
              <p:nvPr/>
            </p:nvSpPr>
            <p:spPr>
              <a:xfrm>
                <a:off x="6157213" y="1913119"/>
                <a:ext cx="7056933" cy="307777"/>
              </a:xfrm>
              <a:prstGeom prst="rect">
                <a:avLst/>
              </a:prstGeom>
              <a:blipFill>
                <a:blip r:embed="rId6"/>
                <a:stretch>
                  <a:fillRect l="-259" t="-4000" b="-20000"/>
                </a:stretch>
              </a:blipFill>
            </p:spPr>
            <p:txBody>
              <a:bodyPr/>
              <a:lstStyle/>
              <a:p>
                <a:r>
                  <a:rPr lang="es-CL">
                    <a:noFill/>
                  </a:rPr>
                  <a:t> </a:t>
                </a:r>
              </a:p>
            </p:txBody>
          </p:sp>
        </mc:Fallback>
      </mc:AlternateContent>
      <p:graphicFrame>
        <p:nvGraphicFramePr>
          <p:cNvPr id="7" name="Gráfico 6">
            <a:extLst>
              <a:ext uri="{FF2B5EF4-FFF2-40B4-BE49-F238E27FC236}">
                <a16:creationId xmlns:a16="http://schemas.microsoft.com/office/drawing/2014/main" id="{ED8C1173-A8C0-97C2-DF5E-951F613A67A0}"/>
              </a:ext>
            </a:extLst>
          </p:cNvPr>
          <p:cNvGraphicFramePr>
            <a:graphicFrameLocks/>
          </p:cNvGraphicFramePr>
          <p:nvPr>
            <p:extLst>
              <p:ext uri="{D42A27DB-BD31-4B8C-83A1-F6EECF244321}">
                <p14:modId xmlns:p14="http://schemas.microsoft.com/office/powerpoint/2010/main" val="2037100889"/>
              </p:ext>
            </p:extLst>
          </p:nvPr>
        </p:nvGraphicFramePr>
        <p:xfrm>
          <a:off x="6212380" y="2466018"/>
          <a:ext cx="5871600" cy="3499200"/>
        </p:xfrm>
        <a:graphic>
          <a:graphicData uri="http://schemas.openxmlformats.org/drawingml/2006/chart">
            <c:chart xmlns:c="http://schemas.openxmlformats.org/drawingml/2006/chart" xmlns:r="http://schemas.openxmlformats.org/officeDocument/2006/relationships" r:id="rId7"/>
          </a:graphicData>
        </a:graphic>
      </p:graphicFrame>
    </p:spTree>
    <p:extLst>
      <p:ext uri="{BB962C8B-B14F-4D97-AF65-F5344CB8AC3E}">
        <p14:creationId xmlns:p14="http://schemas.microsoft.com/office/powerpoint/2010/main" val="261228623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Marcador de texto 2">
            <a:extLst>
              <a:ext uri="{FF2B5EF4-FFF2-40B4-BE49-F238E27FC236}">
                <a16:creationId xmlns:a16="http://schemas.microsoft.com/office/drawing/2014/main" id="{3DBE83E6-588F-22B1-2937-968776DFAEC6}"/>
              </a:ext>
            </a:extLst>
          </p:cNvPr>
          <p:cNvSpPr txBox="1">
            <a:spLocks/>
          </p:cNvSpPr>
          <p:nvPr/>
        </p:nvSpPr>
        <p:spPr>
          <a:xfrm>
            <a:off x="838200" y="1590385"/>
            <a:ext cx="10515600" cy="4072517"/>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lnSpc>
                <a:spcPts val="3200"/>
              </a:lnSpc>
              <a:spcBef>
                <a:spcPts val="0"/>
              </a:spcBef>
              <a:spcAft>
                <a:spcPts val="600"/>
              </a:spcAft>
              <a:buClr>
                <a:srgbClr val="EB8A2D"/>
              </a:buClr>
            </a:pPr>
            <a:endParaRPr lang="es-CL" sz="2400" dirty="0">
              <a:solidFill>
                <a:schemeClr val="tx1">
                  <a:lumMod val="95000"/>
                  <a:lumOff val="5000"/>
                </a:schemeClr>
              </a:solidFill>
              <a:latin typeface="gobCL" panose="02000603050000020004" pitchFamily="50" charset="0"/>
              <a:ea typeface="Calibri" panose="020F0502020204030204" pitchFamily="34" charset="0"/>
              <a:cs typeface="Times New Roman" panose="02020603050405020304" pitchFamily="18" charset="0"/>
            </a:endParaRPr>
          </a:p>
          <a:p>
            <a:pPr algn="just">
              <a:lnSpc>
                <a:spcPts val="3200"/>
              </a:lnSpc>
              <a:spcBef>
                <a:spcPts val="0"/>
              </a:spcBef>
              <a:spcAft>
                <a:spcPts val="600"/>
              </a:spcAft>
              <a:buClr>
                <a:srgbClr val="EB8A2D"/>
              </a:buClr>
            </a:pPr>
            <a:r>
              <a:rPr lang="es-CL" sz="2400" dirty="0">
                <a:solidFill>
                  <a:schemeClr val="tx1">
                    <a:lumMod val="95000"/>
                    <a:lumOff val="5000"/>
                  </a:schemeClr>
                </a:solidFill>
                <a:latin typeface="gobCL" panose="02000603050000020004" pitchFamily="50" charset="0"/>
                <a:ea typeface="Calibri" panose="020F0502020204030204" pitchFamily="34" charset="0"/>
                <a:cs typeface="Times New Roman" panose="02020603050405020304" pitchFamily="18" charset="0"/>
              </a:rPr>
              <a:t>La productividad laboral ha crecido de forma sostenida</a:t>
            </a:r>
            <a:r>
              <a:rPr lang="es-CL" sz="2400" b="1" dirty="0">
                <a:solidFill>
                  <a:schemeClr val="tx1">
                    <a:lumMod val="95000"/>
                    <a:lumOff val="5000"/>
                  </a:schemeClr>
                </a:solidFill>
                <a:latin typeface="gobCL" panose="02000603050000020004" pitchFamily="50" charset="0"/>
                <a:ea typeface="Calibri" panose="020F0502020204030204" pitchFamily="34" charset="0"/>
                <a:cs typeface="Times New Roman" panose="02020603050405020304" pitchFamily="18" charset="0"/>
              </a:rPr>
              <a:t> </a:t>
            </a:r>
            <a:r>
              <a:rPr lang="es-CL" sz="2400" dirty="0">
                <a:solidFill>
                  <a:schemeClr val="tx1">
                    <a:lumMod val="95000"/>
                    <a:lumOff val="5000"/>
                  </a:schemeClr>
                </a:solidFill>
                <a:latin typeface="gobCL" panose="02000603050000020004" pitchFamily="50" charset="0"/>
                <a:ea typeface="Calibri" panose="020F0502020204030204" pitchFamily="34" charset="0"/>
                <a:cs typeface="Times New Roman" panose="02020603050405020304" pitchFamily="18" charset="0"/>
              </a:rPr>
              <a:t>desde 1990. No obstante, </a:t>
            </a:r>
            <a:r>
              <a:rPr lang="es-CL" sz="2400" b="1" dirty="0">
                <a:solidFill>
                  <a:schemeClr val="tx1">
                    <a:lumMod val="95000"/>
                    <a:lumOff val="5000"/>
                  </a:schemeClr>
                </a:solidFill>
                <a:latin typeface="gobCL" panose="02000603050000020004" pitchFamily="50" charset="0"/>
                <a:ea typeface="Calibri" panose="020F0502020204030204" pitchFamily="34" charset="0"/>
                <a:cs typeface="Times New Roman" panose="02020603050405020304" pitchFamily="18" charset="0"/>
              </a:rPr>
              <a:t>en la última década el ritmo de crecimiento cayó </a:t>
            </a:r>
            <a:r>
              <a:rPr lang="es-CL" sz="2400" dirty="0">
                <a:solidFill>
                  <a:schemeClr val="tx1">
                    <a:lumMod val="95000"/>
                    <a:lumOff val="5000"/>
                  </a:schemeClr>
                </a:solidFill>
                <a:latin typeface="gobCL" panose="02000603050000020004" pitchFamily="50" charset="0"/>
                <a:ea typeface="Calibri" panose="020F0502020204030204" pitchFamily="34" charset="0"/>
                <a:cs typeface="Times New Roman" panose="02020603050405020304" pitchFamily="18" charset="0"/>
              </a:rPr>
              <a:t>de un </a:t>
            </a:r>
            <a:r>
              <a:rPr lang="es-CL" sz="2400" b="1" dirty="0">
                <a:solidFill>
                  <a:srgbClr val="E03B26"/>
                </a:solidFill>
                <a:latin typeface="gobCL" panose="02000603050000020004" pitchFamily="50" charset="0"/>
                <a:ea typeface="Calibri" panose="020F0502020204030204" pitchFamily="34" charset="0"/>
                <a:cs typeface="Times New Roman" panose="02020603050405020304" pitchFamily="18" charset="0"/>
              </a:rPr>
              <a:t>3,2%</a:t>
            </a:r>
            <a:r>
              <a:rPr lang="es-CL" sz="2400" dirty="0">
                <a:solidFill>
                  <a:schemeClr val="tx1">
                    <a:lumMod val="95000"/>
                    <a:lumOff val="5000"/>
                  </a:schemeClr>
                </a:solidFill>
                <a:latin typeface="gobCL" panose="02000603050000020004" pitchFamily="50" charset="0"/>
                <a:ea typeface="Calibri" panose="020F0502020204030204" pitchFamily="34" charset="0"/>
                <a:cs typeface="Times New Roman" panose="02020603050405020304" pitchFamily="18" charset="0"/>
              </a:rPr>
              <a:t> a un </a:t>
            </a:r>
            <a:r>
              <a:rPr lang="es-CL" sz="2400" b="1" dirty="0">
                <a:solidFill>
                  <a:srgbClr val="E03B26"/>
                </a:solidFill>
                <a:latin typeface="gobCL" panose="02000603050000020004" pitchFamily="50" charset="0"/>
                <a:ea typeface="Calibri" panose="020F0502020204030204" pitchFamily="34" charset="0"/>
                <a:cs typeface="Times New Roman" panose="02020603050405020304" pitchFamily="18" charset="0"/>
              </a:rPr>
              <a:t>0,9%</a:t>
            </a:r>
          </a:p>
          <a:p>
            <a:pPr marL="0" indent="0" algn="just">
              <a:lnSpc>
                <a:spcPts val="3200"/>
              </a:lnSpc>
              <a:spcBef>
                <a:spcPts val="0"/>
              </a:spcBef>
              <a:spcAft>
                <a:spcPts val="600"/>
              </a:spcAft>
              <a:buClr>
                <a:srgbClr val="EB8A2D"/>
              </a:buClr>
              <a:buNone/>
            </a:pPr>
            <a:endParaRPr lang="es-CL" sz="2400" b="1" dirty="0">
              <a:solidFill>
                <a:srgbClr val="E03B26"/>
              </a:solidFill>
              <a:latin typeface="gobCL" panose="02000603050000020004" pitchFamily="50" charset="0"/>
              <a:ea typeface="Calibri" panose="020F0502020204030204" pitchFamily="34" charset="0"/>
              <a:cs typeface="Times New Roman" panose="02020603050405020304" pitchFamily="18" charset="0"/>
            </a:endParaRPr>
          </a:p>
          <a:p>
            <a:pPr algn="just">
              <a:lnSpc>
                <a:spcPts val="3200"/>
              </a:lnSpc>
              <a:spcBef>
                <a:spcPts val="0"/>
              </a:spcBef>
              <a:spcAft>
                <a:spcPts val="600"/>
              </a:spcAft>
              <a:buClr>
                <a:srgbClr val="EB8A2D"/>
              </a:buClr>
            </a:pPr>
            <a:r>
              <a:rPr lang="es-CL" sz="2400" dirty="0">
                <a:solidFill>
                  <a:schemeClr val="tx1">
                    <a:lumMod val="95000"/>
                    <a:lumOff val="5000"/>
                  </a:schemeClr>
                </a:solidFill>
                <a:latin typeface="gobCL" panose="02000603050000020004" pitchFamily="50" charset="0"/>
                <a:ea typeface="Calibri" panose="020F0502020204030204" pitchFamily="34" charset="0"/>
                <a:cs typeface="Times New Roman" panose="02020603050405020304" pitchFamily="18" charset="0"/>
              </a:rPr>
              <a:t>Si bien dicho crecimiento ha permitido cerrar la brecha con los países referencias, </a:t>
            </a:r>
            <a:r>
              <a:rPr lang="es-CL" sz="2400" b="1" dirty="0">
                <a:solidFill>
                  <a:schemeClr val="tx1">
                    <a:lumMod val="95000"/>
                    <a:lumOff val="5000"/>
                  </a:schemeClr>
                </a:solidFill>
                <a:latin typeface="gobCL" panose="02000603050000020004" pitchFamily="50" charset="0"/>
                <a:ea typeface="Calibri" panose="020F0502020204030204" pitchFamily="34" charset="0"/>
                <a:cs typeface="Times New Roman" panose="02020603050405020304" pitchFamily="18" charset="0"/>
              </a:rPr>
              <a:t>Chile aún se sitúa </a:t>
            </a:r>
            <a:r>
              <a:rPr lang="es-CL" sz="2400" b="1" dirty="0">
                <a:solidFill>
                  <a:srgbClr val="E03B26"/>
                </a:solidFill>
                <a:latin typeface="gobCL" panose="02000603050000020004" pitchFamily="50" charset="0"/>
                <a:ea typeface="Calibri" panose="020F0502020204030204" pitchFamily="34" charset="0"/>
                <a:cs typeface="Times New Roman" panose="02020603050405020304" pitchFamily="18" charset="0"/>
              </a:rPr>
              <a:t>49,3 </a:t>
            </a:r>
            <a:r>
              <a:rPr lang="es-CL" sz="2400" b="1" dirty="0" err="1">
                <a:solidFill>
                  <a:srgbClr val="E03B26"/>
                </a:solidFill>
                <a:latin typeface="gobCL" panose="02000603050000020004" pitchFamily="50" charset="0"/>
                <a:ea typeface="Calibri" panose="020F0502020204030204" pitchFamily="34" charset="0"/>
                <a:cs typeface="Times New Roman" panose="02020603050405020304" pitchFamily="18" charset="0"/>
              </a:rPr>
              <a:t>pp</a:t>
            </a:r>
            <a:r>
              <a:rPr lang="es-CL" sz="2400" b="1" dirty="0">
                <a:solidFill>
                  <a:schemeClr val="tx1">
                    <a:lumMod val="95000"/>
                    <a:lumOff val="5000"/>
                  </a:schemeClr>
                </a:solidFill>
                <a:latin typeface="gobCL" panose="02000603050000020004" pitchFamily="50" charset="0"/>
                <a:ea typeface="Calibri" panose="020F0502020204030204" pitchFamily="34" charset="0"/>
                <a:cs typeface="Times New Roman" panose="02020603050405020304" pitchFamily="18" charset="0"/>
              </a:rPr>
              <a:t> por debajo del promedio OCDE.</a:t>
            </a:r>
            <a:r>
              <a:rPr lang="es-CL" sz="2400" dirty="0">
                <a:solidFill>
                  <a:schemeClr val="tx1">
                    <a:lumMod val="95000"/>
                    <a:lumOff val="5000"/>
                  </a:schemeClr>
                </a:solidFill>
                <a:latin typeface="gobCL" panose="02000603050000020004" pitchFamily="50" charset="0"/>
                <a:ea typeface="Calibri" panose="020F0502020204030204" pitchFamily="34" charset="0"/>
                <a:cs typeface="Times New Roman" panose="02020603050405020304" pitchFamily="18" charset="0"/>
              </a:rPr>
              <a:t> Siendo el cuarto país con menor productividad laboral (OCDE, 2024)</a:t>
            </a:r>
          </a:p>
          <a:p>
            <a:pPr lvl="1" algn="just">
              <a:lnSpc>
                <a:spcPts val="3200"/>
              </a:lnSpc>
              <a:spcBef>
                <a:spcPts val="0"/>
              </a:spcBef>
              <a:spcAft>
                <a:spcPts val="600"/>
              </a:spcAft>
              <a:buClr>
                <a:srgbClr val="EB8A2D"/>
              </a:buClr>
            </a:pPr>
            <a:endParaRPr lang="es-CL" sz="2000" dirty="0">
              <a:solidFill>
                <a:srgbClr val="E03B26"/>
              </a:solidFill>
              <a:latin typeface="gobCL" panose="02000603050000020004" pitchFamily="50" charset="0"/>
              <a:ea typeface="Calibri" panose="020F0502020204030204" pitchFamily="34" charset="0"/>
              <a:cs typeface="Times New Roman" panose="02020603050405020304" pitchFamily="18" charset="0"/>
            </a:endParaRPr>
          </a:p>
          <a:p>
            <a:pPr algn="just">
              <a:lnSpc>
                <a:spcPts val="3200"/>
              </a:lnSpc>
              <a:spcBef>
                <a:spcPts val="0"/>
              </a:spcBef>
              <a:spcAft>
                <a:spcPts val="600"/>
              </a:spcAft>
              <a:buClr>
                <a:srgbClr val="EB8A2D"/>
              </a:buClr>
            </a:pPr>
            <a:endParaRPr lang="es-CL" sz="2000" dirty="0">
              <a:solidFill>
                <a:schemeClr val="tx1">
                  <a:lumMod val="95000"/>
                  <a:lumOff val="5000"/>
                </a:schemeClr>
              </a:solidFill>
              <a:effectLst/>
              <a:latin typeface="gobCL" panose="02000603050000020004" pitchFamily="50" charset="0"/>
              <a:ea typeface="Calibri" panose="020F0502020204030204" pitchFamily="34" charset="0"/>
              <a:cs typeface="Times New Roman" panose="02020603050405020304" pitchFamily="18" charset="0"/>
            </a:endParaRPr>
          </a:p>
        </p:txBody>
      </p:sp>
      <p:pic>
        <p:nvPicPr>
          <p:cNvPr id="14" name="Imagen 4">
            <a:extLst>
              <a:ext uri="{FF2B5EF4-FFF2-40B4-BE49-F238E27FC236}">
                <a16:creationId xmlns:a16="http://schemas.microsoft.com/office/drawing/2014/main" id="{E625FF39-BF6A-BC3E-443B-2136BC16044D}"/>
              </a:ext>
            </a:extLst>
          </p:cNvPr>
          <p:cNvPicPr>
            <a:picLocks noChangeAspect="1"/>
          </p:cNvPicPr>
          <p:nvPr/>
        </p:nvPicPr>
        <p:blipFill>
          <a:blip r:embed="rId3"/>
          <a:stretch>
            <a:fillRect/>
          </a:stretch>
        </p:blipFill>
        <p:spPr>
          <a:xfrm>
            <a:off x="10869617" y="6158242"/>
            <a:ext cx="1214363" cy="541867"/>
          </a:xfrm>
          <a:prstGeom prst="rect">
            <a:avLst/>
          </a:prstGeom>
        </p:spPr>
      </p:pic>
      <p:sp>
        <p:nvSpPr>
          <p:cNvPr id="20" name="Título 1">
            <a:extLst>
              <a:ext uri="{FF2B5EF4-FFF2-40B4-BE49-F238E27FC236}">
                <a16:creationId xmlns:a16="http://schemas.microsoft.com/office/drawing/2014/main" id="{8E74F7B6-87C1-0338-4504-2A01A3715C28}"/>
              </a:ext>
            </a:extLst>
          </p:cNvPr>
          <p:cNvSpPr>
            <a:spLocks noGrp="1"/>
          </p:cNvSpPr>
          <p:nvPr>
            <p:ph type="title"/>
          </p:nvPr>
        </p:nvSpPr>
        <p:spPr>
          <a:xfrm>
            <a:off x="838200" y="264822"/>
            <a:ext cx="10515600" cy="1325563"/>
          </a:xfrm>
        </p:spPr>
        <p:txBody>
          <a:bodyPr>
            <a:normAutofit/>
          </a:bodyPr>
          <a:lstStyle/>
          <a:p>
            <a:r>
              <a:rPr lang="es-CL" sz="3600" b="1">
                <a:solidFill>
                  <a:srgbClr val="E03B26"/>
                </a:solidFill>
                <a:latin typeface="gobCL" pitchFamily="2" charset="77"/>
                <a:cs typeface="Arial"/>
              </a:rPr>
              <a:t>Productividad Laboral: </a:t>
            </a:r>
            <a:r>
              <a:rPr lang="es-CL" sz="3600">
                <a:solidFill>
                  <a:srgbClr val="E03B26"/>
                </a:solidFill>
                <a:latin typeface="gobCL" pitchFamily="2" charset="77"/>
                <a:cs typeface="Arial"/>
              </a:rPr>
              <a:t>Resumen</a:t>
            </a:r>
            <a:endParaRPr lang="es-ES_tradnl" sz="3600">
              <a:solidFill>
                <a:srgbClr val="E03B26"/>
              </a:solidFill>
              <a:latin typeface="gobCL" pitchFamily="2" charset="77"/>
              <a:cs typeface="Arial"/>
            </a:endParaRPr>
          </a:p>
        </p:txBody>
      </p:sp>
    </p:spTree>
    <p:extLst>
      <p:ext uri="{BB962C8B-B14F-4D97-AF65-F5344CB8AC3E}">
        <p14:creationId xmlns:p14="http://schemas.microsoft.com/office/powerpoint/2010/main" val="120275157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Shape 293"/>
        <p:cNvGrpSpPr/>
        <p:nvPr/>
      </p:nvGrpSpPr>
      <p:grpSpPr>
        <a:xfrm>
          <a:off x="0" y="0"/>
          <a:ext cx="0" cy="0"/>
          <a:chOff x="0" y="0"/>
          <a:chExt cx="0" cy="0"/>
        </a:xfrm>
      </p:grpSpPr>
      <p:pic>
        <p:nvPicPr>
          <p:cNvPr id="3" name="Imagen 2">
            <a:extLst>
              <a:ext uri="{FF2B5EF4-FFF2-40B4-BE49-F238E27FC236}">
                <a16:creationId xmlns:a16="http://schemas.microsoft.com/office/drawing/2014/main" id="{D743AAFC-C04D-A204-6F92-FD25D98B19F4}"/>
              </a:ext>
            </a:extLst>
          </p:cNvPr>
          <p:cNvPicPr>
            <a:picLocks noChangeAspect="1"/>
          </p:cNvPicPr>
          <p:nvPr/>
        </p:nvPicPr>
        <p:blipFill>
          <a:blip r:embed="rId3">
            <a:duotone>
              <a:prstClr val="black"/>
              <a:schemeClr val="tx2">
                <a:tint val="45000"/>
                <a:satMod val="400000"/>
              </a:schemeClr>
            </a:duotone>
          </a:blip>
          <a:stretch>
            <a:fillRect/>
          </a:stretch>
        </p:blipFill>
        <p:spPr>
          <a:xfrm>
            <a:off x="3784543" y="2397593"/>
            <a:ext cx="4622913" cy="2062814"/>
          </a:xfrm>
          <a:prstGeom prst="rect">
            <a:avLst/>
          </a:prstGeom>
        </p:spPr>
      </p:pic>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62D07CB-720D-DCBC-8279-5D05BC22DE2F}"/>
              </a:ext>
            </a:extLst>
          </p:cNvPr>
          <p:cNvSpPr>
            <a:spLocks noGrp="1"/>
          </p:cNvSpPr>
          <p:nvPr>
            <p:ph type="title"/>
          </p:nvPr>
        </p:nvSpPr>
        <p:spPr>
          <a:xfrm>
            <a:off x="838200" y="2766218"/>
            <a:ext cx="10515600" cy="1325563"/>
          </a:xfrm>
        </p:spPr>
        <p:txBody>
          <a:bodyPr>
            <a:noAutofit/>
          </a:bodyPr>
          <a:lstStyle/>
          <a:p>
            <a:pPr algn="ctr"/>
            <a:r>
              <a:rPr lang="es-CL" sz="3200" b="1">
                <a:solidFill>
                  <a:srgbClr val="E03B26"/>
                </a:solidFill>
                <a:latin typeface="gobCL" pitchFamily="2" charset="77"/>
                <a:ea typeface="Arial"/>
                <a:cs typeface="Arial"/>
                <a:sym typeface="Arial"/>
              </a:rPr>
              <a:t>Estimación de la Productividad Total de Factores (PTF)</a:t>
            </a:r>
            <a:br>
              <a:rPr lang="es-CL" sz="3200" b="1">
                <a:solidFill>
                  <a:srgbClr val="E03B26"/>
                </a:solidFill>
                <a:latin typeface="gobCL" pitchFamily="2" charset="77"/>
                <a:ea typeface="Arial"/>
                <a:cs typeface="Arial"/>
                <a:sym typeface="Arial"/>
              </a:rPr>
            </a:br>
            <a:r>
              <a:rPr lang="es-CL" sz="2400">
                <a:solidFill>
                  <a:srgbClr val="E03B26"/>
                </a:solidFill>
                <a:latin typeface="gobCL" panose="02000603050000020004" pitchFamily="50" charset="0"/>
                <a:cs typeface="Times New Roman" panose="02020603050405020304" pitchFamily="18" charset="0"/>
              </a:rPr>
              <a:t>Anexos</a:t>
            </a:r>
            <a:endParaRPr lang="es-CL" sz="3200">
              <a:solidFill>
                <a:srgbClr val="E03B26"/>
              </a:solidFill>
              <a:latin typeface="gobCL" panose="02000603050000020004" pitchFamily="50" charset="0"/>
              <a:cs typeface="Times New Roman" panose="02020603050405020304" pitchFamily="18" charset="0"/>
            </a:endParaRPr>
          </a:p>
        </p:txBody>
      </p:sp>
      <p:pic>
        <p:nvPicPr>
          <p:cNvPr id="4" name="Imagen 9">
            <a:extLst>
              <a:ext uri="{FF2B5EF4-FFF2-40B4-BE49-F238E27FC236}">
                <a16:creationId xmlns:a16="http://schemas.microsoft.com/office/drawing/2014/main" id="{FC40E8D3-1746-A8FE-B5A6-DC46855CE13D}"/>
              </a:ext>
            </a:extLst>
          </p:cNvPr>
          <p:cNvPicPr>
            <a:picLocks noChangeAspect="1"/>
          </p:cNvPicPr>
          <p:nvPr/>
        </p:nvPicPr>
        <p:blipFill>
          <a:blip r:embed="rId2"/>
          <a:stretch>
            <a:fillRect/>
          </a:stretch>
        </p:blipFill>
        <p:spPr>
          <a:xfrm>
            <a:off x="10869617" y="6157602"/>
            <a:ext cx="1214363" cy="541867"/>
          </a:xfrm>
          <a:prstGeom prst="rect">
            <a:avLst/>
          </a:prstGeom>
        </p:spPr>
      </p:pic>
    </p:spTree>
    <p:extLst>
      <p:ext uri="{BB962C8B-B14F-4D97-AF65-F5344CB8AC3E}">
        <p14:creationId xmlns:p14="http://schemas.microsoft.com/office/powerpoint/2010/main" val="130098790"/>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Marcador de texto 2">
            <a:extLst>
              <a:ext uri="{FF2B5EF4-FFF2-40B4-BE49-F238E27FC236}">
                <a16:creationId xmlns:a16="http://schemas.microsoft.com/office/drawing/2014/main" id="{3DBE83E6-588F-22B1-2937-968776DFAEC6}"/>
              </a:ext>
            </a:extLst>
          </p:cNvPr>
          <p:cNvSpPr txBox="1">
            <a:spLocks/>
          </p:cNvSpPr>
          <p:nvPr/>
        </p:nvSpPr>
        <p:spPr>
          <a:xfrm>
            <a:off x="838200" y="1590385"/>
            <a:ext cx="10515600" cy="4072517"/>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lnSpc>
                <a:spcPct val="100000"/>
              </a:lnSpc>
              <a:spcBef>
                <a:spcPts val="600"/>
              </a:spcBef>
              <a:spcAft>
                <a:spcPts val="600"/>
              </a:spcAft>
              <a:buClr>
                <a:srgbClr val="EB8A2D"/>
              </a:buClr>
            </a:pPr>
            <a:r>
              <a:rPr lang="es-CL">
                <a:solidFill>
                  <a:schemeClr val="tx1">
                    <a:lumMod val="95000"/>
                    <a:lumOff val="5000"/>
                  </a:schemeClr>
                </a:solidFill>
                <a:latin typeface="gobCL" panose="02000603050000020004" pitchFamily="50" charset="0"/>
                <a:ea typeface="Calibri" panose="020F0502020204030204" pitchFamily="34" charset="0"/>
                <a:cs typeface="Times New Roman" panose="02020603050405020304" pitchFamily="18" charset="0"/>
              </a:rPr>
              <a:t>Shocks de productividad tienden a aumentar también la acumulación de factores </a:t>
            </a:r>
            <a:r>
              <a:rPr lang="es-CL" sz="2000">
                <a:solidFill>
                  <a:srgbClr val="E03B26"/>
                </a:solidFill>
                <a:latin typeface="gobCL" panose="02000603050000020004" pitchFamily="50" charset="0"/>
                <a:ea typeface="Calibri" panose="020F0502020204030204" pitchFamily="34" charset="0"/>
                <a:cs typeface="Times New Roman" panose="02020603050405020304" pitchFamily="18" charset="0"/>
              </a:rPr>
              <a:t>(Mankiw-</a:t>
            </a:r>
            <a:r>
              <a:rPr lang="es-CL" sz="2000" err="1">
                <a:solidFill>
                  <a:srgbClr val="E03B26"/>
                </a:solidFill>
                <a:latin typeface="gobCL" panose="02000603050000020004" pitchFamily="50" charset="0"/>
                <a:ea typeface="Calibri" panose="020F0502020204030204" pitchFamily="34" charset="0"/>
                <a:cs typeface="Times New Roman" panose="02020603050405020304" pitchFamily="18" charset="0"/>
              </a:rPr>
              <a:t>Romer</a:t>
            </a:r>
            <a:r>
              <a:rPr lang="es-CL" sz="2000">
                <a:solidFill>
                  <a:srgbClr val="E03B26"/>
                </a:solidFill>
                <a:latin typeface="gobCL" panose="02000603050000020004" pitchFamily="50" charset="0"/>
                <a:ea typeface="Calibri" panose="020F0502020204030204" pitchFamily="34" charset="0"/>
                <a:cs typeface="Times New Roman" panose="02020603050405020304" pitchFamily="18" charset="0"/>
              </a:rPr>
              <a:t> &amp; Weil, 1992)</a:t>
            </a:r>
            <a:endParaRPr lang="es-CL">
              <a:solidFill>
                <a:srgbClr val="E03B26"/>
              </a:solidFill>
              <a:latin typeface="gobCL" panose="02000603050000020004" pitchFamily="50" charset="0"/>
              <a:ea typeface="Calibri" panose="020F0502020204030204" pitchFamily="34" charset="0"/>
              <a:cs typeface="Times New Roman" panose="02020603050405020304" pitchFamily="18" charset="0"/>
            </a:endParaRPr>
          </a:p>
          <a:p>
            <a:pPr algn="just">
              <a:lnSpc>
                <a:spcPct val="100000"/>
              </a:lnSpc>
              <a:spcBef>
                <a:spcPts val="600"/>
              </a:spcBef>
              <a:spcAft>
                <a:spcPts val="600"/>
              </a:spcAft>
              <a:buClr>
                <a:srgbClr val="EB8A2D"/>
              </a:buClr>
            </a:pPr>
            <a:r>
              <a:rPr lang="es-CL">
                <a:solidFill>
                  <a:schemeClr val="tx1">
                    <a:lumMod val="95000"/>
                    <a:lumOff val="5000"/>
                  </a:schemeClr>
                </a:solidFill>
                <a:latin typeface="gobCL" panose="02000603050000020004" pitchFamily="50" charset="0"/>
                <a:ea typeface="Calibri" panose="020F0502020204030204" pitchFamily="34" charset="0"/>
                <a:cs typeface="Times New Roman" panose="02020603050405020304" pitchFamily="18" charset="0"/>
              </a:rPr>
              <a:t>Sensibilidad al ciclo económico y shocks adversos de demanda </a:t>
            </a:r>
            <a:r>
              <a:rPr lang="es-CL" sz="2000">
                <a:solidFill>
                  <a:srgbClr val="E03B26"/>
                </a:solidFill>
                <a:latin typeface="gobCL" panose="02000603050000020004" pitchFamily="50" charset="0"/>
                <a:ea typeface="Calibri" panose="020F0502020204030204" pitchFamily="34" charset="0"/>
                <a:cs typeface="Times New Roman" panose="02020603050405020304" pitchFamily="18" charset="0"/>
              </a:rPr>
              <a:t>(OCDE, 2001)</a:t>
            </a:r>
            <a:endParaRPr lang="es-CL">
              <a:solidFill>
                <a:srgbClr val="E03B26"/>
              </a:solidFill>
              <a:latin typeface="gobCL" panose="02000603050000020004" pitchFamily="50" charset="0"/>
              <a:ea typeface="Calibri" panose="020F0502020204030204" pitchFamily="34" charset="0"/>
              <a:cs typeface="Times New Roman" panose="02020603050405020304" pitchFamily="18" charset="0"/>
            </a:endParaRPr>
          </a:p>
          <a:p>
            <a:pPr algn="just">
              <a:lnSpc>
                <a:spcPct val="100000"/>
              </a:lnSpc>
              <a:spcBef>
                <a:spcPts val="600"/>
              </a:spcBef>
              <a:spcAft>
                <a:spcPts val="600"/>
              </a:spcAft>
              <a:buClr>
                <a:srgbClr val="EB8A2D"/>
              </a:buClr>
            </a:pPr>
            <a:r>
              <a:rPr lang="es-CL">
                <a:solidFill>
                  <a:schemeClr val="tx1">
                    <a:lumMod val="95000"/>
                    <a:lumOff val="5000"/>
                  </a:schemeClr>
                </a:solidFill>
                <a:latin typeface="gobCL" panose="02000603050000020004" pitchFamily="50" charset="0"/>
                <a:ea typeface="Calibri" panose="020F0502020204030204" pitchFamily="34" charset="0"/>
                <a:cs typeface="Times New Roman" panose="02020603050405020304" pitchFamily="18" charset="0"/>
              </a:rPr>
              <a:t>Variaciones de capital natural pueden aparecer como variaciones de productividad </a:t>
            </a:r>
            <a:r>
              <a:rPr lang="es-CL" sz="2000">
                <a:solidFill>
                  <a:srgbClr val="E03B26"/>
                </a:solidFill>
                <a:latin typeface="gobCL" panose="02000603050000020004" pitchFamily="50" charset="0"/>
                <a:ea typeface="Calibri" panose="020F0502020204030204" pitchFamily="34" charset="0"/>
                <a:cs typeface="Times New Roman" panose="02020603050405020304" pitchFamily="18" charset="0"/>
              </a:rPr>
              <a:t>(CNEP, 2016)</a:t>
            </a:r>
            <a:endParaRPr lang="es-CL">
              <a:solidFill>
                <a:srgbClr val="E03B26"/>
              </a:solidFill>
              <a:latin typeface="gobCL" panose="02000603050000020004" pitchFamily="50" charset="0"/>
              <a:ea typeface="Calibri" panose="020F0502020204030204" pitchFamily="34" charset="0"/>
              <a:cs typeface="Times New Roman" panose="02020603050405020304" pitchFamily="18" charset="0"/>
            </a:endParaRPr>
          </a:p>
          <a:p>
            <a:pPr algn="just">
              <a:lnSpc>
                <a:spcPct val="100000"/>
              </a:lnSpc>
              <a:spcBef>
                <a:spcPts val="600"/>
              </a:spcBef>
              <a:spcAft>
                <a:spcPts val="600"/>
              </a:spcAft>
              <a:buClr>
                <a:srgbClr val="EB8A2D"/>
              </a:buClr>
            </a:pPr>
            <a:r>
              <a:rPr lang="es-CL">
                <a:solidFill>
                  <a:schemeClr val="tx1">
                    <a:lumMod val="95000"/>
                    <a:lumOff val="5000"/>
                  </a:schemeClr>
                </a:solidFill>
                <a:latin typeface="gobCL" panose="02000603050000020004" pitchFamily="50" charset="0"/>
                <a:ea typeface="Calibri" panose="020F0502020204030204" pitchFamily="34" charset="0"/>
                <a:cs typeface="Times New Roman" panose="02020603050405020304" pitchFamily="18" charset="0"/>
              </a:rPr>
              <a:t>Puede no considerar el rezago del retorno de inversiones </a:t>
            </a:r>
            <a:r>
              <a:rPr lang="es-CL" sz="2000">
                <a:solidFill>
                  <a:srgbClr val="E03B26"/>
                </a:solidFill>
                <a:latin typeface="gobCL" panose="02000603050000020004" pitchFamily="50" charset="0"/>
                <a:ea typeface="Calibri" panose="020F0502020204030204" pitchFamily="34" charset="0"/>
                <a:cs typeface="Times New Roman" panose="02020603050405020304" pitchFamily="18" charset="0"/>
              </a:rPr>
              <a:t>(Caballero, 1999; Hansen &amp; Wagner, 2016)</a:t>
            </a:r>
          </a:p>
          <a:p>
            <a:pPr algn="just">
              <a:lnSpc>
                <a:spcPct val="100000"/>
              </a:lnSpc>
              <a:spcBef>
                <a:spcPts val="600"/>
              </a:spcBef>
              <a:spcAft>
                <a:spcPts val="600"/>
              </a:spcAft>
              <a:buClr>
                <a:srgbClr val="EB8A2D"/>
              </a:buClr>
            </a:pPr>
            <a:endParaRPr lang="es-CL">
              <a:solidFill>
                <a:schemeClr val="tx1">
                  <a:lumMod val="95000"/>
                  <a:lumOff val="5000"/>
                </a:schemeClr>
              </a:solidFill>
              <a:latin typeface="gobCL" panose="02000603050000020004" pitchFamily="50" charset="0"/>
              <a:ea typeface="Calibri" panose="020F0502020204030204" pitchFamily="34" charset="0"/>
              <a:cs typeface="Times New Roman" panose="02020603050405020304" pitchFamily="18" charset="0"/>
            </a:endParaRPr>
          </a:p>
          <a:p>
            <a:pPr algn="just">
              <a:lnSpc>
                <a:spcPct val="100000"/>
              </a:lnSpc>
              <a:spcBef>
                <a:spcPts val="600"/>
              </a:spcBef>
              <a:spcAft>
                <a:spcPts val="600"/>
              </a:spcAft>
              <a:buClr>
                <a:srgbClr val="EB8A2D"/>
              </a:buClr>
            </a:pPr>
            <a:endParaRPr lang="es-CL">
              <a:solidFill>
                <a:schemeClr val="tx1">
                  <a:lumMod val="95000"/>
                  <a:lumOff val="5000"/>
                </a:schemeClr>
              </a:solidFill>
              <a:latin typeface="gobCL" panose="02000603050000020004" pitchFamily="50" charset="0"/>
              <a:ea typeface="Calibri" panose="020F0502020204030204" pitchFamily="34" charset="0"/>
              <a:cs typeface="Times New Roman" panose="02020603050405020304" pitchFamily="18" charset="0"/>
            </a:endParaRPr>
          </a:p>
          <a:p>
            <a:pPr marL="0" indent="0" algn="just">
              <a:lnSpc>
                <a:spcPct val="100000"/>
              </a:lnSpc>
              <a:spcBef>
                <a:spcPts val="600"/>
              </a:spcBef>
              <a:spcAft>
                <a:spcPts val="600"/>
              </a:spcAft>
              <a:buClr>
                <a:srgbClr val="EB8A2D"/>
              </a:buClr>
              <a:buNone/>
            </a:pPr>
            <a:endParaRPr lang="es-CL" sz="2400">
              <a:solidFill>
                <a:schemeClr val="tx1">
                  <a:lumMod val="95000"/>
                  <a:lumOff val="5000"/>
                </a:schemeClr>
              </a:solidFill>
              <a:effectLst/>
              <a:latin typeface="gobCL" panose="02000603050000020004" pitchFamily="50" charset="0"/>
              <a:ea typeface="Calibri" panose="020F0502020204030204" pitchFamily="34" charset="0"/>
              <a:cs typeface="Times New Roman" panose="02020603050405020304" pitchFamily="18" charset="0"/>
            </a:endParaRPr>
          </a:p>
        </p:txBody>
      </p:sp>
      <p:pic>
        <p:nvPicPr>
          <p:cNvPr id="14" name="Imagen 4">
            <a:extLst>
              <a:ext uri="{FF2B5EF4-FFF2-40B4-BE49-F238E27FC236}">
                <a16:creationId xmlns:a16="http://schemas.microsoft.com/office/drawing/2014/main" id="{E625FF39-BF6A-BC3E-443B-2136BC16044D}"/>
              </a:ext>
            </a:extLst>
          </p:cNvPr>
          <p:cNvPicPr>
            <a:picLocks noChangeAspect="1"/>
          </p:cNvPicPr>
          <p:nvPr/>
        </p:nvPicPr>
        <p:blipFill>
          <a:blip r:embed="rId3"/>
          <a:stretch>
            <a:fillRect/>
          </a:stretch>
        </p:blipFill>
        <p:spPr>
          <a:xfrm>
            <a:off x="10869617" y="6158242"/>
            <a:ext cx="1214363" cy="541867"/>
          </a:xfrm>
          <a:prstGeom prst="rect">
            <a:avLst/>
          </a:prstGeom>
        </p:spPr>
      </p:pic>
      <p:sp>
        <p:nvSpPr>
          <p:cNvPr id="20" name="Título 1">
            <a:extLst>
              <a:ext uri="{FF2B5EF4-FFF2-40B4-BE49-F238E27FC236}">
                <a16:creationId xmlns:a16="http://schemas.microsoft.com/office/drawing/2014/main" id="{8E74F7B6-87C1-0338-4504-2A01A3715C28}"/>
              </a:ext>
            </a:extLst>
          </p:cNvPr>
          <p:cNvSpPr>
            <a:spLocks noGrp="1"/>
          </p:cNvSpPr>
          <p:nvPr>
            <p:ph type="title"/>
          </p:nvPr>
        </p:nvSpPr>
        <p:spPr>
          <a:xfrm>
            <a:off x="838200" y="264822"/>
            <a:ext cx="10515600" cy="1325563"/>
          </a:xfrm>
        </p:spPr>
        <p:txBody>
          <a:bodyPr>
            <a:normAutofit/>
          </a:bodyPr>
          <a:lstStyle/>
          <a:p>
            <a:r>
              <a:rPr lang="es-CL" sz="3600" b="1">
                <a:solidFill>
                  <a:srgbClr val="E03B26"/>
                </a:solidFill>
                <a:latin typeface="gobCL" pitchFamily="2" charset="77"/>
                <a:cs typeface="Arial"/>
              </a:rPr>
              <a:t>Anexo 1: </a:t>
            </a:r>
            <a:r>
              <a:rPr lang="es-CL" sz="3600">
                <a:solidFill>
                  <a:srgbClr val="E03B26"/>
                </a:solidFill>
                <a:latin typeface="gobCL" pitchFamily="2" charset="77"/>
                <a:cs typeface="Arial"/>
              </a:rPr>
              <a:t>Limitaciones de Productividad Total de Factores (PTF)</a:t>
            </a:r>
            <a:endParaRPr lang="es-ES_tradnl" sz="3600">
              <a:solidFill>
                <a:srgbClr val="E03B26"/>
              </a:solidFill>
              <a:latin typeface="gobCL" pitchFamily="2" charset="77"/>
              <a:cs typeface="Arial"/>
            </a:endParaRPr>
          </a:p>
        </p:txBody>
      </p:sp>
    </p:spTree>
    <p:extLst>
      <p:ext uri="{BB962C8B-B14F-4D97-AF65-F5344CB8AC3E}">
        <p14:creationId xmlns:p14="http://schemas.microsoft.com/office/powerpoint/2010/main" val="3173948851"/>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 name="Imagen 4">
            <a:extLst>
              <a:ext uri="{FF2B5EF4-FFF2-40B4-BE49-F238E27FC236}">
                <a16:creationId xmlns:a16="http://schemas.microsoft.com/office/drawing/2014/main" id="{E625FF39-BF6A-BC3E-443B-2136BC16044D}"/>
              </a:ext>
            </a:extLst>
          </p:cNvPr>
          <p:cNvPicPr>
            <a:picLocks noChangeAspect="1"/>
          </p:cNvPicPr>
          <p:nvPr/>
        </p:nvPicPr>
        <p:blipFill>
          <a:blip r:embed="rId3"/>
          <a:stretch>
            <a:fillRect/>
          </a:stretch>
        </p:blipFill>
        <p:spPr>
          <a:xfrm>
            <a:off x="10869617" y="6158242"/>
            <a:ext cx="1214363" cy="541867"/>
          </a:xfrm>
          <a:prstGeom prst="rect">
            <a:avLst/>
          </a:prstGeom>
        </p:spPr>
      </p:pic>
      <p:sp>
        <p:nvSpPr>
          <p:cNvPr id="20" name="Título 1">
            <a:extLst>
              <a:ext uri="{FF2B5EF4-FFF2-40B4-BE49-F238E27FC236}">
                <a16:creationId xmlns:a16="http://schemas.microsoft.com/office/drawing/2014/main" id="{8E74F7B6-87C1-0338-4504-2A01A3715C28}"/>
              </a:ext>
            </a:extLst>
          </p:cNvPr>
          <p:cNvSpPr>
            <a:spLocks noGrp="1"/>
          </p:cNvSpPr>
          <p:nvPr>
            <p:ph type="title"/>
          </p:nvPr>
        </p:nvSpPr>
        <p:spPr>
          <a:xfrm>
            <a:off x="838200" y="264822"/>
            <a:ext cx="10515600" cy="1325563"/>
          </a:xfrm>
        </p:spPr>
        <p:txBody>
          <a:bodyPr>
            <a:normAutofit/>
          </a:bodyPr>
          <a:lstStyle/>
          <a:p>
            <a:r>
              <a:rPr lang="es-CL" sz="3600" b="1">
                <a:solidFill>
                  <a:srgbClr val="E03B26"/>
                </a:solidFill>
                <a:latin typeface="gobCL" pitchFamily="2" charset="77"/>
                <a:cs typeface="Arial"/>
              </a:rPr>
              <a:t>Anexo 2: </a:t>
            </a:r>
            <a:r>
              <a:rPr lang="es-CL" sz="3600">
                <a:solidFill>
                  <a:srgbClr val="E03B26"/>
                </a:solidFill>
                <a:latin typeface="gobCL" pitchFamily="2" charset="77"/>
                <a:cs typeface="Arial"/>
              </a:rPr>
              <a:t>PTF estancada fenómeno global</a:t>
            </a:r>
            <a:endParaRPr lang="es-ES_tradnl" sz="3600">
              <a:solidFill>
                <a:srgbClr val="E03B26"/>
              </a:solidFill>
              <a:latin typeface="gobCL" pitchFamily="2" charset="77"/>
              <a:cs typeface="Arial"/>
            </a:endParaRPr>
          </a:p>
        </p:txBody>
      </p:sp>
      <p:sp>
        <p:nvSpPr>
          <p:cNvPr id="4" name="TextBox 3">
            <a:extLst>
              <a:ext uri="{FF2B5EF4-FFF2-40B4-BE49-F238E27FC236}">
                <a16:creationId xmlns:a16="http://schemas.microsoft.com/office/drawing/2014/main" id="{DADBC20C-A0D3-6DB1-1266-ABD791538E78}"/>
              </a:ext>
            </a:extLst>
          </p:cNvPr>
          <p:cNvSpPr txBox="1"/>
          <p:nvPr/>
        </p:nvSpPr>
        <p:spPr>
          <a:xfrm>
            <a:off x="1112935" y="6147555"/>
            <a:ext cx="9635276" cy="276999"/>
          </a:xfrm>
          <a:prstGeom prst="rect">
            <a:avLst/>
          </a:prstGeom>
          <a:noFill/>
        </p:spPr>
        <p:txBody>
          <a:bodyPr wrap="square" rtlCol="0">
            <a:spAutoFit/>
          </a:bodyPr>
          <a:lstStyle/>
          <a:p>
            <a:pPr algn="ctr"/>
            <a:r>
              <a:rPr lang="es-ES" sz="1200"/>
              <a:t>Fuente: Elaboración propia con datos del Fondo Monetario Internacional (</a:t>
            </a:r>
            <a:r>
              <a:rPr lang="es-ES" sz="1200" err="1"/>
              <a:t>World</a:t>
            </a:r>
            <a:r>
              <a:rPr lang="es-ES" sz="1200"/>
              <a:t> </a:t>
            </a:r>
            <a:r>
              <a:rPr lang="es-ES" sz="1200" err="1"/>
              <a:t>Economic</a:t>
            </a:r>
            <a:r>
              <a:rPr lang="es-ES" sz="1200"/>
              <a:t> Outlook, Abril de 2024). </a:t>
            </a:r>
            <a:endParaRPr lang="es-CL" sz="1200"/>
          </a:p>
        </p:txBody>
      </p:sp>
      <p:sp>
        <p:nvSpPr>
          <p:cNvPr id="7" name="TextBox 6">
            <a:extLst>
              <a:ext uri="{FF2B5EF4-FFF2-40B4-BE49-F238E27FC236}">
                <a16:creationId xmlns:a16="http://schemas.microsoft.com/office/drawing/2014/main" id="{17329B9C-32FA-5A73-1EEB-F95A4921F3FF}"/>
              </a:ext>
            </a:extLst>
          </p:cNvPr>
          <p:cNvSpPr txBox="1"/>
          <p:nvPr/>
        </p:nvSpPr>
        <p:spPr>
          <a:xfrm>
            <a:off x="528565" y="1590385"/>
            <a:ext cx="5394990" cy="338554"/>
          </a:xfrm>
          <a:prstGeom prst="rect">
            <a:avLst/>
          </a:prstGeom>
          <a:noFill/>
        </p:spPr>
        <p:txBody>
          <a:bodyPr wrap="square" rtlCol="0">
            <a:spAutoFit/>
          </a:bodyPr>
          <a:lstStyle/>
          <a:p>
            <a:pPr algn="ctr"/>
            <a:r>
              <a:rPr lang="es-CL" sz="1600">
                <a:latin typeface="gobCL" pitchFamily="50" charset="0"/>
              </a:rPr>
              <a:t>Figura A.2: Descomposición del producto mundial</a:t>
            </a:r>
          </a:p>
        </p:txBody>
      </p:sp>
      <p:graphicFrame>
        <p:nvGraphicFramePr>
          <p:cNvPr id="3" name="Gráfico 2">
            <a:extLst>
              <a:ext uri="{FF2B5EF4-FFF2-40B4-BE49-F238E27FC236}">
                <a16:creationId xmlns:a16="http://schemas.microsoft.com/office/drawing/2014/main" id="{41A6FA3B-FE76-1D20-7500-1305E391E133}"/>
              </a:ext>
            </a:extLst>
          </p:cNvPr>
          <p:cNvGraphicFramePr/>
          <p:nvPr>
            <p:extLst>
              <p:ext uri="{D42A27DB-BD31-4B8C-83A1-F6EECF244321}">
                <p14:modId xmlns:p14="http://schemas.microsoft.com/office/powerpoint/2010/main" val="3260784985"/>
              </p:ext>
            </p:extLst>
          </p:nvPr>
        </p:nvGraphicFramePr>
        <p:xfrm>
          <a:off x="1064809" y="1945746"/>
          <a:ext cx="10713600" cy="4305600"/>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888718583"/>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 name="Imagen 4">
            <a:extLst>
              <a:ext uri="{FF2B5EF4-FFF2-40B4-BE49-F238E27FC236}">
                <a16:creationId xmlns:a16="http://schemas.microsoft.com/office/drawing/2014/main" id="{E625FF39-BF6A-BC3E-443B-2136BC16044D}"/>
              </a:ext>
            </a:extLst>
          </p:cNvPr>
          <p:cNvPicPr>
            <a:picLocks noChangeAspect="1"/>
          </p:cNvPicPr>
          <p:nvPr/>
        </p:nvPicPr>
        <p:blipFill>
          <a:blip r:embed="rId3"/>
          <a:stretch>
            <a:fillRect/>
          </a:stretch>
        </p:blipFill>
        <p:spPr>
          <a:xfrm>
            <a:off x="10869617" y="6158242"/>
            <a:ext cx="1214363" cy="541867"/>
          </a:xfrm>
          <a:prstGeom prst="rect">
            <a:avLst/>
          </a:prstGeom>
        </p:spPr>
      </p:pic>
      <p:sp>
        <p:nvSpPr>
          <p:cNvPr id="20" name="Título 1">
            <a:extLst>
              <a:ext uri="{FF2B5EF4-FFF2-40B4-BE49-F238E27FC236}">
                <a16:creationId xmlns:a16="http://schemas.microsoft.com/office/drawing/2014/main" id="{8E74F7B6-87C1-0338-4504-2A01A3715C28}"/>
              </a:ext>
            </a:extLst>
          </p:cNvPr>
          <p:cNvSpPr>
            <a:spLocks noGrp="1"/>
          </p:cNvSpPr>
          <p:nvPr>
            <p:ph type="title"/>
          </p:nvPr>
        </p:nvSpPr>
        <p:spPr>
          <a:xfrm>
            <a:off x="838200" y="264822"/>
            <a:ext cx="10515600" cy="1325563"/>
          </a:xfrm>
        </p:spPr>
        <p:txBody>
          <a:bodyPr>
            <a:normAutofit/>
          </a:bodyPr>
          <a:lstStyle/>
          <a:p>
            <a:r>
              <a:rPr lang="es-CL" sz="3600" b="1">
                <a:solidFill>
                  <a:srgbClr val="E03B26"/>
                </a:solidFill>
                <a:latin typeface="gobCL" pitchFamily="2" charset="77"/>
                <a:cs typeface="Arial"/>
              </a:rPr>
              <a:t>Anexo 3: </a:t>
            </a:r>
            <a:r>
              <a:rPr lang="es-CL" sz="3600">
                <a:solidFill>
                  <a:srgbClr val="E03B26"/>
                </a:solidFill>
                <a:latin typeface="gobCL" pitchFamily="2" charset="77"/>
                <a:cs typeface="Arial"/>
              </a:rPr>
              <a:t>Bajas capacidades vinculadas a IA</a:t>
            </a:r>
            <a:endParaRPr lang="es-ES_tradnl" sz="3600">
              <a:solidFill>
                <a:srgbClr val="E03B26"/>
              </a:solidFill>
              <a:latin typeface="gobCL" pitchFamily="2" charset="77"/>
              <a:cs typeface="Arial"/>
            </a:endParaRPr>
          </a:p>
        </p:txBody>
      </p:sp>
      <p:sp>
        <p:nvSpPr>
          <p:cNvPr id="4" name="TextBox 3">
            <a:extLst>
              <a:ext uri="{FF2B5EF4-FFF2-40B4-BE49-F238E27FC236}">
                <a16:creationId xmlns:a16="http://schemas.microsoft.com/office/drawing/2014/main" id="{DADBC20C-A0D3-6DB1-1266-ABD791538E78}"/>
              </a:ext>
            </a:extLst>
          </p:cNvPr>
          <p:cNvSpPr txBox="1"/>
          <p:nvPr/>
        </p:nvSpPr>
        <p:spPr>
          <a:xfrm>
            <a:off x="1112935" y="6147555"/>
            <a:ext cx="9635276" cy="646331"/>
          </a:xfrm>
          <a:prstGeom prst="rect">
            <a:avLst/>
          </a:prstGeom>
          <a:noFill/>
        </p:spPr>
        <p:txBody>
          <a:bodyPr wrap="square" rtlCol="0">
            <a:spAutoFit/>
          </a:bodyPr>
          <a:lstStyle/>
          <a:p>
            <a:pPr algn="ctr"/>
            <a:r>
              <a:rPr lang="es-ES" sz="1200"/>
              <a:t>Fuente: Elaboración propia con base en la base de datos del Artificial </a:t>
            </a:r>
            <a:r>
              <a:rPr lang="es-ES" sz="1200" err="1"/>
              <a:t>Inteligence</a:t>
            </a:r>
            <a:r>
              <a:rPr lang="es-ES" sz="1200"/>
              <a:t> </a:t>
            </a:r>
            <a:r>
              <a:rPr lang="es-ES" sz="1200" err="1"/>
              <a:t>Readiness</a:t>
            </a:r>
            <a:r>
              <a:rPr lang="es-ES" sz="1200"/>
              <a:t> </a:t>
            </a:r>
            <a:r>
              <a:rPr lang="es-ES" sz="1200" err="1"/>
              <a:t>Index</a:t>
            </a:r>
            <a:r>
              <a:rPr lang="es-ES" sz="1200"/>
              <a:t> de 2023. Nota: (1) La figura muestra la desviación absoluta entre el índice de cada país y el índice promedio de los países miembros de la OCDE. Valores mayores (menores) que cero indican una posición relativa mejor (peor) que el promedio de la OCDE. (2) Chile es destacado con una barra de color rojo. </a:t>
            </a:r>
            <a:endParaRPr lang="es-CL" sz="1200"/>
          </a:p>
        </p:txBody>
      </p:sp>
      <p:sp>
        <p:nvSpPr>
          <p:cNvPr id="7" name="TextBox 6">
            <a:extLst>
              <a:ext uri="{FF2B5EF4-FFF2-40B4-BE49-F238E27FC236}">
                <a16:creationId xmlns:a16="http://schemas.microsoft.com/office/drawing/2014/main" id="{17329B9C-32FA-5A73-1EEB-F95A4921F3FF}"/>
              </a:ext>
            </a:extLst>
          </p:cNvPr>
          <p:cNvSpPr txBox="1"/>
          <p:nvPr/>
        </p:nvSpPr>
        <p:spPr>
          <a:xfrm>
            <a:off x="528565" y="1462049"/>
            <a:ext cx="10219646" cy="338554"/>
          </a:xfrm>
          <a:prstGeom prst="rect">
            <a:avLst/>
          </a:prstGeom>
          <a:noFill/>
        </p:spPr>
        <p:txBody>
          <a:bodyPr wrap="square" rtlCol="0">
            <a:spAutoFit/>
          </a:bodyPr>
          <a:lstStyle/>
          <a:p>
            <a:pPr algn="ctr"/>
            <a:r>
              <a:rPr lang="es-CL" sz="1600">
                <a:latin typeface="gobCL" pitchFamily="50" charset="0"/>
              </a:rPr>
              <a:t>Figura A.3: </a:t>
            </a:r>
            <a:r>
              <a:rPr lang="es-ES" sz="1600">
                <a:latin typeface="gobCL" pitchFamily="50" charset="0"/>
              </a:rPr>
              <a:t>Desviación del AI </a:t>
            </a:r>
            <a:r>
              <a:rPr lang="es-ES" sz="1600" err="1">
                <a:latin typeface="gobCL" pitchFamily="50" charset="0"/>
              </a:rPr>
              <a:t>Readiness</a:t>
            </a:r>
            <a:r>
              <a:rPr lang="es-ES" sz="1600">
                <a:latin typeface="gobCL" pitchFamily="50" charset="0"/>
              </a:rPr>
              <a:t> </a:t>
            </a:r>
            <a:r>
              <a:rPr lang="es-ES" sz="1600" err="1">
                <a:latin typeface="gobCL" pitchFamily="50" charset="0"/>
              </a:rPr>
              <a:t>Index</a:t>
            </a:r>
            <a:r>
              <a:rPr lang="es-ES" sz="1600">
                <a:latin typeface="gobCL" pitchFamily="50" charset="0"/>
              </a:rPr>
              <a:t> respecto del índice promedio de los países miembros de la OCDE. </a:t>
            </a:r>
            <a:endParaRPr lang="es-CL" sz="1600">
              <a:latin typeface="gobCL" pitchFamily="50" charset="0"/>
            </a:endParaRPr>
          </a:p>
        </p:txBody>
      </p:sp>
      <p:graphicFrame>
        <p:nvGraphicFramePr>
          <p:cNvPr id="2" name="Gráfico 1">
            <a:extLst>
              <a:ext uri="{FF2B5EF4-FFF2-40B4-BE49-F238E27FC236}">
                <a16:creationId xmlns:a16="http://schemas.microsoft.com/office/drawing/2014/main" id="{2A3CD60D-49A6-9E0A-AA24-24ADC892C7AC}"/>
              </a:ext>
            </a:extLst>
          </p:cNvPr>
          <p:cNvGraphicFramePr/>
          <p:nvPr>
            <p:extLst>
              <p:ext uri="{D42A27DB-BD31-4B8C-83A1-F6EECF244321}">
                <p14:modId xmlns:p14="http://schemas.microsoft.com/office/powerpoint/2010/main" val="3452651997"/>
              </p:ext>
            </p:extLst>
          </p:nvPr>
        </p:nvGraphicFramePr>
        <p:xfrm>
          <a:off x="739200" y="1756390"/>
          <a:ext cx="10713600" cy="4305600"/>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2925040561"/>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 name="Imagen 4">
            <a:extLst>
              <a:ext uri="{FF2B5EF4-FFF2-40B4-BE49-F238E27FC236}">
                <a16:creationId xmlns:a16="http://schemas.microsoft.com/office/drawing/2014/main" id="{E625FF39-BF6A-BC3E-443B-2136BC16044D}"/>
              </a:ext>
            </a:extLst>
          </p:cNvPr>
          <p:cNvPicPr>
            <a:picLocks noChangeAspect="1"/>
          </p:cNvPicPr>
          <p:nvPr/>
        </p:nvPicPr>
        <p:blipFill>
          <a:blip r:embed="rId3"/>
          <a:stretch>
            <a:fillRect/>
          </a:stretch>
        </p:blipFill>
        <p:spPr>
          <a:xfrm>
            <a:off x="10869617" y="6158242"/>
            <a:ext cx="1214363" cy="541867"/>
          </a:xfrm>
          <a:prstGeom prst="rect">
            <a:avLst/>
          </a:prstGeom>
        </p:spPr>
      </p:pic>
      <p:sp>
        <p:nvSpPr>
          <p:cNvPr id="20" name="Título 1">
            <a:extLst>
              <a:ext uri="{FF2B5EF4-FFF2-40B4-BE49-F238E27FC236}">
                <a16:creationId xmlns:a16="http://schemas.microsoft.com/office/drawing/2014/main" id="{8E74F7B6-87C1-0338-4504-2A01A3715C28}"/>
              </a:ext>
            </a:extLst>
          </p:cNvPr>
          <p:cNvSpPr>
            <a:spLocks noGrp="1"/>
          </p:cNvSpPr>
          <p:nvPr>
            <p:ph type="title"/>
          </p:nvPr>
        </p:nvSpPr>
        <p:spPr>
          <a:xfrm>
            <a:off x="838200" y="264822"/>
            <a:ext cx="10515600" cy="1325563"/>
          </a:xfrm>
        </p:spPr>
        <p:txBody>
          <a:bodyPr>
            <a:normAutofit/>
          </a:bodyPr>
          <a:lstStyle/>
          <a:p>
            <a:r>
              <a:rPr lang="es-CL" sz="3600" b="1">
                <a:solidFill>
                  <a:srgbClr val="E03B26"/>
                </a:solidFill>
                <a:latin typeface="gobCL" pitchFamily="2" charset="77"/>
                <a:cs typeface="Arial"/>
              </a:rPr>
              <a:t>Anexo 4: </a:t>
            </a:r>
            <a:r>
              <a:rPr lang="es-CL" sz="3600">
                <a:solidFill>
                  <a:srgbClr val="E03B26"/>
                </a:solidFill>
                <a:latin typeface="gobCL" pitchFamily="2" charset="77"/>
                <a:cs typeface="Arial"/>
              </a:rPr>
              <a:t>Teletrabajo en Chile</a:t>
            </a:r>
            <a:endParaRPr lang="es-ES_tradnl" sz="3600">
              <a:solidFill>
                <a:srgbClr val="E03B26"/>
              </a:solidFill>
              <a:latin typeface="gobCL" pitchFamily="2" charset="77"/>
              <a:cs typeface="Arial"/>
            </a:endParaRPr>
          </a:p>
        </p:txBody>
      </p:sp>
      <p:sp>
        <p:nvSpPr>
          <p:cNvPr id="4" name="TextBox 3">
            <a:extLst>
              <a:ext uri="{FF2B5EF4-FFF2-40B4-BE49-F238E27FC236}">
                <a16:creationId xmlns:a16="http://schemas.microsoft.com/office/drawing/2014/main" id="{DADBC20C-A0D3-6DB1-1266-ABD791538E78}"/>
              </a:ext>
            </a:extLst>
          </p:cNvPr>
          <p:cNvSpPr txBox="1"/>
          <p:nvPr/>
        </p:nvSpPr>
        <p:spPr>
          <a:xfrm>
            <a:off x="838200" y="5955051"/>
            <a:ext cx="9910011" cy="938719"/>
          </a:xfrm>
          <a:prstGeom prst="rect">
            <a:avLst/>
          </a:prstGeom>
          <a:noFill/>
        </p:spPr>
        <p:txBody>
          <a:bodyPr wrap="square" rtlCol="0">
            <a:spAutoFit/>
          </a:bodyPr>
          <a:lstStyle/>
          <a:p>
            <a:pPr algn="ctr"/>
            <a:r>
              <a:rPr lang="es-ES" sz="1100"/>
              <a:t>Fuente: Elaboración propia con base en datos de la Encuesta Nacional de Empleo (ENE) del Instituto Nacional de Estadísticas (INE). Notas: (1) Se considera que una persona teletrabajó si realizó sus tareas principalmente en su propio hogar. (2) Los datos están desagregados según grupo ocupacional según CIUO-08. (3) Para simplificar visualmente el gráfico, se excluyen categorías ocupacionales cuya proporción de teletrabajo es menor al promedio. Estos son: (i) Trabajadores de los servicios y vendedores de comercios y mercados, (</a:t>
            </a:r>
            <a:r>
              <a:rPr lang="es-ES" sz="1100" err="1"/>
              <a:t>ii</a:t>
            </a:r>
            <a:r>
              <a:rPr lang="es-ES" sz="1100"/>
              <a:t>) Agricultores y trabajadores calificados agropecuarios, forestales y pesqueros, (</a:t>
            </a:r>
            <a:r>
              <a:rPr lang="es-ES" sz="1100" err="1"/>
              <a:t>iii</a:t>
            </a:r>
            <a:r>
              <a:rPr lang="es-ES" sz="1100"/>
              <a:t>) Artesanos y operarios de oficios, (</a:t>
            </a:r>
            <a:r>
              <a:rPr lang="es-ES" sz="1100" err="1"/>
              <a:t>iv</a:t>
            </a:r>
            <a:r>
              <a:rPr lang="es-ES" sz="1100"/>
              <a:t>) Operadores de instalaciones, máquinas y ensambladores, (v) Ocupaciones elementales y (v) Otros no identificados.</a:t>
            </a:r>
            <a:endParaRPr lang="es-CL" sz="1100"/>
          </a:p>
        </p:txBody>
      </p:sp>
      <p:sp>
        <p:nvSpPr>
          <p:cNvPr id="7" name="TextBox 6">
            <a:extLst>
              <a:ext uri="{FF2B5EF4-FFF2-40B4-BE49-F238E27FC236}">
                <a16:creationId xmlns:a16="http://schemas.microsoft.com/office/drawing/2014/main" id="{17329B9C-32FA-5A73-1EEB-F95A4921F3FF}"/>
              </a:ext>
            </a:extLst>
          </p:cNvPr>
          <p:cNvSpPr txBox="1"/>
          <p:nvPr/>
        </p:nvSpPr>
        <p:spPr>
          <a:xfrm>
            <a:off x="528565" y="1462049"/>
            <a:ext cx="10219646" cy="338554"/>
          </a:xfrm>
          <a:prstGeom prst="rect">
            <a:avLst/>
          </a:prstGeom>
          <a:noFill/>
        </p:spPr>
        <p:txBody>
          <a:bodyPr wrap="square" rtlCol="0">
            <a:spAutoFit/>
          </a:bodyPr>
          <a:lstStyle/>
          <a:p>
            <a:pPr algn="ctr"/>
            <a:r>
              <a:rPr lang="es-CL" sz="1600">
                <a:latin typeface="gobCL" pitchFamily="50" charset="0"/>
              </a:rPr>
              <a:t>Figura A.3: </a:t>
            </a:r>
            <a:r>
              <a:rPr lang="es-ES" sz="1600">
                <a:latin typeface="gobCL" pitchFamily="50" charset="0"/>
              </a:rPr>
              <a:t>Evolución de la fracción de asalariados que teletrabajan</a:t>
            </a:r>
            <a:endParaRPr lang="es-CL" sz="1600">
              <a:latin typeface="gobCL" pitchFamily="50" charset="0"/>
            </a:endParaRPr>
          </a:p>
        </p:txBody>
      </p:sp>
      <p:graphicFrame>
        <p:nvGraphicFramePr>
          <p:cNvPr id="3" name="Gráfico 2">
            <a:extLst>
              <a:ext uri="{FF2B5EF4-FFF2-40B4-BE49-F238E27FC236}">
                <a16:creationId xmlns:a16="http://schemas.microsoft.com/office/drawing/2014/main" id="{9D4DEB70-03E1-0236-FDCD-A95EA3AE7951}"/>
              </a:ext>
            </a:extLst>
          </p:cNvPr>
          <p:cNvGraphicFramePr/>
          <p:nvPr>
            <p:extLst>
              <p:ext uri="{D42A27DB-BD31-4B8C-83A1-F6EECF244321}">
                <p14:modId xmlns:p14="http://schemas.microsoft.com/office/powerpoint/2010/main" val="1409047444"/>
              </p:ext>
            </p:extLst>
          </p:nvPr>
        </p:nvGraphicFramePr>
        <p:xfrm>
          <a:off x="1065633" y="1721513"/>
          <a:ext cx="10713600" cy="4305600"/>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145780007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7B87990-165B-5172-54E4-1005F78ABAC1}"/>
            </a:ext>
          </a:extLst>
        </p:cNvPr>
        <p:cNvGrpSpPr/>
        <p:nvPr/>
      </p:nvGrpSpPr>
      <p:grpSpPr>
        <a:xfrm>
          <a:off x="0" y="0"/>
          <a:ext cx="0" cy="0"/>
          <a:chOff x="0" y="0"/>
          <a:chExt cx="0" cy="0"/>
        </a:xfrm>
      </p:grpSpPr>
      <p:sp>
        <p:nvSpPr>
          <p:cNvPr id="12" name="Marcador de texto 2">
            <a:extLst>
              <a:ext uri="{FF2B5EF4-FFF2-40B4-BE49-F238E27FC236}">
                <a16:creationId xmlns:a16="http://schemas.microsoft.com/office/drawing/2014/main" id="{E9F690EA-F68F-DC77-D401-6303768BEB18}"/>
              </a:ext>
            </a:extLst>
          </p:cNvPr>
          <p:cNvSpPr txBox="1">
            <a:spLocks/>
          </p:cNvSpPr>
          <p:nvPr/>
        </p:nvSpPr>
        <p:spPr>
          <a:xfrm>
            <a:off x="838200" y="1590385"/>
            <a:ext cx="10515600" cy="4072517"/>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lvl="1" algn="just">
              <a:lnSpc>
                <a:spcPct val="150000"/>
              </a:lnSpc>
              <a:spcBef>
                <a:spcPts val="600"/>
              </a:spcBef>
              <a:spcAft>
                <a:spcPts val="600"/>
              </a:spcAft>
              <a:buClr>
                <a:srgbClr val="EB8A2D"/>
              </a:buClr>
            </a:pPr>
            <a:r>
              <a:rPr lang="es-CL" sz="2000" b="1" dirty="0">
                <a:effectLst/>
                <a:latin typeface="gobCL" panose="02000603050000020004"/>
              </a:rPr>
              <a:t>Levantamiento de </a:t>
            </a:r>
            <a:r>
              <a:rPr lang="es-CL" sz="2000" b="1" dirty="0" err="1">
                <a:effectLst/>
                <a:latin typeface="gobCL" panose="02000603050000020004"/>
              </a:rPr>
              <a:t>Línea</a:t>
            </a:r>
            <a:r>
              <a:rPr lang="es-CL" sz="2000" b="1" dirty="0">
                <a:effectLst/>
                <a:latin typeface="gobCL" panose="02000603050000020004"/>
              </a:rPr>
              <a:t> Base de Proyectos de </a:t>
            </a:r>
            <a:r>
              <a:rPr lang="es-CL" sz="2000" b="1" dirty="0" err="1">
                <a:effectLst/>
                <a:latin typeface="gobCL" panose="02000603050000020004"/>
              </a:rPr>
              <a:t>Inversión</a:t>
            </a:r>
            <a:r>
              <a:rPr lang="es-CL" sz="2000" b="1" dirty="0">
                <a:effectLst/>
                <a:latin typeface="gobCL" panose="02000603050000020004"/>
              </a:rPr>
              <a:t> Minera y Propuesta de Monitoreo </a:t>
            </a:r>
          </a:p>
          <a:p>
            <a:pPr lvl="1" algn="just">
              <a:lnSpc>
                <a:spcPct val="150000"/>
              </a:lnSpc>
              <a:spcBef>
                <a:spcPts val="600"/>
              </a:spcBef>
              <a:spcAft>
                <a:spcPts val="600"/>
              </a:spcAft>
              <a:buClr>
                <a:srgbClr val="EB8A2D"/>
              </a:buClr>
            </a:pPr>
            <a:r>
              <a:rPr lang="es-CL" sz="2000" b="1" dirty="0">
                <a:effectLst/>
                <a:latin typeface="gobCL" panose="02000603050000020004"/>
              </a:rPr>
              <a:t>Informe Anual de </a:t>
            </a:r>
            <a:r>
              <a:rPr lang="es-CL" sz="2000" b="1" dirty="0" err="1">
                <a:effectLst/>
                <a:latin typeface="gobCL" panose="02000603050000020004"/>
              </a:rPr>
              <a:t>Evaluación</a:t>
            </a:r>
            <a:r>
              <a:rPr lang="es-CL" sz="2000" b="1" dirty="0">
                <a:effectLst/>
                <a:latin typeface="gobCL" panose="02000603050000020004"/>
              </a:rPr>
              <a:t> 2024 </a:t>
            </a:r>
            <a:endParaRPr lang="es-CL" sz="2800" dirty="0"/>
          </a:p>
          <a:p>
            <a:pPr lvl="1" algn="just">
              <a:lnSpc>
                <a:spcPct val="150000"/>
              </a:lnSpc>
              <a:spcBef>
                <a:spcPts val="600"/>
              </a:spcBef>
              <a:spcAft>
                <a:spcPts val="600"/>
              </a:spcAft>
              <a:buClr>
                <a:srgbClr val="EB8A2D"/>
              </a:buClr>
            </a:pPr>
            <a:r>
              <a:rPr lang="es-CL" sz="2000" b="1" dirty="0">
                <a:effectLst/>
                <a:latin typeface="gobCL" panose="02000603050000020004"/>
              </a:rPr>
              <a:t>Lineamientos para una Mejor </a:t>
            </a:r>
            <a:r>
              <a:rPr lang="es-CL" sz="2000" b="1" dirty="0" err="1">
                <a:effectLst/>
                <a:latin typeface="gobCL" panose="02000603050000020004"/>
              </a:rPr>
              <a:t>Evaluación</a:t>
            </a:r>
            <a:r>
              <a:rPr lang="es-CL" sz="2000" b="1" dirty="0">
                <a:effectLst/>
                <a:latin typeface="gobCL" panose="02000603050000020004"/>
              </a:rPr>
              <a:t> de los Instrumentos de </a:t>
            </a:r>
            <a:r>
              <a:rPr lang="es-CL" sz="2000" b="1" dirty="0" err="1">
                <a:effectLst/>
                <a:latin typeface="gobCL" panose="02000603050000020004"/>
              </a:rPr>
              <a:t>Planificación</a:t>
            </a:r>
            <a:r>
              <a:rPr lang="es-CL" sz="2000" b="1" dirty="0">
                <a:effectLst/>
                <a:latin typeface="gobCL" panose="02000603050000020004"/>
              </a:rPr>
              <a:t> Territorial en Chile </a:t>
            </a:r>
            <a:endParaRPr lang="es-CL" sz="2800" dirty="0"/>
          </a:p>
          <a:p>
            <a:pPr lvl="1" algn="just">
              <a:lnSpc>
                <a:spcPct val="150000"/>
              </a:lnSpc>
              <a:spcBef>
                <a:spcPts val="600"/>
              </a:spcBef>
              <a:spcAft>
                <a:spcPts val="600"/>
              </a:spcAft>
              <a:buClr>
                <a:srgbClr val="EB8A2D"/>
              </a:buClr>
            </a:pPr>
            <a:r>
              <a:rPr lang="es-CL" sz="2000" b="1" dirty="0">
                <a:effectLst/>
                <a:latin typeface="gobCL" panose="02000603050000020004"/>
              </a:rPr>
              <a:t>Eficiencia en la </a:t>
            </a:r>
            <a:r>
              <a:rPr lang="es-CL" sz="2000" b="1" dirty="0" err="1">
                <a:effectLst/>
                <a:latin typeface="gobCL" panose="02000603050000020004"/>
              </a:rPr>
              <a:t>Gestión</a:t>
            </a:r>
            <a:r>
              <a:rPr lang="es-CL" sz="2000" b="1" dirty="0">
                <a:effectLst/>
                <a:latin typeface="gobCL" panose="02000603050000020004"/>
              </a:rPr>
              <a:t> de Compras y Manejo de Inventarios de Hospitales </a:t>
            </a:r>
            <a:endParaRPr lang="es-CL" sz="2800" dirty="0"/>
          </a:p>
          <a:p>
            <a:pPr lvl="1" algn="just">
              <a:lnSpc>
                <a:spcPct val="150000"/>
              </a:lnSpc>
              <a:spcBef>
                <a:spcPts val="600"/>
              </a:spcBef>
              <a:spcAft>
                <a:spcPts val="600"/>
              </a:spcAft>
              <a:buClr>
                <a:srgbClr val="EB8A2D"/>
              </a:buClr>
            </a:pPr>
            <a:r>
              <a:rPr lang="es-CL" sz="2000" b="1" dirty="0" err="1">
                <a:effectLst/>
                <a:latin typeface="gobCL" panose="02000603050000020004"/>
              </a:rPr>
              <a:t>Actualización</a:t>
            </a:r>
            <a:r>
              <a:rPr lang="es-CL" sz="2000" b="1" dirty="0">
                <a:effectLst/>
                <a:latin typeface="gobCL" panose="02000603050000020004"/>
              </a:rPr>
              <a:t> del Estudio sobre la Eficiencia en la </a:t>
            </a:r>
            <a:r>
              <a:rPr lang="es-CL" sz="2000" b="1" dirty="0" err="1">
                <a:effectLst/>
                <a:latin typeface="gobCL" panose="02000603050000020004"/>
              </a:rPr>
              <a:t>Gestión</a:t>
            </a:r>
            <a:r>
              <a:rPr lang="es-CL" sz="2000" b="1" dirty="0">
                <a:effectLst/>
                <a:latin typeface="gobCL" panose="02000603050000020004"/>
              </a:rPr>
              <a:t> de la </a:t>
            </a:r>
            <a:r>
              <a:rPr lang="es-CL" sz="2000" b="1" dirty="0" err="1">
                <a:effectLst/>
                <a:latin typeface="gobCL" panose="02000603050000020004"/>
              </a:rPr>
              <a:t>Atención</a:t>
            </a:r>
            <a:r>
              <a:rPr lang="es-CL" sz="2000" b="1" dirty="0">
                <a:effectLst/>
                <a:latin typeface="gobCL" panose="02000603050000020004"/>
              </a:rPr>
              <a:t> Primaria de Salud (APS) </a:t>
            </a:r>
            <a:endParaRPr lang="es-CL" sz="2800" dirty="0"/>
          </a:p>
          <a:p>
            <a:pPr lvl="1" algn="just">
              <a:lnSpc>
                <a:spcPct val="100000"/>
              </a:lnSpc>
              <a:spcBef>
                <a:spcPts val="600"/>
              </a:spcBef>
              <a:spcAft>
                <a:spcPts val="600"/>
              </a:spcAft>
              <a:buClr>
                <a:srgbClr val="EB8A2D"/>
              </a:buClr>
            </a:pPr>
            <a:endParaRPr lang="es-CL" sz="2800" dirty="0">
              <a:effectLst/>
              <a:latin typeface="gobCL" panose="02000603050000020004" pitchFamily="50" charset="0"/>
              <a:ea typeface="Calibri" panose="020F0502020204030204" pitchFamily="34" charset="0"/>
              <a:cs typeface="Times New Roman" panose="02020603050405020304" pitchFamily="18" charset="0"/>
            </a:endParaRPr>
          </a:p>
        </p:txBody>
      </p:sp>
      <p:pic>
        <p:nvPicPr>
          <p:cNvPr id="14" name="Imagen 4">
            <a:extLst>
              <a:ext uri="{FF2B5EF4-FFF2-40B4-BE49-F238E27FC236}">
                <a16:creationId xmlns:a16="http://schemas.microsoft.com/office/drawing/2014/main" id="{FE536CA9-4A80-A4EA-BD47-7745C4A8998E}"/>
              </a:ext>
            </a:extLst>
          </p:cNvPr>
          <p:cNvPicPr>
            <a:picLocks noChangeAspect="1"/>
          </p:cNvPicPr>
          <p:nvPr/>
        </p:nvPicPr>
        <p:blipFill>
          <a:blip r:embed="rId3"/>
          <a:stretch>
            <a:fillRect/>
          </a:stretch>
        </p:blipFill>
        <p:spPr>
          <a:xfrm>
            <a:off x="10869617" y="6158242"/>
            <a:ext cx="1214363" cy="541867"/>
          </a:xfrm>
          <a:prstGeom prst="rect">
            <a:avLst/>
          </a:prstGeom>
        </p:spPr>
      </p:pic>
      <p:sp>
        <p:nvSpPr>
          <p:cNvPr id="20" name="Título 1">
            <a:extLst>
              <a:ext uri="{FF2B5EF4-FFF2-40B4-BE49-F238E27FC236}">
                <a16:creationId xmlns:a16="http://schemas.microsoft.com/office/drawing/2014/main" id="{4E09938D-CC99-3471-14EF-9DE59890C508}"/>
              </a:ext>
            </a:extLst>
          </p:cNvPr>
          <p:cNvSpPr>
            <a:spLocks noGrp="1"/>
          </p:cNvSpPr>
          <p:nvPr>
            <p:ph type="title"/>
          </p:nvPr>
        </p:nvSpPr>
        <p:spPr>
          <a:xfrm>
            <a:off x="838200" y="264822"/>
            <a:ext cx="10515600" cy="1325563"/>
          </a:xfrm>
        </p:spPr>
        <p:txBody>
          <a:bodyPr>
            <a:normAutofit/>
          </a:bodyPr>
          <a:lstStyle/>
          <a:p>
            <a:r>
              <a:rPr lang="es-CL" sz="3600" b="1" dirty="0">
                <a:solidFill>
                  <a:srgbClr val="E03B26"/>
                </a:solidFill>
                <a:latin typeface="gobCL" pitchFamily="2" charset="77"/>
                <a:cs typeface="Arial"/>
              </a:rPr>
              <a:t>Estudios completados en 2024</a:t>
            </a:r>
            <a:endParaRPr lang="es-ES_tradnl" sz="3600" dirty="0">
              <a:solidFill>
                <a:srgbClr val="E03B26"/>
              </a:solidFill>
              <a:latin typeface="gobCL" pitchFamily="2" charset="77"/>
              <a:cs typeface="Arial"/>
            </a:endParaRPr>
          </a:p>
        </p:txBody>
      </p:sp>
    </p:spTree>
    <p:extLst>
      <p:ext uri="{BB962C8B-B14F-4D97-AF65-F5344CB8AC3E}">
        <p14:creationId xmlns:p14="http://schemas.microsoft.com/office/powerpoint/2010/main" val="272483453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9F42715-9019-24DC-44ED-231367186A59}"/>
            </a:ext>
          </a:extLst>
        </p:cNvPr>
        <p:cNvGrpSpPr/>
        <p:nvPr/>
      </p:nvGrpSpPr>
      <p:grpSpPr>
        <a:xfrm>
          <a:off x="0" y="0"/>
          <a:ext cx="0" cy="0"/>
          <a:chOff x="0" y="0"/>
          <a:chExt cx="0" cy="0"/>
        </a:xfrm>
      </p:grpSpPr>
      <p:sp>
        <p:nvSpPr>
          <p:cNvPr id="12" name="Marcador de texto 2">
            <a:extLst>
              <a:ext uri="{FF2B5EF4-FFF2-40B4-BE49-F238E27FC236}">
                <a16:creationId xmlns:a16="http://schemas.microsoft.com/office/drawing/2014/main" id="{FC502862-4556-4522-7EF0-1961E08DAADD}"/>
              </a:ext>
            </a:extLst>
          </p:cNvPr>
          <p:cNvSpPr txBox="1">
            <a:spLocks/>
          </p:cNvSpPr>
          <p:nvPr/>
        </p:nvSpPr>
        <p:spPr>
          <a:xfrm>
            <a:off x="838200" y="1590385"/>
            <a:ext cx="10515600" cy="4072517"/>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lvl="1" algn="just">
              <a:lnSpc>
                <a:spcPct val="150000"/>
              </a:lnSpc>
              <a:spcBef>
                <a:spcPts val="600"/>
              </a:spcBef>
              <a:spcAft>
                <a:spcPts val="600"/>
              </a:spcAft>
              <a:buClr>
                <a:srgbClr val="EB8A2D"/>
              </a:buClr>
            </a:pPr>
            <a:r>
              <a:rPr lang="es-CL" sz="2000" b="1" dirty="0">
                <a:latin typeface="gobCL" panose="02000603050000020004"/>
              </a:rPr>
              <a:t>Carga regulatoria en la fase operativa</a:t>
            </a:r>
          </a:p>
          <a:p>
            <a:pPr lvl="1" algn="just">
              <a:lnSpc>
                <a:spcPct val="150000"/>
              </a:lnSpc>
              <a:spcBef>
                <a:spcPts val="600"/>
              </a:spcBef>
              <a:spcAft>
                <a:spcPts val="600"/>
              </a:spcAft>
              <a:buClr>
                <a:srgbClr val="EB8A2D"/>
              </a:buClr>
            </a:pPr>
            <a:r>
              <a:rPr lang="es-CL" sz="2000" b="1" dirty="0">
                <a:latin typeface="gobCL" panose="02000603050000020004"/>
              </a:rPr>
              <a:t>Normativa que regula en Chile el manejo de conflictos socioambientales en proyectos de </a:t>
            </a:r>
            <a:r>
              <a:rPr lang="es-CL" sz="2000" b="1" dirty="0" err="1">
                <a:latin typeface="gobCL" panose="02000603050000020004"/>
              </a:rPr>
              <a:t>inversión</a:t>
            </a:r>
            <a:r>
              <a:rPr lang="es-CL" sz="2000" b="1" dirty="0">
                <a:latin typeface="gobCL" panose="02000603050000020004"/>
              </a:rPr>
              <a:t> </a:t>
            </a:r>
          </a:p>
          <a:p>
            <a:pPr lvl="1" algn="just">
              <a:lnSpc>
                <a:spcPct val="150000"/>
              </a:lnSpc>
              <a:spcBef>
                <a:spcPts val="600"/>
              </a:spcBef>
              <a:spcAft>
                <a:spcPts val="600"/>
              </a:spcAft>
              <a:buClr>
                <a:srgbClr val="EB8A2D"/>
              </a:buClr>
            </a:pPr>
            <a:r>
              <a:rPr lang="es-CL" sz="2000" b="1" dirty="0" err="1">
                <a:latin typeface="gobCL" panose="02000603050000020004"/>
              </a:rPr>
              <a:t>Revisión</a:t>
            </a:r>
            <a:r>
              <a:rPr lang="es-CL" sz="2000" b="1" dirty="0">
                <a:latin typeface="gobCL" panose="02000603050000020004"/>
              </a:rPr>
              <a:t> Regulatoria de la Ley </a:t>
            </a:r>
            <a:r>
              <a:rPr lang="es-CL" sz="2000" b="1" dirty="0" err="1">
                <a:latin typeface="gobCL" panose="02000603050000020004"/>
              </a:rPr>
              <a:t>N°</a:t>
            </a:r>
            <a:r>
              <a:rPr lang="es-CL" sz="2000" b="1" dirty="0">
                <a:latin typeface="gobCL" panose="02000603050000020004"/>
              </a:rPr>
              <a:t> 21,210: Incentivos para evitar el desperdicio de alimentos </a:t>
            </a:r>
          </a:p>
          <a:p>
            <a:pPr lvl="1" algn="just">
              <a:lnSpc>
                <a:spcPct val="150000"/>
              </a:lnSpc>
              <a:spcBef>
                <a:spcPts val="600"/>
              </a:spcBef>
              <a:spcAft>
                <a:spcPts val="600"/>
              </a:spcAft>
              <a:buClr>
                <a:srgbClr val="EB8A2D"/>
              </a:buClr>
            </a:pPr>
            <a:r>
              <a:rPr lang="es-CL" sz="2000" b="1" dirty="0">
                <a:latin typeface="gobCL" panose="02000603050000020004"/>
              </a:rPr>
              <a:t>Inteligencia Artificial y Productividad </a:t>
            </a:r>
          </a:p>
          <a:p>
            <a:pPr lvl="1" algn="just">
              <a:lnSpc>
                <a:spcPct val="150000"/>
              </a:lnSpc>
              <a:spcBef>
                <a:spcPts val="600"/>
              </a:spcBef>
              <a:spcAft>
                <a:spcPts val="600"/>
              </a:spcAft>
              <a:buClr>
                <a:srgbClr val="EB8A2D"/>
              </a:buClr>
            </a:pPr>
            <a:r>
              <a:rPr lang="es-CL" sz="2000" b="1" dirty="0" err="1">
                <a:latin typeface="gobCL" panose="02000603050000020004"/>
              </a:rPr>
              <a:t>Evaluación</a:t>
            </a:r>
            <a:r>
              <a:rPr lang="es-CL" sz="2000" b="1" dirty="0">
                <a:latin typeface="gobCL" panose="02000603050000020004"/>
              </a:rPr>
              <a:t> de </a:t>
            </a:r>
            <a:r>
              <a:rPr lang="es-CL" sz="2000" b="1" dirty="0" err="1">
                <a:latin typeface="gobCL" panose="02000603050000020004"/>
              </a:rPr>
              <a:t>Políticas</a:t>
            </a:r>
            <a:r>
              <a:rPr lang="es-CL" sz="2000" b="1" dirty="0">
                <a:latin typeface="gobCL" panose="02000603050000020004"/>
              </a:rPr>
              <a:t> </a:t>
            </a:r>
            <a:r>
              <a:rPr lang="es-CL" sz="2000" b="1" dirty="0" err="1">
                <a:latin typeface="gobCL" panose="02000603050000020004"/>
              </a:rPr>
              <a:t>Públicas</a:t>
            </a:r>
            <a:r>
              <a:rPr lang="es-CL" sz="2000" b="1" dirty="0">
                <a:latin typeface="gobCL" panose="02000603050000020004"/>
              </a:rPr>
              <a:t>: Recomendaciones de Mediano Plazo </a:t>
            </a:r>
          </a:p>
          <a:p>
            <a:pPr lvl="1" algn="just">
              <a:lnSpc>
                <a:spcPct val="100000"/>
              </a:lnSpc>
              <a:spcBef>
                <a:spcPts val="600"/>
              </a:spcBef>
              <a:spcAft>
                <a:spcPts val="600"/>
              </a:spcAft>
              <a:buClr>
                <a:srgbClr val="EB8A2D"/>
              </a:buClr>
            </a:pPr>
            <a:endParaRPr lang="es-CL" sz="2800" dirty="0">
              <a:effectLst/>
              <a:latin typeface="gobCL" panose="02000603050000020004" pitchFamily="50" charset="0"/>
              <a:ea typeface="Calibri" panose="020F0502020204030204" pitchFamily="34" charset="0"/>
              <a:cs typeface="Times New Roman" panose="02020603050405020304" pitchFamily="18" charset="0"/>
            </a:endParaRPr>
          </a:p>
        </p:txBody>
      </p:sp>
      <p:pic>
        <p:nvPicPr>
          <p:cNvPr id="14" name="Imagen 4">
            <a:extLst>
              <a:ext uri="{FF2B5EF4-FFF2-40B4-BE49-F238E27FC236}">
                <a16:creationId xmlns:a16="http://schemas.microsoft.com/office/drawing/2014/main" id="{5E6D8338-66F4-4972-DE6A-E2F830FBF0E3}"/>
              </a:ext>
            </a:extLst>
          </p:cNvPr>
          <p:cNvPicPr>
            <a:picLocks noChangeAspect="1"/>
          </p:cNvPicPr>
          <p:nvPr/>
        </p:nvPicPr>
        <p:blipFill>
          <a:blip r:embed="rId3"/>
          <a:stretch>
            <a:fillRect/>
          </a:stretch>
        </p:blipFill>
        <p:spPr>
          <a:xfrm>
            <a:off x="10869617" y="6158242"/>
            <a:ext cx="1214363" cy="541867"/>
          </a:xfrm>
          <a:prstGeom prst="rect">
            <a:avLst/>
          </a:prstGeom>
        </p:spPr>
      </p:pic>
      <p:sp>
        <p:nvSpPr>
          <p:cNvPr id="20" name="Título 1">
            <a:extLst>
              <a:ext uri="{FF2B5EF4-FFF2-40B4-BE49-F238E27FC236}">
                <a16:creationId xmlns:a16="http://schemas.microsoft.com/office/drawing/2014/main" id="{E91896FC-7BFA-4470-215C-AA308CBAEEB9}"/>
              </a:ext>
            </a:extLst>
          </p:cNvPr>
          <p:cNvSpPr>
            <a:spLocks noGrp="1"/>
          </p:cNvSpPr>
          <p:nvPr>
            <p:ph type="title"/>
          </p:nvPr>
        </p:nvSpPr>
        <p:spPr>
          <a:xfrm>
            <a:off x="838200" y="264822"/>
            <a:ext cx="10515600" cy="1325563"/>
          </a:xfrm>
        </p:spPr>
        <p:txBody>
          <a:bodyPr>
            <a:normAutofit/>
          </a:bodyPr>
          <a:lstStyle/>
          <a:p>
            <a:r>
              <a:rPr lang="es-CL" sz="3600" b="1" dirty="0">
                <a:solidFill>
                  <a:srgbClr val="E03B26"/>
                </a:solidFill>
                <a:latin typeface="gobCL" pitchFamily="2" charset="77"/>
                <a:cs typeface="Arial"/>
              </a:rPr>
              <a:t>Estudios en curso</a:t>
            </a:r>
            <a:endParaRPr lang="es-ES_tradnl" sz="3600" dirty="0">
              <a:solidFill>
                <a:srgbClr val="E03B26"/>
              </a:solidFill>
              <a:latin typeface="gobCL" pitchFamily="2" charset="77"/>
              <a:cs typeface="Arial"/>
            </a:endParaRPr>
          </a:p>
        </p:txBody>
      </p:sp>
    </p:spTree>
    <p:extLst>
      <p:ext uri="{BB962C8B-B14F-4D97-AF65-F5344CB8AC3E}">
        <p14:creationId xmlns:p14="http://schemas.microsoft.com/office/powerpoint/2010/main" val="115681353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 name="Imagen 4">
            <a:extLst>
              <a:ext uri="{FF2B5EF4-FFF2-40B4-BE49-F238E27FC236}">
                <a16:creationId xmlns:a16="http://schemas.microsoft.com/office/drawing/2014/main" id="{E625FF39-BF6A-BC3E-443B-2136BC16044D}"/>
              </a:ext>
            </a:extLst>
          </p:cNvPr>
          <p:cNvPicPr>
            <a:picLocks noChangeAspect="1"/>
          </p:cNvPicPr>
          <p:nvPr/>
        </p:nvPicPr>
        <p:blipFill>
          <a:blip r:embed="rId3"/>
          <a:stretch>
            <a:fillRect/>
          </a:stretch>
        </p:blipFill>
        <p:spPr>
          <a:xfrm>
            <a:off x="10869617" y="6158242"/>
            <a:ext cx="1214363" cy="541867"/>
          </a:xfrm>
          <a:prstGeom prst="rect">
            <a:avLst/>
          </a:prstGeom>
        </p:spPr>
      </p:pic>
      <p:sp>
        <p:nvSpPr>
          <p:cNvPr id="20" name="Título 1">
            <a:extLst>
              <a:ext uri="{FF2B5EF4-FFF2-40B4-BE49-F238E27FC236}">
                <a16:creationId xmlns:a16="http://schemas.microsoft.com/office/drawing/2014/main" id="{8E74F7B6-87C1-0338-4504-2A01A3715C28}"/>
              </a:ext>
            </a:extLst>
          </p:cNvPr>
          <p:cNvSpPr>
            <a:spLocks noGrp="1"/>
          </p:cNvSpPr>
          <p:nvPr>
            <p:ph type="title"/>
          </p:nvPr>
        </p:nvSpPr>
        <p:spPr>
          <a:xfrm>
            <a:off x="838200" y="264822"/>
            <a:ext cx="10515600" cy="1325563"/>
          </a:xfrm>
        </p:spPr>
        <p:txBody>
          <a:bodyPr>
            <a:normAutofit/>
          </a:bodyPr>
          <a:lstStyle/>
          <a:p>
            <a:r>
              <a:rPr lang="es-CL" sz="3600" b="1" dirty="0">
                <a:solidFill>
                  <a:srgbClr val="E03B26"/>
                </a:solidFill>
                <a:latin typeface="gobCL" pitchFamily="2" charset="77"/>
                <a:cs typeface="Arial"/>
              </a:rPr>
              <a:t>Estado de las recomendaciones de la CNEP</a:t>
            </a:r>
            <a:endParaRPr lang="es-ES_tradnl" sz="3600" dirty="0">
              <a:solidFill>
                <a:srgbClr val="E03B26"/>
              </a:solidFill>
              <a:latin typeface="gobCL" pitchFamily="2" charset="77"/>
              <a:cs typeface="Arial"/>
            </a:endParaRPr>
          </a:p>
        </p:txBody>
      </p:sp>
      <p:graphicFrame>
        <p:nvGraphicFramePr>
          <p:cNvPr id="2" name="Tabla 1">
            <a:extLst>
              <a:ext uri="{FF2B5EF4-FFF2-40B4-BE49-F238E27FC236}">
                <a16:creationId xmlns:a16="http://schemas.microsoft.com/office/drawing/2014/main" id="{067A0707-A823-85CC-B257-FBEC0C1CF795}"/>
              </a:ext>
            </a:extLst>
          </p:cNvPr>
          <p:cNvGraphicFramePr>
            <a:graphicFrameLocks noGrp="1"/>
          </p:cNvGraphicFramePr>
          <p:nvPr>
            <p:extLst>
              <p:ext uri="{D42A27DB-BD31-4B8C-83A1-F6EECF244321}">
                <p14:modId xmlns:p14="http://schemas.microsoft.com/office/powerpoint/2010/main" val="3133976981"/>
              </p:ext>
            </p:extLst>
          </p:nvPr>
        </p:nvGraphicFramePr>
        <p:xfrm>
          <a:off x="838200" y="1528763"/>
          <a:ext cx="10263190" cy="4514856"/>
        </p:xfrm>
        <a:graphic>
          <a:graphicData uri="http://schemas.openxmlformats.org/drawingml/2006/table">
            <a:tbl>
              <a:tblPr>
                <a:tableStyleId>{5C22544A-7EE6-4342-B048-85BDC9FD1C3A}</a:tableStyleId>
              </a:tblPr>
              <a:tblGrid>
                <a:gridCol w="6948488">
                  <a:extLst>
                    <a:ext uri="{9D8B030D-6E8A-4147-A177-3AD203B41FA5}">
                      <a16:colId xmlns:a16="http://schemas.microsoft.com/office/drawing/2014/main" val="4226413090"/>
                    </a:ext>
                  </a:extLst>
                </a:gridCol>
                <a:gridCol w="677913">
                  <a:extLst>
                    <a:ext uri="{9D8B030D-6E8A-4147-A177-3AD203B41FA5}">
                      <a16:colId xmlns:a16="http://schemas.microsoft.com/office/drawing/2014/main" val="3370160417"/>
                    </a:ext>
                  </a:extLst>
                </a:gridCol>
                <a:gridCol w="394597">
                  <a:extLst>
                    <a:ext uri="{9D8B030D-6E8A-4147-A177-3AD203B41FA5}">
                      <a16:colId xmlns:a16="http://schemas.microsoft.com/office/drawing/2014/main" val="4171412566"/>
                    </a:ext>
                  </a:extLst>
                </a:gridCol>
                <a:gridCol w="354030">
                  <a:extLst>
                    <a:ext uri="{9D8B030D-6E8A-4147-A177-3AD203B41FA5}">
                      <a16:colId xmlns:a16="http://schemas.microsoft.com/office/drawing/2014/main" val="827687425"/>
                    </a:ext>
                  </a:extLst>
                </a:gridCol>
                <a:gridCol w="413036">
                  <a:extLst>
                    <a:ext uri="{9D8B030D-6E8A-4147-A177-3AD203B41FA5}">
                      <a16:colId xmlns:a16="http://schemas.microsoft.com/office/drawing/2014/main" val="1602018900"/>
                    </a:ext>
                  </a:extLst>
                </a:gridCol>
                <a:gridCol w="398284">
                  <a:extLst>
                    <a:ext uri="{9D8B030D-6E8A-4147-A177-3AD203B41FA5}">
                      <a16:colId xmlns:a16="http://schemas.microsoft.com/office/drawing/2014/main" val="252117920"/>
                    </a:ext>
                  </a:extLst>
                </a:gridCol>
                <a:gridCol w="1076842">
                  <a:extLst>
                    <a:ext uri="{9D8B030D-6E8A-4147-A177-3AD203B41FA5}">
                      <a16:colId xmlns:a16="http://schemas.microsoft.com/office/drawing/2014/main" val="2918957252"/>
                    </a:ext>
                  </a:extLst>
                </a:gridCol>
              </a:tblGrid>
              <a:tr h="237624">
                <a:tc>
                  <a:txBody>
                    <a:bodyPr/>
                    <a:lstStyle/>
                    <a:p>
                      <a:pPr algn="l" fontAlgn="b"/>
                      <a:r>
                        <a:rPr lang="es-CL" sz="1400" u="none" strike="noStrike">
                          <a:effectLst/>
                        </a:rPr>
                        <a:t>Recomendaciones por estado de cumplimiento al 27 de diciembre de 2024</a:t>
                      </a:r>
                      <a:endParaRPr lang="es-CL" sz="1400" b="1" i="0" u="none" strike="noStrike">
                        <a:solidFill>
                          <a:srgbClr val="F2F2F2"/>
                        </a:solidFill>
                        <a:effectLst/>
                        <a:latin typeface="Calibri" panose="020F0502020204030204" pitchFamily="34" charset="0"/>
                      </a:endParaRPr>
                    </a:p>
                  </a:txBody>
                  <a:tcPr marL="0" marR="0" marT="0" marB="0" anchor="b"/>
                </a:tc>
                <a:tc>
                  <a:txBody>
                    <a:bodyPr/>
                    <a:lstStyle/>
                    <a:p>
                      <a:pPr algn="ctr" fontAlgn="b"/>
                      <a:r>
                        <a:rPr lang="es-CL" sz="1100" u="none" strike="noStrike">
                          <a:effectLst/>
                        </a:rPr>
                        <a:t> </a:t>
                      </a:r>
                      <a:endParaRPr lang="es-CL" sz="1100" b="0" i="0" u="none" strike="noStrike">
                        <a:solidFill>
                          <a:srgbClr val="F2F2F2"/>
                        </a:solidFill>
                        <a:effectLst/>
                        <a:latin typeface="Calibri" panose="020F0502020204030204" pitchFamily="34" charset="0"/>
                      </a:endParaRPr>
                    </a:p>
                  </a:txBody>
                  <a:tcPr marL="0" marR="0" marT="0" marB="0" anchor="b"/>
                </a:tc>
                <a:tc>
                  <a:txBody>
                    <a:bodyPr/>
                    <a:lstStyle/>
                    <a:p>
                      <a:pPr algn="ctr" fontAlgn="b"/>
                      <a:r>
                        <a:rPr lang="es-CL" sz="1100" u="none" strike="noStrike" dirty="0">
                          <a:effectLst/>
                        </a:rPr>
                        <a:t> </a:t>
                      </a:r>
                      <a:endParaRPr lang="es-CL" sz="1100" b="0" i="0" u="none" strike="noStrike" dirty="0">
                        <a:solidFill>
                          <a:srgbClr val="F2F2F2"/>
                        </a:solidFill>
                        <a:effectLst/>
                        <a:latin typeface="Calibri" panose="020F0502020204030204" pitchFamily="34" charset="0"/>
                      </a:endParaRPr>
                    </a:p>
                  </a:txBody>
                  <a:tcPr marL="0" marR="0" marT="0" marB="0" anchor="b"/>
                </a:tc>
                <a:tc>
                  <a:txBody>
                    <a:bodyPr/>
                    <a:lstStyle/>
                    <a:p>
                      <a:pPr algn="ctr" fontAlgn="b"/>
                      <a:r>
                        <a:rPr lang="es-CL" sz="1100" u="none" strike="noStrike" dirty="0">
                          <a:effectLst/>
                        </a:rPr>
                        <a:t> </a:t>
                      </a:r>
                      <a:endParaRPr lang="es-CL" sz="1100" b="0" i="0" u="none" strike="noStrike" dirty="0">
                        <a:solidFill>
                          <a:srgbClr val="F2F2F2"/>
                        </a:solidFill>
                        <a:effectLst/>
                        <a:latin typeface="Calibri" panose="020F0502020204030204" pitchFamily="34" charset="0"/>
                      </a:endParaRPr>
                    </a:p>
                  </a:txBody>
                  <a:tcPr marL="0" marR="0" marT="0" marB="0" anchor="b"/>
                </a:tc>
                <a:tc>
                  <a:txBody>
                    <a:bodyPr/>
                    <a:lstStyle/>
                    <a:p>
                      <a:pPr algn="ctr" fontAlgn="b"/>
                      <a:r>
                        <a:rPr lang="es-CL" sz="1100" u="none" strike="noStrike">
                          <a:effectLst/>
                        </a:rPr>
                        <a:t> </a:t>
                      </a:r>
                      <a:endParaRPr lang="es-CL" sz="1100" b="0" i="0" u="none" strike="noStrike">
                        <a:solidFill>
                          <a:srgbClr val="F2F2F2"/>
                        </a:solidFill>
                        <a:effectLst/>
                        <a:latin typeface="Calibri" panose="020F0502020204030204" pitchFamily="34" charset="0"/>
                      </a:endParaRPr>
                    </a:p>
                  </a:txBody>
                  <a:tcPr marL="0" marR="0" marT="0" marB="0" anchor="b"/>
                </a:tc>
                <a:tc>
                  <a:txBody>
                    <a:bodyPr/>
                    <a:lstStyle/>
                    <a:p>
                      <a:pPr algn="ctr" fontAlgn="b"/>
                      <a:r>
                        <a:rPr lang="es-CL" sz="1100" u="none" strike="noStrike">
                          <a:effectLst/>
                        </a:rPr>
                        <a:t> </a:t>
                      </a:r>
                      <a:endParaRPr lang="es-CL" sz="1100" b="0" i="0" u="none" strike="noStrike">
                        <a:solidFill>
                          <a:srgbClr val="F2F2F2"/>
                        </a:solidFill>
                        <a:effectLst/>
                        <a:latin typeface="Calibri" panose="020F0502020204030204" pitchFamily="34" charset="0"/>
                      </a:endParaRPr>
                    </a:p>
                  </a:txBody>
                  <a:tcPr marL="0" marR="0" marT="0" marB="0" anchor="b"/>
                </a:tc>
                <a:tc>
                  <a:txBody>
                    <a:bodyPr/>
                    <a:lstStyle/>
                    <a:p>
                      <a:pPr algn="ctr" fontAlgn="b"/>
                      <a:r>
                        <a:rPr lang="es-CL" sz="1100" u="none" strike="noStrike">
                          <a:effectLst/>
                        </a:rPr>
                        <a:t> </a:t>
                      </a:r>
                      <a:endParaRPr lang="es-CL" sz="1100" b="0" i="0" u="none" strike="noStrike">
                        <a:solidFill>
                          <a:srgbClr val="F2F2F2"/>
                        </a:solidFill>
                        <a:effectLst/>
                        <a:latin typeface="Calibri" panose="020F0502020204030204" pitchFamily="34" charset="0"/>
                      </a:endParaRPr>
                    </a:p>
                  </a:txBody>
                  <a:tcPr marL="0" marR="0" marT="0" marB="0" anchor="b"/>
                </a:tc>
                <a:extLst>
                  <a:ext uri="{0D108BD9-81ED-4DB2-BD59-A6C34878D82A}">
                    <a16:rowId xmlns:a16="http://schemas.microsoft.com/office/drawing/2014/main" val="1121724839"/>
                  </a:ext>
                </a:extLst>
              </a:tr>
              <a:tr h="237624">
                <a:tc>
                  <a:txBody>
                    <a:bodyPr/>
                    <a:lstStyle/>
                    <a:p>
                      <a:pPr algn="l" fontAlgn="b"/>
                      <a:r>
                        <a:rPr lang="es-CL" sz="1200" u="none" strike="noStrike">
                          <a:effectLst/>
                        </a:rPr>
                        <a:t>Estudio</a:t>
                      </a:r>
                      <a:endParaRPr lang="es-CL" sz="1200" b="0" i="0" u="none" strike="noStrike">
                        <a:solidFill>
                          <a:srgbClr val="F2F2F2"/>
                        </a:solidFill>
                        <a:effectLst/>
                        <a:latin typeface="Calibri" panose="020F0502020204030204" pitchFamily="34" charset="0"/>
                      </a:endParaRPr>
                    </a:p>
                  </a:txBody>
                  <a:tcPr marL="0" marR="0" marT="0" marB="0" anchor="b"/>
                </a:tc>
                <a:tc>
                  <a:txBody>
                    <a:bodyPr/>
                    <a:lstStyle/>
                    <a:p>
                      <a:pPr algn="ctr" fontAlgn="b"/>
                      <a:r>
                        <a:rPr lang="es-CL" sz="1100" u="none" strike="noStrike">
                          <a:effectLst/>
                        </a:rPr>
                        <a:t>T</a:t>
                      </a:r>
                      <a:endParaRPr lang="es-CL" sz="1100" b="0" i="0" u="none" strike="noStrike">
                        <a:solidFill>
                          <a:srgbClr val="F2F2F2"/>
                        </a:solidFill>
                        <a:effectLst/>
                        <a:latin typeface="Calibri" panose="020F0502020204030204" pitchFamily="34" charset="0"/>
                      </a:endParaRPr>
                    </a:p>
                  </a:txBody>
                  <a:tcPr marL="0" marR="0" marT="0" marB="0" anchor="b"/>
                </a:tc>
                <a:tc>
                  <a:txBody>
                    <a:bodyPr/>
                    <a:lstStyle/>
                    <a:p>
                      <a:pPr algn="ctr" fontAlgn="b"/>
                      <a:r>
                        <a:rPr lang="es-CL" sz="1100" u="none" strike="noStrike">
                          <a:effectLst/>
                        </a:rPr>
                        <a:t>PA</a:t>
                      </a:r>
                      <a:endParaRPr lang="es-CL" sz="1100" b="0" i="0" u="none" strike="noStrike">
                        <a:solidFill>
                          <a:srgbClr val="F2F2F2"/>
                        </a:solidFill>
                        <a:effectLst/>
                        <a:latin typeface="Calibri" panose="020F0502020204030204" pitchFamily="34" charset="0"/>
                      </a:endParaRPr>
                    </a:p>
                  </a:txBody>
                  <a:tcPr marL="0" marR="0" marT="0" marB="0" anchor="b"/>
                </a:tc>
                <a:tc>
                  <a:txBody>
                    <a:bodyPr/>
                    <a:lstStyle/>
                    <a:p>
                      <a:pPr algn="ctr" fontAlgn="b"/>
                      <a:r>
                        <a:rPr lang="es-CL" sz="1100" u="none" strike="noStrike">
                          <a:effectLst/>
                        </a:rPr>
                        <a:t>PB</a:t>
                      </a:r>
                      <a:endParaRPr lang="es-CL" sz="1100" b="0" i="0" u="none" strike="noStrike">
                        <a:solidFill>
                          <a:srgbClr val="F2F2F2"/>
                        </a:solidFill>
                        <a:effectLst/>
                        <a:latin typeface="Calibri" panose="020F0502020204030204" pitchFamily="34" charset="0"/>
                      </a:endParaRPr>
                    </a:p>
                  </a:txBody>
                  <a:tcPr marL="0" marR="0" marT="0" marB="0" anchor="b"/>
                </a:tc>
                <a:tc>
                  <a:txBody>
                    <a:bodyPr/>
                    <a:lstStyle/>
                    <a:p>
                      <a:pPr algn="ctr" fontAlgn="b"/>
                      <a:r>
                        <a:rPr lang="es-CL" sz="1100" u="none" strike="noStrike">
                          <a:effectLst/>
                        </a:rPr>
                        <a:t>PD</a:t>
                      </a:r>
                      <a:endParaRPr lang="es-CL" sz="1100" b="0" i="0" u="none" strike="noStrike">
                        <a:solidFill>
                          <a:srgbClr val="F2F2F2"/>
                        </a:solidFill>
                        <a:effectLst/>
                        <a:latin typeface="Calibri" panose="020F0502020204030204" pitchFamily="34" charset="0"/>
                      </a:endParaRPr>
                    </a:p>
                  </a:txBody>
                  <a:tcPr marL="0" marR="0" marT="0" marB="0" anchor="b"/>
                </a:tc>
                <a:tc>
                  <a:txBody>
                    <a:bodyPr/>
                    <a:lstStyle/>
                    <a:p>
                      <a:pPr algn="ctr" fontAlgn="b"/>
                      <a:r>
                        <a:rPr lang="es-CL" sz="1100" u="none" strike="noStrike">
                          <a:effectLst/>
                        </a:rPr>
                        <a:t>SC</a:t>
                      </a:r>
                      <a:endParaRPr lang="es-CL" sz="1100" b="0" i="0" u="none" strike="noStrike">
                        <a:solidFill>
                          <a:srgbClr val="F2F2F2"/>
                        </a:solidFill>
                        <a:effectLst/>
                        <a:latin typeface="Calibri" panose="020F0502020204030204" pitchFamily="34" charset="0"/>
                      </a:endParaRPr>
                    </a:p>
                  </a:txBody>
                  <a:tcPr marL="0" marR="0" marT="0" marB="0" anchor="b"/>
                </a:tc>
                <a:tc>
                  <a:txBody>
                    <a:bodyPr/>
                    <a:lstStyle/>
                    <a:p>
                      <a:pPr algn="ctr" fontAlgn="b"/>
                      <a:r>
                        <a:rPr lang="es-CL" sz="1100" u="none" strike="noStrike">
                          <a:effectLst/>
                        </a:rPr>
                        <a:t>Total general</a:t>
                      </a:r>
                      <a:endParaRPr lang="es-CL" sz="1100" b="0" i="0" u="none" strike="noStrike">
                        <a:solidFill>
                          <a:srgbClr val="F2F2F2"/>
                        </a:solidFill>
                        <a:effectLst/>
                        <a:latin typeface="Calibri" panose="020F0502020204030204" pitchFamily="34" charset="0"/>
                      </a:endParaRPr>
                    </a:p>
                  </a:txBody>
                  <a:tcPr marL="0" marR="0" marT="0" marB="0" anchor="b"/>
                </a:tc>
                <a:extLst>
                  <a:ext uri="{0D108BD9-81ED-4DB2-BD59-A6C34878D82A}">
                    <a16:rowId xmlns:a16="http://schemas.microsoft.com/office/drawing/2014/main" val="107604085"/>
                  </a:ext>
                </a:extLst>
              </a:tr>
              <a:tr h="237624">
                <a:tc>
                  <a:txBody>
                    <a:bodyPr/>
                    <a:lstStyle/>
                    <a:p>
                      <a:pPr algn="l" fontAlgn="b"/>
                      <a:r>
                        <a:rPr lang="es-CL" sz="1200" u="none" strike="noStrike">
                          <a:effectLst/>
                        </a:rPr>
                        <a:t>Calidad Regulatoria en Chile: Una revisión de sectores estratégicos</a:t>
                      </a:r>
                      <a:endParaRPr lang="es-CL" sz="1200" b="0"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es-CL" sz="1100" u="none" strike="noStrike">
                          <a:effectLst/>
                        </a:rPr>
                        <a:t>7</a:t>
                      </a:r>
                      <a:endParaRPr lang="es-CL" sz="1100" b="0"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es-CL" sz="1100" u="none" strike="noStrike">
                          <a:effectLst/>
                        </a:rPr>
                        <a:t>8</a:t>
                      </a:r>
                      <a:endParaRPr lang="es-CL" sz="1100" b="0"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es-CL" sz="1100" u="none" strike="noStrike">
                          <a:effectLst/>
                        </a:rPr>
                        <a:t>20</a:t>
                      </a:r>
                      <a:endParaRPr lang="es-CL" sz="1100" b="0"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es-CL" sz="1100" u="none" strike="noStrike">
                          <a:effectLst/>
                        </a:rPr>
                        <a:t> </a:t>
                      </a:r>
                      <a:endParaRPr lang="es-CL" sz="1100" b="0"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es-CL" sz="1100" u="none" strike="noStrike">
                          <a:effectLst/>
                        </a:rPr>
                        <a:t>73</a:t>
                      </a:r>
                      <a:endParaRPr lang="es-CL" sz="1100" b="0"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es-CL" sz="1100" u="none" strike="noStrike">
                          <a:effectLst/>
                        </a:rPr>
                        <a:t>108</a:t>
                      </a:r>
                      <a:endParaRPr lang="es-CL" sz="1100" b="0" i="0" u="none" strike="noStrike">
                        <a:solidFill>
                          <a:srgbClr val="000000"/>
                        </a:solidFill>
                        <a:effectLst/>
                        <a:latin typeface="Calibri" panose="020F0502020204030204" pitchFamily="34" charset="0"/>
                      </a:endParaRPr>
                    </a:p>
                  </a:txBody>
                  <a:tcPr marL="0" marR="0" marT="0" marB="0" anchor="b"/>
                </a:tc>
                <a:extLst>
                  <a:ext uri="{0D108BD9-81ED-4DB2-BD59-A6C34878D82A}">
                    <a16:rowId xmlns:a16="http://schemas.microsoft.com/office/drawing/2014/main" val="1854984514"/>
                  </a:ext>
                </a:extLst>
              </a:tr>
              <a:tr h="237624">
                <a:tc>
                  <a:txBody>
                    <a:bodyPr/>
                    <a:lstStyle/>
                    <a:p>
                      <a:pPr algn="l" fontAlgn="b"/>
                      <a:r>
                        <a:rPr lang="es-CL" sz="1200" u="none" strike="noStrike">
                          <a:effectLst/>
                        </a:rPr>
                        <a:t>Efecto de Rebaja de Jornada Laboral Legal Máxima</a:t>
                      </a:r>
                      <a:endParaRPr lang="es-CL" sz="1200" b="0"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es-CL" sz="1100" u="none" strike="noStrike">
                          <a:effectLst/>
                        </a:rPr>
                        <a:t>2</a:t>
                      </a:r>
                      <a:endParaRPr lang="es-CL" sz="1100" b="0"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es-CL" sz="1100" u="none" strike="noStrike">
                          <a:effectLst/>
                        </a:rPr>
                        <a:t> </a:t>
                      </a:r>
                      <a:endParaRPr lang="es-CL" sz="1100" b="0"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es-CL" sz="1100" u="none" strike="noStrike">
                          <a:effectLst/>
                        </a:rPr>
                        <a:t> </a:t>
                      </a:r>
                      <a:endParaRPr lang="es-CL" sz="1100" b="0"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es-CL" sz="1100" u="none" strike="noStrike">
                          <a:effectLst/>
                        </a:rPr>
                        <a:t> </a:t>
                      </a:r>
                      <a:endParaRPr lang="es-CL" sz="1100" b="0"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es-CL" sz="1100" u="none" strike="noStrike">
                          <a:effectLst/>
                        </a:rPr>
                        <a:t> </a:t>
                      </a:r>
                      <a:endParaRPr lang="es-CL" sz="1100" b="0"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es-CL" sz="1100" u="none" strike="noStrike">
                          <a:effectLst/>
                        </a:rPr>
                        <a:t>2</a:t>
                      </a:r>
                      <a:endParaRPr lang="es-CL" sz="1100" b="0" i="0" u="none" strike="noStrike">
                        <a:solidFill>
                          <a:srgbClr val="000000"/>
                        </a:solidFill>
                        <a:effectLst/>
                        <a:latin typeface="Calibri" panose="020F0502020204030204" pitchFamily="34" charset="0"/>
                      </a:endParaRPr>
                    </a:p>
                  </a:txBody>
                  <a:tcPr marL="0" marR="0" marT="0" marB="0" anchor="b"/>
                </a:tc>
                <a:extLst>
                  <a:ext uri="{0D108BD9-81ED-4DB2-BD59-A6C34878D82A}">
                    <a16:rowId xmlns:a16="http://schemas.microsoft.com/office/drawing/2014/main" val="1826687029"/>
                  </a:ext>
                </a:extLst>
              </a:tr>
              <a:tr h="237624">
                <a:tc>
                  <a:txBody>
                    <a:bodyPr/>
                    <a:lstStyle/>
                    <a:p>
                      <a:pPr algn="l" fontAlgn="b"/>
                      <a:r>
                        <a:rPr lang="es-CL" sz="1200" u="none" strike="noStrike">
                          <a:effectLst/>
                        </a:rPr>
                        <a:t>Eficiencia en la Gestión de Atención Primaria de Salud (APS)</a:t>
                      </a:r>
                      <a:endParaRPr lang="es-CL" sz="1200" b="0"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es-CL" sz="1100" u="none" strike="noStrike">
                          <a:effectLst/>
                        </a:rPr>
                        <a:t>4</a:t>
                      </a:r>
                      <a:endParaRPr lang="es-CL" sz="1100" b="0"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es-CL" sz="1100" u="none" strike="noStrike">
                          <a:effectLst/>
                        </a:rPr>
                        <a:t>1</a:t>
                      </a:r>
                      <a:endParaRPr lang="es-CL" sz="1100" b="0"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es-CL" sz="1100" u="none" strike="noStrike">
                          <a:effectLst/>
                        </a:rPr>
                        <a:t>3</a:t>
                      </a:r>
                      <a:endParaRPr lang="es-CL" sz="1100" b="0"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es-CL" sz="1100" u="none" strike="noStrike">
                          <a:effectLst/>
                        </a:rPr>
                        <a:t> </a:t>
                      </a:r>
                      <a:endParaRPr lang="es-CL" sz="1100" b="0"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es-CL" sz="1100" u="none" strike="noStrike">
                          <a:effectLst/>
                        </a:rPr>
                        <a:t>28</a:t>
                      </a:r>
                      <a:endParaRPr lang="es-CL" sz="1100" b="0"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es-CL" sz="1100" u="none" strike="noStrike">
                          <a:effectLst/>
                        </a:rPr>
                        <a:t>36</a:t>
                      </a:r>
                      <a:endParaRPr lang="es-CL" sz="1100" b="0" i="0" u="none" strike="noStrike">
                        <a:solidFill>
                          <a:srgbClr val="000000"/>
                        </a:solidFill>
                        <a:effectLst/>
                        <a:latin typeface="Calibri" panose="020F0502020204030204" pitchFamily="34" charset="0"/>
                      </a:endParaRPr>
                    </a:p>
                  </a:txBody>
                  <a:tcPr marL="0" marR="0" marT="0" marB="0" anchor="b"/>
                </a:tc>
                <a:extLst>
                  <a:ext uri="{0D108BD9-81ED-4DB2-BD59-A6C34878D82A}">
                    <a16:rowId xmlns:a16="http://schemas.microsoft.com/office/drawing/2014/main" val="1695355082"/>
                  </a:ext>
                </a:extLst>
              </a:tr>
              <a:tr h="237624">
                <a:tc>
                  <a:txBody>
                    <a:bodyPr/>
                    <a:lstStyle/>
                    <a:p>
                      <a:pPr algn="l" fontAlgn="b"/>
                      <a:r>
                        <a:rPr lang="es-CL" sz="1200" u="none" strike="noStrike">
                          <a:effectLst/>
                        </a:rPr>
                        <a:t>Eficiencia y efectividad del Gasto Público Social en contexto de Pandemia</a:t>
                      </a:r>
                      <a:endParaRPr lang="es-CL" sz="1200" b="0"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es-CL" sz="1100" u="none" strike="noStrike">
                          <a:effectLst/>
                        </a:rPr>
                        <a:t> </a:t>
                      </a:r>
                      <a:endParaRPr lang="es-CL" sz="1100" b="0"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es-CL" sz="1100" u="none" strike="noStrike">
                          <a:effectLst/>
                        </a:rPr>
                        <a:t>3</a:t>
                      </a:r>
                      <a:endParaRPr lang="es-CL" sz="1100" b="0"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es-CL" sz="1100" u="none" strike="noStrike">
                          <a:effectLst/>
                        </a:rPr>
                        <a:t>2</a:t>
                      </a:r>
                      <a:endParaRPr lang="es-CL" sz="1100" b="0"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es-CL" sz="1100" u="none" strike="noStrike">
                          <a:effectLst/>
                        </a:rPr>
                        <a:t> </a:t>
                      </a:r>
                      <a:endParaRPr lang="es-CL" sz="1100" b="0"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es-CL" sz="1100" u="none" strike="noStrike">
                          <a:effectLst/>
                        </a:rPr>
                        <a:t>3</a:t>
                      </a:r>
                      <a:endParaRPr lang="es-CL" sz="1100" b="0"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es-CL" sz="1100" u="none" strike="noStrike">
                          <a:effectLst/>
                        </a:rPr>
                        <a:t>8</a:t>
                      </a:r>
                      <a:endParaRPr lang="es-CL" sz="1100" b="0" i="0" u="none" strike="noStrike">
                        <a:solidFill>
                          <a:srgbClr val="000000"/>
                        </a:solidFill>
                        <a:effectLst/>
                        <a:latin typeface="Calibri" panose="020F0502020204030204" pitchFamily="34" charset="0"/>
                      </a:endParaRPr>
                    </a:p>
                  </a:txBody>
                  <a:tcPr marL="0" marR="0" marT="0" marB="0" anchor="b"/>
                </a:tc>
                <a:extLst>
                  <a:ext uri="{0D108BD9-81ED-4DB2-BD59-A6C34878D82A}">
                    <a16:rowId xmlns:a16="http://schemas.microsoft.com/office/drawing/2014/main" val="4077364748"/>
                  </a:ext>
                </a:extLst>
              </a:tr>
              <a:tr h="237624">
                <a:tc>
                  <a:txBody>
                    <a:bodyPr/>
                    <a:lstStyle/>
                    <a:p>
                      <a:pPr algn="l" fontAlgn="b"/>
                      <a:r>
                        <a:rPr lang="es-CL" sz="1200" u="none" strike="noStrike">
                          <a:effectLst/>
                        </a:rPr>
                        <a:t>Formación de Competencias para el Trabajo en Chile</a:t>
                      </a:r>
                      <a:endParaRPr lang="es-CL" sz="1200" b="0"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es-CL" sz="1100" u="none" strike="noStrike">
                          <a:effectLst/>
                        </a:rPr>
                        <a:t>2</a:t>
                      </a:r>
                      <a:endParaRPr lang="es-CL" sz="1100" b="0"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es-CL" sz="1100" u="none" strike="noStrike">
                          <a:effectLst/>
                        </a:rPr>
                        <a:t>2</a:t>
                      </a:r>
                      <a:endParaRPr lang="es-CL" sz="1100" b="0"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es-CL" sz="1100" u="none" strike="noStrike">
                          <a:effectLst/>
                        </a:rPr>
                        <a:t>17</a:t>
                      </a:r>
                      <a:endParaRPr lang="es-CL" sz="1100" b="0"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es-CL" sz="1100" u="none" strike="noStrike">
                          <a:effectLst/>
                        </a:rPr>
                        <a:t> </a:t>
                      </a:r>
                      <a:endParaRPr lang="es-CL" sz="1100" b="0"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es-CL" sz="1100" u="none" strike="noStrike">
                          <a:effectLst/>
                        </a:rPr>
                        <a:t>21</a:t>
                      </a:r>
                      <a:endParaRPr lang="es-CL" sz="1100" b="0"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es-CL" sz="1100" u="none" strike="noStrike">
                          <a:effectLst/>
                        </a:rPr>
                        <a:t>42</a:t>
                      </a:r>
                      <a:endParaRPr lang="es-CL" sz="1100" b="0" i="0" u="none" strike="noStrike">
                        <a:solidFill>
                          <a:srgbClr val="000000"/>
                        </a:solidFill>
                        <a:effectLst/>
                        <a:latin typeface="Calibri" panose="020F0502020204030204" pitchFamily="34" charset="0"/>
                      </a:endParaRPr>
                    </a:p>
                  </a:txBody>
                  <a:tcPr marL="0" marR="0" marT="0" marB="0" anchor="b"/>
                </a:tc>
                <a:extLst>
                  <a:ext uri="{0D108BD9-81ED-4DB2-BD59-A6C34878D82A}">
                    <a16:rowId xmlns:a16="http://schemas.microsoft.com/office/drawing/2014/main" val="1475960075"/>
                  </a:ext>
                </a:extLst>
              </a:tr>
              <a:tr h="237624">
                <a:tc>
                  <a:txBody>
                    <a:bodyPr/>
                    <a:lstStyle/>
                    <a:p>
                      <a:pPr algn="l" fontAlgn="b"/>
                      <a:r>
                        <a:rPr lang="es-CL" sz="1200" u="none" strike="noStrike">
                          <a:effectLst/>
                        </a:rPr>
                        <a:t>Innovación y adopción tecnológica en el mercado financiero</a:t>
                      </a:r>
                      <a:endParaRPr lang="es-CL" sz="1200" b="0"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es-CL" sz="1100" u="none" strike="noStrike">
                          <a:effectLst/>
                        </a:rPr>
                        <a:t>1</a:t>
                      </a:r>
                      <a:endParaRPr lang="es-CL" sz="1100" b="0"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es-CL" sz="1100" u="none" strike="noStrike">
                          <a:effectLst/>
                        </a:rPr>
                        <a:t>7</a:t>
                      </a:r>
                      <a:endParaRPr lang="es-CL" sz="1100" b="0"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es-CL" sz="1100" u="none" strike="noStrike">
                          <a:effectLst/>
                        </a:rPr>
                        <a:t>2</a:t>
                      </a:r>
                      <a:endParaRPr lang="es-CL" sz="1100" b="0"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es-CL" sz="1100" u="none" strike="noStrike">
                          <a:effectLst/>
                        </a:rPr>
                        <a:t> </a:t>
                      </a:r>
                      <a:endParaRPr lang="es-CL" sz="1100" b="0"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es-CL" sz="1100" u="none" strike="noStrike">
                          <a:effectLst/>
                        </a:rPr>
                        <a:t>2</a:t>
                      </a:r>
                      <a:endParaRPr lang="es-CL" sz="1100" b="0"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es-CL" sz="1100" u="none" strike="noStrike">
                          <a:effectLst/>
                        </a:rPr>
                        <a:t>12</a:t>
                      </a:r>
                      <a:endParaRPr lang="es-CL" sz="1100" b="0" i="0" u="none" strike="noStrike">
                        <a:solidFill>
                          <a:srgbClr val="000000"/>
                        </a:solidFill>
                        <a:effectLst/>
                        <a:latin typeface="Calibri" panose="020F0502020204030204" pitchFamily="34" charset="0"/>
                      </a:endParaRPr>
                    </a:p>
                  </a:txBody>
                  <a:tcPr marL="0" marR="0" marT="0" marB="0" anchor="b"/>
                </a:tc>
                <a:extLst>
                  <a:ext uri="{0D108BD9-81ED-4DB2-BD59-A6C34878D82A}">
                    <a16:rowId xmlns:a16="http://schemas.microsoft.com/office/drawing/2014/main" val="1323948760"/>
                  </a:ext>
                </a:extLst>
              </a:tr>
              <a:tr h="237624">
                <a:tc>
                  <a:txBody>
                    <a:bodyPr/>
                    <a:lstStyle/>
                    <a:p>
                      <a:pPr algn="l" fontAlgn="b"/>
                      <a:r>
                        <a:rPr lang="es-CL" sz="1200" u="none" strike="noStrike">
                          <a:effectLst/>
                        </a:rPr>
                        <a:t>Mujeres en el Mundo Laboral</a:t>
                      </a:r>
                      <a:endParaRPr lang="es-CL" sz="1200" b="0"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es-CL" sz="1100" u="none" strike="noStrike">
                          <a:effectLst/>
                        </a:rPr>
                        <a:t>7</a:t>
                      </a:r>
                      <a:endParaRPr lang="es-CL" sz="1100" b="0"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es-CL" sz="1100" u="none" strike="noStrike">
                          <a:effectLst/>
                        </a:rPr>
                        <a:t>11</a:t>
                      </a:r>
                      <a:endParaRPr lang="es-CL" sz="1100" b="0"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es-CL" sz="1100" u="none" strike="noStrike">
                          <a:effectLst/>
                        </a:rPr>
                        <a:t>3</a:t>
                      </a:r>
                      <a:endParaRPr lang="es-CL" sz="1100" b="0"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es-CL" sz="1100" u="none" strike="noStrike">
                          <a:effectLst/>
                        </a:rPr>
                        <a:t> </a:t>
                      </a:r>
                      <a:endParaRPr lang="es-CL" sz="1100" b="0"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es-CL" sz="1100" u="none" strike="noStrike">
                          <a:effectLst/>
                        </a:rPr>
                        <a:t>4</a:t>
                      </a:r>
                      <a:endParaRPr lang="es-CL" sz="1100" b="0"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es-CL" sz="1100" u="none" strike="noStrike">
                          <a:effectLst/>
                        </a:rPr>
                        <a:t>25</a:t>
                      </a:r>
                      <a:endParaRPr lang="es-CL" sz="1100" b="0" i="0" u="none" strike="noStrike">
                        <a:solidFill>
                          <a:srgbClr val="000000"/>
                        </a:solidFill>
                        <a:effectLst/>
                        <a:latin typeface="Calibri" panose="020F0502020204030204" pitchFamily="34" charset="0"/>
                      </a:endParaRPr>
                    </a:p>
                  </a:txBody>
                  <a:tcPr marL="0" marR="0" marT="0" marB="0" anchor="b"/>
                </a:tc>
                <a:extLst>
                  <a:ext uri="{0D108BD9-81ED-4DB2-BD59-A6C34878D82A}">
                    <a16:rowId xmlns:a16="http://schemas.microsoft.com/office/drawing/2014/main" val="4231287188"/>
                  </a:ext>
                </a:extLst>
              </a:tr>
              <a:tr h="237624">
                <a:tc>
                  <a:txBody>
                    <a:bodyPr/>
                    <a:lstStyle/>
                    <a:p>
                      <a:pPr algn="l" fontAlgn="b"/>
                      <a:r>
                        <a:rPr lang="es-CL" sz="1200" u="none" strike="noStrike">
                          <a:effectLst/>
                        </a:rPr>
                        <a:t>Productividad de la Gran Minería del Cobre</a:t>
                      </a:r>
                      <a:endParaRPr lang="es-CL" sz="1200" b="0"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es-CL" sz="1100" u="none" strike="noStrike">
                          <a:effectLst/>
                        </a:rPr>
                        <a:t>12</a:t>
                      </a:r>
                      <a:endParaRPr lang="es-CL" sz="1100" b="0"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es-CL" sz="1100" u="none" strike="noStrike">
                          <a:effectLst/>
                        </a:rPr>
                        <a:t>9</a:t>
                      </a:r>
                      <a:endParaRPr lang="es-CL" sz="1100" b="0"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es-CL" sz="1100" u="none" strike="noStrike">
                          <a:effectLst/>
                        </a:rPr>
                        <a:t>14</a:t>
                      </a:r>
                      <a:endParaRPr lang="es-CL" sz="1100" b="0"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es-CL" sz="1100" u="none" strike="noStrike">
                          <a:effectLst/>
                        </a:rPr>
                        <a:t> </a:t>
                      </a:r>
                      <a:endParaRPr lang="es-CL" sz="1100" b="0"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es-CL" sz="1100" u="none" strike="noStrike">
                          <a:effectLst/>
                        </a:rPr>
                        <a:t>18</a:t>
                      </a:r>
                      <a:endParaRPr lang="es-CL" sz="1100" b="0"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es-CL" sz="1100" u="none" strike="noStrike">
                          <a:effectLst/>
                        </a:rPr>
                        <a:t>53</a:t>
                      </a:r>
                      <a:endParaRPr lang="es-CL" sz="1100" b="0" i="0" u="none" strike="noStrike">
                        <a:solidFill>
                          <a:srgbClr val="000000"/>
                        </a:solidFill>
                        <a:effectLst/>
                        <a:latin typeface="Calibri" panose="020F0502020204030204" pitchFamily="34" charset="0"/>
                      </a:endParaRPr>
                    </a:p>
                  </a:txBody>
                  <a:tcPr marL="0" marR="0" marT="0" marB="0" anchor="b"/>
                </a:tc>
                <a:extLst>
                  <a:ext uri="{0D108BD9-81ED-4DB2-BD59-A6C34878D82A}">
                    <a16:rowId xmlns:a16="http://schemas.microsoft.com/office/drawing/2014/main" val="1799084932"/>
                  </a:ext>
                </a:extLst>
              </a:tr>
              <a:tr h="237624">
                <a:tc>
                  <a:txBody>
                    <a:bodyPr/>
                    <a:lstStyle/>
                    <a:p>
                      <a:pPr algn="l" fontAlgn="b"/>
                      <a:r>
                        <a:rPr lang="es-CL" sz="1200" u="none" strike="noStrike">
                          <a:effectLst/>
                        </a:rPr>
                        <a:t>Productividad en el Sector de la Construcción</a:t>
                      </a:r>
                      <a:endParaRPr lang="es-CL" sz="1200" b="0"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es-CL" sz="1100" u="none" strike="noStrike">
                          <a:effectLst/>
                        </a:rPr>
                        <a:t>4</a:t>
                      </a:r>
                      <a:endParaRPr lang="es-CL" sz="1100" b="0"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es-CL" sz="1100" u="none" strike="noStrike">
                          <a:effectLst/>
                        </a:rPr>
                        <a:t>6</a:t>
                      </a:r>
                      <a:endParaRPr lang="es-CL" sz="1100" b="0"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es-CL" sz="1100" u="none" strike="noStrike">
                          <a:effectLst/>
                        </a:rPr>
                        <a:t>8</a:t>
                      </a:r>
                      <a:endParaRPr lang="es-CL" sz="1100" b="0"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es-CL" sz="1100" u="none" strike="noStrike">
                          <a:effectLst/>
                        </a:rPr>
                        <a:t> </a:t>
                      </a:r>
                      <a:endParaRPr lang="es-CL" sz="1100" b="0"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es-CL" sz="1100" u="none" strike="noStrike">
                          <a:effectLst/>
                        </a:rPr>
                        <a:t>55</a:t>
                      </a:r>
                      <a:endParaRPr lang="es-CL" sz="1100" b="0"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es-CL" sz="1100" u="none" strike="noStrike">
                          <a:effectLst/>
                        </a:rPr>
                        <a:t>73</a:t>
                      </a:r>
                      <a:endParaRPr lang="es-CL" sz="1100" b="0" i="0" u="none" strike="noStrike">
                        <a:solidFill>
                          <a:srgbClr val="000000"/>
                        </a:solidFill>
                        <a:effectLst/>
                        <a:latin typeface="Calibri" panose="020F0502020204030204" pitchFamily="34" charset="0"/>
                      </a:endParaRPr>
                    </a:p>
                  </a:txBody>
                  <a:tcPr marL="0" marR="0" marT="0" marB="0" anchor="b"/>
                </a:tc>
                <a:extLst>
                  <a:ext uri="{0D108BD9-81ED-4DB2-BD59-A6C34878D82A}">
                    <a16:rowId xmlns:a16="http://schemas.microsoft.com/office/drawing/2014/main" val="2391078854"/>
                  </a:ext>
                </a:extLst>
              </a:tr>
              <a:tr h="237624">
                <a:tc>
                  <a:txBody>
                    <a:bodyPr/>
                    <a:lstStyle/>
                    <a:p>
                      <a:pPr algn="l" fontAlgn="b"/>
                      <a:r>
                        <a:rPr lang="es-CL" sz="1200" u="none" strike="noStrike">
                          <a:effectLst/>
                        </a:rPr>
                        <a:t>Revisión de las Agendas de Productividad</a:t>
                      </a:r>
                      <a:endParaRPr lang="es-CL" sz="1200" b="0"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es-CL" sz="1100" u="none" strike="noStrike">
                          <a:effectLst/>
                        </a:rPr>
                        <a:t>4</a:t>
                      </a:r>
                      <a:endParaRPr lang="es-CL" sz="1100" b="0"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es-CL" sz="1100" u="none" strike="noStrike">
                          <a:effectLst/>
                        </a:rPr>
                        <a:t>8</a:t>
                      </a:r>
                      <a:endParaRPr lang="es-CL" sz="1100" b="0"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es-CL" sz="1100" u="none" strike="noStrike">
                          <a:effectLst/>
                        </a:rPr>
                        <a:t>6</a:t>
                      </a:r>
                      <a:endParaRPr lang="es-CL" sz="1100" b="0"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es-CL" sz="1100" u="none" strike="noStrike">
                          <a:effectLst/>
                        </a:rPr>
                        <a:t> </a:t>
                      </a:r>
                      <a:endParaRPr lang="es-CL" sz="1100" b="0"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es-CL" sz="1100" u="none" strike="noStrike">
                          <a:effectLst/>
                        </a:rPr>
                        <a:t>3</a:t>
                      </a:r>
                      <a:endParaRPr lang="es-CL" sz="1100" b="0"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es-CL" sz="1100" u="none" strike="noStrike">
                          <a:effectLst/>
                        </a:rPr>
                        <a:t>21</a:t>
                      </a:r>
                      <a:endParaRPr lang="es-CL" sz="1100" b="0" i="0" u="none" strike="noStrike">
                        <a:solidFill>
                          <a:srgbClr val="000000"/>
                        </a:solidFill>
                        <a:effectLst/>
                        <a:latin typeface="Calibri" panose="020F0502020204030204" pitchFamily="34" charset="0"/>
                      </a:endParaRPr>
                    </a:p>
                  </a:txBody>
                  <a:tcPr marL="0" marR="0" marT="0" marB="0" anchor="b"/>
                </a:tc>
                <a:extLst>
                  <a:ext uri="{0D108BD9-81ED-4DB2-BD59-A6C34878D82A}">
                    <a16:rowId xmlns:a16="http://schemas.microsoft.com/office/drawing/2014/main" val="1019369795"/>
                  </a:ext>
                </a:extLst>
              </a:tr>
              <a:tr h="237624">
                <a:tc>
                  <a:txBody>
                    <a:bodyPr/>
                    <a:lstStyle/>
                    <a:p>
                      <a:pPr algn="l" fontAlgn="b"/>
                      <a:r>
                        <a:rPr lang="es-CL" sz="1200" u="none" strike="noStrike">
                          <a:effectLst/>
                        </a:rPr>
                        <a:t>Revisión Regulatoria para MiPyMES</a:t>
                      </a:r>
                      <a:endParaRPr lang="es-CL" sz="1200" b="0"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es-CL" sz="1100" u="none" strike="noStrike">
                          <a:effectLst/>
                        </a:rPr>
                        <a:t> </a:t>
                      </a:r>
                      <a:endParaRPr lang="es-CL" sz="1100" b="0"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es-CL" sz="1100" u="none" strike="noStrike">
                          <a:effectLst/>
                        </a:rPr>
                        <a:t>1</a:t>
                      </a:r>
                      <a:endParaRPr lang="es-CL" sz="1100" b="0"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es-CL" sz="1100" u="none" strike="noStrike">
                          <a:effectLst/>
                        </a:rPr>
                        <a:t>2</a:t>
                      </a:r>
                      <a:endParaRPr lang="es-CL" sz="1100" b="0"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es-CL" sz="1100" u="none" strike="noStrike">
                          <a:effectLst/>
                        </a:rPr>
                        <a:t> </a:t>
                      </a:r>
                      <a:endParaRPr lang="es-CL" sz="1100" b="0"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es-CL" sz="1100" u="none" strike="noStrike">
                          <a:effectLst/>
                        </a:rPr>
                        <a:t>3</a:t>
                      </a:r>
                      <a:endParaRPr lang="es-CL" sz="1100" b="0"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es-CL" sz="1100" u="none" strike="noStrike">
                          <a:effectLst/>
                        </a:rPr>
                        <a:t>6</a:t>
                      </a:r>
                      <a:endParaRPr lang="es-CL" sz="1100" b="0" i="0" u="none" strike="noStrike">
                        <a:solidFill>
                          <a:srgbClr val="000000"/>
                        </a:solidFill>
                        <a:effectLst/>
                        <a:latin typeface="Calibri" panose="020F0502020204030204" pitchFamily="34" charset="0"/>
                      </a:endParaRPr>
                    </a:p>
                  </a:txBody>
                  <a:tcPr marL="0" marR="0" marT="0" marB="0" anchor="b"/>
                </a:tc>
                <a:extLst>
                  <a:ext uri="{0D108BD9-81ED-4DB2-BD59-A6C34878D82A}">
                    <a16:rowId xmlns:a16="http://schemas.microsoft.com/office/drawing/2014/main" val="1171400095"/>
                  </a:ext>
                </a:extLst>
              </a:tr>
              <a:tr h="237624">
                <a:tc>
                  <a:txBody>
                    <a:bodyPr/>
                    <a:lstStyle/>
                    <a:p>
                      <a:pPr algn="l" fontAlgn="b"/>
                      <a:r>
                        <a:rPr lang="es-CL" sz="1200" u="none" strike="noStrike">
                          <a:effectLst/>
                        </a:rPr>
                        <a:t>Tecnologías Disruptivas: Regulación de Plataformas </a:t>
                      </a:r>
                      <a:endParaRPr lang="es-CL" sz="1200" b="0"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es-CL" sz="1100" u="none" strike="noStrike">
                          <a:effectLst/>
                        </a:rPr>
                        <a:t>13</a:t>
                      </a:r>
                      <a:endParaRPr lang="es-CL" sz="1100" b="0"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es-CL" sz="1100" u="none" strike="noStrike">
                          <a:effectLst/>
                        </a:rPr>
                        <a:t>6</a:t>
                      </a:r>
                      <a:endParaRPr lang="es-CL" sz="1100" b="0"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es-CL" sz="1100" u="none" strike="noStrike">
                          <a:effectLst/>
                        </a:rPr>
                        <a:t>7</a:t>
                      </a:r>
                      <a:endParaRPr lang="es-CL" sz="1100" b="0"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es-CL" sz="1100" u="none" strike="noStrike">
                          <a:effectLst/>
                        </a:rPr>
                        <a:t> </a:t>
                      </a:r>
                      <a:endParaRPr lang="es-CL" sz="1100" b="0"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es-CL" sz="1100" u="none" strike="noStrike">
                          <a:effectLst/>
                        </a:rPr>
                        <a:t>15</a:t>
                      </a:r>
                      <a:endParaRPr lang="es-CL" sz="1100" b="0"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es-CL" sz="1100" u="none" strike="noStrike">
                          <a:effectLst/>
                        </a:rPr>
                        <a:t>41</a:t>
                      </a:r>
                      <a:endParaRPr lang="es-CL" sz="1100" b="0" i="0" u="none" strike="noStrike">
                        <a:solidFill>
                          <a:srgbClr val="000000"/>
                        </a:solidFill>
                        <a:effectLst/>
                        <a:latin typeface="Calibri" panose="020F0502020204030204" pitchFamily="34" charset="0"/>
                      </a:endParaRPr>
                    </a:p>
                  </a:txBody>
                  <a:tcPr marL="0" marR="0" marT="0" marB="0" anchor="b"/>
                </a:tc>
                <a:extLst>
                  <a:ext uri="{0D108BD9-81ED-4DB2-BD59-A6C34878D82A}">
                    <a16:rowId xmlns:a16="http://schemas.microsoft.com/office/drawing/2014/main" val="1797465356"/>
                  </a:ext>
                </a:extLst>
              </a:tr>
              <a:tr h="237624">
                <a:tc>
                  <a:txBody>
                    <a:bodyPr/>
                    <a:lstStyle/>
                    <a:p>
                      <a:pPr algn="l" fontAlgn="b"/>
                      <a:r>
                        <a:rPr lang="es-CL" sz="1200" u="none" strike="noStrike">
                          <a:effectLst/>
                        </a:rPr>
                        <a:t>Uso Eficiente de Quirófanos Electivos y Gestión de Lista de Espera Quirúrgica no GES</a:t>
                      </a:r>
                      <a:endParaRPr lang="es-CL" sz="1200" b="0"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es-CL" sz="1100" u="none" strike="noStrike" dirty="0">
                          <a:effectLst/>
                        </a:rPr>
                        <a:t> </a:t>
                      </a:r>
                      <a:endParaRPr lang="es-CL" sz="1100" b="0" i="0" u="none" strike="noStrike" dirty="0">
                        <a:solidFill>
                          <a:srgbClr val="000000"/>
                        </a:solidFill>
                        <a:effectLst/>
                        <a:latin typeface="Calibri" panose="020F0502020204030204" pitchFamily="34" charset="0"/>
                      </a:endParaRPr>
                    </a:p>
                  </a:txBody>
                  <a:tcPr marL="0" marR="0" marT="0" marB="0" anchor="b"/>
                </a:tc>
                <a:tc>
                  <a:txBody>
                    <a:bodyPr/>
                    <a:lstStyle/>
                    <a:p>
                      <a:pPr algn="ctr" fontAlgn="b"/>
                      <a:r>
                        <a:rPr lang="es-CL" sz="1100" u="none" strike="noStrike">
                          <a:effectLst/>
                        </a:rPr>
                        <a:t>5</a:t>
                      </a:r>
                      <a:endParaRPr lang="es-CL" sz="1100" b="0"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es-CL" sz="1100" u="none" strike="noStrike">
                          <a:effectLst/>
                        </a:rPr>
                        <a:t>3</a:t>
                      </a:r>
                      <a:endParaRPr lang="es-CL" sz="1100" b="0"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es-CL" sz="1100" u="none" strike="noStrike">
                          <a:effectLst/>
                        </a:rPr>
                        <a:t> </a:t>
                      </a:r>
                      <a:endParaRPr lang="es-CL" sz="1100" b="0"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es-CL" sz="1100" u="none" strike="noStrike">
                          <a:effectLst/>
                        </a:rPr>
                        <a:t>17</a:t>
                      </a:r>
                      <a:endParaRPr lang="es-CL" sz="1100" b="0"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es-CL" sz="1100" u="none" strike="noStrike">
                          <a:effectLst/>
                        </a:rPr>
                        <a:t>25</a:t>
                      </a:r>
                      <a:endParaRPr lang="es-CL" sz="1100" b="0" i="0" u="none" strike="noStrike">
                        <a:solidFill>
                          <a:srgbClr val="000000"/>
                        </a:solidFill>
                        <a:effectLst/>
                        <a:latin typeface="Calibri" panose="020F0502020204030204" pitchFamily="34" charset="0"/>
                      </a:endParaRPr>
                    </a:p>
                  </a:txBody>
                  <a:tcPr marL="0" marR="0" marT="0" marB="0" anchor="b"/>
                </a:tc>
                <a:extLst>
                  <a:ext uri="{0D108BD9-81ED-4DB2-BD59-A6C34878D82A}">
                    <a16:rowId xmlns:a16="http://schemas.microsoft.com/office/drawing/2014/main" val="1455976081"/>
                  </a:ext>
                </a:extLst>
              </a:tr>
              <a:tr h="237624">
                <a:tc>
                  <a:txBody>
                    <a:bodyPr/>
                    <a:lstStyle/>
                    <a:p>
                      <a:pPr algn="l" fontAlgn="ctr"/>
                      <a:r>
                        <a:rPr lang="es-CL" sz="1200" u="none" strike="noStrike">
                          <a:effectLst/>
                        </a:rPr>
                        <a:t>Análisis de los permisos sectoriales prioritarios para la inversión en Chile</a:t>
                      </a:r>
                      <a:endParaRPr lang="es-CL" sz="1200" b="0" i="0" u="none" strike="noStrike">
                        <a:solidFill>
                          <a:srgbClr val="000000"/>
                        </a:solidFill>
                        <a:effectLst/>
                        <a:latin typeface="Calibri" panose="020F0502020204030204" pitchFamily="34" charset="0"/>
                      </a:endParaRPr>
                    </a:p>
                  </a:txBody>
                  <a:tcPr marL="0" marR="0" marT="0" marB="0" anchor="ctr"/>
                </a:tc>
                <a:tc>
                  <a:txBody>
                    <a:bodyPr/>
                    <a:lstStyle/>
                    <a:p>
                      <a:pPr algn="ctr" fontAlgn="b"/>
                      <a:r>
                        <a:rPr lang="es-CL" sz="1100" u="none" strike="noStrike">
                          <a:effectLst/>
                        </a:rPr>
                        <a:t> </a:t>
                      </a:r>
                      <a:endParaRPr lang="es-CL" sz="1100" b="0"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es-CL" sz="1100" u="none" strike="noStrike">
                          <a:effectLst/>
                        </a:rPr>
                        <a:t>1</a:t>
                      </a:r>
                      <a:endParaRPr lang="es-CL" sz="1100" b="0"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es-CL" sz="1100" u="none" strike="noStrike">
                          <a:effectLst/>
                        </a:rPr>
                        <a:t>1</a:t>
                      </a:r>
                      <a:endParaRPr lang="es-CL" sz="1100" b="0"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es-CL" sz="1100" u="none" strike="noStrike">
                          <a:effectLst/>
                        </a:rPr>
                        <a:t> </a:t>
                      </a:r>
                      <a:endParaRPr lang="es-CL" sz="1100" b="0"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es-CL" sz="1100" u="none" strike="noStrike">
                          <a:effectLst/>
                        </a:rPr>
                        <a:t>7</a:t>
                      </a:r>
                      <a:endParaRPr lang="es-CL" sz="1100" b="0"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es-CL" sz="1100" u="none" strike="noStrike">
                          <a:effectLst/>
                        </a:rPr>
                        <a:t>9</a:t>
                      </a:r>
                      <a:endParaRPr lang="es-CL" sz="1100" b="0" i="0" u="none" strike="noStrike">
                        <a:solidFill>
                          <a:srgbClr val="000000"/>
                        </a:solidFill>
                        <a:effectLst/>
                        <a:latin typeface="Calibri" panose="020F0502020204030204" pitchFamily="34" charset="0"/>
                      </a:endParaRPr>
                    </a:p>
                  </a:txBody>
                  <a:tcPr marL="0" marR="0" marT="0" marB="0" anchor="b"/>
                </a:tc>
                <a:extLst>
                  <a:ext uri="{0D108BD9-81ED-4DB2-BD59-A6C34878D82A}">
                    <a16:rowId xmlns:a16="http://schemas.microsoft.com/office/drawing/2014/main" val="2717609703"/>
                  </a:ext>
                </a:extLst>
              </a:tr>
              <a:tr h="237624">
                <a:tc>
                  <a:txBody>
                    <a:bodyPr/>
                    <a:lstStyle/>
                    <a:p>
                      <a:pPr algn="l" fontAlgn="b"/>
                      <a:r>
                        <a:rPr lang="es-CL" sz="1200" u="none" strike="noStrike">
                          <a:effectLst/>
                        </a:rPr>
                        <a:t>Productividad en el Sector de las Telecomunicaciones</a:t>
                      </a:r>
                      <a:endParaRPr lang="es-CL" sz="1200" b="0"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es-CL" sz="1100" u="none" strike="noStrike">
                          <a:effectLst/>
                        </a:rPr>
                        <a:t> </a:t>
                      </a:r>
                      <a:endParaRPr lang="es-CL" sz="1100" b="0"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es-CL" sz="1100" u="none" strike="noStrike">
                          <a:effectLst/>
                        </a:rPr>
                        <a:t> </a:t>
                      </a:r>
                      <a:endParaRPr lang="es-CL" sz="1100" b="0"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es-CL" sz="1100" u="none" strike="noStrike">
                          <a:effectLst/>
                        </a:rPr>
                        <a:t>2</a:t>
                      </a:r>
                      <a:endParaRPr lang="es-CL" sz="1100" b="0"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es-CL" sz="1100" u="none" strike="noStrike">
                          <a:effectLst/>
                        </a:rPr>
                        <a:t> </a:t>
                      </a:r>
                      <a:endParaRPr lang="es-CL" sz="1100" b="0"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es-CL" sz="1100" u="none" strike="noStrike">
                          <a:effectLst/>
                        </a:rPr>
                        <a:t>49</a:t>
                      </a:r>
                      <a:endParaRPr lang="es-CL" sz="1100" b="0"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es-CL" sz="1100" u="none" strike="noStrike">
                          <a:effectLst/>
                        </a:rPr>
                        <a:t>51</a:t>
                      </a:r>
                      <a:endParaRPr lang="es-CL" sz="1100" b="0" i="0" u="none" strike="noStrike">
                        <a:solidFill>
                          <a:srgbClr val="000000"/>
                        </a:solidFill>
                        <a:effectLst/>
                        <a:latin typeface="Calibri" panose="020F0502020204030204" pitchFamily="34" charset="0"/>
                      </a:endParaRPr>
                    </a:p>
                  </a:txBody>
                  <a:tcPr marL="0" marR="0" marT="0" marB="0" anchor="b"/>
                </a:tc>
                <a:extLst>
                  <a:ext uri="{0D108BD9-81ED-4DB2-BD59-A6C34878D82A}">
                    <a16:rowId xmlns:a16="http://schemas.microsoft.com/office/drawing/2014/main" val="3782388009"/>
                  </a:ext>
                </a:extLst>
              </a:tr>
              <a:tr h="237624">
                <a:tc>
                  <a:txBody>
                    <a:bodyPr/>
                    <a:lstStyle/>
                    <a:p>
                      <a:pPr algn="l" fontAlgn="b"/>
                      <a:r>
                        <a:rPr lang="es-CL" sz="1200" b="1" u="none" strike="noStrike" dirty="0">
                          <a:effectLst/>
                        </a:rPr>
                        <a:t>Total general</a:t>
                      </a:r>
                      <a:endParaRPr lang="es-CL" sz="1200" b="1" i="0" u="none" strike="noStrike" dirty="0">
                        <a:solidFill>
                          <a:srgbClr val="F2F2F2"/>
                        </a:solidFill>
                        <a:effectLst/>
                        <a:latin typeface="Calibri" panose="020F0502020204030204" pitchFamily="34" charset="0"/>
                      </a:endParaRPr>
                    </a:p>
                  </a:txBody>
                  <a:tcPr marL="0" marR="0" marT="0" marB="0" anchor="b"/>
                </a:tc>
                <a:tc>
                  <a:txBody>
                    <a:bodyPr/>
                    <a:lstStyle/>
                    <a:p>
                      <a:pPr algn="ctr" fontAlgn="b"/>
                      <a:r>
                        <a:rPr lang="es-CL" sz="1100" b="1" u="none" strike="noStrike" dirty="0">
                          <a:effectLst/>
                        </a:rPr>
                        <a:t>56</a:t>
                      </a:r>
                      <a:endParaRPr lang="es-CL" sz="1100" b="1" i="0" u="none" strike="noStrike" dirty="0">
                        <a:solidFill>
                          <a:srgbClr val="F2F2F2"/>
                        </a:solidFill>
                        <a:effectLst/>
                        <a:latin typeface="Calibri" panose="020F0502020204030204" pitchFamily="34" charset="0"/>
                      </a:endParaRPr>
                    </a:p>
                  </a:txBody>
                  <a:tcPr marL="0" marR="0" marT="0" marB="0" anchor="b"/>
                </a:tc>
                <a:tc>
                  <a:txBody>
                    <a:bodyPr/>
                    <a:lstStyle/>
                    <a:p>
                      <a:pPr algn="ctr" fontAlgn="b"/>
                      <a:r>
                        <a:rPr lang="es-CL" sz="1100" b="1" u="none" strike="noStrike" dirty="0">
                          <a:effectLst/>
                        </a:rPr>
                        <a:t>68</a:t>
                      </a:r>
                      <a:endParaRPr lang="es-CL" sz="1100" b="1" i="0" u="none" strike="noStrike" dirty="0">
                        <a:solidFill>
                          <a:srgbClr val="F2F2F2"/>
                        </a:solidFill>
                        <a:effectLst/>
                        <a:latin typeface="Calibri" panose="020F0502020204030204" pitchFamily="34" charset="0"/>
                      </a:endParaRPr>
                    </a:p>
                  </a:txBody>
                  <a:tcPr marL="0" marR="0" marT="0" marB="0" anchor="b"/>
                </a:tc>
                <a:tc>
                  <a:txBody>
                    <a:bodyPr/>
                    <a:lstStyle/>
                    <a:p>
                      <a:pPr algn="ctr" fontAlgn="b"/>
                      <a:r>
                        <a:rPr lang="es-CL" sz="1100" b="1" u="none" strike="noStrike" dirty="0">
                          <a:effectLst/>
                        </a:rPr>
                        <a:t>90</a:t>
                      </a:r>
                      <a:endParaRPr lang="es-CL" sz="1100" b="1" i="0" u="none" strike="noStrike" dirty="0">
                        <a:solidFill>
                          <a:srgbClr val="F2F2F2"/>
                        </a:solidFill>
                        <a:effectLst/>
                        <a:latin typeface="Calibri" panose="020F0502020204030204" pitchFamily="34" charset="0"/>
                      </a:endParaRPr>
                    </a:p>
                  </a:txBody>
                  <a:tcPr marL="0" marR="0" marT="0" marB="0" anchor="b"/>
                </a:tc>
                <a:tc>
                  <a:txBody>
                    <a:bodyPr/>
                    <a:lstStyle/>
                    <a:p>
                      <a:pPr algn="ctr" fontAlgn="b"/>
                      <a:r>
                        <a:rPr lang="es-CL" sz="1100" b="1" u="none" strike="noStrike" dirty="0">
                          <a:effectLst/>
                        </a:rPr>
                        <a:t> </a:t>
                      </a:r>
                      <a:endParaRPr lang="es-CL" sz="1100" b="1" i="0" u="none" strike="noStrike" dirty="0">
                        <a:solidFill>
                          <a:srgbClr val="F2F2F2"/>
                        </a:solidFill>
                        <a:effectLst/>
                        <a:latin typeface="Calibri" panose="020F0502020204030204" pitchFamily="34" charset="0"/>
                      </a:endParaRPr>
                    </a:p>
                  </a:txBody>
                  <a:tcPr marL="0" marR="0" marT="0" marB="0" anchor="b"/>
                </a:tc>
                <a:tc>
                  <a:txBody>
                    <a:bodyPr/>
                    <a:lstStyle/>
                    <a:p>
                      <a:pPr algn="ctr" fontAlgn="b"/>
                      <a:r>
                        <a:rPr lang="es-CL" sz="1100" b="1" u="none" strike="noStrike" dirty="0">
                          <a:effectLst/>
                        </a:rPr>
                        <a:t>298</a:t>
                      </a:r>
                      <a:endParaRPr lang="es-CL" sz="1100" b="1" i="0" u="none" strike="noStrike" dirty="0">
                        <a:solidFill>
                          <a:srgbClr val="F2F2F2"/>
                        </a:solidFill>
                        <a:effectLst/>
                        <a:latin typeface="Calibri" panose="020F0502020204030204" pitchFamily="34" charset="0"/>
                      </a:endParaRPr>
                    </a:p>
                  </a:txBody>
                  <a:tcPr marL="0" marR="0" marT="0" marB="0" anchor="b"/>
                </a:tc>
                <a:tc>
                  <a:txBody>
                    <a:bodyPr/>
                    <a:lstStyle/>
                    <a:p>
                      <a:pPr algn="ctr" fontAlgn="b"/>
                      <a:r>
                        <a:rPr lang="es-CL" sz="1100" b="1" u="none" strike="noStrike" dirty="0">
                          <a:effectLst/>
                        </a:rPr>
                        <a:t>512</a:t>
                      </a:r>
                      <a:endParaRPr lang="es-CL" sz="1100" b="1" i="0" u="none" strike="noStrike" dirty="0">
                        <a:solidFill>
                          <a:srgbClr val="F2F2F2"/>
                        </a:solidFill>
                        <a:effectLst/>
                        <a:latin typeface="Calibri" panose="020F0502020204030204" pitchFamily="34" charset="0"/>
                      </a:endParaRPr>
                    </a:p>
                  </a:txBody>
                  <a:tcPr marL="0" marR="0" marT="0" marB="0" anchor="b"/>
                </a:tc>
                <a:extLst>
                  <a:ext uri="{0D108BD9-81ED-4DB2-BD59-A6C34878D82A}">
                    <a16:rowId xmlns:a16="http://schemas.microsoft.com/office/drawing/2014/main" val="372390349"/>
                  </a:ext>
                </a:extLst>
              </a:tr>
              <a:tr h="237624">
                <a:tc>
                  <a:txBody>
                    <a:bodyPr/>
                    <a:lstStyle/>
                    <a:p>
                      <a:pPr algn="l" fontAlgn="b"/>
                      <a:r>
                        <a:rPr lang="es-CL" sz="1200" b="1" u="none" strike="noStrike" dirty="0">
                          <a:effectLst/>
                        </a:rPr>
                        <a:t>Porcentaje</a:t>
                      </a:r>
                      <a:endParaRPr lang="es-CL" sz="1200" b="1" i="0" u="none" strike="noStrike" dirty="0">
                        <a:solidFill>
                          <a:srgbClr val="000000"/>
                        </a:solidFill>
                        <a:effectLst/>
                        <a:latin typeface="Calibri" panose="020F0502020204030204" pitchFamily="34" charset="0"/>
                      </a:endParaRPr>
                    </a:p>
                  </a:txBody>
                  <a:tcPr marL="0" marR="0" marT="0" marB="0" anchor="b"/>
                </a:tc>
                <a:tc>
                  <a:txBody>
                    <a:bodyPr/>
                    <a:lstStyle/>
                    <a:p>
                      <a:pPr algn="ctr" fontAlgn="b"/>
                      <a:r>
                        <a:rPr lang="es-CL" sz="1100" b="1" i="0" u="none" strike="noStrike" dirty="0">
                          <a:solidFill>
                            <a:srgbClr val="000000"/>
                          </a:solidFill>
                          <a:effectLst/>
                          <a:latin typeface="Calibri" panose="020F0502020204030204" pitchFamily="34" charset="0"/>
                        </a:rPr>
                        <a:t>11%</a:t>
                      </a:r>
                    </a:p>
                  </a:txBody>
                  <a:tcPr marL="0" marR="0" marT="0" marB="0" anchor="b"/>
                </a:tc>
                <a:tc>
                  <a:txBody>
                    <a:bodyPr/>
                    <a:lstStyle/>
                    <a:p>
                      <a:pPr algn="ctr" fontAlgn="b"/>
                      <a:r>
                        <a:rPr lang="es-CL" sz="1100" b="1" u="none" strike="noStrike" dirty="0">
                          <a:effectLst/>
                        </a:rPr>
                        <a:t>13%</a:t>
                      </a:r>
                      <a:endParaRPr lang="es-CL" sz="1100" b="1" i="0" u="none" strike="noStrike" dirty="0">
                        <a:solidFill>
                          <a:srgbClr val="000000"/>
                        </a:solidFill>
                        <a:effectLst/>
                        <a:latin typeface="Calibri" panose="020F0502020204030204" pitchFamily="34" charset="0"/>
                      </a:endParaRPr>
                    </a:p>
                  </a:txBody>
                  <a:tcPr marL="0" marR="0" marT="0" marB="0" anchor="b"/>
                </a:tc>
                <a:tc>
                  <a:txBody>
                    <a:bodyPr/>
                    <a:lstStyle/>
                    <a:p>
                      <a:pPr algn="ctr" fontAlgn="b"/>
                      <a:r>
                        <a:rPr lang="es-CL" sz="1100" b="1" u="none" strike="noStrike" dirty="0">
                          <a:effectLst/>
                        </a:rPr>
                        <a:t>18%</a:t>
                      </a:r>
                      <a:endParaRPr lang="es-CL" sz="1100" b="1" i="0" u="none" strike="noStrike" dirty="0">
                        <a:solidFill>
                          <a:srgbClr val="000000"/>
                        </a:solidFill>
                        <a:effectLst/>
                        <a:latin typeface="Calibri" panose="020F0502020204030204" pitchFamily="34" charset="0"/>
                      </a:endParaRPr>
                    </a:p>
                  </a:txBody>
                  <a:tcPr marL="0" marR="0" marT="0" marB="0" anchor="b"/>
                </a:tc>
                <a:tc>
                  <a:txBody>
                    <a:bodyPr/>
                    <a:lstStyle/>
                    <a:p>
                      <a:pPr algn="ctr" fontAlgn="b"/>
                      <a:endParaRPr lang="es-CL" sz="1100" b="1"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es-CL" sz="1100" b="1" u="none" strike="noStrike">
                          <a:effectLst/>
                        </a:rPr>
                        <a:t>58%</a:t>
                      </a:r>
                      <a:endParaRPr lang="es-CL" sz="1100" b="1" i="0" u="none" strike="noStrike">
                        <a:solidFill>
                          <a:srgbClr val="000000"/>
                        </a:solidFill>
                        <a:effectLst/>
                        <a:latin typeface="Calibri" panose="020F0502020204030204" pitchFamily="34" charset="0"/>
                      </a:endParaRPr>
                    </a:p>
                  </a:txBody>
                  <a:tcPr marL="0" marR="0" marT="0" marB="0" anchor="b"/>
                </a:tc>
                <a:tc>
                  <a:txBody>
                    <a:bodyPr/>
                    <a:lstStyle/>
                    <a:p>
                      <a:pPr algn="ctr" fontAlgn="b"/>
                      <a:endParaRPr lang="es-CL" sz="1100" b="1" i="0" u="none" strike="noStrike" dirty="0">
                        <a:solidFill>
                          <a:srgbClr val="000000"/>
                        </a:solidFill>
                        <a:effectLst/>
                        <a:latin typeface="Calibri" panose="020F0502020204030204" pitchFamily="34" charset="0"/>
                      </a:endParaRPr>
                    </a:p>
                  </a:txBody>
                  <a:tcPr marL="0" marR="0" marT="0" marB="0" anchor="b"/>
                </a:tc>
                <a:extLst>
                  <a:ext uri="{0D108BD9-81ED-4DB2-BD59-A6C34878D82A}">
                    <a16:rowId xmlns:a16="http://schemas.microsoft.com/office/drawing/2014/main" val="4019757088"/>
                  </a:ext>
                </a:extLst>
              </a:tr>
            </a:tbl>
          </a:graphicData>
        </a:graphic>
      </p:graphicFrame>
    </p:spTree>
    <p:extLst>
      <p:ext uri="{BB962C8B-B14F-4D97-AF65-F5344CB8AC3E}">
        <p14:creationId xmlns:p14="http://schemas.microsoft.com/office/powerpoint/2010/main" val="270661241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A76A22-E5D9-EA46-D608-3823D401A67A}"/>
              </a:ext>
            </a:extLst>
          </p:cNvPr>
          <p:cNvSpPr>
            <a:spLocks noGrp="1"/>
          </p:cNvSpPr>
          <p:nvPr>
            <p:ph type="title"/>
          </p:nvPr>
        </p:nvSpPr>
        <p:spPr/>
        <p:txBody>
          <a:bodyPr/>
          <a:lstStyle/>
          <a:p>
            <a:r>
              <a:rPr lang="es-CL" sz="4000" b="1">
                <a:solidFill>
                  <a:srgbClr val="E03B26"/>
                </a:solidFill>
                <a:latin typeface="gobCL" pitchFamily="2" charset="77"/>
              </a:rPr>
              <a:t>Agenda</a:t>
            </a:r>
          </a:p>
        </p:txBody>
      </p:sp>
      <p:sp>
        <p:nvSpPr>
          <p:cNvPr id="4" name="Content Placeholder 3">
            <a:extLst>
              <a:ext uri="{FF2B5EF4-FFF2-40B4-BE49-F238E27FC236}">
                <a16:creationId xmlns:a16="http://schemas.microsoft.com/office/drawing/2014/main" id="{0BAB4AB4-E68D-1734-224E-91057F8039BB}"/>
              </a:ext>
            </a:extLst>
          </p:cNvPr>
          <p:cNvSpPr>
            <a:spLocks noGrp="1"/>
          </p:cNvSpPr>
          <p:nvPr>
            <p:ph idx="1"/>
          </p:nvPr>
        </p:nvSpPr>
        <p:spPr>
          <a:xfrm>
            <a:off x="838200" y="1825625"/>
            <a:ext cx="10515600" cy="4351338"/>
          </a:xfrm>
        </p:spPr>
        <p:txBody>
          <a:bodyPr vert="horz" lIns="91440" tIns="45720" rIns="91440" bIns="45720" rtlCol="0" anchor="t">
            <a:normAutofit/>
          </a:bodyPr>
          <a:lstStyle/>
          <a:p>
            <a:pPr marL="514350" indent="-514350" algn="just">
              <a:lnSpc>
                <a:spcPct val="170000"/>
              </a:lnSpc>
              <a:buFont typeface="+mj-lt"/>
              <a:buAutoNum type="arabicPeriod"/>
            </a:pPr>
            <a:r>
              <a:rPr lang="es-ES" sz="2600" dirty="0">
                <a:latin typeface="gobCL" panose="02000603050000020004" pitchFamily="50" charset="0"/>
                <a:cs typeface="Calibri"/>
              </a:rPr>
              <a:t>Reporte CNEP 2024</a:t>
            </a:r>
          </a:p>
          <a:p>
            <a:pPr marL="514350" indent="-514350" algn="just">
              <a:lnSpc>
                <a:spcPct val="170000"/>
              </a:lnSpc>
              <a:buFont typeface="+mj-lt"/>
              <a:buAutoNum type="arabicPeriod"/>
            </a:pPr>
            <a:r>
              <a:rPr lang="es-ES" sz="2600" b="1" dirty="0">
                <a:solidFill>
                  <a:srgbClr val="EB8A2D"/>
                </a:solidFill>
                <a:latin typeface="gobCL" panose="02000603050000020004" pitchFamily="50" charset="0"/>
                <a:cs typeface="Calibri"/>
              </a:rPr>
              <a:t>Productividad: ¿Qué es y cómo se calcula?</a:t>
            </a:r>
          </a:p>
          <a:p>
            <a:pPr marL="514350" indent="-514350" algn="just">
              <a:lnSpc>
                <a:spcPct val="170000"/>
              </a:lnSpc>
              <a:buFont typeface="+mj-lt"/>
              <a:buAutoNum type="arabicPeriod"/>
            </a:pPr>
            <a:r>
              <a:rPr lang="es-ES" sz="2600" dirty="0">
                <a:latin typeface="gobCL" panose="02000603050000020004" pitchFamily="50" charset="0"/>
                <a:cs typeface="Calibri"/>
              </a:rPr>
              <a:t>Estimación de la PTF 2024</a:t>
            </a:r>
          </a:p>
          <a:p>
            <a:pPr marL="514350" indent="-514350" algn="just">
              <a:lnSpc>
                <a:spcPct val="170000"/>
              </a:lnSpc>
              <a:buFont typeface="+mj-lt"/>
              <a:buAutoNum type="arabicPeriod"/>
            </a:pPr>
            <a:r>
              <a:rPr lang="es-ES" sz="2600" dirty="0">
                <a:latin typeface="gobCL" panose="02000603050000020004" pitchFamily="50" charset="0"/>
                <a:cs typeface="Calibri"/>
              </a:rPr>
              <a:t>Productividad Laboral</a:t>
            </a:r>
          </a:p>
          <a:p>
            <a:pPr marL="514350" indent="-514350" algn="just">
              <a:lnSpc>
                <a:spcPct val="170000"/>
              </a:lnSpc>
              <a:buFont typeface="+mj-lt"/>
              <a:buAutoNum type="arabicPeriod"/>
            </a:pPr>
            <a:endParaRPr lang="es-ES" sz="2200" dirty="0">
              <a:latin typeface="gobCL" panose="02000603050000020004" pitchFamily="50" charset="0"/>
              <a:cs typeface="Calibri"/>
            </a:endParaRPr>
          </a:p>
          <a:p>
            <a:pPr marL="514350" indent="-514350" algn="just">
              <a:lnSpc>
                <a:spcPct val="200000"/>
              </a:lnSpc>
              <a:buFont typeface="+mj-lt"/>
              <a:buAutoNum type="arabicPeriod"/>
            </a:pPr>
            <a:endParaRPr lang="es-ES" sz="2600" dirty="0">
              <a:latin typeface="gobCL" panose="02000603050000020004" pitchFamily="50" charset="0"/>
              <a:cs typeface="Calibri"/>
            </a:endParaRPr>
          </a:p>
        </p:txBody>
      </p:sp>
      <p:pic>
        <p:nvPicPr>
          <p:cNvPr id="5" name="Imagen 4">
            <a:extLst>
              <a:ext uri="{FF2B5EF4-FFF2-40B4-BE49-F238E27FC236}">
                <a16:creationId xmlns:a16="http://schemas.microsoft.com/office/drawing/2014/main" id="{B3F7C1ED-D548-13D0-D451-4DC8E6912BF0}"/>
              </a:ext>
            </a:extLst>
          </p:cNvPr>
          <p:cNvPicPr>
            <a:picLocks noChangeAspect="1"/>
          </p:cNvPicPr>
          <p:nvPr/>
        </p:nvPicPr>
        <p:blipFill>
          <a:blip r:embed="rId3"/>
          <a:stretch>
            <a:fillRect/>
          </a:stretch>
        </p:blipFill>
        <p:spPr>
          <a:xfrm>
            <a:off x="10869617" y="6158242"/>
            <a:ext cx="1214363" cy="541867"/>
          </a:xfrm>
          <a:prstGeom prst="rect">
            <a:avLst/>
          </a:prstGeom>
        </p:spPr>
      </p:pic>
    </p:spTree>
    <p:extLst>
      <p:ext uri="{BB962C8B-B14F-4D97-AF65-F5344CB8AC3E}">
        <p14:creationId xmlns:p14="http://schemas.microsoft.com/office/powerpoint/2010/main" val="242881473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Marcador de texto 2">
            <a:extLst>
              <a:ext uri="{FF2B5EF4-FFF2-40B4-BE49-F238E27FC236}">
                <a16:creationId xmlns:a16="http://schemas.microsoft.com/office/drawing/2014/main" id="{3DBE83E6-588F-22B1-2937-968776DFAEC6}"/>
              </a:ext>
            </a:extLst>
          </p:cNvPr>
          <p:cNvSpPr txBox="1">
            <a:spLocks/>
          </p:cNvSpPr>
          <p:nvPr/>
        </p:nvSpPr>
        <p:spPr>
          <a:xfrm>
            <a:off x="838200" y="1590385"/>
            <a:ext cx="10515600" cy="4072517"/>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lnSpc>
                <a:spcPct val="100000"/>
              </a:lnSpc>
              <a:spcBef>
                <a:spcPts val="600"/>
              </a:spcBef>
              <a:spcAft>
                <a:spcPts val="600"/>
              </a:spcAft>
              <a:buClr>
                <a:srgbClr val="EB8A2D"/>
              </a:buClr>
            </a:pPr>
            <a:r>
              <a:rPr lang="es-CL" sz="2400">
                <a:solidFill>
                  <a:schemeClr val="tx1">
                    <a:lumMod val="95000"/>
                    <a:lumOff val="5000"/>
                  </a:schemeClr>
                </a:solidFill>
                <a:effectLst/>
                <a:latin typeface="gobCL" panose="02000603050000020004" pitchFamily="50" charset="0"/>
                <a:ea typeface="Calibri" panose="020F0502020204030204" pitchFamily="34" charset="0"/>
                <a:cs typeface="Times New Roman" panose="02020603050405020304" pitchFamily="18" charset="0"/>
              </a:rPr>
              <a:t>Medida de cuánto producto puede generarse </a:t>
            </a:r>
            <a:r>
              <a:rPr lang="es-CL" sz="2400">
                <a:solidFill>
                  <a:schemeClr val="tx1">
                    <a:lumMod val="95000"/>
                    <a:lumOff val="5000"/>
                  </a:schemeClr>
                </a:solidFill>
                <a:latin typeface="gobCL" panose="02000603050000020004" pitchFamily="50" charset="0"/>
                <a:ea typeface="Calibri" panose="020F0502020204030204" pitchFamily="34" charset="0"/>
                <a:cs typeface="Times New Roman" panose="02020603050405020304" pitchFamily="18" charset="0"/>
              </a:rPr>
              <a:t>por unidad de factor productivo</a:t>
            </a:r>
          </a:p>
          <a:p>
            <a:pPr lvl="1" algn="just">
              <a:lnSpc>
                <a:spcPct val="100000"/>
              </a:lnSpc>
              <a:spcBef>
                <a:spcPts val="600"/>
              </a:spcBef>
              <a:spcAft>
                <a:spcPts val="600"/>
              </a:spcAft>
              <a:buClr>
                <a:srgbClr val="EB8A2D"/>
              </a:buClr>
            </a:pPr>
            <a:r>
              <a:rPr lang="es-CL" sz="2000">
                <a:solidFill>
                  <a:schemeClr val="tx1">
                    <a:lumMod val="95000"/>
                    <a:lumOff val="5000"/>
                  </a:schemeClr>
                </a:solidFill>
                <a:latin typeface="gobCL" panose="02000603050000020004" pitchFamily="50" charset="0"/>
                <a:ea typeface="Calibri" panose="020F0502020204030204" pitchFamily="34" charset="0"/>
                <a:cs typeface="Times New Roman" panose="02020603050405020304" pitchFamily="18" charset="0"/>
              </a:rPr>
              <a:t>Mide la eficiencia con la que se utiliza los factores de producción (como capital y trabajo) en una economía para producir</a:t>
            </a:r>
          </a:p>
          <a:p>
            <a:pPr lvl="1" algn="just">
              <a:lnSpc>
                <a:spcPct val="100000"/>
              </a:lnSpc>
              <a:spcBef>
                <a:spcPts val="600"/>
              </a:spcBef>
              <a:spcAft>
                <a:spcPts val="600"/>
              </a:spcAft>
              <a:buClr>
                <a:srgbClr val="EB8A2D"/>
              </a:buClr>
            </a:pPr>
            <a:r>
              <a:rPr lang="es-CL" sz="2000">
                <a:solidFill>
                  <a:schemeClr val="tx1">
                    <a:lumMod val="95000"/>
                    <a:lumOff val="5000"/>
                  </a:schemeClr>
                </a:solidFill>
                <a:latin typeface="gobCL" panose="02000603050000020004" pitchFamily="50" charset="0"/>
                <a:ea typeface="Calibri" panose="020F0502020204030204" pitchFamily="34" charset="0"/>
                <a:cs typeface="Times New Roman" panose="02020603050405020304" pitchFamily="18" charset="0"/>
              </a:rPr>
              <a:t>Es un medio por el cual se puede aumentar o reducir la producción manteniendo el nivel de factores constantes</a:t>
            </a:r>
          </a:p>
          <a:p>
            <a:pPr lvl="1" algn="just">
              <a:lnSpc>
                <a:spcPct val="100000"/>
              </a:lnSpc>
              <a:spcBef>
                <a:spcPts val="600"/>
              </a:spcBef>
              <a:spcAft>
                <a:spcPts val="600"/>
              </a:spcAft>
              <a:buClr>
                <a:srgbClr val="EB8A2D"/>
              </a:buClr>
            </a:pPr>
            <a:endParaRPr lang="es-CL" sz="2400">
              <a:solidFill>
                <a:schemeClr val="tx1">
                  <a:lumMod val="95000"/>
                  <a:lumOff val="5000"/>
                </a:schemeClr>
              </a:solidFill>
              <a:effectLst/>
              <a:latin typeface="gobCL" panose="02000603050000020004" pitchFamily="50" charset="0"/>
              <a:ea typeface="Calibri" panose="020F0502020204030204" pitchFamily="34" charset="0"/>
              <a:cs typeface="Times New Roman" panose="02020603050405020304" pitchFamily="18" charset="0"/>
            </a:endParaRPr>
          </a:p>
          <a:p>
            <a:pPr algn="just">
              <a:lnSpc>
                <a:spcPct val="100000"/>
              </a:lnSpc>
              <a:spcBef>
                <a:spcPts val="600"/>
              </a:spcBef>
              <a:spcAft>
                <a:spcPts val="600"/>
              </a:spcAft>
              <a:buClr>
                <a:srgbClr val="EB8A2D"/>
              </a:buClr>
            </a:pPr>
            <a:r>
              <a:rPr lang="es-CL" sz="2400">
                <a:solidFill>
                  <a:schemeClr val="tx1">
                    <a:lumMod val="95000"/>
                    <a:lumOff val="5000"/>
                  </a:schemeClr>
                </a:solidFill>
                <a:effectLst/>
                <a:latin typeface="gobCL" panose="02000603050000020004" pitchFamily="50" charset="0"/>
                <a:ea typeface="Calibri" panose="020F0502020204030204" pitchFamily="34" charset="0"/>
                <a:cs typeface="Times New Roman" panose="02020603050405020304" pitchFamily="18" charset="0"/>
              </a:rPr>
              <a:t>Existen diferentes formas de medir la productividad </a:t>
            </a:r>
          </a:p>
          <a:p>
            <a:pPr lvl="1" algn="just">
              <a:lnSpc>
                <a:spcPct val="100000"/>
              </a:lnSpc>
              <a:spcBef>
                <a:spcPts val="600"/>
              </a:spcBef>
              <a:spcAft>
                <a:spcPts val="600"/>
              </a:spcAft>
              <a:buClr>
                <a:srgbClr val="EB8A2D"/>
              </a:buClr>
            </a:pPr>
            <a:r>
              <a:rPr lang="es-CL" sz="2000">
                <a:solidFill>
                  <a:schemeClr val="tx1">
                    <a:lumMod val="95000"/>
                    <a:lumOff val="5000"/>
                  </a:schemeClr>
                </a:solidFill>
                <a:latin typeface="gobCL" panose="02000603050000020004" pitchFamily="50" charset="0"/>
                <a:ea typeface="Calibri" panose="020F0502020204030204" pitchFamily="34" charset="0"/>
                <a:cs typeface="Times New Roman" panose="02020603050405020304" pitchFamily="18" charset="0"/>
              </a:rPr>
              <a:t>Productividad laboral </a:t>
            </a:r>
          </a:p>
          <a:p>
            <a:pPr lvl="1" algn="just">
              <a:lnSpc>
                <a:spcPct val="100000"/>
              </a:lnSpc>
              <a:spcBef>
                <a:spcPts val="600"/>
              </a:spcBef>
              <a:spcAft>
                <a:spcPts val="600"/>
              </a:spcAft>
              <a:buClr>
                <a:srgbClr val="EB8A2D"/>
              </a:buClr>
            </a:pPr>
            <a:r>
              <a:rPr lang="es-CL" sz="2000">
                <a:solidFill>
                  <a:schemeClr val="tx1">
                    <a:lumMod val="95000"/>
                    <a:lumOff val="5000"/>
                  </a:schemeClr>
                </a:solidFill>
                <a:effectLst/>
                <a:latin typeface="gobCL" panose="02000603050000020004" pitchFamily="50" charset="0"/>
                <a:ea typeface="Calibri" panose="020F0502020204030204" pitchFamily="34" charset="0"/>
                <a:cs typeface="Times New Roman" panose="02020603050405020304" pitchFamily="18" charset="0"/>
              </a:rPr>
              <a:t>Productividad Total de Factores (PTF)</a:t>
            </a:r>
          </a:p>
          <a:p>
            <a:pPr lvl="1" algn="just">
              <a:lnSpc>
                <a:spcPct val="100000"/>
              </a:lnSpc>
              <a:spcBef>
                <a:spcPts val="600"/>
              </a:spcBef>
              <a:spcAft>
                <a:spcPts val="600"/>
              </a:spcAft>
              <a:buClr>
                <a:srgbClr val="EB8A2D"/>
              </a:buClr>
            </a:pPr>
            <a:endParaRPr lang="es-CL" sz="2000">
              <a:solidFill>
                <a:schemeClr val="tx1">
                  <a:lumMod val="95000"/>
                  <a:lumOff val="5000"/>
                </a:schemeClr>
              </a:solidFill>
              <a:effectLst/>
              <a:latin typeface="gobCL" panose="02000603050000020004" pitchFamily="50" charset="0"/>
              <a:ea typeface="Calibri" panose="020F0502020204030204" pitchFamily="34" charset="0"/>
              <a:cs typeface="Times New Roman" panose="02020603050405020304" pitchFamily="18" charset="0"/>
            </a:endParaRPr>
          </a:p>
        </p:txBody>
      </p:sp>
      <p:pic>
        <p:nvPicPr>
          <p:cNvPr id="14" name="Imagen 4">
            <a:extLst>
              <a:ext uri="{FF2B5EF4-FFF2-40B4-BE49-F238E27FC236}">
                <a16:creationId xmlns:a16="http://schemas.microsoft.com/office/drawing/2014/main" id="{E625FF39-BF6A-BC3E-443B-2136BC16044D}"/>
              </a:ext>
            </a:extLst>
          </p:cNvPr>
          <p:cNvPicPr>
            <a:picLocks noChangeAspect="1"/>
          </p:cNvPicPr>
          <p:nvPr/>
        </p:nvPicPr>
        <p:blipFill>
          <a:blip r:embed="rId3"/>
          <a:stretch>
            <a:fillRect/>
          </a:stretch>
        </p:blipFill>
        <p:spPr>
          <a:xfrm>
            <a:off x="10869617" y="6158242"/>
            <a:ext cx="1214363" cy="541867"/>
          </a:xfrm>
          <a:prstGeom prst="rect">
            <a:avLst/>
          </a:prstGeom>
        </p:spPr>
      </p:pic>
      <p:sp>
        <p:nvSpPr>
          <p:cNvPr id="20" name="Título 1">
            <a:extLst>
              <a:ext uri="{FF2B5EF4-FFF2-40B4-BE49-F238E27FC236}">
                <a16:creationId xmlns:a16="http://schemas.microsoft.com/office/drawing/2014/main" id="{8E74F7B6-87C1-0338-4504-2A01A3715C28}"/>
              </a:ext>
            </a:extLst>
          </p:cNvPr>
          <p:cNvSpPr>
            <a:spLocks noGrp="1"/>
          </p:cNvSpPr>
          <p:nvPr>
            <p:ph type="title"/>
          </p:nvPr>
        </p:nvSpPr>
        <p:spPr>
          <a:xfrm>
            <a:off x="838200" y="264822"/>
            <a:ext cx="10515600" cy="1325563"/>
          </a:xfrm>
        </p:spPr>
        <p:txBody>
          <a:bodyPr>
            <a:normAutofit/>
          </a:bodyPr>
          <a:lstStyle/>
          <a:p>
            <a:r>
              <a:rPr lang="es-CL" sz="3600" b="1">
                <a:solidFill>
                  <a:srgbClr val="E03B26"/>
                </a:solidFill>
                <a:latin typeface="gobCL" pitchFamily="2" charset="77"/>
                <a:cs typeface="Arial"/>
              </a:rPr>
              <a:t>Productividad: </a:t>
            </a:r>
            <a:r>
              <a:rPr lang="es-CL" sz="3600">
                <a:solidFill>
                  <a:srgbClr val="E03B26"/>
                </a:solidFill>
                <a:latin typeface="gobCL" pitchFamily="2" charset="77"/>
                <a:cs typeface="Arial"/>
              </a:rPr>
              <a:t>¿Qué es? </a:t>
            </a:r>
            <a:r>
              <a:rPr lang="es-CL" sz="3600" b="1">
                <a:solidFill>
                  <a:srgbClr val="E03B26"/>
                </a:solidFill>
                <a:latin typeface="gobCL" pitchFamily="2" charset="77"/>
                <a:cs typeface="Arial"/>
              </a:rPr>
              <a:t> </a:t>
            </a:r>
            <a:endParaRPr lang="es-ES_tradnl" sz="3600">
              <a:solidFill>
                <a:srgbClr val="E03B26"/>
              </a:solidFill>
              <a:latin typeface="gobCL" pitchFamily="2" charset="77"/>
              <a:cs typeface="Arial"/>
            </a:endParaRPr>
          </a:p>
        </p:txBody>
      </p:sp>
    </p:spTree>
    <p:extLst>
      <p:ext uri="{BB962C8B-B14F-4D97-AF65-F5344CB8AC3E}">
        <p14:creationId xmlns:p14="http://schemas.microsoft.com/office/powerpoint/2010/main" val="366759145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Marcador de texto 2">
            <a:extLst>
              <a:ext uri="{FF2B5EF4-FFF2-40B4-BE49-F238E27FC236}">
                <a16:creationId xmlns:a16="http://schemas.microsoft.com/office/drawing/2014/main" id="{3DBE83E6-588F-22B1-2937-968776DFAEC6}"/>
              </a:ext>
            </a:extLst>
          </p:cNvPr>
          <p:cNvSpPr txBox="1">
            <a:spLocks/>
          </p:cNvSpPr>
          <p:nvPr/>
        </p:nvSpPr>
        <p:spPr>
          <a:xfrm>
            <a:off x="838200" y="1590385"/>
            <a:ext cx="10515600" cy="4072517"/>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lnSpc>
                <a:spcPct val="100000"/>
              </a:lnSpc>
              <a:spcBef>
                <a:spcPts val="600"/>
              </a:spcBef>
              <a:spcAft>
                <a:spcPts val="600"/>
              </a:spcAft>
              <a:buClr>
                <a:srgbClr val="EB8A2D"/>
              </a:buClr>
            </a:pPr>
            <a:r>
              <a:rPr lang="es-CL" sz="2400">
                <a:solidFill>
                  <a:schemeClr val="tx1">
                    <a:lumMod val="95000"/>
                    <a:lumOff val="5000"/>
                  </a:schemeClr>
                </a:solidFill>
                <a:latin typeface="gobCL" panose="02000603050000020004" pitchFamily="50" charset="0"/>
                <a:ea typeface="Calibri" panose="020F0502020204030204" pitchFamily="34" charset="0"/>
                <a:cs typeface="Times New Roman" panose="02020603050405020304" pitchFamily="18" charset="0"/>
              </a:rPr>
              <a:t>Medida de productividad </a:t>
            </a:r>
            <a:r>
              <a:rPr lang="es-CL" sz="2400" b="1" i="1">
                <a:solidFill>
                  <a:schemeClr val="tx1">
                    <a:lumMod val="95000"/>
                    <a:lumOff val="5000"/>
                  </a:schemeClr>
                </a:solidFill>
                <a:latin typeface="gobCL" panose="02000603050000020004" pitchFamily="50" charset="0"/>
                <a:ea typeface="Calibri" panose="020F0502020204030204" pitchFamily="34" charset="0"/>
                <a:cs typeface="Times New Roman" panose="02020603050405020304" pitchFamily="18" charset="0"/>
              </a:rPr>
              <a:t>multifactorial</a:t>
            </a:r>
          </a:p>
          <a:p>
            <a:pPr algn="just">
              <a:lnSpc>
                <a:spcPct val="100000"/>
              </a:lnSpc>
              <a:spcBef>
                <a:spcPts val="600"/>
              </a:spcBef>
              <a:spcAft>
                <a:spcPts val="600"/>
              </a:spcAft>
              <a:buClr>
                <a:srgbClr val="EB8A2D"/>
              </a:buClr>
            </a:pPr>
            <a:r>
              <a:rPr lang="es-CL" sz="2400">
                <a:solidFill>
                  <a:schemeClr val="tx1">
                    <a:lumMod val="95000"/>
                    <a:lumOff val="5000"/>
                  </a:schemeClr>
                </a:solidFill>
                <a:latin typeface="gobCL" panose="02000603050000020004" pitchFamily="50" charset="0"/>
                <a:ea typeface="Calibri" panose="020F0502020204030204" pitchFamily="34" charset="0"/>
                <a:cs typeface="Times New Roman" panose="02020603050405020304" pitchFamily="18" charset="0"/>
              </a:rPr>
              <a:t>Muestra cuan productivo es la combinación de trabajo y capital para generar valor agregado </a:t>
            </a:r>
            <a:r>
              <a:rPr lang="es-CL" sz="2400">
                <a:solidFill>
                  <a:srgbClr val="E03B26"/>
                </a:solidFill>
                <a:latin typeface="gobCL" panose="02000603050000020004" pitchFamily="50" charset="0"/>
                <a:ea typeface="Calibri" panose="020F0502020204030204" pitchFamily="34" charset="0"/>
                <a:cs typeface="Times New Roman" panose="02020603050405020304" pitchFamily="18" charset="0"/>
              </a:rPr>
              <a:t>(OCDE, 2001)</a:t>
            </a:r>
          </a:p>
          <a:p>
            <a:pPr algn="just">
              <a:lnSpc>
                <a:spcPct val="100000"/>
              </a:lnSpc>
              <a:spcBef>
                <a:spcPts val="600"/>
              </a:spcBef>
              <a:spcAft>
                <a:spcPts val="600"/>
              </a:spcAft>
              <a:buClr>
                <a:srgbClr val="EB8A2D"/>
              </a:buClr>
            </a:pPr>
            <a:r>
              <a:rPr lang="es-CL" sz="2400">
                <a:solidFill>
                  <a:schemeClr val="tx1">
                    <a:lumMod val="95000"/>
                    <a:lumOff val="5000"/>
                  </a:schemeClr>
                </a:solidFill>
                <a:latin typeface="gobCL" panose="02000603050000020004" pitchFamily="50" charset="0"/>
                <a:ea typeface="Calibri" panose="020F0502020204030204" pitchFamily="34" charset="0"/>
                <a:cs typeface="Times New Roman" panose="02020603050405020304" pitchFamily="18" charset="0"/>
              </a:rPr>
              <a:t>Se calcula asumiendo una función de producción que pondere los factores productivos. En nuestro caso, se asume una función Cobb-Douglas </a:t>
            </a:r>
            <a:r>
              <a:rPr lang="es-CL" sz="2400">
                <a:solidFill>
                  <a:srgbClr val="E03B26"/>
                </a:solidFill>
                <a:latin typeface="gobCL" panose="02000603050000020004" pitchFamily="50" charset="0"/>
                <a:ea typeface="Calibri" panose="020F0502020204030204" pitchFamily="34" charset="0"/>
                <a:cs typeface="Times New Roman" panose="02020603050405020304" pitchFamily="18" charset="0"/>
              </a:rPr>
              <a:t>(Solow, 1957)</a:t>
            </a:r>
          </a:p>
          <a:p>
            <a:pPr algn="just">
              <a:lnSpc>
                <a:spcPct val="100000"/>
              </a:lnSpc>
              <a:spcBef>
                <a:spcPts val="600"/>
              </a:spcBef>
              <a:spcAft>
                <a:spcPts val="600"/>
              </a:spcAft>
              <a:buClr>
                <a:srgbClr val="EB8A2D"/>
              </a:buClr>
            </a:pPr>
            <a:endParaRPr lang="es-CL" sz="2400">
              <a:solidFill>
                <a:schemeClr val="tx1">
                  <a:lumMod val="95000"/>
                  <a:lumOff val="5000"/>
                </a:schemeClr>
              </a:solidFill>
              <a:latin typeface="gobCL" panose="02000603050000020004" pitchFamily="50" charset="0"/>
              <a:ea typeface="Calibri" panose="020F0502020204030204" pitchFamily="34" charset="0"/>
              <a:cs typeface="Times New Roman" panose="02020603050405020304" pitchFamily="18" charset="0"/>
            </a:endParaRPr>
          </a:p>
          <a:p>
            <a:pPr algn="just">
              <a:lnSpc>
                <a:spcPct val="100000"/>
              </a:lnSpc>
              <a:spcBef>
                <a:spcPts val="600"/>
              </a:spcBef>
              <a:spcAft>
                <a:spcPts val="600"/>
              </a:spcAft>
              <a:buClr>
                <a:srgbClr val="EB8A2D"/>
              </a:buClr>
            </a:pPr>
            <a:r>
              <a:rPr lang="es-CL" sz="2400">
                <a:solidFill>
                  <a:schemeClr val="tx1">
                    <a:lumMod val="95000"/>
                    <a:lumOff val="5000"/>
                  </a:schemeClr>
                </a:solidFill>
                <a:latin typeface="gobCL" panose="02000603050000020004" pitchFamily="50" charset="0"/>
                <a:ea typeface="Calibri" panose="020F0502020204030204" pitchFamily="34" charset="0"/>
                <a:cs typeface="Times New Roman" panose="02020603050405020304" pitchFamily="18" charset="0"/>
              </a:rPr>
              <a:t>Así, la PTF </a:t>
            </a:r>
            <a:r>
              <a:rPr lang="es-CL" sz="2400" b="1">
                <a:solidFill>
                  <a:schemeClr val="tx1">
                    <a:lumMod val="95000"/>
                    <a:lumOff val="5000"/>
                  </a:schemeClr>
                </a:solidFill>
                <a:latin typeface="gobCL" panose="02000603050000020004" pitchFamily="50" charset="0"/>
                <a:ea typeface="Calibri" panose="020F0502020204030204" pitchFamily="34" charset="0"/>
                <a:cs typeface="Times New Roman" panose="02020603050405020304" pitchFamily="18" charset="0"/>
              </a:rPr>
              <a:t>representa la producción que </a:t>
            </a:r>
            <a:r>
              <a:rPr lang="es-CL" sz="2400" b="1">
                <a:solidFill>
                  <a:srgbClr val="E03B26"/>
                </a:solidFill>
                <a:latin typeface="gobCL" panose="02000603050000020004" pitchFamily="50" charset="0"/>
                <a:ea typeface="Calibri" panose="020F0502020204030204" pitchFamily="34" charset="0"/>
                <a:cs typeface="Times New Roman" panose="02020603050405020304" pitchFamily="18" charset="0"/>
              </a:rPr>
              <a:t>no</a:t>
            </a:r>
            <a:r>
              <a:rPr lang="es-CL" sz="2400" b="1">
                <a:solidFill>
                  <a:schemeClr val="tx1">
                    <a:lumMod val="95000"/>
                    <a:lumOff val="5000"/>
                  </a:schemeClr>
                </a:solidFill>
                <a:latin typeface="gobCL" panose="02000603050000020004" pitchFamily="50" charset="0"/>
                <a:ea typeface="Calibri" panose="020F0502020204030204" pitchFamily="34" charset="0"/>
                <a:cs typeface="Times New Roman" panose="02020603050405020304" pitchFamily="18" charset="0"/>
              </a:rPr>
              <a:t> se explica por variaciones de los factores</a:t>
            </a:r>
            <a:r>
              <a:rPr lang="es-CL" sz="2400">
                <a:solidFill>
                  <a:schemeClr val="tx1">
                    <a:lumMod val="95000"/>
                    <a:lumOff val="5000"/>
                  </a:schemeClr>
                </a:solidFill>
                <a:latin typeface="gobCL" panose="02000603050000020004" pitchFamily="50" charset="0"/>
                <a:ea typeface="Calibri" panose="020F0502020204030204" pitchFamily="34" charset="0"/>
                <a:cs typeface="Times New Roman" panose="02020603050405020304" pitchFamily="18" charset="0"/>
              </a:rPr>
              <a:t>, es decir, es un </a:t>
            </a:r>
            <a:r>
              <a:rPr lang="es-CL" sz="2400" b="1">
                <a:solidFill>
                  <a:schemeClr val="tx1">
                    <a:lumMod val="95000"/>
                    <a:lumOff val="5000"/>
                  </a:schemeClr>
                </a:solidFill>
                <a:latin typeface="gobCL" panose="02000603050000020004" pitchFamily="50" charset="0"/>
                <a:ea typeface="Calibri" panose="020F0502020204030204" pitchFamily="34" charset="0"/>
                <a:cs typeface="Times New Roman" panose="02020603050405020304" pitchFamily="18" charset="0"/>
              </a:rPr>
              <a:t>residuo</a:t>
            </a:r>
            <a:endParaRPr lang="es-CL" sz="2400">
              <a:solidFill>
                <a:schemeClr val="tx1">
                  <a:lumMod val="95000"/>
                  <a:lumOff val="5000"/>
                </a:schemeClr>
              </a:solidFill>
              <a:latin typeface="gobCL" panose="02000603050000020004" pitchFamily="50" charset="0"/>
              <a:ea typeface="Calibri" panose="020F0502020204030204" pitchFamily="34" charset="0"/>
              <a:cs typeface="Times New Roman" panose="02020603050405020304" pitchFamily="18" charset="0"/>
            </a:endParaRPr>
          </a:p>
          <a:p>
            <a:pPr lvl="1" algn="just">
              <a:lnSpc>
                <a:spcPct val="100000"/>
              </a:lnSpc>
              <a:spcBef>
                <a:spcPts val="600"/>
              </a:spcBef>
              <a:spcAft>
                <a:spcPts val="600"/>
              </a:spcAft>
              <a:buClr>
                <a:srgbClr val="EB8A2D"/>
              </a:buClr>
            </a:pPr>
            <a:endParaRPr lang="es-CL" sz="2000">
              <a:solidFill>
                <a:schemeClr val="tx1">
                  <a:lumMod val="95000"/>
                  <a:lumOff val="5000"/>
                </a:schemeClr>
              </a:solidFill>
              <a:latin typeface="gobCL" panose="02000603050000020004" pitchFamily="50" charset="0"/>
              <a:ea typeface="Calibri" panose="020F0502020204030204" pitchFamily="34" charset="0"/>
              <a:cs typeface="Times New Roman" panose="02020603050405020304" pitchFamily="18" charset="0"/>
            </a:endParaRPr>
          </a:p>
        </p:txBody>
      </p:sp>
      <p:pic>
        <p:nvPicPr>
          <p:cNvPr id="14" name="Imagen 4">
            <a:extLst>
              <a:ext uri="{FF2B5EF4-FFF2-40B4-BE49-F238E27FC236}">
                <a16:creationId xmlns:a16="http://schemas.microsoft.com/office/drawing/2014/main" id="{E625FF39-BF6A-BC3E-443B-2136BC16044D}"/>
              </a:ext>
            </a:extLst>
          </p:cNvPr>
          <p:cNvPicPr>
            <a:picLocks noChangeAspect="1"/>
          </p:cNvPicPr>
          <p:nvPr/>
        </p:nvPicPr>
        <p:blipFill>
          <a:blip r:embed="rId3"/>
          <a:stretch>
            <a:fillRect/>
          </a:stretch>
        </p:blipFill>
        <p:spPr>
          <a:xfrm>
            <a:off x="10869617" y="6158242"/>
            <a:ext cx="1214363" cy="541867"/>
          </a:xfrm>
          <a:prstGeom prst="rect">
            <a:avLst/>
          </a:prstGeom>
        </p:spPr>
      </p:pic>
      <p:sp>
        <p:nvSpPr>
          <p:cNvPr id="20" name="Título 1">
            <a:extLst>
              <a:ext uri="{FF2B5EF4-FFF2-40B4-BE49-F238E27FC236}">
                <a16:creationId xmlns:a16="http://schemas.microsoft.com/office/drawing/2014/main" id="{8E74F7B6-87C1-0338-4504-2A01A3715C28}"/>
              </a:ext>
            </a:extLst>
          </p:cNvPr>
          <p:cNvSpPr>
            <a:spLocks noGrp="1"/>
          </p:cNvSpPr>
          <p:nvPr>
            <p:ph type="title"/>
          </p:nvPr>
        </p:nvSpPr>
        <p:spPr>
          <a:xfrm>
            <a:off x="838200" y="264822"/>
            <a:ext cx="10515600" cy="1325563"/>
          </a:xfrm>
        </p:spPr>
        <p:txBody>
          <a:bodyPr>
            <a:normAutofit/>
          </a:bodyPr>
          <a:lstStyle/>
          <a:p>
            <a:r>
              <a:rPr lang="es-CL" sz="3600" b="1">
                <a:solidFill>
                  <a:srgbClr val="E03B26"/>
                </a:solidFill>
                <a:latin typeface="gobCL" pitchFamily="2" charset="77"/>
                <a:cs typeface="Arial"/>
              </a:rPr>
              <a:t>Productividad Total de Factores (PTF)</a:t>
            </a:r>
            <a:endParaRPr lang="es-ES_tradnl" sz="3600">
              <a:solidFill>
                <a:srgbClr val="E03B26"/>
              </a:solidFill>
              <a:latin typeface="gobCL" pitchFamily="2" charset="77"/>
              <a:cs typeface="Arial"/>
            </a:endParaRPr>
          </a:p>
        </p:txBody>
      </p:sp>
      <mc:AlternateContent xmlns:mc="http://schemas.openxmlformats.org/markup-compatibility/2006" xmlns:a14="http://schemas.microsoft.com/office/drawing/2010/main">
        <mc:Choice Requires="a14">
          <p:sp>
            <p:nvSpPr>
              <p:cNvPr id="2" name="CuadroTexto 1">
                <a:extLst>
                  <a:ext uri="{FF2B5EF4-FFF2-40B4-BE49-F238E27FC236}">
                    <a16:creationId xmlns:a16="http://schemas.microsoft.com/office/drawing/2014/main" id="{4BB82A2D-755C-174D-B801-50397594275B}"/>
                  </a:ext>
                </a:extLst>
              </p:cNvPr>
              <p:cNvSpPr txBox="1"/>
              <p:nvPr/>
            </p:nvSpPr>
            <p:spPr>
              <a:xfrm>
                <a:off x="3048000" y="3845086"/>
                <a:ext cx="6096000" cy="439416"/>
              </a:xfrm>
              <a:prstGeom prst="rect">
                <a:avLst/>
              </a:prstGeom>
              <a:noFill/>
            </p:spPr>
            <p:txBody>
              <a:bodyPr wrap="square">
                <a:spAutoFit/>
              </a:bodyPr>
              <a:lstStyle/>
              <a:p>
                <a:pPr/>
                <a14:m>
                  <m:oMathPara xmlns:m="http://schemas.openxmlformats.org/officeDocument/2006/math">
                    <m:oMathParaPr>
                      <m:jc m:val="centerGroup"/>
                    </m:oMathParaPr>
                    <m:oMath xmlns:m="http://schemas.openxmlformats.org/officeDocument/2006/math">
                      <m:sSub>
                        <m:sSubPr>
                          <m:ctrlPr>
                            <a:rPr lang="es-MX" sz="2200" b="0" i="1" smtClean="0">
                              <a:effectLst/>
                              <a:latin typeface="Cambria Math" panose="02040503050406030204" pitchFamily="18" charset="0"/>
                              <a:cs typeface="Arial" panose="020B0604020202020204" pitchFamily="34" charset="0"/>
                            </a:rPr>
                          </m:ctrlPr>
                        </m:sSubPr>
                        <m:e>
                          <m:r>
                            <m:rPr>
                              <m:sty m:val="p"/>
                            </m:rPr>
                            <a:rPr lang="es-MX" sz="2200" b="0" i="0" smtClean="0">
                              <a:effectLst/>
                              <a:latin typeface="Cambria Math" panose="02040503050406030204" pitchFamily="18" charset="0"/>
                              <a:cs typeface="Arial" panose="020B0604020202020204" pitchFamily="34" charset="0"/>
                            </a:rPr>
                            <m:t>Y</m:t>
                          </m:r>
                        </m:e>
                        <m:sub>
                          <m:r>
                            <m:rPr>
                              <m:sty m:val="p"/>
                            </m:rPr>
                            <a:rPr lang="es-MX" sz="2200" b="0" i="0" smtClean="0">
                              <a:effectLst/>
                              <a:latin typeface="Cambria Math" panose="02040503050406030204" pitchFamily="18" charset="0"/>
                              <a:cs typeface="Arial" panose="020B0604020202020204" pitchFamily="34" charset="0"/>
                            </a:rPr>
                            <m:t>t</m:t>
                          </m:r>
                        </m:sub>
                      </m:sSub>
                      <m:r>
                        <a:rPr lang="es-MX" sz="2200" b="0" i="0" smtClean="0">
                          <a:effectLst/>
                          <a:latin typeface="Cambria Math" panose="02040503050406030204" pitchFamily="18" charset="0"/>
                          <a:cs typeface="Arial" panose="020B0604020202020204" pitchFamily="34" charset="0"/>
                        </a:rPr>
                        <m:t>=</m:t>
                      </m:r>
                      <m:sSub>
                        <m:sSubPr>
                          <m:ctrlPr>
                            <a:rPr lang="es-MX" sz="2200" b="0" i="1" smtClean="0">
                              <a:effectLst/>
                              <a:latin typeface="Cambria Math" panose="02040503050406030204" pitchFamily="18" charset="0"/>
                              <a:cs typeface="Arial" panose="020B0604020202020204" pitchFamily="34" charset="0"/>
                            </a:rPr>
                          </m:ctrlPr>
                        </m:sSubPr>
                        <m:e>
                          <m:r>
                            <m:rPr>
                              <m:sty m:val="p"/>
                            </m:rPr>
                            <a:rPr lang="es-MX" sz="2200" b="0" i="0" smtClean="0">
                              <a:effectLst/>
                              <a:latin typeface="Cambria Math" panose="02040503050406030204" pitchFamily="18" charset="0"/>
                              <a:cs typeface="Arial" panose="020B0604020202020204" pitchFamily="34" charset="0"/>
                            </a:rPr>
                            <m:t>PTF</m:t>
                          </m:r>
                        </m:e>
                        <m:sub>
                          <m:r>
                            <m:rPr>
                              <m:sty m:val="p"/>
                            </m:rPr>
                            <a:rPr lang="es-MX" sz="2200" b="0" i="0" smtClean="0">
                              <a:effectLst/>
                              <a:latin typeface="Cambria Math" panose="02040503050406030204" pitchFamily="18" charset="0"/>
                              <a:cs typeface="Arial" panose="020B0604020202020204" pitchFamily="34" charset="0"/>
                            </a:rPr>
                            <m:t>t</m:t>
                          </m:r>
                        </m:sub>
                      </m:sSub>
                      <m:r>
                        <a:rPr lang="es-MX" sz="2200" b="0" i="0" smtClean="0">
                          <a:effectLst/>
                          <a:latin typeface="Cambria Math" panose="02040503050406030204" pitchFamily="18" charset="0"/>
                          <a:ea typeface="Cambria Math" panose="02040503050406030204" pitchFamily="18" charset="0"/>
                          <a:cs typeface="Arial" panose="020B0604020202020204" pitchFamily="34" charset="0"/>
                        </a:rPr>
                        <m:t>∙</m:t>
                      </m:r>
                      <m:sSup>
                        <m:sSupPr>
                          <m:ctrlPr>
                            <a:rPr lang="es-MX" sz="2200" b="0" i="1" smtClean="0">
                              <a:effectLst/>
                              <a:latin typeface="Cambria Math" panose="02040503050406030204" pitchFamily="18" charset="0"/>
                              <a:ea typeface="Cambria Math" panose="02040503050406030204" pitchFamily="18" charset="0"/>
                              <a:cs typeface="Arial" panose="020B0604020202020204" pitchFamily="34" charset="0"/>
                            </a:rPr>
                          </m:ctrlPr>
                        </m:sSupPr>
                        <m:e>
                          <m:r>
                            <a:rPr lang="es-MX" sz="2200" i="0">
                              <a:latin typeface="Cambria Math" panose="02040503050406030204" pitchFamily="18" charset="0"/>
                              <a:ea typeface="Cambria Math" panose="02040503050406030204" pitchFamily="18" charset="0"/>
                              <a:cs typeface="Arial" panose="020B0604020202020204" pitchFamily="34" charset="0"/>
                            </a:rPr>
                            <m:t>(</m:t>
                          </m:r>
                          <m:sSub>
                            <m:sSubPr>
                              <m:ctrlPr>
                                <a:rPr lang="es-MX" sz="2200" i="1">
                                  <a:latin typeface="Cambria Math" panose="02040503050406030204" pitchFamily="18" charset="0"/>
                                  <a:ea typeface="Cambria Math" panose="02040503050406030204" pitchFamily="18" charset="0"/>
                                  <a:cs typeface="Arial" panose="020B0604020202020204" pitchFamily="34" charset="0"/>
                                </a:rPr>
                              </m:ctrlPr>
                            </m:sSubPr>
                            <m:e>
                              <m:acc>
                                <m:accPr>
                                  <m:chr m:val="̃"/>
                                  <m:ctrlPr>
                                    <a:rPr lang="es-MX" sz="2200" i="1">
                                      <a:latin typeface="Cambria Math" panose="02040503050406030204" pitchFamily="18" charset="0"/>
                                      <a:ea typeface="Cambria Math" panose="02040503050406030204" pitchFamily="18" charset="0"/>
                                      <a:cs typeface="Arial" panose="020B0604020202020204" pitchFamily="34" charset="0"/>
                                    </a:rPr>
                                  </m:ctrlPr>
                                </m:accPr>
                                <m:e>
                                  <m:r>
                                    <m:rPr>
                                      <m:sty m:val="p"/>
                                    </m:rPr>
                                    <a:rPr lang="es-MX" sz="2200" b="0" i="0" smtClean="0">
                                      <a:latin typeface="Cambria Math" panose="02040503050406030204" pitchFamily="18" charset="0"/>
                                      <a:ea typeface="Cambria Math" panose="02040503050406030204" pitchFamily="18" charset="0"/>
                                      <a:cs typeface="Arial" panose="020B0604020202020204" pitchFamily="34" charset="0"/>
                                    </a:rPr>
                                    <m:t>K</m:t>
                                  </m:r>
                                </m:e>
                              </m:acc>
                            </m:e>
                            <m:sub>
                              <m:r>
                                <m:rPr>
                                  <m:sty m:val="p"/>
                                </m:rPr>
                                <a:rPr lang="es-MX" sz="2200" b="0" i="0" smtClean="0">
                                  <a:latin typeface="Cambria Math" panose="02040503050406030204" pitchFamily="18" charset="0"/>
                                  <a:ea typeface="Cambria Math" panose="02040503050406030204" pitchFamily="18" charset="0"/>
                                  <a:cs typeface="Arial" panose="020B0604020202020204" pitchFamily="34" charset="0"/>
                                </a:rPr>
                                <m:t>t</m:t>
                              </m:r>
                            </m:sub>
                          </m:sSub>
                          <m:r>
                            <a:rPr lang="es-MX" sz="2200" i="0">
                              <a:latin typeface="Cambria Math" panose="02040503050406030204" pitchFamily="18" charset="0"/>
                              <a:ea typeface="Cambria Math" panose="02040503050406030204" pitchFamily="18" charset="0"/>
                              <a:cs typeface="Arial" panose="020B0604020202020204" pitchFamily="34" charset="0"/>
                            </a:rPr>
                            <m:t>)</m:t>
                          </m:r>
                        </m:e>
                        <m:sup>
                          <m:r>
                            <m:rPr>
                              <m:sty m:val="p"/>
                            </m:rPr>
                            <a:rPr lang="es-MX" sz="2200" b="0" i="0" smtClean="0">
                              <a:effectLst/>
                              <a:latin typeface="Cambria Math" panose="02040503050406030204" pitchFamily="18" charset="0"/>
                              <a:ea typeface="Cambria Math" panose="02040503050406030204" pitchFamily="18" charset="0"/>
                              <a:cs typeface="Arial" panose="020B0604020202020204" pitchFamily="34" charset="0"/>
                            </a:rPr>
                            <m:t>α</m:t>
                          </m:r>
                        </m:sup>
                      </m:sSup>
                      <m:sSup>
                        <m:sSupPr>
                          <m:ctrlPr>
                            <a:rPr lang="es-MX" sz="2200" i="1">
                              <a:latin typeface="Cambria Math" panose="02040503050406030204" pitchFamily="18" charset="0"/>
                              <a:ea typeface="Cambria Math" panose="02040503050406030204" pitchFamily="18" charset="0"/>
                              <a:cs typeface="Arial" panose="020B0604020202020204" pitchFamily="34" charset="0"/>
                            </a:rPr>
                          </m:ctrlPr>
                        </m:sSupPr>
                        <m:e>
                          <m:r>
                            <a:rPr lang="es-MX" sz="2200" i="0">
                              <a:latin typeface="Cambria Math" panose="02040503050406030204" pitchFamily="18" charset="0"/>
                              <a:ea typeface="Cambria Math" panose="02040503050406030204" pitchFamily="18" charset="0"/>
                              <a:cs typeface="Arial" panose="020B0604020202020204" pitchFamily="34" charset="0"/>
                            </a:rPr>
                            <m:t>(</m:t>
                          </m:r>
                          <m:sSub>
                            <m:sSubPr>
                              <m:ctrlPr>
                                <a:rPr lang="es-MX" sz="2200" i="1">
                                  <a:latin typeface="Cambria Math" panose="02040503050406030204" pitchFamily="18" charset="0"/>
                                  <a:ea typeface="Cambria Math" panose="02040503050406030204" pitchFamily="18" charset="0"/>
                                  <a:cs typeface="Arial" panose="020B0604020202020204" pitchFamily="34" charset="0"/>
                                </a:rPr>
                              </m:ctrlPr>
                            </m:sSubPr>
                            <m:e>
                              <m:acc>
                                <m:accPr>
                                  <m:chr m:val="̃"/>
                                  <m:ctrlPr>
                                    <a:rPr lang="es-MX" sz="2200" i="1" smtClean="0">
                                      <a:latin typeface="Cambria Math" panose="02040503050406030204" pitchFamily="18" charset="0"/>
                                      <a:ea typeface="Cambria Math" panose="02040503050406030204" pitchFamily="18" charset="0"/>
                                      <a:cs typeface="Arial" panose="020B0604020202020204" pitchFamily="34" charset="0"/>
                                    </a:rPr>
                                  </m:ctrlPr>
                                </m:accPr>
                                <m:e>
                                  <m:r>
                                    <m:rPr>
                                      <m:sty m:val="p"/>
                                    </m:rPr>
                                    <a:rPr lang="es-MX" sz="2200" b="0" i="0" smtClean="0">
                                      <a:latin typeface="Cambria Math" panose="02040503050406030204" pitchFamily="18" charset="0"/>
                                      <a:ea typeface="Cambria Math" panose="02040503050406030204" pitchFamily="18" charset="0"/>
                                      <a:cs typeface="Arial" panose="020B0604020202020204" pitchFamily="34" charset="0"/>
                                    </a:rPr>
                                    <m:t>L</m:t>
                                  </m:r>
                                </m:e>
                              </m:acc>
                            </m:e>
                            <m:sub>
                              <m:r>
                                <m:rPr>
                                  <m:sty m:val="p"/>
                                </m:rPr>
                                <a:rPr lang="es-MX" sz="2200" i="0">
                                  <a:latin typeface="Cambria Math" panose="02040503050406030204" pitchFamily="18" charset="0"/>
                                  <a:ea typeface="Cambria Math" panose="02040503050406030204" pitchFamily="18" charset="0"/>
                                  <a:cs typeface="Arial" panose="020B0604020202020204" pitchFamily="34" charset="0"/>
                                </a:rPr>
                                <m:t>t</m:t>
                              </m:r>
                            </m:sub>
                          </m:sSub>
                          <m:r>
                            <a:rPr lang="es-MX" sz="2200" i="0">
                              <a:latin typeface="Cambria Math" panose="02040503050406030204" pitchFamily="18" charset="0"/>
                              <a:ea typeface="Cambria Math" panose="02040503050406030204" pitchFamily="18" charset="0"/>
                              <a:cs typeface="Arial" panose="020B0604020202020204" pitchFamily="34" charset="0"/>
                            </a:rPr>
                            <m:t>)</m:t>
                          </m:r>
                        </m:e>
                        <m:sup>
                          <m:r>
                            <a:rPr lang="es-MX" sz="2200" b="0" i="0" smtClean="0">
                              <a:latin typeface="Cambria Math" panose="02040503050406030204" pitchFamily="18" charset="0"/>
                              <a:ea typeface="Cambria Math" panose="02040503050406030204" pitchFamily="18" charset="0"/>
                              <a:cs typeface="Arial" panose="020B0604020202020204" pitchFamily="34" charset="0"/>
                            </a:rPr>
                            <m:t>1</m:t>
                          </m:r>
                          <m:r>
                            <a:rPr lang="es-MX" sz="2200" b="0" i="0" smtClean="0">
                              <a:latin typeface="Cambria Math" panose="02040503050406030204" pitchFamily="18" charset="0"/>
                              <a:ea typeface="Cambria Math" panose="02040503050406030204" pitchFamily="18" charset="0"/>
                              <a:cs typeface="Arial" panose="020B0604020202020204" pitchFamily="34" charset="0"/>
                            </a:rPr>
                            <m:t>−</m:t>
                          </m:r>
                          <m:r>
                            <m:rPr>
                              <m:sty m:val="p"/>
                            </m:rPr>
                            <a:rPr lang="es-MX" sz="2200" i="0">
                              <a:latin typeface="Cambria Math" panose="02040503050406030204" pitchFamily="18" charset="0"/>
                              <a:ea typeface="Cambria Math" panose="02040503050406030204" pitchFamily="18" charset="0"/>
                              <a:cs typeface="Arial" panose="020B0604020202020204" pitchFamily="34" charset="0"/>
                            </a:rPr>
                            <m:t>α</m:t>
                          </m:r>
                        </m:sup>
                      </m:sSup>
                    </m:oMath>
                  </m:oMathPara>
                </a14:m>
                <a:endParaRPr lang="es-MX" sz="2200"/>
              </a:p>
            </p:txBody>
          </p:sp>
        </mc:Choice>
        <mc:Fallback xmlns="">
          <p:sp>
            <p:nvSpPr>
              <p:cNvPr id="2" name="CuadroTexto 1">
                <a:extLst>
                  <a:ext uri="{FF2B5EF4-FFF2-40B4-BE49-F238E27FC236}">
                    <a16:creationId xmlns:a16="http://schemas.microsoft.com/office/drawing/2014/main" id="{4BB82A2D-755C-174D-B801-50397594275B}"/>
                  </a:ext>
                </a:extLst>
              </p:cNvPr>
              <p:cNvSpPr txBox="1">
                <a:spLocks noRot="1" noChangeAspect="1" noMove="1" noResize="1" noEditPoints="1" noAdjustHandles="1" noChangeArrowheads="1" noChangeShapeType="1" noTextEdit="1"/>
              </p:cNvSpPr>
              <p:nvPr/>
            </p:nvSpPr>
            <p:spPr>
              <a:xfrm>
                <a:off x="3048000" y="3845086"/>
                <a:ext cx="6096000" cy="439416"/>
              </a:xfrm>
              <a:prstGeom prst="rect">
                <a:avLst/>
              </a:prstGeom>
              <a:blipFill>
                <a:blip r:embed="rId4"/>
                <a:stretch>
                  <a:fillRect t="-8333" b="-16667"/>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3" name="CuadroTexto 2">
                <a:extLst>
                  <a:ext uri="{FF2B5EF4-FFF2-40B4-BE49-F238E27FC236}">
                    <a16:creationId xmlns:a16="http://schemas.microsoft.com/office/drawing/2014/main" id="{412D0484-EC0E-3671-432A-2DF741FE5968}"/>
                  </a:ext>
                </a:extLst>
              </p:cNvPr>
              <p:cNvSpPr txBox="1"/>
              <p:nvPr/>
            </p:nvSpPr>
            <p:spPr>
              <a:xfrm>
                <a:off x="3048000" y="5156582"/>
                <a:ext cx="6096000" cy="1195520"/>
              </a:xfrm>
              <a:prstGeom prst="rect">
                <a:avLst/>
              </a:prstGeom>
              <a:noFill/>
            </p:spPr>
            <p:txBody>
              <a:bodyPr wrap="square">
                <a:spAutoFit/>
              </a:bodyPr>
              <a:lstStyle/>
              <a:p>
                <a:pPr/>
                <a14:m>
                  <m:oMathPara xmlns:m="http://schemas.openxmlformats.org/officeDocument/2006/math">
                    <m:oMathParaPr>
                      <m:jc m:val="centerGroup"/>
                    </m:oMathParaPr>
                    <m:oMath xmlns:m="http://schemas.openxmlformats.org/officeDocument/2006/math">
                      <m:sSub>
                        <m:sSubPr>
                          <m:ctrlPr>
                            <a:rPr lang="es-MX" sz="2000" i="1" smtClean="0">
                              <a:effectLst/>
                              <a:latin typeface="Cambria Math" panose="02040503050406030204" pitchFamily="18" charset="0"/>
                              <a:ea typeface="Cambria Math" panose="02040503050406030204" pitchFamily="18" charset="0"/>
                              <a:cs typeface="Arial" panose="020B0604020202020204" pitchFamily="34" charset="0"/>
                            </a:rPr>
                          </m:ctrlPr>
                        </m:sSubPr>
                        <m:e>
                          <m:r>
                            <m:rPr>
                              <m:nor/>
                            </m:rPr>
                            <a:rPr lang="es-CL" sz="2000">
                              <a:effectLst/>
                              <a:latin typeface="Cambria Math" panose="02040503050406030204" pitchFamily="18" charset="0"/>
                              <a:ea typeface="Cambria Math" panose="02040503050406030204" pitchFamily="18" charset="0"/>
                              <a:cs typeface="Arial" panose="020B0604020202020204" pitchFamily="34" charset="0"/>
                            </a:rPr>
                            <m:t>PTF</m:t>
                          </m:r>
                        </m:e>
                        <m:sub>
                          <m:r>
                            <m:rPr>
                              <m:nor/>
                            </m:rPr>
                            <a:rPr lang="es-CL" sz="2000">
                              <a:effectLst/>
                              <a:latin typeface="Cambria Math" panose="02040503050406030204" pitchFamily="18" charset="0"/>
                              <a:ea typeface="Cambria Math" panose="02040503050406030204" pitchFamily="18" charset="0"/>
                              <a:cs typeface="Arial" panose="020B0604020202020204" pitchFamily="34" charset="0"/>
                            </a:rPr>
                            <m:t>t</m:t>
                          </m:r>
                        </m:sub>
                      </m:sSub>
                      <m:r>
                        <a:rPr lang="es-CL" sz="2000" i="0">
                          <a:effectLst/>
                          <a:latin typeface="Cambria Math" panose="02040503050406030204" pitchFamily="18" charset="0"/>
                          <a:ea typeface="Cambria Math" panose="02040503050406030204" pitchFamily="18" charset="0"/>
                          <a:cs typeface="Arial" panose="020B0604020202020204" pitchFamily="34" charset="0"/>
                        </a:rPr>
                        <m:t>=</m:t>
                      </m:r>
                      <m:f>
                        <m:fPr>
                          <m:ctrlPr>
                            <a:rPr lang="es-MX" sz="2000" i="1">
                              <a:effectLst/>
                              <a:latin typeface="Cambria Math" panose="02040503050406030204" pitchFamily="18" charset="0"/>
                              <a:ea typeface="Cambria Math" panose="02040503050406030204" pitchFamily="18" charset="0"/>
                              <a:cs typeface="Arial" panose="020B0604020202020204" pitchFamily="34" charset="0"/>
                            </a:rPr>
                          </m:ctrlPr>
                        </m:fPr>
                        <m:num>
                          <m:sSub>
                            <m:sSubPr>
                              <m:ctrlPr>
                                <a:rPr lang="es-MX" sz="2000" i="1">
                                  <a:effectLst/>
                                  <a:latin typeface="Cambria Math" panose="02040503050406030204" pitchFamily="18" charset="0"/>
                                  <a:ea typeface="Cambria Math" panose="02040503050406030204" pitchFamily="18" charset="0"/>
                                  <a:cs typeface="Arial" panose="020B0604020202020204" pitchFamily="34" charset="0"/>
                                </a:rPr>
                              </m:ctrlPr>
                            </m:sSubPr>
                            <m:e>
                              <m:r>
                                <m:rPr>
                                  <m:nor/>
                                </m:rPr>
                                <a:rPr lang="es-CL" sz="2000">
                                  <a:effectLst/>
                                  <a:latin typeface="Cambria Math" panose="02040503050406030204" pitchFamily="18" charset="0"/>
                                  <a:ea typeface="Cambria Math" panose="02040503050406030204" pitchFamily="18" charset="0"/>
                                  <a:cs typeface="Arial" panose="020B0604020202020204" pitchFamily="34" charset="0"/>
                                </a:rPr>
                                <m:t>Y</m:t>
                              </m:r>
                            </m:e>
                            <m:sub>
                              <m:r>
                                <m:rPr>
                                  <m:nor/>
                                </m:rPr>
                                <a:rPr lang="es-CL" sz="2000">
                                  <a:effectLst/>
                                  <a:latin typeface="Cambria Math" panose="02040503050406030204" pitchFamily="18" charset="0"/>
                                  <a:ea typeface="Cambria Math" panose="02040503050406030204" pitchFamily="18" charset="0"/>
                                  <a:cs typeface="Arial" panose="020B0604020202020204" pitchFamily="34" charset="0"/>
                                </a:rPr>
                                <m:t>t</m:t>
                              </m:r>
                            </m:sub>
                          </m:sSub>
                        </m:num>
                        <m:den>
                          <m:sSup>
                            <m:sSupPr>
                              <m:ctrlPr>
                                <a:rPr lang="es-MX" sz="2000" i="1">
                                  <a:effectLst/>
                                  <a:latin typeface="Cambria Math" panose="02040503050406030204" pitchFamily="18" charset="0"/>
                                  <a:ea typeface="Cambria Math" panose="02040503050406030204" pitchFamily="18" charset="0"/>
                                  <a:cs typeface="Arial" panose="020B0604020202020204" pitchFamily="34" charset="0"/>
                                </a:rPr>
                              </m:ctrlPr>
                            </m:sSupPr>
                            <m:e>
                              <m:d>
                                <m:dPr>
                                  <m:ctrlPr>
                                    <a:rPr lang="es-MX" sz="2000" i="1">
                                      <a:effectLst/>
                                      <a:latin typeface="Cambria Math" panose="02040503050406030204" pitchFamily="18" charset="0"/>
                                      <a:ea typeface="Cambria Math" panose="02040503050406030204" pitchFamily="18" charset="0"/>
                                      <a:cs typeface="Arial" panose="020B0604020202020204" pitchFamily="34" charset="0"/>
                                    </a:rPr>
                                  </m:ctrlPr>
                                </m:dPr>
                                <m:e>
                                  <m:sSub>
                                    <m:sSubPr>
                                      <m:ctrlPr>
                                        <a:rPr lang="es-MX" sz="2000" i="1" smtClean="0">
                                          <a:effectLst/>
                                          <a:latin typeface="Cambria Math" panose="02040503050406030204" pitchFamily="18" charset="0"/>
                                          <a:ea typeface="Cambria Math" panose="02040503050406030204" pitchFamily="18" charset="0"/>
                                          <a:cs typeface="Arial" panose="020B0604020202020204" pitchFamily="34" charset="0"/>
                                        </a:rPr>
                                      </m:ctrlPr>
                                    </m:sSubPr>
                                    <m:e>
                                      <m:acc>
                                        <m:accPr>
                                          <m:chr m:val="̃"/>
                                          <m:ctrlPr>
                                            <a:rPr lang="es-MX" sz="2000" i="1" smtClean="0">
                                              <a:effectLst/>
                                              <a:latin typeface="Cambria Math" panose="02040503050406030204" pitchFamily="18" charset="0"/>
                                              <a:ea typeface="Cambria Math" panose="02040503050406030204" pitchFamily="18" charset="0"/>
                                              <a:cs typeface="Arial" panose="020B0604020202020204" pitchFamily="34" charset="0"/>
                                            </a:rPr>
                                          </m:ctrlPr>
                                        </m:accPr>
                                        <m:e>
                                          <m:r>
                                            <m:rPr>
                                              <m:sty m:val="p"/>
                                            </m:rPr>
                                            <a:rPr lang="es-MX" sz="2000" b="0" i="0" smtClean="0">
                                              <a:effectLst/>
                                              <a:latin typeface="Cambria Math" panose="02040503050406030204" pitchFamily="18" charset="0"/>
                                              <a:ea typeface="Cambria Math" panose="02040503050406030204" pitchFamily="18" charset="0"/>
                                              <a:cs typeface="Arial" panose="020B0604020202020204" pitchFamily="34" charset="0"/>
                                            </a:rPr>
                                            <m:t>K</m:t>
                                          </m:r>
                                        </m:e>
                                      </m:acc>
                                    </m:e>
                                    <m:sub>
                                      <m:r>
                                        <m:rPr>
                                          <m:sty m:val="p"/>
                                        </m:rPr>
                                        <a:rPr lang="es-MX" sz="2000" b="0" i="0" smtClean="0">
                                          <a:effectLst/>
                                          <a:latin typeface="Cambria Math" panose="02040503050406030204" pitchFamily="18" charset="0"/>
                                          <a:ea typeface="Cambria Math" panose="02040503050406030204" pitchFamily="18" charset="0"/>
                                          <a:cs typeface="Arial" panose="020B0604020202020204" pitchFamily="34" charset="0"/>
                                        </a:rPr>
                                        <m:t>t</m:t>
                                      </m:r>
                                    </m:sub>
                                  </m:sSub>
                                  <m:r>
                                    <m:rPr>
                                      <m:nor/>
                                    </m:rPr>
                                    <a:rPr lang="es-CL" sz="2000">
                                      <a:effectLst/>
                                      <a:latin typeface="Cambria Math" panose="02040503050406030204" pitchFamily="18" charset="0"/>
                                      <a:ea typeface="Cambria Math" panose="02040503050406030204" pitchFamily="18" charset="0"/>
                                      <a:cs typeface="Cambria Math" panose="02040503050406030204" pitchFamily="18" charset="0"/>
                                    </a:rPr>
                                    <m:t> </m:t>
                                  </m:r>
                                </m:e>
                              </m:d>
                            </m:e>
                            <m:sup>
                              <m:r>
                                <m:rPr>
                                  <m:nor/>
                                </m:rPr>
                                <a:rPr lang="es-CL" sz="2000">
                                  <a:effectLst/>
                                  <a:latin typeface="Cambria Math" panose="02040503050406030204" pitchFamily="18" charset="0"/>
                                  <a:ea typeface="Cambria Math" panose="02040503050406030204" pitchFamily="18" charset="0"/>
                                  <a:cs typeface="Arial" panose="020B0604020202020204" pitchFamily="34" charset="0"/>
                                </a:rPr>
                                <m:t>α</m:t>
                              </m:r>
                            </m:sup>
                          </m:sSup>
                          <m:r>
                            <m:rPr>
                              <m:nor/>
                            </m:rPr>
                            <a:rPr lang="es-CL" sz="2000">
                              <a:effectLst/>
                              <a:latin typeface="Cambria Math" panose="02040503050406030204" pitchFamily="18" charset="0"/>
                              <a:ea typeface="Cambria Math" panose="02040503050406030204" pitchFamily="18" charset="0"/>
                              <a:cs typeface="Cambria Math" panose="02040503050406030204" pitchFamily="18" charset="0"/>
                            </a:rPr>
                            <m:t>⋅</m:t>
                          </m:r>
                          <m:sSup>
                            <m:sSupPr>
                              <m:ctrlPr>
                                <a:rPr lang="es-MX" sz="2000" i="1">
                                  <a:effectLst/>
                                  <a:latin typeface="Cambria Math" panose="02040503050406030204" pitchFamily="18" charset="0"/>
                                  <a:ea typeface="Cambria Math" panose="02040503050406030204" pitchFamily="18" charset="0"/>
                                  <a:cs typeface="Arial" panose="020B0604020202020204" pitchFamily="34" charset="0"/>
                                </a:rPr>
                              </m:ctrlPr>
                            </m:sSupPr>
                            <m:e>
                              <m:d>
                                <m:dPr>
                                  <m:ctrlPr>
                                    <a:rPr lang="es-MX" sz="2000" i="1">
                                      <a:effectLst/>
                                      <a:latin typeface="Cambria Math" panose="02040503050406030204" pitchFamily="18" charset="0"/>
                                      <a:ea typeface="Cambria Math" panose="02040503050406030204" pitchFamily="18" charset="0"/>
                                      <a:cs typeface="Arial" panose="020B0604020202020204" pitchFamily="34" charset="0"/>
                                    </a:rPr>
                                  </m:ctrlPr>
                                </m:dPr>
                                <m:e>
                                  <m:sSub>
                                    <m:sSubPr>
                                      <m:ctrlPr>
                                        <a:rPr lang="es-MX" sz="2000" i="1" smtClean="0">
                                          <a:effectLst/>
                                          <a:latin typeface="Cambria Math" panose="02040503050406030204" pitchFamily="18" charset="0"/>
                                          <a:ea typeface="Cambria Math" panose="02040503050406030204" pitchFamily="18" charset="0"/>
                                          <a:cs typeface="Arial" panose="020B0604020202020204" pitchFamily="34" charset="0"/>
                                        </a:rPr>
                                      </m:ctrlPr>
                                    </m:sSubPr>
                                    <m:e>
                                      <m:acc>
                                        <m:accPr>
                                          <m:chr m:val="̃"/>
                                          <m:ctrlPr>
                                            <a:rPr lang="es-MX" sz="2000" i="1" smtClean="0">
                                              <a:effectLst/>
                                              <a:latin typeface="Cambria Math" panose="02040503050406030204" pitchFamily="18" charset="0"/>
                                              <a:ea typeface="Cambria Math" panose="02040503050406030204" pitchFamily="18" charset="0"/>
                                              <a:cs typeface="Arial" panose="020B0604020202020204" pitchFamily="34" charset="0"/>
                                            </a:rPr>
                                          </m:ctrlPr>
                                        </m:accPr>
                                        <m:e>
                                          <m:r>
                                            <m:rPr>
                                              <m:sty m:val="p"/>
                                            </m:rPr>
                                            <a:rPr lang="es-MX" sz="2000" b="0" i="0" smtClean="0">
                                              <a:effectLst/>
                                              <a:latin typeface="Cambria Math" panose="02040503050406030204" pitchFamily="18" charset="0"/>
                                              <a:ea typeface="Cambria Math" panose="02040503050406030204" pitchFamily="18" charset="0"/>
                                              <a:cs typeface="Arial" panose="020B0604020202020204" pitchFamily="34" charset="0"/>
                                            </a:rPr>
                                            <m:t>L</m:t>
                                          </m:r>
                                        </m:e>
                                      </m:acc>
                                    </m:e>
                                    <m:sub>
                                      <m:r>
                                        <m:rPr>
                                          <m:sty m:val="p"/>
                                        </m:rPr>
                                        <a:rPr lang="es-MX" sz="2000" b="0" i="0" smtClean="0">
                                          <a:effectLst/>
                                          <a:latin typeface="Cambria Math" panose="02040503050406030204" pitchFamily="18" charset="0"/>
                                          <a:ea typeface="Cambria Math" panose="02040503050406030204" pitchFamily="18" charset="0"/>
                                          <a:cs typeface="Arial" panose="020B0604020202020204" pitchFamily="34" charset="0"/>
                                        </a:rPr>
                                        <m:t>t</m:t>
                                      </m:r>
                                    </m:sub>
                                  </m:sSub>
                                </m:e>
                              </m:d>
                            </m:e>
                            <m:sup>
                              <m:r>
                                <m:rPr>
                                  <m:nor/>
                                </m:rPr>
                                <a:rPr lang="es-CL" sz="2000">
                                  <a:effectLst/>
                                  <a:latin typeface="Cambria Math" panose="02040503050406030204" pitchFamily="18" charset="0"/>
                                  <a:ea typeface="Cambria Math" panose="02040503050406030204" pitchFamily="18" charset="0"/>
                                  <a:cs typeface="Arial" panose="020B0604020202020204" pitchFamily="34" charset="0"/>
                                </a:rPr>
                                <m:t>1</m:t>
                              </m:r>
                              <m:r>
                                <m:rPr>
                                  <m:nor/>
                                </m:rPr>
                                <a:rPr lang="es-CL" sz="2000">
                                  <a:effectLst/>
                                  <a:latin typeface="Cambria Math" panose="02040503050406030204" pitchFamily="18" charset="0"/>
                                  <a:ea typeface="Cambria Math" panose="02040503050406030204" pitchFamily="18" charset="0"/>
                                  <a:cs typeface="Arial" panose="020B0604020202020204" pitchFamily="34" charset="0"/>
                                </a:rPr>
                                <m:t>−</m:t>
                              </m:r>
                              <m:r>
                                <m:rPr>
                                  <m:nor/>
                                </m:rPr>
                                <a:rPr lang="es-CL" sz="2000">
                                  <a:effectLst/>
                                  <a:latin typeface="Cambria Math" panose="02040503050406030204" pitchFamily="18" charset="0"/>
                                  <a:ea typeface="Cambria Math" panose="02040503050406030204" pitchFamily="18" charset="0"/>
                                  <a:cs typeface="Arial" panose="020B0604020202020204" pitchFamily="34" charset="0"/>
                                </a:rPr>
                                <m:t>α</m:t>
                              </m:r>
                            </m:sup>
                          </m:sSup>
                        </m:den>
                      </m:f>
                    </m:oMath>
                  </m:oMathPara>
                </a14:m>
                <a:endParaRPr lang="es-MX" sz="2000">
                  <a:effectLst/>
                  <a:latin typeface="Cambria Math" panose="02040503050406030204" pitchFamily="18" charset="0"/>
                  <a:ea typeface="Cambria Math" panose="02040503050406030204" pitchFamily="18" charset="0"/>
                  <a:cs typeface="Arial" panose="020B0604020202020204" pitchFamily="34" charset="0"/>
                </a:endParaRPr>
              </a:p>
              <a:p>
                <a:endParaRPr lang="es-MX" sz="2000">
                  <a:latin typeface="Cambria Math" panose="02040503050406030204" pitchFamily="18" charset="0"/>
                  <a:ea typeface="Cambria Math" panose="02040503050406030204" pitchFamily="18" charset="0"/>
                </a:endParaRPr>
              </a:p>
            </p:txBody>
          </p:sp>
        </mc:Choice>
        <mc:Fallback xmlns="">
          <p:sp>
            <p:nvSpPr>
              <p:cNvPr id="3" name="CuadroTexto 2">
                <a:extLst>
                  <a:ext uri="{FF2B5EF4-FFF2-40B4-BE49-F238E27FC236}">
                    <a16:creationId xmlns:a16="http://schemas.microsoft.com/office/drawing/2014/main" id="{412D0484-EC0E-3671-432A-2DF741FE5968}"/>
                  </a:ext>
                </a:extLst>
              </p:cNvPr>
              <p:cNvSpPr txBox="1">
                <a:spLocks noRot="1" noChangeAspect="1" noMove="1" noResize="1" noEditPoints="1" noAdjustHandles="1" noChangeArrowheads="1" noChangeShapeType="1" noTextEdit="1"/>
              </p:cNvSpPr>
              <p:nvPr/>
            </p:nvSpPr>
            <p:spPr>
              <a:xfrm>
                <a:off x="3048000" y="5156582"/>
                <a:ext cx="6096000" cy="1195520"/>
              </a:xfrm>
              <a:prstGeom prst="rect">
                <a:avLst/>
              </a:prstGeom>
              <a:blipFill>
                <a:blip r:embed="rId5"/>
                <a:stretch>
                  <a:fillRect/>
                </a:stretch>
              </a:blipFill>
            </p:spPr>
            <p:txBody>
              <a:bodyPr/>
              <a:lstStyle/>
              <a:p>
                <a:r>
                  <a:rPr lang="en-US">
                    <a:noFill/>
                  </a:rPr>
                  <a:t> </a:t>
                </a:r>
              </a:p>
            </p:txBody>
          </p:sp>
        </mc:Fallback>
      </mc:AlternateContent>
    </p:spTree>
    <p:extLst>
      <p:ext uri="{BB962C8B-B14F-4D97-AF65-F5344CB8AC3E}">
        <p14:creationId xmlns:p14="http://schemas.microsoft.com/office/powerpoint/2010/main" val="1406425787"/>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o" ma:contentTypeID="0x0101003D8B6367B9CD0449B1C2B470E722B8A4" ma:contentTypeVersion="16" ma:contentTypeDescription="Crear nuevo documento." ma:contentTypeScope="" ma:versionID="6f302df56e0a77b3140a701ed7758566">
  <xsd:schema xmlns:xsd="http://www.w3.org/2001/XMLSchema" xmlns:xs="http://www.w3.org/2001/XMLSchema" xmlns:p="http://schemas.microsoft.com/office/2006/metadata/properties" xmlns:ns3="c3086168-f1b9-4436-8cdb-1186239d433b" xmlns:ns4="1a8cd5f3-dff1-4d3c-bfe8-fe76187a3e7f" targetNamespace="http://schemas.microsoft.com/office/2006/metadata/properties" ma:root="true" ma:fieldsID="e4381b0e1768d1833e732a09455ae700" ns3:_="" ns4:_="">
    <xsd:import namespace="c3086168-f1b9-4436-8cdb-1186239d433b"/>
    <xsd:import namespace="1a8cd5f3-dff1-4d3c-bfe8-fe76187a3e7f"/>
    <xsd:element name="properties">
      <xsd:complexType>
        <xsd:sequence>
          <xsd:element name="documentManagement">
            <xsd:complexType>
              <xsd:all>
                <xsd:element ref="ns3:MediaServiceMetadata" minOccurs="0"/>
                <xsd:element ref="ns3:MediaServiceFastMetadata" minOccurs="0"/>
                <xsd:element ref="ns3:MediaServiceAutoTags" minOccurs="0"/>
                <xsd:element ref="ns3:MediaServiceOCR" minOccurs="0"/>
                <xsd:element ref="ns3:MediaServiceGenerationTime" minOccurs="0"/>
                <xsd:element ref="ns3:MediaServiceEventHashCode" minOccurs="0"/>
                <xsd:element ref="ns4:SharedWithUsers" minOccurs="0"/>
                <xsd:element ref="ns4:SharedWithDetails" minOccurs="0"/>
                <xsd:element ref="ns4:SharingHintHash" minOccurs="0"/>
                <xsd:element ref="ns3:MediaServiceDateTaken" minOccurs="0"/>
                <xsd:element ref="ns3:MediaLengthInSeconds" minOccurs="0"/>
                <xsd:element ref="ns3:MediaServiceAutoKeyPoints" minOccurs="0"/>
                <xsd:element ref="ns3:MediaServiceKeyPoints" minOccurs="0"/>
                <xsd:element ref="ns3:_activity" minOccurs="0"/>
                <xsd:element ref="ns3:MediaServiceObjectDetectorVersions" minOccurs="0"/>
                <xsd:element ref="ns3:MediaServiceSystemTag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3086168-f1b9-4436-8cdb-1186239d433b"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DateTaken" ma:index="17" nillable="true" ma:displayName="MediaServiceDateTaken" ma:hidden="true" ma:internalName="MediaServiceDateTaken" ma:readOnly="true">
      <xsd:simpleType>
        <xsd:restriction base="dms:Text"/>
      </xsd:simpleType>
    </xsd:element>
    <xsd:element name="MediaLengthInSeconds" ma:index="18" nillable="true" ma:displayName="MediaLengthInSeconds" ma:hidden="true" ma:internalName="MediaLengthInSeconds" ma:readOnly="true">
      <xsd:simpleType>
        <xsd:restriction base="dms:Unknown"/>
      </xsd:simpleType>
    </xsd:element>
    <xsd:element name="MediaServiceAutoKeyPoints" ma:index="19" nillable="true" ma:displayName="MediaServiceAutoKeyPoints" ma:hidden="true" ma:internalName="MediaServiceAutoKeyPoints" ma:readOnly="true">
      <xsd:simpleType>
        <xsd:restriction base="dms:Note"/>
      </xsd:simpleType>
    </xsd:element>
    <xsd:element name="MediaServiceKeyPoints" ma:index="20" nillable="true" ma:displayName="KeyPoints" ma:internalName="MediaServiceKeyPoints" ma:readOnly="true">
      <xsd:simpleType>
        <xsd:restriction base="dms:Note">
          <xsd:maxLength value="255"/>
        </xsd:restriction>
      </xsd:simpleType>
    </xsd:element>
    <xsd:element name="_activity" ma:index="21" nillable="true" ma:displayName="_activity" ma:hidden="true" ma:internalName="_activity">
      <xsd:simpleType>
        <xsd:restriction base="dms:Note"/>
      </xsd:simpleType>
    </xsd:element>
    <xsd:element name="MediaServiceObjectDetectorVersions" ma:index="22" nillable="true" ma:displayName="MediaServiceObjectDetectorVersions" ma:hidden="true" ma:indexed="true" ma:internalName="MediaServiceObjectDetectorVersions" ma:readOnly="true">
      <xsd:simpleType>
        <xsd:restriction base="dms:Text"/>
      </xsd:simpleType>
    </xsd:element>
    <xsd:element name="MediaServiceSystemTags" ma:index="23" nillable="true" ma:displayName="MediaServiceSystemTags" ma:hidden="true" ma:internalName="MediaServiceSystemTag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1a8cd5f3-dff1-4d3c-bfe8-fe76187a3e7f" elementFormDefault="qualified">
    <xsd:import namespace="http://schemas.microsoft.com/office/2006/documentManagement/types"/>
    <xsd:import namespace="http://schemas.microsoft.com/office/infopath/2007/PartnerControls"/>
    <xsd:element name="SharedWithUsers" ma:index="14" nillable="true" ma:displayName="Compartido c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Detalles de uso compartido" ma:internalName="SharedWithDetails" ma:readOnly="true">
      <xsd:simpleType>
        <xsd:restriction base="dms:Note">
          <xsd:maxLength value="255"/>
        </xsd:restriction>
      </xsd:simpleType>
    </xsd:element>
    <xsd:element name="SharingHintHash" ma:index="16" nillable="true" ma:displayName="Hash de la sugerencia para compartir"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ipo de contenido"/>
        <xsd:element ref="dc:title" minOccurs="0" maxOccurs="1" ma:index="4" ma:displayName="Título"/>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_activity xmlns="c3086168-f1b9-4436-8cdb-1186239d433b"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B66EA359-637D-4404-BD70-CD4432D11766}">
  <ds:schemaRefs>
    <ds:schemaRef ds:uri="1a8cd5f3-dff1-4d3c-bfe8-fe76187a3e7f"/>
    <ds:schemaRef ds:uri="c3086168-f1b9-4436-8cdb-1186239d433b"/>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2.xml><?xml version="1.0" encoding="utf-8"?>
<ds:datastoreItem xmlns:ds="http://schemas.openxmlformats.org/officeDocument/2006/customXml" ds:itemID="{F1FB80F0-4683-4AF3-BC30-051E4D57ED33}">
  <ds:schemaRefs>
    <ds:schemaRef ds:uri="http://schemas.microsoft.com/office/2006/documentManagement/types"/>
    <ds:schemaRef ds:uri="http://purl.org/dc/dcmitype/"/>
    <ds:schemaRef ds:uri="http://www.w3.org/XML/1998/namespace"/>
    <ds:schemaRef ds:uri="http://purl.org/dc/terms/"/>
    <ds:schemaRef ds:uri="1a8cd5f3-dff1-4d3c-bfe8-fe76187a3e7f"/>
    <ds:schemaRef ds:uri="http://schemas.microsoft.com/office/2006/metadata/properties"/>
    <ds:schemaRef ds:uri="http://purl.org/dc/elements/1.1/"/>
    <ds:schemaRef ds:uri="c3086168-f1b9-4436-8cdb-1186239d433b"/>
    <ds:schemaRef ds:uri="http://schemas.microsoft.com/office/infopath/2007/PartnerControls"/>
    <ds:schemaRef ds:uri="http://schemas.openxmlformats.org/package/2006/metadata/core-properties"/>
  </ds:schemaRefs>
</ds:datastoreItem>
</file>

<file path=customXml/itemProps3.xml><?xml version="1.0" encoding="utf-8"?>
<ds:datastoreItem xmlns:ds="http://schemas.openxmlformats.org/officeDocument/2006/customXml" ds:itemID="{6D98B4BC-DB77-41FE-8D7E-BEA2AD38A550}">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565</TotalTime>
  <Words>4006</Words>
  <Application>Microsoft Office PowerPoint</Application>
  <PresentationFormat>Panorámica</PresentationFormat>
  <Paragraphs>639</Paragraphs>
  <Slides>38</Slides>
  <Notes>37</Notes>
  <HiddenSlides>3</HiddenSlides>
  <MMClips>0</MMClips>
  <ScaleCrop>false</ScaleCrop>
  <HeadingPairs>
    <vt:vector size="6" baseType="variant">
      <vt:variant>
        <vt:lpstr>Fuentes usadas</vt:lpstr>
      </vt:variant>
      <vt:variant>
        <vt:i4>5</vt:i4>
      </vt:variant>
      <vt:variant>
        <vt:lpstr>Tema</vt:lpstr>
      </vt:variant>
      <vt:variant>
        <vt:i4>1</vt:i4>
      </vt:variant>
      <vt:variant>
        <vt:lpstr>Títulos de diapositiva</vt:lpstr>
      </vt:variant>
      <vt:variant>
        <vt:i4>38</vt:i4>
      </vt:variant>
    </vt:vector>
  </HeadingPairs>
  <TitlesOfParts>
    <vt:vector size="44" baseType="lpstr">
      <vt:lpstr>Arial</vt:lpstr>
      <vt:lpstr>Calibri</vt:lpstr>
      <vt:lpstr>Calibri Light</vt:lpstr>
      <vt:lpstr>Cambria Math</vt:lpstr>
      <vt:lpstr>gobCL</vt:lpstr>
      <vt:lpstr>Tema de Office</vt:lpstr>
      <vt:lpstr>Presentación de PowerPoint</vt:lpstr>
      <vt:lpstr>Agenda</vt:lpstr>
      <vt:lpstr>La CNEP y el Informe Anual de Productividad</vt:lpstr>
      <vt:lpstr>Estudios completados en 2024</vt:lpstr>
      <vt:lpstr>Estudios en curso</vt:lpstr>
      <vt:lpstr>Estado de las recomendaciones de la CNEP</vt:lpstr>
      <vt:lpstr>Agenda</vt:lpstr>
      <vt:lpstr>Productividad: ¿Qué es?  </vt:lpstr>
      <vt:lpstr>Productividad Total de Factores (PTF)</vt:lpstr>
      <vt:lpstr>PTF Ajustes CNEP : Capital humano</vt:lpstr>
      <vt:lpstr>PTF Ajustes CNEP : Utilización del capital</vt:lpstr>
      <vt:lpstr>Agenda</vt:lpstr>
      <vt:lpstr>Contexto: Principales cifras macroeconómicas 2024</vt:lpstr>
      <vt:lpstr>Contexto: Principales cifras macroeconómicas 2024</vt:lpstr>
      <vt:lpstr>Contexto: Principales cifras macroeconómicas 2024</vt:lpstr>
      <vt:lpstr>Agenda</vt:lpstr>
      <vt:lpstr>Resultados PTF 2024</vt:lpstr>
      <vt:lpstr>Breve contexto de la PTF: Productividad estancada</vt:lpstr>
      <vt:lpstr>Contexto: Composición del crecimiento del PIB</vt:lpstr>
      <vt:lpstr>Hipótesis estancamiento de la Productividad</vt:lpstr>
      <vt:lpstr>Variación de la PTF: Resumen</vt:lpstr>
      <vt:lpstr>Agenda</vt:lpstr>
      <vt:lpstr>Breve contexto de la PTF sectorial</vt:lpstr>
      <vt:lpstr>Resultados PTF sectorial 2023</vt:lpstr>
      <vt:lpstr>Variación de la PTF sectorial en 2023</vt:lpstr>
      <vt:lpstr>Variación de la PTF: Consideraciones</vt:lpstr>
      <vt:lpstr>Agenda</vt:lpstr>
      <vt:lpstr>Productividad Laboral</vt:lpstr>
      <vt:lpstr>Evolución de la Productividad Laboral</vt:lpstr>
      <vt:lpstr>Brecha en la Productividad Laboral con respecto al promedio OCDE</vt:lpstr>
      <vt:lpstr>Descomposición de la Productividad Laboral (OCDE, 2023)</vt:lpstr>
      <vt:lpstr>Productividad Laboral: Resumen</vt:lpstr>
      <vt:lpstr>Presentación de PowerPoint</vt:lpstr>
      <vt:lpstr>Estimación de la Productividad Total de Factores (PTF) Anexos</vt:lpstr>
      <vt:lpstr>Anexo 1: Limitaciones de Productividad Total de Factores (PTF)</vt:lpstr>
      <vt:lpstr>Anexo 2: PTF estancada fenómeno global</vt:lpstr>
      <vt:lpstr>Anexo 3: Bajas capacidades vinculadas a IA</vt:lpstr>
      <vt:lpstr>Anexo 4: Teletrabajo en Chile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Maximiliano Alarcón</dc:creator>
  <cp:lastModifiedBy>Jaime Gatica</cp:lastModifiedBy>
  <cp:revision>7</cp:revision>
  <dcterms:created xsi:type="dcterms:W3CDTF">2023-10-02T14:04:13Z</dcterms:created>
  <dcterms:modified xsi:type="dcterms:W3CDTF">2025-01-16T22:26:24Z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0x0101003D8B6367B9CD0449B1C2B470E722B8A4</vt:lpwstr>
  </property>
</Properties>
</file>